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fb9adde9_1_0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33fb9add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fb9adde9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fb9adde9_1_8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33fb9adde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fb9adde9_1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b9adde9_1_16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33fb9adde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3fb9adde9_1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b9adde9_1_22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33fb9adde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3fb9adde9_1_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b9adde9_1_28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33fb9adde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3fb9adde9_1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b9adde9_1_34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33fb9add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3fb9adde9_1_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fb9adde9_1_42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33fb9adde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3fb9adde9_1_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fb9adde9_1_50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33fb9adde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3fb9adde9_1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fb9adde9_1_56:notes"/>
          <p:cNvSpPr/>
          <p:nvPr/>
        </p:nvSpPr>
        <p:spPr>
          <a:xfrm>
            <a:off x="685800" y="4343400"/>
            <a:ext cx="5485320" cy="411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33fb9adde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3fb9adde9_1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:notes"/>
          <p:cNvSpPr/>
          <p:nvPr/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674239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800" cy="39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79462" y="381000"/>
            <a:ext cx="75723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79462" y="1828800"/>
            <a:ext cx="75723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04225" y="219075"/>
            <a:ext cx="48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861"/>
              </a:buClr>
              <a:buFont typeface="Times New Roman"/>
              <a:buNone/>
              <a:defRPr b="0" i="0" sz="1200" u="none" cap="none" strike="noStrike">
                <a:solidFill>
                  <a:srgbClr val="1B386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39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3600"/>
            <a:ext cx="82293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674239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39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39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0440" y="190440"/>
            <a:ext cx="8764200" cy="6478200"/>
          </a:xfrm>
          <a:custGeom>
            <a:rect b="b" l="l" r="r" t="t"/>
            <a:pathLst>
              <a:path extrusionOk="0" h="120000" w="120000">
                <a:moveTo>
                  <a:pt x="8352" y="0"/>
                </a:moveTo>
                <a:lnTo>
                  <a:pt x="120000" y="0"/>
                </a:lnTo>
                <a:lnTo>
                  <a:pt x="120000" y="0"/>
                </a:lnTo>
                <a:lnTo>
                  <a:pt x="120000" y="108700"/>
                </a:lnTo>
                <a:cubicBezTo>
                  <a:pt x="120000" y="114941"/>
                  <a:pt x="116260" y="120000"/>
                  <a:pt x="111647" y="120000"/>
                </a:cubicBezTo>
                <a:lnTo>
                  <a:pt x="0" y="120000"/>
                </a:lnTo>
                <a:lnTo>
                  <a:pt x="0" y="120000"/>
                </a:lnTo>
                <a:lnTo>
                  <a:pt x="0" y="11299"/>
                </a:lnTo>
                <a:cubicBezTo>
                  <a:pt x="0" y="5058"/>
                  <a:pt x="3739" y="0"/>
                  <a:pt x="8352" y="0"/>
                </a:cubicBezTo>
                <a:close/>
              </a:path>
            </a:pathLst>
          </a:custGeom>
          <a:gradFill>
            <a:gsLst>
              <a:gs pos="0">
                <a:srgbClr val="38ABED"/>
              </a:gs>
              <a:gs pos="100000">
                <a:srgbClr val="1B386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757" y="187200"/>
            <a:ext cx="8826000" cy="6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3305160" y="6288119"/>
            <a:ext cx="5238300" cy="36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789120" y="2492280"/>
            <a:ext cx="7572600" cy="146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Biologia Quantitativa</a:t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Populações de Organismos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Distribuições</a:t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Testes de Hipóteses</a:t>
            </a:r>
            <a:endParaRPr sz="4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558800" y="4572000"/>
            <a:ext cx="6761160" cy="175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Depto de Zoologia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Módulo 03 remoto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Setembro de 2020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77940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– Int Conf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Média da amostra diferente da média populacional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Diferença é o erro amostral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valor do erro não pode ser calculado, mas a partir da variância da amostra podemos o erro amostral máximo e seu intervalo de confiança (sec 7.3.2 Andrade Ogliari)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média da amostra é um estimador não tendencioso da média populacional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variância da amostra é estimador não tendencioso se dividido por n-1 em vez de n  (soma dos quadrados / (n-1)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desvio padrão (raiz quadrada da variância amostral) é estimador tendencioso, precisa de correção. Diminui com amostras grandes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Teorema do Limite Central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distribuição das médias de qualquer distribuição tende à distribuição 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 do tipo de distribuição original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Teorema do Limite Central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1543680"/>
            <a:ext cx="8502840" cy="494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77940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Student 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Andrade e Ogliari sec 7.3.3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Na maioria das situações o erro padrão da população não é conhecido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Entretanto podemos calcular o erro padrão da amostra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Usar o erro padrão da amostra como estimador da população pode alterar a distribuição de probabilidade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Usa-se ao invés da distribuição normal a distribuição  t de student com parâmetro n-1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Este parâmetro é conhecido como graus de liberdade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de Student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623600"/>
            <a:ext cx="6856920" cy="477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77940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Abordagem Frequencista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Desenho experimental / observacional pré-definido Bolker p.10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probabilidade de resultado particular, definido como a frequencia média daquele resultado em uma sequencia a longo prazo de experimentos repetidos.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Calcular o valor p , ou seja a probabilidade do resultado particular ou de resultados mais extremos dada uma hipótese nula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Caso a probabilidade for baixa, rejeitar a hipótese nula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Críticas: mesmo com valores de p baixos (&lt; 5%), rejeita-se a hipótese nula em alguns casos – um em 20 para 5%. Se o p&gt; 5%  aceitamos a hipótese nula com o risco da mesma ser falsa.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77940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Abordagem Frequencista Slide 2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Problemas com hipótese nula: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Pode ser rejeitada mesmo com diferenças pequenas em relação à alternativa, em situações de grandes amostras que dão significancia estatística.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Hipótese nula pontual (ex: inclinação da reta=0) não é realista. O teste acaba por depender de termos dados suficientes para rejeitar a hipótese nula.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Recomendação (Bolker). Melhor estimar os valores  dos parâmetros biologicamente significativos e obter seus intervalos de confiança do que centrar nos valores de p.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/>
          <p:nvPr/>
        </p:nvSpPr>
        <p:spPr>
          <a:xfrm>
            <a:off x="779400" y="380880"/>
            <a:ext cx="7581960" cy="7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Abordagem Bayesiana - Bolker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779400" y="1096920"/>
            <a:ext cx="7581960" cy="493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dados observados sãoa realidade. Os parâmetros ou hipóteses tem distribuições probabilísticas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Frequencista: existe um conjunto de parâmetros reais. Os dados experimentais fazem parte de uma distribuição de possíveis resultados.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Vantagens da abordagem bayesiana:respostas são derivadas dos dados e não de uma sequencia hipotética de repetições; permite fazer afirmativas sobre probabilidades de diferentes hipóteses ou valores de parâmetros.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Dificuldades:  na estatística Bayesiana as probabilidades das hipóteses tem de ser definidas a priori.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Vantagens bayesianas: se há dados anteriores para incorporar à análise; modelos complexos multivariáveis; lacunas de dados; apoio à decisão (eventos raros/catastróficos)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876240" y="1441440"/>
            <a:ext cx="179640" cy="4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701640" y="1119240"/>
            <a:ext cx="179640" cy="45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779400" y="380880"/>
            <a:ext cx="808848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Abordagem por Estimadores- Bolker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Estimativa por máxima verossimilhança ( Andrade e Ogliari sec 7.2). Combinado com análise frequencista.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Dado um modelo estatístico, este método obtém o conjunto de parâmetros que maximizam a probabilidade de ocorrência dos dados observados.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Geralmente usa-se o logaritmo da máxima verossimilhança (log-likelihood)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Aceita-se um intervalo de 2 unidades log e </a:t>
            </a:r>
            <a:r>
              <a:rPr b="0" baseline="3000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-2</a:t>
            </a: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~ 1/7.4 = 14%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Outra abordagem: em amostragem repetida, distribuição do log negativo segue qui-quadrado. Usa se 95% da distribuição qui-quadrado ou 1.92 unidades log ou razão e</a:t>
            </a:r>
            <a:r>
              <a:rPr b="0" baseline="3000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1.92</a:t>
            </a: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= 6.82 como fator de decréscimop. Fora do intervalo apenas 5% no tempo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Teste de Hipóteses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 Definir o desenho lógico para testar as hipóteses,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verificar se de fato são testáveis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 Definir os tipos de variáveis que estamos medindo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 Definir o tipo de distribuição com que lidamos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4 Definir a estatística a ser usada para o teste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199" lvl="0" marL="2681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 Definir o método (= tipo de teste estatístico) para</a:t>
            </a:r>
            <a:r>
              <a:rPr lang="en-US" sz="1800"/>
              <a:t> </a:t>
            </a: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testar a hipótese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7940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Roteiro da Aula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Vamos apresentar 3 temas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Um tema de biologia - populações e distribuições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Um tema de estatística - teste de hipóteses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rebuchet MS"/>
              <a:buChar char="●"/>
            </a:pPr>
            <a:r>
              <a:rPr lang="en-US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Um tema de R e Rstudio - o R Notebook e os comandos para testar hipóteses com o teste de t</a:t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Qual é a Hipótese Nula?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34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680" y="1604520"/>
            <a:ext cx="538956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Conceito de  Hipóteses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394475" y="1828800"/>
            <a:ext cx="8268900" cy="420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Conceito de hipótese nula e alternativa cap 8 a&amp;o</a:t>
            </a:r>
            <a:endParaRPr sz="3000" strike="noStrike">
              <a:solidFill>
                <a:srgbClr val="000000"/>
              </a:solidFill>
            </a:endParaRPr>
          </a:p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Erros tipo 1 e tipo 2</a:t>
            </a:r>
            <a:endParaRPr sz="3000" strike="noStrike">
              <a:solidFill>
                <a:srgbClr val="000000"/>
              </a:solidFill>
            </a:endParaRPr>
          </a:p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Tipo 1: rejeitar hipótese nula quando é verdadeira</a:t>
            </a:r>
            <a:endParaRPr sz="3000" strike="noStrike">
              <a:solidFill>
                <a:srgbClr val="000000"/>
              </a:solidFill>
            </a:endParaRPr>
          </a:p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Tipo 2: não rejeitar hipótese nula quando é falsa</a:t>
            </a:r>
            <a:endParaRPr sz="3000" strike="noStrike">
              <a:solidFill>
                <a:srgbClr val="000000"/>
              </a:solidFill>
            </a:endParaRPr>
          </a:p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Erro tipo 1:  significância do teste – 5%</a:t>
            </a:r>
            <a:endParaRPr sz="3000" strike="noStrike">
              <a:solidFill>
                <a:srgbClr val="000000"/>
              </a:solidFill>
            </a:endParaRPr>
          </a:p>
          <a:p>
            <a:pPr indent="-3190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●"/>
            </a:pPr>
            <a:r>
              <a:rPr lang="en-US" sz="3000" strike="noStrike">
                <a:solidFill>
                  <a:srgbClr val="FFFFFF"/>
                </a:solidFill>
              </a:rPr>
              <a:t> Erro tipo 2: geralmente aceitável 20%</a:t>
            </a:r>
            <a:endParaRPr sz="30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>
            <a:off x="77940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Desenho Lógico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Andrade e Ogliari sec 1.2 e 1.3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Vieira Bioestatística cap 1,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Todas as hipóteses contempladas nas categorias experimentais ou observacionais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Pré- definição das alternativas que testam cada hipótese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Tamanho amostral compatível com os valores das variáveis e a variação esperada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Evitar pseudo-replicação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77940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Distribuições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Vieira introdução à bioestatística caps 9,10,11,12,13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Sokal &amp; Rohlf caps 5,6,7,8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Binomial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Qui-quadrado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Char char="●"/>
            </a:pPr>
            <a:r>
              <a:rPr b="0" lang="en-US" sz="20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Poisson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Distribuições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38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320" y="1604520"/>
            <a:ext cx="537228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3 casos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39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200" y="1604520"/>
            <a:ext cx="6770160" cy="397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de Estatísticas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Bioestat 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Mediana (divide distribuição em duas)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Moda (frequência ou valor mais abundante)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Variância e desvio padrão (medida de dispersão da pop)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Erro padrão da média (medida de dispersão na estimativas da média)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Intervalo de confiança – intervalo que cobre x% da distribuição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647640" y="380880"/>
            <a:ext cx="7582320" cy="1043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de Métodos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779400" y="1828800"/>
            <a:ext cx="7582320" cy="420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Teste 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Análise de variância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Teste de Fisher 2 x2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Mann-Whitney comparação de ranking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200" lvl="0" marL="26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Kolmogorov-Smirnov comparação de distribuições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Surgiu há aproximadamente 200 anos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Forma de sino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Parâmetros: média, variância, desvio padrão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Integral =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Função densidade sempre &gt; 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Simétrica em torno da média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Para cada combinação de média e desvio padrão há uma curva 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- Origem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653120"/>
            <a:ext cx="8594280" cy="493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2194560"/>
            <a:ext cx="8228520" cy="24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- Estatísticas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779400" y="1828800"/>
            <a:ext cx="7581960" cy="420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Variância:  soma dos quadrados / 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Desvio padrão:  raiz quadrada variância (unidade)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Coeficiente de variação: (dp/media)*100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Necessidade de ter estimador não tendencioso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Como gerar estimadores da pop a partir de amostra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Média amostral = não tendencioso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Variância amostral = ok se dividir por n-1 e não 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Desvio padrão amostral: precisa de fórmula de correção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●"/>
            </a:pPr>
            <a:r>
              <a:rPr b="0" lang="en-US" sz="22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Erro padrão da média: dpa/raiz(n)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" y="1698840"/>
            <a:ext cx="7314120" cy="479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- Áreas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280" y="1731960"/>
            <a:ext cx="5575320" cy="40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647640" y="380880"/>
            <a:ext cx="7581960" cy="104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800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Distribuição Normal – Lim Conf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608840"/>
            <a:ext cx="8137080" cy="479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