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7" r:id="rId5"/>
    <p:sldId id="270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9BBBD-44D4-4D83-B13B-1A07E5B083FC}" v="33" dt="2022-06-13T07:30:30.167"/>
    <p1510:client id="{AC4F2943-C38E-45BE-ADE2-567C1622FFB1}" v="403" dt="2022-06-07T09:54:31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7" autoAdjust="0"/>
    <p:restoredTop sz="99114" autoAdjust="0"/>
  </p:normalViewPr>
  <p:slideViewPr>
    <p:cSldViewPr snapToGrid="0">
      <p:cViewPr varScale="1">
        <p:scale>
          <a:sx n="52" d="100"/>
          <a:sy n="52" d="100"/>
        </p:scale>
        <p:origin x="-528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schoren da Costa, Pedro" userId="S::pedro.beschorendacosta@wur.nl::a745e8ca-c2a2-41e9-b71e-f65d89e83603" providerId="AD" clId="Web-{72D9BBBD-44D4-4D83-B13B-1A07E5B083FC}"/>
    <pc:docChg chg="modSld">
      <pc:chgData name="Beschoren da Costa, Pedro" userId="S::pedro.beschorendacosta@wur.nl::a745e8ca-c2a2-41e9-b71e-f65d89e83603" providerId="AD" clId="Web-{72D9BBBD-44D4-4D83-B13B-1A07E5B083FC}" dt="2022-06-13T07:30:30.057" v="15" actId="20577"/>
      <pc:docMkLst>
        <pc:docMk/>
      </pc:docMkLst>
      <pc:sldChg chg="modSp">
        <pc:chgData name="Beschoren da Costa, Pedro" userId="S::pedro.beschorendacosta@wur.nl::a745e8ca-c2a2-41e9-b71e-f65d89e83603" providerId="AD" clId="Web-{72D9BBBD-44D4-4D83-B13B-1A07E5B083FC}" dt="2022-06-13T07:30:30.057" v="15" actId="20577"/>
        <pc:sldMkLst>
          <pc:docMk/>
          <pc:sldMk cId="3663531137" sldId="275"/>
        </pc:sldMkLst>
        <pc:spChg chg="mod">
          <ac:chgData name="Beschoren da Costa, Pedro" userId="S::pedro.beschorendacosta@wur.nl::a745e8ca-c2a2-41e9-b71e-f65d89e83603" providerId="AD" clId="Web-{72D9BBBD-44D4-4D83-B13B-1A07E5B083FC}" dt="2022-06-13T07:30:30.057" v="15" actId="20577"/>
          <ac:spMkLst>
            <pc:docMk/>
            <pc:sldMk cId="3663531137" sldId="275"/>
            <ac:spMk id="2" creationId="{00000000-0000-0000-0000-000000000000}"/>
          </ac:spMkLst>
        </pc:spChg>
      </pc:sldChg>
    </pc:docChg>
  </pc:docChgLst>
  <pc:docChgLst>
    <pc:chgData clId="Web-{AC4F2943-C38E-45BE-ADE2-567C1622FFB1}"/>
    <pc:docChg chg="modSld">
      <pc:chgData name="" userId="" providerId="" clId="Web-{AC4F2943-C38E-45BE-ADE2-567C1622FFB1}" dt="2022-06-07T09:42:17.101" v="1"/>
      <pc:docMkLst>
        <pc:docMk/>
      </pc:docMkLst>
      <pc:sldChg chg="delSp">
        <pc:chgData name="" userId="" providerId="" clId="Web-{AC4F2943-C38E-45BE-ADE2-567C1622FFB1}" dt="2022-06-07T09:42:17.101" v="1"/>
        <pc:sldMkLst>
          <pc:docMk/>
          <pc:sldMk cId="109857222" sldId="256"/>
        </pc:sldMkLst>
        <pc:spChg chg="del">
          <ac:chgData name="" userId="" providerId="" clId="Web-{AC4F2943-C38E-45BE-ADE2-567C1622FFB1}" dt="2022-06-07T09:42:17.101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AC4F2943-C38E-45BE-ADE2-567C1622FFB1}" dt="2022-06-07T09:42:17.101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Beschoren da Costa, Pedro" userId="S::pedro.beschorendacosta@wur.nl::a745e8ca-c2a2-41e9-b71e-f65d89e83603" providerId="AD" clId="Web-{AC4F2943-C38E-45BE-ADE2-567C1622FFB1}"/>
    <pc:docChg chg="modSld">
      <pc:chgData name="Beschoren da Costa, Pedro" userId="S::pedro.beschorendacosta@wur.nl::a745e8ca-c2a2-41e9-b71e-f65d89e83603" providerId="AD" clId="Web-{AC4F2943-C38E-45BE-ADE2-567C1622FFB1}" dt="2022-06-07T09:54:29.164" v="218" actId="14100"/>
      <pc:docMkLst>
        <pc:docMk/>
      </pc:docMkLst>
      <pc:sldChg chg="addSp modSp">
        <pc:chgData name="Beschoren da Costa, Pedro" userId="S::pedro.beschorendacosta@wur.nl::a745e8ca-c2a2-41e9-b71e-f65d89e83603" providerId="AD" clId="Web-{AC4F2943-C38E-45BE-ADE2-567C1622FFB1}" dt="2022-06-07T09:54:29.164" v="218" actId="14100"/>
        <pc:sldMkLst>
          <pc:docMk/>
          <pc:sldMk cId="109857222" sldId="256"/>
        </pc:sldMkLst>
        <pc:spChg chg="add mod">
          <ac:chgData name="Beschoren da Costa, Pedro" userId="S::pedro.beschorendacosta@wur.nl::a745e8ca-c2a2-41e9-b71e-f65d89e83603" providerId="AD" clId="Web-{AC4F2943-C38E-45BE-ADE2-567C1622FFB1}" dt="2022-06-07T09:54:29.164" v="218" actId="14100"/>
          <ac:spMkLst>
            <pc:docMk/>
            <pc:sldMk cId="109857222" sldId="256"/>
            <ac:spMk id="4" creationId="{EF93618A-9540-A918-B4D7-AEC378C17B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813AD-A44B-4B30-BB32-94800FC51128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9C2EE-6284-4E7E-A5DB-14A75A514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nip Diagonal Corner Rectangle 24"/>
          <p:cNvSpPr/>
          <p:nvPr/>
        </p:nvSpPr>
        <p:spPr>
          <a:xfrm>
            <a:off x="9084365" y="5238959"/>
            <a:ext cx="2822713" cy="1440915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89570"/>
            <a:ext cx="118236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 err="1"/>
              <a:t>Brassicaceae</a:t>
            </a:r>
            <a:r>
              <a:rPr lang="en-US" sz="3200" i="1" dirty="0"/>
              <a:t> microbiome response to insect </a:t>
            </a:r>
            <a:r>
              <a:rPr lang="en-US" sz="3200" i="1" dirty="0" err="1"/>
              <a:t>herbivory</a:t>
            </a:r>
            <a:r>
              <a:rPr lang="en-US" sz="3200" i="1" dirty="0"/>
              <a:t>: summarizing random forest, network analysis, and differential abundance</a:t>
            </a:r>
            <a:endParaRPr lang="en-US" sz="3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81149" y="1345597"/>
            <a:ext cx="8610600" cy="203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b="1" dirty="0"/>
              <a:t>Pedro Beschoren da </a:t>
            </a:r>
            <a:r>
              <a:rPr lang="pt-BR" sz="1600" b="1" dirty="0" smtClean="0"/>
              <a:t>Costa </a:t>
            </a:r>
          </a:p>
          <a:p>
            <a:r>
              <a:rPr lang="pt-BR" sz="1600" dirty="0" smtClean="0"/>
              <a:t>Marcela </a:t>
            </a:r>
            <a:r>
              <a:rPr lang="pt-BR" sz="1600" dirty="0"/>
              <a:t>Aragón Gómez </a:t>
            </a:r>
            <a:r>
              <a:rPr lang="pt-BR" sz="1600" dirty="0" smtClean="0"/>
              <a:t> </a:t>
            </a:r>
          </a:p>
          <a:p>
            <a:r>
              <a:rPr lang="pt-BR" sz="1600" dirty="0" smtClean="0"/>
              <a:t>Zulema </a:t>
            </a:r>
            <a:r>
              <a:rPr lang="pt-BR" sz="1600" dirty="0"/>
              <a:t>Carracedo </a:t>
            </a:r>
            <a:r>
              <a:rPr lang="pt-BR" sz="1600" dirty="0" smtClean="0"/>
              <a:t>Lorenzo </a:t>
            </a:r>
          </a:p>
          <a:p>
            <a:r>
              <a:rPr lang="pt-BR" sz="1600" dirty="0" smtClean="0"/>
              <a:t>Karen Kloth </a:t>
            </a:r>
          </a:p>
          <a:p>
            <a:r>
              <a:rPr lang="pt-BR" sz="1600" dirty="0" smtClean="0"/>
              <a:t>Erik Poelman </a:t>
            </a:r>
          </a:p>
          <a:p>
            <a:r>
              <a:rPr lang="pt-BR" sz="1600" dirty="0" smtClean="0"/>
              <a:t>Marcel Dicke</a:t>
            </a:r>
          </a:p>
          <a:p>
            <a:endParaRPr lang="pt-BR" sz="1400" baseline="30000" dirty="0"/>
          </a:p>
          <a:p>
            <a:r>
              <a:rPr lang="pt-BR" sz="1400" baseline="30000" dirty="0" smtClean="0"/>
              <a:t>Entomology Department – Wageningen University</a:t>
            </a:r>
            <a:endParaRPr lang="pt-BR" sz="1400" baseline="30000" dirty="0"/>
          </a:p>
        </p:txBody>
      </p:sp>
      <p:sp>
        <p:nvSpPr>
          <p:cNvPr id="10" name="Snip Diagonal Corner Rectangle 9"/>
          <p:cNvSpPr/>
          <p:nvPr/>
        </p:nvSpPr>
        <p:spPr>
          <a:xfrm>
            <a:off x="3828497" y="1303622"/>
            <a:ext cx="4040388" cy="102804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106544" y="3279778"/>
            <a:ext cx="11958456" cy="11835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570" y="1565293"/>
            <a:ext cx="5093730" cy="152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Wageningen University and Research - reNa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245238"/>
            <a:ext cx="2870200" cy="200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0" y="3666156"/>
            <a:ext cx="8413793" cy="292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 descr="C:\Users\pedro\Downloads\P17914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1" y="5541576"/>
            <a:ext cx="1401168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s://lh3.googleusercontent.com/_ca6cHNhIYkYE0tV3wnDGVAOi-OE5oBCq-x8S2B17kbRIYnLAKHAngQfgQgcvbH1ofVu18I-p0gnQGkp43nS8V1MbbC-zEsZGfslVqd6Uo6CFl4QfmtLveajAxnBHhw9AwJW1JSJAP8ARS4OC7uC6iENYPEjiUkQ2kTh586Geed1GfPCI5oDeiINb4AAHJmkVnut1QFl7qwzwBic-oSdfwFbJji_9hWGCUTQi_KCsD0_6TZB2eTdv0Dexrre5tSRHKxvqB0_0b2qlKjR6lJg-A74X_8x9VHjIdqdgcAQrqwN2TQ6defd3voeHorP6njnm2vYcOmFLTRiPhZL9EGg71hn8ZPKvucgG1MKgpfufk87QGYRPRAu5ShjdEH0-55Uh5yXsRLxwGAUfXMVjuamVIAasKBWDeWSL_7rZyZQLIFyef3wi31Eez5mtP9z2jo8e88V1UoB56bzdxdSYXrplAG3KJaOj34nG0zaXZcUZd0_U3GmInNDt3ghJMGLZEMpXT3cVMp0XoeLW2Q5v96fTzEwasmO3OBQaMpdNeNDoGXchv5MtH5jVb5640V-9RR-e5L3PfUUMYxhQE2BLfYZAFIDq0gsJxy8DKU1vUWY9xK_M56eKf4sCUvSWSfAZp7iaGeiKqUzSJvLdOqbXmu4j8KGI0PI8ITut6vvmKPnKa1jtm56tYxQQlFojKJvl-O0tNyMOvEiqyV5qaeffOgSufs3=w596-h793-no?authuser=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2" b="11269"/>
          <a:stretch/>
        </p:blipFill>
        <p:spPr bwMode="auto">
          <a:xfrm>
            <a:off x="209313" y="5541577"/>
            <a:ext cx="1140078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:\Users\pedro\Wageningen University &amp; Research\MiCRop - WUR - Documents\Organized paper drafts\MeJA-Pilot\R output\Publication_ready_figures\ordination_all_sampl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671" y="3584061"/>
            <a:ext cx="2945934" cy="155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 Same Side Corner Rectangle 21"/>
          <p:cNvSpPr/>
          <p:nvPr/>
        </p:nvSpPr>
        <p:spPr>
          <a:xfrm rot="10800000">
            <a:off x="8905461" y="3501052"/>
            <a:ext cx="3138046" cy="322774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20000"/>
              <a:lumOff val="80000"/>
              <a:alpha val="15000"/>
            </a:schemeClr>
          </a:solidFill>
          <a:ln>
            <a:solidFill>
              <a:schemeClr val="accent3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ame Side Corner Rectangle 22"/>
          <p:cNvSpPr/>
          <p:nvPr/>
        </p:nvSpPr>
        <p:spPr>
          <a:xfrm rot="10800000">
            <a:off x="106544" y="3501051"/>
            <a:ext cx="8639889" cy="322774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20000"/>
              <a:lumOff val="80000"/>
              <a:alpha val="15000"/>
            </a:schemeClr>
          </a:solidFill>
          <a:ln>
            <a:solidFill>
              <a:schemeClr val="accent3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8507897" y="5123715"/>
            <a:ext cx="3956287" cy="1885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Clear sampling location effect</a:t>
            </a:r>
          </a:p>
          <a:p>
            <a:r>
              <a:rPr lang="pt-BR" sz="1800" b="1" dirty="0" smtClean="0"/>
              <a:t>Clear plant species effect</a:t>
            </a:r>
          </a:p>
          <a:p>
            <a:r>
              <a:rPr lang="pt-BR" sz="1800" b="1" dirty="0" smtClean="0"/>
              <a:t>Subtle treatment effect</a:t>
            </a:r>
          </a:p>
          <a:p>
            <a:endParaRPr lang="pt-BR" sz="1800" b="1" dirty="0" smtClean="0"/>
          </a:p>
          <a:p>
            <a:r>
              <a:rPr lang="pt-BR" sz="1800" b="1" dirty="0" smtClean="0"/>
              <a:t>Dataset partitioned in 4</a:t>
            </a:r>
          </a:p>
          <a:p>
            <a:endParaRPr lang="pt-BR" sz="1800" baseline="30000" dirty="0"/>
          </a:p>
        </p:txBody>
      </p:sp>
      <p:sp>
        <p:nvSpPr>
          <p:cNvPr id="26" name="Arrow: Right 181">
            <a:extLst>
              <a:ext uri="{FF2B5EF4-FFF2-40B4-BE49-F238E27FC236}">
                <a16:creationId xmlns:a16="http://schemas.microsoft.com/office/drawing/2014/main" xmlns="" id="{AAF8579D-F833-4ACB-9878-5A7A019755D4}"/>
              </a:ext>
            </a:extLst>
          </p:cNvPr>
          <p:cNvSpPr/>
          <p:nvPr/>
        </p:nvSpPr>
        <p:spPr>
          <a:xfrm>
            <a:off x="8457794" y="4699437"/>
            <a:ext cx="654611" cy="425997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71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96" y="1411975"/>
            <a:ext cx="1693155" cy="1767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6711032" y="3034474"/>
            <a:ext cx="239587" cy="7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681" y="13626"/>
            <a:ext cx="9433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Many methods can highlight “important” taxa…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891" y="3019020"/>
            <a:ext cx="2179620" cy="152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067" y="1494522"/>
            <a:ext cx="2179620" cy="152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565" y="3023866"/>
            <a:ext cx="2179620" cy="152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511" y="1493785"/>
            <a:ext cx="2180674" cy="152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98" y="3064960"/>
            <a:ext cx="1742402" cy="161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580" y="1367522"/>
            <a:ext cx="1949706" cy="157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95" y="3179414"/>
            <a:ext cx="1722875" cy="150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32"/>
          <a:stretch/>
        </p:blipFill>
        <p:spPr bwMode="auto">
          <a:xfrm>
            <a:off x="155562" y="3145686"/>
            <a:ext cx="1746919" cy="14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32"/>
          <a:stretch/>
        </p:blipFill>
        <p:spPr bwMode="auto">
          <a:xfrm>
            <a:off x="42603" y="1506601"/>
            <a:ext cx="1816030" cy="152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66"/>
          <a:stretch/>
        </p:blipFill>
        <p:spPr bwMode="auto">
          <a:xfrm>
            <a:off x="1946483" y="3088217"/>
            <a:ext cx="1720047" cy="14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3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6"/>
          <a:stretch/>
        </p:blipFill>
        <p:spPr bwMode="auto">
          <a:xfrm>
            <a:off x="1894634" y="1506601"/>
            <a:ext cx="1771896" cy="149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14497" y="841949"/>
            <a:ext cx="3511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Differential abundance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18429" y="849796"/>
            <a:ext cx="2662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analysis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5969" y="826709"/>
            <a:ext cx="2392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794" y="5388886"/>
            <a:ext cx="11048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analyze a </a:t>
            </a:r>
            <a:r>
              <a:rPr lang="en-US" dirty="0"/>
              <a:t>list of </a:t>
            </a:r>
            <a:r>
              <a:rPr lang="en-US" dirty="0" smtClean="0"/>
              <a:t>350 ASVs </a:t>
            </a:r>
            <a:r>
              <a:rPr lang="en-US" dirty="0"/>
              <a:t>that are tagged as “important”?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While there are many packages to run any of these 3 methods, getting a </a:t>
            </a:r>
            <a:r>
              <a:rPr lang="en-US" b="1" dirty="0" smtClean="0"/>
              <a:t>conclusion </a:t>
            </a:r>
            <a:r>
              <a:rPr lang="en-US" dirty="0" smtClean="0"/>
              <a:t>of the full output is challenging!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29536" y="1307799"/>
            <a:ext cx="356937" cy="520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1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1" t="19481" b="37377"/>
          <a:stretch/>
        </p:blipFill>
        <p:spPr bwMode="auto">
          <a:xfrm>
            <a:off x="3158675" y="1582656"/>
            <a:ext cx="371571" cy="49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ound Same Side Corner Rectangle 45"/>
          <p:cNvSpPr/>
          <p:nvPr/>
        </p:nvSpPr>
        <p:spPr>
          <a:xfrm rot="10800000">
            <a:off x="42602" y="1307798"/>
            <a:ext cx="12055582" cy="35060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20000"/>
              <a:lumOff val="80000"/>
              <a:alpha val="15000"/>
            </a:schemeClr>
          </a:solidFill>
          <a:ln>
            <a:solidFill>
              <a:schemeClr val="accent3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7203" y="673265"/>
            <a:ext cx="5536574" cy="114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41561" y="4533893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41 ASVs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489634" y="4541914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81 ASVs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9328866" y="4560217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224 ASVs</a:t>
            </a:r>
            <a:endParaRPr lang="en-US" sz="1100" dirty="0"/>
          </a:p>
        </p:txBody>
      </p:sp>
      <p:sp>
        <p:nvSpPr>
          <p:cNvPr id="27" name="Arrow: Right 181">
            <a:extLst>
              <a:ext uri="{FF2B5EF4-FFF2-40B4-BE49-F238E27FC236}">
                <a16:creationId xmlns:a16="http://schemas.microsoft.com/office/drawing/2014/main" xmlns="" id="{AAF8579D-F833-4ACB-9878-5A7A019755D4}"/>
              </a:ext>
            </a:extLst>
          </p:cNvPr>
          <p:cNvSpPr/>
          <p:nvPr/>
        </p:nvSpPr>
        <p:spPr>
          <a:xfrm rot="2844084">
            <a:off x="2334108" y="4774903"/>
            <a:ext cx="654611" cy="425997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Arrow: Right 181">
            <a:extLst>
              <a:ext uri="{FF2B5EF4-FFF2-40B4-BE49-F238E27FC236}">
                <a16:creationId xmlns:a16="http://schemas.microsoft.com/office/drawing/2014/main" xmlns="" id="{AAF8579D-F833-4ACB-9878-5A7A019755D4}"/>
              </a:ext>
            </a:extLst>
          </p:cNvPr>
          <p:cNvSpPr/>
          <p:nvPr/>
        </p:nvSpPr>
        <p:spPr>
          <a:xfrm rot="5400000">
            <a:off x="5614297" y="4804925"/>
            <a:ext cx="392194" cy="425997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Arrow: Right 181">
            <a:extLst>
              <a:ext uri="{FF2B5EF4-FFF2-40B4-BE49-F238E27FC236}">
                <a16:creationId xmlns:a16="http://schemas.microsoft.com/office/drawing/2014/main" xmlns="" id="{AAF8579D-F833-4ACB-9878-5A7A019755D4}"/>
              </a:ext>
            </a:extLst>
          </p:cNvPr>
          <p:cNvSpPr/>
          <p:nvPr/>
        </p:nvSpPr>
        <p:spPr>
          <a:xfrm rot="8257369">
            <a:off x="8776104" y="4725171"/>
            <a:ext cx="654611" cy="425997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57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 descr="http://127.0.0.1:28777/graphics/961be1eb-c542-4ac7-8752-d0276c866359.png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23" r="73472" b="8485"/>
          <a:stretch/>
        </p:blipFill>
        <p:spPr bwMode="auto">
          <a:xfrm>
            <a:off x="138641" y="2620945"/>
            <a:ext cx="5415136" cy="245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-1681" y="13626"/>
            <a:ext cx="9173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Summarizing </a:t>
            </a:r>
            <a:r>
              <a:rPr lang="en-US" sz="3600" b="1" dirty="0"/>
              <a:t>output by comparing proportions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E6380D7E-2C85-4D8F-99E5-3436044F2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78260"/>
              </p:ext>
            </p:extLst>
          </p:nvPr>
        </p:nvGraphicFramePr>
        <p:xfrm>
          <a:off x="171588" y="944021"/>
          <a:ext cx="5372565" cy="1584960"/>
        </p:xfrm>
        <a:graphic>
          <a:graphicData uri="http://schemas.openxmlformats.org/drawingml/2006/table">
            <a:tbl>
              <a:tblPr/>
              <a:tblGrid>
                <a:gridCol w="2150360">
                  <a:extLst>
                    <a:ext uri="{9D8B030D-6E8A-4147-A177-3AD203B41FA5}">
                      <a16:colId xmlns:a16="http://schemas.microsoft.com/office/drawing/2014/main" xmlns="" val="2117917739"/>
                    </a:ext>
                  </a:extLst>
                </a:gridCol>
                <a:gridCol w="1331175">
                  <a:extLst>
                    <a:ext uri="{9D8B030D-6E8A-4147-A177-3AD203B41FA5}">
                      <a16:colId xmlns:a16="http://schemas.microsoft.com/office/drawing/2014/main" xmlns="" val="3600664921"/>
                    </a:ext>
                  </a:extLst>
                </a:gridCol>
                <a:gridCol w="1081308">
                  <a:extLst>
                    <a:ext uri="{9D8B030D-6E8A-4147-A177-3AD203B41FA5}">
                      <a16:colId xmlns:a16="http://schemas.microsoft.com/office/drawing/2014/main" xmlns="" val="3179524984"/>
                    </a:ext>
                  </a:extLst>
                </a:gridCol>
                <a:gridCol w="809722">
                  <a:extLst>
                    <a:ext uri="{9D8B030D-6E8A-4147-A177-3AD203B41FA5}">
                      <a16:colId xmlns:a16="http://schemas.microsoft.com/office/drawing/2014/main" xmlns="" val="2231068569"/>
                    </a:ext>
                  </a:extLst>
                </a:gridCol>
              </a:tblGrid>
              <a:tr h="471627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en-US" sz="16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B.oleraceae</a:t>
                      </a:r>
                      <a:r>
                        <a:rPr lang="en-US" sz="16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Rhizosphere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Important</a:t>
                      </a:r>
                    </a:p>
                    <a:p>
                      <a:pPr algn="ctr" fontAlgn="auto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​ASV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ASV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(R)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90130"/>
                  </a:ext>
                </a:extLst>
              </a:tr>
              <a:tr h="33188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Mucilaginibacter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ASV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5994230"/>
                  </a:ext>
                </a:extLst>
              </a:tr>
              <a:tr h="33188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 in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genus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2442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2490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7755914"/>
                  </a:ext>
                </a:extLst>
              </a:tr>
              <a:tr h="1921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 (C)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2499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2557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099204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30241" y="6416425"/>
            <a:ext cx="3831459" cy="30777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Complete code fully available to all MICROP PhDs!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3" name="Picture 3" descr="C:\Users\pedro\Wageningen University &amp; Research\MiCRop - WUR - Documents\Organized paper drafts\MeJA-Pilot\R output\fihser_fourpartiit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57" y="691394"/>
            <a:ext cx="6122826" cy="567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0349" y="3745700"/>
            <a:ext cx="1539875" cy="2254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0349" y="4561675"/>
            <a:ext cx="927102" cy="330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106" y="2620945"/>
            <a:ext cx="1817161" cy="2254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25" idx="3"/>
            <a:endCxn id="33" idx="1"/>
          </p:cNvCxnSpPr>
          <p:nvPr/>
        </p:nvCxnSpPr>
        <p:spPr>
          <a:xfrm>
            <a:off x="2091267" y="2733658"/>
            <a:ext cx="8602133" cy="828749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693400" y="3460091"/>
            <a:ext cx="623888" cy="2046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005344" y="5694105"/>
            <a:ext cx="623888" cy="204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1784" y="5092908"/>
            <a:ext cx="54119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Uses the automation routine I’ve shown – split, analyze, extract key information, </a:t>
            </a:r>
            <a:r>
              <a:rPr lang="en-US" sz="1600" dirty="0" smtClean="0"/>
              <a:t>summarize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126311" y="5769437"/>
            <a:ext cx="54274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Highlights </a:t>
            </a:r>
            <a:r>
              <a:rPr lang="en-US" sz="1600" dirty="0"/>
              <a:t>family </a:t>
            </a:r>
            <a:r>
              <a:rPr lang="en-US" sz="1600" b="1" i="1" dirty="0" err="1"/>
              <a:t>Comamonadaceae</a:t>
            </a:r>
            <a:r>
              <a:rPr lang="en-US" sz="1600" dirty="0"/>
              <a:t> – common in plants </a:t>
            </a:r>
            <a:r>
              <a:rPr lang="en-US" sz="1600" dirty="0" smtClean="0"/>
              <a:t>&amp; insect guts, they may have 2 hosts, like </a:t>
            </a:r>
            <a:r>
              <a:rPr lang="en-US" sz="1600" i="1" dirty="0" smtClean="0"/>
              <a:t>Enterobacter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Helps to focus discussion in </a:t>
            </a:r>
            <a:r>
              <a:rPr lang="en-US" sz="1600" b="1" dirty="0" smtClean="0">
                <a:solidFill>
                  <a:srgbClr val="FF0000"/>
                </a:solidFill>
              </a:rPr>
              <a:t>1 </a:t>
            </a:r>
            <a:r>
              <a:rPr lang="en-US" sz="1600" b="1" dirty="0" smtClean="0">
                <a:solidFill>
                  <a:srgbClr val="FF0000"/>
                </a:solidFill>
              </a:rPr>
              <a:t>of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1.111 taxonomic groups!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203" y="673265"/>
            <a:ext cx="5536574" cy="114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650027" y="659958"/>
            <a:ext cx="6439303" cy="612199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15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830343" y="5783920"/>
            <a:ext cx="720989" cy="217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404209" y="2943702"/>
            <a:ext cx="780258" cy="217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  <p:bldP spid="24" grpId="0" animBg="1"/>
      <p:bldP spid="25" grpId="0" animBg="1"/>
      <p:bldP spid="33" grpId="0" animBg="1"/>
      <p:bldP spid="34" grpId="0" animBg="1"/>
      <p:bldP spid="26" grpId="0"/>
      <p:bldP spid="28" grpId="0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14e9f69-708b-42d1-b772-2ece2c1b39da" xsi:nil="true"/>
    <lcf76f155ced4ddcb4097134ff3c332f xmlns="c547a812-ac17-4a6a-8bd9-a75acfa3102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412483FFC35649B797435CD3F0398D" ma:contentTypeVersion="16" ma:contentTypeDescription="Create a new document." ma:contentTypeScope="" ma:versionID="d1ef06f25ed612914346073c669f3d57">
  <xsd:schema xmlns:xsd="http://www.w3.org/2001/XMLSchema" xmlns:xs="http://www.w3.org/2001/XMLSchema" xmlns:p="http://schemas.microsoft.com/office/2006/metadata/properties" xmlns:ns2="c547a812-ac17-4a6a-8bd9-a75acfa31021" xmlns:ns3="814e9f69-708b-42d1-b772-2ece2c1b39da" targetNamespace="http://schemas.microsoft.com/office/2006/metadata/properties" ma:root="true" ma:fieldsID="8df51d0651151a8208a9da934d0771e3" ns2:_="" ns3:_="">
    <xsd:import namespace="c547a812-ac17-4a6a-8bd9-a75acfa31021"/>
    <xsd:import namespace="814e9f69-708b-42d1-b772-2ece2c1b3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7a812-ac17-4a6a-8bd9-a75acfa310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ec99919-4982-4388-8a64-83a11d2ca2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e9f69-708b-42d1-b772-2ece2c1b39d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59faeb6-52d7-4144-9b03-0dbc3402ce3f}" ma:internalName="TaxCatchAll" ma:showField="CatchAllData" ma:web="814e9f69-708b-42d1-b772-2ece2c1b3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10F920-9A07-41D2-9CF0-268E6CD8B67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547a812-ac17-4a6a-8bd9-a75acfa31021"/>
    <ds:schemaRef ds:uri="http://purl.org/dc/terms/"/>
    <ds:schemaRef ds:uri="http://schemas.openxmlformats.org/package/2006/metadata/core-properties"/>
    <ds:schemaRef ds:uri="814e9f69-708b-42d1-b772-2ece2c1b39d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39BF8FC-56F8-4FB1-9860-031490C165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64A511-B461-46DA-A3A6-2C7535567A9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3480</TotalTime>
  <Words>210</Words>
  <Application>Microsoft Office PowerPoint</Application>
  <PresentationFormat>Custom</PresentationFormat>
  <Paragraphs>47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</cp:lastModifiedBy>
  <cp:revision>188</cp:revision>
  <dcterms:created xsi:type="dcterms:W3CDTF">2022-06-07T09:42:11Z</dcterms:created>
  <dcterms:modified xsi:type="dcterms:W3CDTF">2022-06-21T12:05:12Z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0x0101000E412483FFC35649B797435CD3F0398D</vt:lpwstr>
  </property>
  <property fmtid="{D5CDD505-2E9C-101B-9397-08002B2CF9AE}" pid="3" name="MediaServiceImageTags">
    <vt:lpwstr/>
  </property>
</Properties>
</file>