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60" autoAdjust="0"/>
    <p:restoredTop sz="94660"/>
  </p:normalViewPr>
  <p:slideViewPr>
    <p:cSldViewPr>
      <p:cViewPr>
        <p:scale>
          <a:sx n="70" d="100"/>
          <a:sy n="70" d="100"/>
        </p:scale>
        <p:origin x="-13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34F037-9336-4B14-B58E-B61B9B8583ED}" type="doc">
      <dgm:prSet loTypeId="urn:microsoft.com/office/officeart/2005/8/layout/radial4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FEE9B96F-D1FE-41F7-92D1-37DDA92D1321}">
      <dgm:prSet phldrT="[Tekst]"/>
      <dgm:spPr/>
      <dgm:t>
        <a:bodyPr/>
        <a:lstStyle/>
        <a:p>
          <a:r>
            <a:rPr lang="pl-PL" dirty="0" smtClean="0"/>
            <a:t>Trudności implementacyjne</a:t>
          </a:r>
          <a:endParaRPr lang="pl-PL" dirty="0"/>
        </a:p>
      </dgm:t>
    </dgm:pt>
    <dgm:pt modelId="{B27773B8-770D-409C-8B03-2165EC71C2B5}" type="parTrans" cxnId="{278E38F1-BAED-4FD0-8EFA-3EC72E33DBA5}">
      <dgm:prSet/>
      <dgm:spPr/>
      <dgm:t>
        <a:bodyPr/>
        <a:lstStyle/>
        <a:p>
          <a:endParaRPr lang="pl-PL"/>
        </a:p>
      </dgm:t>
    </dgm:pt>
    <dgm:pt modelId="{D833F096-FD9A-46E8-8BE7-15D29CB3420C}" type="sibTrans" cxnId="{278E38F1-BAED-4FD0-8EFA-3EC72E33DBA5}">
      <dgm:prSet/>
      <dgm:spPr/>
      <dgm:t>
        <a:bodyPr/>
        <a:lstStyle/>
        <a:p>
          <a:endParaRPr lang="pl-PL"/>
        </a:p>
      </dgm:t>
    </dgm:pt>
    <dgm:pt modelId="{310EABFE-B0E1-4A1E-8A07-979A3301D213}">
      <dgm:prSet phldrT="[Tekst]"/>
      <dgm:spPr/>
      <dgm:t>
        <a:bodyPr/>
        <a:lstStyle/>
        <a:p>
          <a:r>
            <a:rPr lang="pl-PL" dirty="0" smtClean="0"/>
            <a:t>Duża przestrzeń przeszukiwania</a:t>
          </a:r>
          <a:endParaRPr lang="pl-PL" dirty="0"/>
        </a:p>
      </dgm:t>
    </dgm:pt>
    <dgm:pt modelId="{31D19BD8-8A29-4626-85F7-97E3BB8ED49D}" type="parTrans" cxnId="{9BED1099-89B4-4339-97FB-D9948B20F00D}">
      <dgm:prSet/>
      <dgm:spPr/>
      <dgm:t>
        <a:bodyPr/>
        <a:lstStyle/>
        <a:p>
          <a:endParaRPr lang="pl-PL"/>
        </a:p>
      </dgm:t>
    </dgm:pt>
    <dgm:pt modelId="{0BB23168-D03F-4538-B6A2-D4CC2B311CC4}" type="sibTrans" cxnId="{9BED1099-89B4-4339-97FB-D9948B20F00D}">
      <dgm:prSet/>
      <dgm:spPr/>
      <dgm:t>
        <a:bodyPr/>
        <a:lstStyle/>
        <a:p>
          <a:endParaRPr lang="pl-PL"/>
        </a:p>
      </dgm:t>
    </dgm:pt>
    <dgm:pt modelId="{79041743-564A-45E4-BF6D-5F998718EEC4}">
      <dgm:prSet phldrT="[Tekst]"/>
      <dgm:spPr/>
      <dgm:t>
        <a:bodyPr/>
        <a:lstStyle/>
        <a:p>
          <a:r>
            <a:rPr lang="pl-PL" dirty="0" smtClean="0"/>
            <a:t>Uwzględnienie wielu kontekstów</a:t>
          </a:r>
          <a:endParaRPr lang="pl-PL" dirty="0"/>
        </a:p>
      </dgm:t>
    </dgm:pt>
    <dgm:pt modelId="{B6BB60DE-7C85-4B06-9BB0-9FE6CF28F2F5}" type="parTrans" cxnId="{4890A57F-5FDD-412B-927E-4A0D3AD6648C}">
      <dgm:prSet/>
      <dgm:spPr/>
      <dgm:t>
        <a:bodyPr/>
        <a:lstStyle/>
        <a:p>
          <a:endParaRPr lang="pl-PL"/>
        </a:p>
      </dgm:t>
    </dgm:pt>
    <dgm:pt modelId="{C2403C33-3640-4DEA-BAC6-38A1695A2039}" type="sibTrans" cxnId="{4890A57F-5FDD-412B-927E-4A0D3AD6648C}">
      <dgm:prSet/>
      <dgm:spPr/>
      <dgm:t>
        <a:bodyPr/>
        <a:lstStyle/>
        <a:p>
          <a:endParaRPr lang="pl-PL"/>
        </a:p>
      </dgm:t>
    </dgm:pt>
    <dgm:pt modelId="{BB158DDB-F69A-498A-AA4E-65B8FB6AE550}">
      <dgm:prSet phldrT="[Tekst]"/>
      <dgm:spPr/>
      <dgm:t>
        <a:bodyPr/>
        <a:lstStyle/>
        <a:p>
          <a:r>
            <a:rPr lang="pl-PL" dirty="0" smtClean="0"/>
            <a:t>Segmentacja mowy</a:t>
          </a:r>
          <a:endParaRPr lang="pl-PL" dirty="0"/>
        </a:p>
      </dgm:t>
    </dgm:pt>
    <dgm:pt modelId="{DC76F130-8A79-423C-9C22-7E7F0BCB85CF}" type="parTrans" cxnId="{58986A02-4D60-484B-80D9-4E1AD572F7CD}">
      <dgm:prSet/>
      <dgm:spPr/>
      <dgm:t>
        <a:bodyPr/>
        <a:lstStyle/>
        <a:p>
          <a:endParaRPr lang="pl-PL"/>
        </a:p>
      </dgm:t>
    </dgm:pt>
    <dgm:pt modelId="{943429BD-EAAB-4695-92E4-C15CBD3E3705}" type="sibTrans" cxnId="{58986A02-4D60-484B-80D9-4E1AD572F7CD}">
      <dgm:prSet/>
      <dgm:spPr/>
      <dgm:t>
        <a:bodyPr/>
        <a:lstStyle/>
        <a:p>
          <a:endParaRPr lang="pl-PL"/>
        </a:p>
      </dgm:t>
    </dgm:pt>
    <dgm:pt modelId="{1623E533-00FC-4D96-BBEE-3299C1B71202}">
      <dgm:prSet phldrT="[Tekst]"/>
      <dgm:spPr/>
      <dgm:t>
        <a:bodyPr/>
        <a:lstStyle/>
        <a:p>
          <a:r>
            <a:rPr lang="pl-PL" dirty="0" smtClean="0"/>
            <a:t>Pomijanie zakłóceń sygnału</a:t>
          </a:r>
          <a:endParaRPr lang="pl-PL" dirty="0"/>
        </a:p>
      </dgm:t>
    </dgm:pt>
    <dgm:pt modelId="{BADD99EF-C5AA-4509-BB4B-7ABD0AA1A73B}" type="parTrans" cxnId="{A7BD8E7D-CB33-44BC-ADC8-81AB78959A5A}">
      <dgm:prSet/>
      <dgm:spPr/>
      <dgm:t>
        <a:bodyPr/>
        <a:lstStyle/>
        <a:p>
          <a:endParaRPr lang="pl-PL"/>
        </a:p>
      </dgm:t>
    </dgm:pt>
    <dgm:pt modelId="{4018F386-C5E8-4256-B361-8362FD7315CC}" type="sibTrans" cxnId="{A7BD8E7D-CB33-44BC-ADC8-81AB78959A5A}">
      <dgm:prSet/>
      <dgm:spPr/>
      <dgm:t>
        <a:bodyPr/>
        <a:lstStyle/>
        <a:p>
          <a:endParaRPr lang="pl-PL"/>
        </a:p>
      </dgm:t>
    </dgm:pt>
    <dgm:pt modelId="{6A8FA12D-CA67-48B6-83A0-A676E77B083F}">
      <dgm:prSet phldrT="[Tekst]"/>
      <dgm:spPr/>
      <dgm:t>
        <a:bodyPr/>
        <a:lstStyle/>
        <a:p>
          <a:r>
            <a:rPr lang="pl-PL" dirty="0" smtClean="0"/>
            <a:t>Zmęczenie ciągłym używaniem głosu</a:t>
          </a:r>
          <a:endParaRPr lang="pl-PL" dirty="0"/>
        </a:p>
      </dgm:t>
    </dgm:pt>
    <dgm:pt modelId="{72D6BBAB-FC7F-45FE-B237-C1BDB275F06E}" type="parTrans" cxnId="{F32078C1-200E-4B59-8721-B445787BBDC8}">
      <dgm:prSet/>
      <dgm:spPr/>
      <dgm:t>
        <a:bodyPr/>
        <a:lstStyle/>
        <a:p>
          <a:endParaRPr lang="pl-PL"/>
        </a:p>
      </dgm:t>
    </dgm:pt>
    <dgm:pt modelId="{00952202-4B73-4F6E-8EE4-6669D35F9F11}" type="sibTrans" cxnId="{F32078C1-200E-4B59-8721-B445787BBDC8}">
      <dgm:prSet/>
      <dgm:spPr/>
      <dgm:t>
        <a:bodyPr/>
        <a:lstStyle/>
        <a:p>
          <a:endParaRPr lang="pl-PL"/>
        </a:p>
      </dgm:t>
    </dgm:pt>
    <dgm:pt modelId="{4090A4F1-C479-4022-800D-3BE8F2C30192}">
      <dgm:prSet phldrT="[Tekst]"/>
      <dgm:spPr/>
      <dgm:t>
        <a:bodyPr/>
        <a:lstStyle/>
        <a:p>
          <a:r>
            <a:rPr lang="pl-PL" dirty="0" smtClean="0"/>
            <a:t>Wzajemne przeszkadzanie sobie</a:t>
          </a:r>
          <a:endParaRPr lang="pl-PL" dirty="0"/>
        </a:p>
      </dgm:t>
    </dgm:pt>
    <dgm:pt modelId="{95211B6A-D220-4CE3-8C06-2105615151B2}" type="parTrans" cxnId="{AFCD4102-5600-40B8-A823-C8FFCD02FB59}">
      <dgm:prSet/>
      <dgm:spPr/>
      <dgm:t>
        <a:bodyPr/>
        <a:lstStyle/>
        <a:p>
          <a:endParaRPr lang="pl-PL"/>
        </a:p>
      </dgm:t>
    </dgm:pt>
    <dgm:pt modelId="{B5170684-1F8D-4650-9805-D19BED0C9142}" type="sibTrans" cxnId="{AFCD4102-5600-40B8-A823-C8FFCD02FB59}">
      <dgm:prSet/>
      <dgm:spPr/>
      <dgm:t>
        <a:bodyPr/>
        <a:lstStyle/>
        <a:p>
          <a:endParaRPr lang="pl-PL"/>
        </a:p>
      </dgm:t>
    </dgm:pt>
    <dgm:pt modelId="{CE7C093C-B25D-4D67-B130-DD7B24D4A6B7}" type="pres">
      <dgm:prSet presAssocID="{8434F037-9336-4B14-B58E-B61B9B8583E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FB0F505-2EC3-4BFF-ADAD-A0A62A89269B}" type="pres">
      <dgm:prSet presAssocID="{FEE9B96F-D1FE-41F7-92D1-37DDA92D1321}" presName="centerShape" presStyleLbl="node0" presStyleIdx="0" presStyleCnt="1" custLinFactNeighborX="-1278" custLinFactNeighborY="-19676"/>
      <dgm:spPr/>
    </dgm:pt>
    <dgm:pt modelId="{4FA14C5F-BED2-4CCA-A448-0798EAE90969}" type="pres">
      <dgm:prSet presAssocID="{31D19BD8-8A29-4626-85F7-97E3BB8ED49D}" presName="parTrans" presStyleLbl="bgSibTrans2D1" presStyleIdx="0" presStyleCnt="6"/>
      <dgm:spPr/>
    </dgm:pt>
    <dgm:pt modelId="{3B465324-DC63-48B5-8249-137643F74B35}" type="pres">
      <dgm:prSet presAssocID="{310EABFE-B0E1-4A1E-8A07-979A3301D213}" presName="node" presStyleLbl="node1" presStyleIdx="0" presStyleCnt="6" custRadScaleRad="57576" custRadScaleInc="-62490">
        <dgm:presLayoutVars>
          <dgm:bulletEnabled val="1"/>
        </dgm:presLayoutVars>
      </dgm:prSet>
      <dgm:spPr/>
    </dgm:pt>
    <dgm:pt modelId="{F67EEA27-0A24-400B-8314-49CDCA0CD39B}" type="pres">
      <dgm:prSet presAssocID="{B6BB60DE-7C85-4B06-9BB0-9FE6CF28F2F5}" presName="parTrans" presStyleLbl="bgSibTrans2D1" presStyleIdx="1" presStyleCnt="6"/>
      <dgm:spPr/>
    </dgm:pt>
    <dgm:pt modelId="{A57930A3-8976-4309-AE81-0F114ED63C74}" type="pres">
      <dgm:prSet presAssocID="{79041743-564A-45E4-BF6D-5F998718EEC4}" presName="node" presStyleLbl="node1" presStyleIdx="1" presStyleCnt="6" custRadScaleRad="100978" custRadScaleInc="-47657">
        <dgm:presLayoutVars>
          <dgm:bulletEnabled val="1"/>
        </dgm:presLayoutVars>
      </dgm:prSet>
      <dgm:spPr/>
    </dgm:pt>
    <dgm:pt modelId="{5F3EE42A-2A19-450B-B727-9201ED127E9A}" type="pres">
      <dgm:prSet presAssocID="{DC76F130-8A79-423C-9C22-7E7F0BCB85CF}" presName="parTrans" presStyleLbl="bgSibTrans2D1" presStyleIdx="2" presStyleCnt="6"/>
      <dgm:spPr/>
    </dgm:pt>
    <dgm:pt modelId="{1C8D451E-9195-46AC-A1F1-B2B6832F5FD8}" type="pres">
      <dgm:prSet presAssocID="{BB158DDB-F69A-498A-AA4E-65B8FB6AE550}" presName="node" presStyleLbl="node1" presStyleIdx="2" presStyleCnt="6" custRadScaleRad="114372" custRadScaleInc="-3885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9D2D175F-8A4F-4E12-B3D9-0A5CFD3AEB26}" type="pres">
      <dgm:prSet presAssocID="{BADD99EF-C5AA-4509-BB4B-7ABD0AA1A73B}" presName="parTrans" presStyleLbl="bgSibTrans2D1" presStyleIdx="3" presStyleCnt="6"/>
      <dgm:spPr/>
    </dgm:pt>
    <dgm:pt modelId="{40A1C6BE-71B3-4F28-A804-067EA6B3FCE9}" type="pres">
      <dgm:prSet presAssocID="{1623E533-00FC-4D96-BBEE-3299C1B71202}" presName="node" presStyleLbl="node1" presStyleIdx="3" presStyleCnt="6" custRadScaleRad="109004" custRadScaleInc="2081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5C27CF0-0EF8-40AC-B45C-2680575632EF}" type="pres">
      <dgm:prSet presAssocID="{72D6BBAB-FC7F-45FE-B237-C1BDB275F06E}" presName="parTrans" presStyleLbl="bgSibTrans2D1" presStyleIdx="4" presStyleCnt="6"/>
      <dgm:spPr/>
    </dgm:pt>
    <dgm:pt modelId="{6267F9C8-67FF-4088-83EC-FFF24E46A96C}" type="pres">
      <dgm:prSet presAssocID="{6A8FA12D-CA67-48B6-83A0-A676E77B083F}" presName="node" presStyleLbl="node1" presStyleIdx="4" presStyleCnt="6" custRadScaleRad="95773" custRadScaleInc="43508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08FF5766-5C2B-4895-BB07-9CA856A1B532}" type="pres">
      <dgm:prSet presAssocID="{95211B6A-D220-4CE3-8C06-2105615151B2}" presName="parTrans" presStyleLbl="bgSibTrans2D1" presStyleIdx="5" presStyleCnt="6"/>
      <dgm:spPr/>
    </dgm:pt>
    <dgm:pt modelId="{3C589087-9E8A-49C6-9682-F0D2AF9A730B}" type="pres">
      <dgm:prSet presAssocID="{4090A4F1-C479-4022-800D-3BE8F2C30192}" presName="node" presStyleLbl="node1" presStyleIdx="5" presStyleCnt="6" custRadScaleRad="56168" custRadScaleInc="64118">
        <dgm:presLayoutVars>
          <dgm:bulletEnabled val="1"/>
        </dgm:presLayoutVars>
      </dgm:prSet>
      <dgm:spPr/>
    </dgm:pt>
  </dgm:ptLst>
  <dgm:cxnLst>
    <dgm:cxn modelId="{278E38F1-BAED-4FD0-8EFA-3EC72E33DBA5}" srcId="{8434F037-9336-4B14-B58E-B61B9B8583ED}" destId="{FEE9B96F-D1FE-41F7-92D1-37DDA92D1321}" srcOrd="0" destOrd="0" parTransId="{B27773B8-770D-409C-8B03-2165EC71C2B5}" sibTransId="{D833F096-FD9A-46E8-8BE7-15D29CB3420C}"/>
    <dgm:cxn modelId="{2D54F2C1-82FA-4589-98AD-61DCDC904BF8}" type="presOf" srcId="{BB158DDB-F69A-498A-AA4E-65B8FB6AE550}" destId="{1C8D451E-9195-46AC-A1F1-B2B6832F5FD8}" srcOrd="0" destOrd="0" presId="urn:microsoft.com/office/officeart/2005/8/layout/radial4"/>
    <dgm:cxn modelId="{9BED1099-89B4-4339-97FB-D9948B20F00D}" srcId="{FEE9B96F-D1FE-41F7-92D1-37DDA92D1321}" destId="{310EABFE-B0E1-4A1E-8A07-979A3301D213}" srcOrd="0" destOrd="0" parTransId="{31D19BD8-8A29-4626-85F7-97E3BB8ED49D}" sibTransId="{0BB23168-D03F-4538-B6A2-D4CC2B311CC4}"/>
    <dgm:cxn modelId="{AFCD4102-5600-40B8-A823-C8FFCD02FB59}" srcId="{FEE9B96F-D1FE-41F7-92D1-37DDA92D1321}" destId="{4090A4F1-C479-4022-800D-3BE8F2C30192}" srcOrd="5" destOrd="0" parTransId="{95211B6A-D220-4CE3-8C06-2105615151B2}" sibTransId="{B5170684-1F8D-4650-9805-D19BED0C9142}"/>
    <dgm:cxn modelId="{2A1F2720-D19D-4587-B553-3ABF0B660787}" type="presOf" srcId="{B6BB60DE-7C85-4B06-9BB0-9FE6CF28F2F5}" destId="{F67EEA27-0A24-400B-8314-49CDCA0CD39B}" srcOrd="0" destOrd="0" presId="urn:microsoft.com/office/officeart/2005/8/layout/radial4"/>
    <dgm:cxn modelId="{BE763EB2-6013-4E27-AB64-5F24B563A4B5}" type="presOf" srcId="{FEE9B96F-D1FE-41F7-92D1-37DDA92D1321}" destId="{0FB0F505-2EC3-4BFF-ADAD-A0A62A89269B}" srcOrd="0" destOrd="0" presId="urn:microsoft.com/office/officeart/2005/8/layout/radial4"/>
    <dgm:cxn modelId="{F80EF800-1881-41E4-BB1D-FA4F211A28D8}" type="presOf" srcId="{BADD99EF-C5AA-4509-BB4B-7ABD0AA1A73B}" destId="{9D2D175F-8A4F-4E12-B3D9-0A5CFD3AEB26}" srcOrd="0" destOrd="0" presId="urn:microsoft.com/office/officeart/2005/8/layout/radial4"/>
    <dgm:cxn modelId="{AF0C0573-2D45-475E-8C92-AFC216185485}" type="presOf" srcId="{4090A4F1-C479-4022-800D-3BE8F2C30192}" destId="{3C589087-9E8A-49C6-9682-F0D2AF9A730B}" srcOrd="0" destOrd="0" presId="urn:microsoft.com/office/officeart/2005/8/layout/radial4"/>
    <dgm:cxn modelId="{CCAB0D72-6056-4CD4-843A-D5F414230BC7}" type="presOf" srcId="{31D19BD8-8A29-4626-85F7-97E3BB8ED49D}" destId="{4FA14C5F-BED2-4CCA-A448-0798EAE90969}" srcOrd="0" destOrd="0" presId="urn:microsoft.com/office/officeart/2005/8/layout/radial4"/>
    <dgm:cxn modelId="{0B21361D-E64C-43A3-94C3-C4957C95EB81}" type="presOf" srcId="{8434F037-9336-4B14-B58E-B61B9B8583ED}" destId="{CE7C093C-B25D-4D67-B130-DD7B24D4A6B7}" srcOrd="0" destOrd="0" presId="urn:microsoft.com/office/officeart/2005/8/layout/radial4"/>
    <dgm:cxn modelId="{4890A57F-5FDD-412B-927E-4A0D3AD6648C}" srcId="{FEE9B96F-D1FE-41F7-92D1-37DDA92D1321}" destId="{79041743-564A-45E4-BF6D-5F998718EEC4}" srcOrd="1" destOrd="0" parTransId="{B6BB60DE-7C85-4B06-9BB0-9FE6CF28F2F5}" sibTransId="{C2403C33-3640-4DEA-BAC6-38A1695A2039}"/>
    <dgm:cxn modelId="{0C31E4F3-B689-43FF-A7AC-E3F176E93457}" type="presOf" srcId="{1623E533-00FC-4D96-BBEE-3299C1B71202}" destId="{40A1C6BE-71B3-4F28-A804-067EA6B3FCE9}" srcOrd="0" destOrd="0" presId="urn:microsoft.com/office/officeart/2005/8/layout/radial4"/>
    <dgm:cxn modelId="{D6C5111B-7D33-4B0A-8513-344D5928E38E}" type="presOf" srcId="{72D6BBAB-FC7F-45FE-B237-C1BDB275F06E}" destId="{D5C27CF0-0EF8-40AC-B45C-2680575632EF}" srcOrd="0" destOrd="0" presId="urn:microsoft.com/office/officeart/2005/8/layout/radial4"/>
    <dgm:cxn modelId="{A7BD8E7D-CB33-44BC-ADC8-81AB78959A5A}" srcId="{FEE9B96F-D1FE-41F7-92D1-37DDA92D1321}" destId="{1623E533-00FC-4D96-BBEE-3299C1B71202}" srcOrd="3" destOrd="0" parTransId="{BADD99EF-C5AA-4509-BB4B-7ABD0AA1A73B}" sibTransId="{4018F386-C5E8-4256-B361-8362FD7315CC}"/>
    <dgm:cxn modelId="{2CD9EEB3-7CFE-4053-9881-C817CDA6BBA0}" type="presOf" srcId="{DC76F130-8A79-423C-9C22-7E7F0BCB85CF}" destId="{5F3EE42A-2A19-450B-B727-9201ED127E9A}" srcOrd="0" destOrd="0" presId="urn:microsoft.com/office/officeart/2005/8/layout/radial4"/>
    <dgm:cxn modelId="{F32078C1-200E-4B59-8721-B445787BBDC8}" srcId="{FEE9B96F-D1FE-41F7-92D1-37DDA92D1321}" destId="{6A8FA12D-CA67-48B6-83A0-A676E77B083F}" srcOrd="4" destOrd="0" parTransId="{72D6BBAB-FC7F-45FE-B237-C1BDB275F06E}" sibTransId="{00952202-4B73-4F6E-8EE4-6669D35F9F11}"/>
    <dgm:cxn modelId="{59524B23-B34A-421C-9D4F-C5E0E610438C}" type="presOf" srcId="{95211B6A-D220-4CE3-8C06-2105615151B2}" destId="{08FF5766-5C2B-4895-BB07-9CA856A1B532}" srcOrd="0" destOrd="0" presId="urn:microsoft.com/office/officeart/2005/8/layout/radial4"/>
    <dgm:cxn modelId="{1754BBDF-0AC3-4C80-9297-A9D61088528B}" type="presOf" srcId="{310EABFE-B0E1-4A1E-8A07-979A3301D213}" destId="{3B465324-DC63-48B5-8249-137643F74B35}" srcOrd="0" destOrd="0" presId="urn:microsoft.com/office/officeart/2005/8/layout/radial4"/>
    <dgm:cxn modelId="{229C863D-DC78-48D7-99FE-494011B19897}" type="presOf" srcId="{79041743-564A-45E4-BF6D-5F998718EEC4}" destId="{A57930A3-8976-4309-AE81-0F114ED63C74}" srcOrd="0" destOrd="0" presId="urn:microsoft.com/office/officeart/2005/8/layout/radial4"/>
    <dgm:cxn modelId="{BA8F3544-3620-446D-8D0D-BC4F597C6D6F}" type="presOf" srcId="{6A8FA12D-CA67-48B6-83A0-A676E77B083F}" destId="{6267F9C8-67FF-4088-83EC-FFF24E46A96C}" srcOrd="0" destOrd="0" presId="urn:microsoft.com/office/officeart/2005/8/layout/radial4"/>
    <dgm:cxn modelId="{58986A02-4D60-484B-80D9-4E1AD572F7CD}" srcId="{FEE9B96F-D1FE-41F7-92D1-37DDA92D1321}" destId="{BB158DDB-F69A-498A-AA4E-65B8FB6AE550}" srcOrd="2" destOrd="0" parTransId="{DC76F130-8A79-423C-9C22-7E7F0BCB85CF}" sibTransId="{943429BD-EAAB-4695-92E4-C15CBD3E3705}"/>
    <dgm:cxn modelId="{46630883-3883-426A-BE71-F53966E460BB}" type="presParOf" srcId="{CE7C093C-B25D-4D67-B130-DD7B24D4A6B7}" destId="{0FB0F505-2EC3-4BFF-ADAD-A0A62A89269B}" srcOrd="0" destOrd="0" presId="urn:microsoft.com/office/officeart/2005/8/layout/radial4"/>
    <dgm:cxn modelId="{92711FF7-B7AB-4D95-804E-4B38C242D075}" type="presParOf" srcId="{CE7C093C-B25D-4D67-B130-DD7B24D4A6B7}" destId="{4FA14C5F-BED2-4CCA-A448-0798EAE90969}" srcOrd="1" destOrd="0" presId="urn:microsoft.com/office/officeart/2005/8/layout/radial4"/>
    <dgm:cxn modelId="{C7B71877-9C22-4136-842F-0BE48EB29EE9}" type="presParOf" srcId="{CE7C093C-B25D-4D67-B130-DD7B24D4A6B7}" destId="{3B465324-DC63-48B5-8249-137643F74B35}" srcOrd="2" destOrd="0" presId="urn:microsoft.com/office/officeart/2005/8/layout/radial4"/>
    <dgm:cxn modelId="{6D15BE99-237E-49EE-8EEA-20DACB072F04}" type="presParOf" srcId="{CE7C093C-B25D-4D67-B130-DD7B24D4A6B7}" destId="{F67EEA27-0A24-400B-8314-49CDCA0CD39B}" srcOrd="3" destOrd="0" presId="urn:microsoft.com/office/officeart/2005/8/layout/radial4"/>
    <dgm:cxn modelId="{395F7DB6-79A9-41BB-825E-D5665E5FCED2}" type="presParOf" srcId="{CE7C093C-B25D-4D67-B130-DD7B24D4A6B7}" destId="{A57930A3-8976-4309-AE81-0F114ED63C74}" srcOrd="4" destOrd="0" presId="urn:microsoft.com/office/officeart/2005/8/layout/radial4"/>
    <dgm:cxn modelId="{BC98326C-4ACB-4AC7-A8D8-AA32B43CC394}" type="presParOf" srcId="{CE7C093C-B25D-4D67-B130-DD7B24D4A6B7}" destId="{5F3EE42A-2A19-450B-B727-9201ED127E9A}" srcOrd="5" destOrd="0" presId="urn:microsoft.com/office/officeart/2005/8/layout/radial4"/>
    <dgm:cxn modelId="{060117D1-C145-4CDB-8D95-BE973A9ACC19}" type="presParOf" srcId="{CE7C093C-B25D-4D67-B130-DD7B24D4A6B7}" destId="{1C8D451E-9195-46AC-A1F1-B2B6832F5FD8}" srcOrd="6" destOrd="0" presId="urn:microsoft.com/office/officeart/2005/8/layout/radial4"/>
    <dgm:cxn modelId="{C4EC1EF1-8E01-47AE-974C-B55219FAAD6C}" type="presParOf" srcId="{CE7C093C-B25D-4D67-B130-DD7B24D4A6B7}" destId="{9D2D175F-8A4F-4E12-B3D9-0A5CFD3AEB26}" srcOrd="7" destOrd="0" presId="urn:microsoft.com/office/officeart/2005/8/layout/radial4"/>
    <dgm:cxn modelId="{6662C617-2264-475E-BCAB-4CC86EA1C7E5}" type="presParOf" srcId="{CE7C093C-B25D-4D67-B130-DD7B24D4A6B7}" destId="{40A1C6BE-71B3-4F28-A804-067EA6B3FCE9}" srcOrd="8" destOrd="0" presId="urn:microsoft.com/office/officeart/2005/8/layout/radial4"/>
    <dgm:cxn modelId="{4F785A58-6D31-4DB2-82BB-14007FE919A4}" type="presParOf" srcId="{CE7C093C-B25D-4D67-B130-DD7B24D4A6B7}" destId="{D5C27CF0-0EF8-40AC-B45C-2680575632EF}" srcOrd="9" destOrd="0" presId="urn:microsoft.com/office/officeart/2005/8/layout/radial4"/>
    <dgm:cxn modelId="{B2682D0C-CF95-4DA8-A3C8-2B1C432D3D48}" type="presParOf" srcId="{CE7C093C-B25D-4D67-B130-DD7B24D4A6B7}" destId="{6267F9C8-67FF-4088-83EC-FFF24E46A96C}" srcOrd="10" destOrd="0" presId="urn:microsoft.com/office/officeart/2005/8/layout/radial4"/>
    <dgm:cxn modelId="{5D0ED287-E69D-43E1-B982-DD49A4673693}" type="presParOf" srcId="{CE7C093C-B25D-4D67-B130-DD7B24D4A6B7}" destId="{08FF5766-5C2B-4895-BB07-9CA856A1B532}" srcOrd="11" destOrd="0" presId="urn:microsoft.com/office/officeart/2005/8/layout/radial4"/>
    <dgm:cxn modelId="{968A15B3-5045-488F-BDD1-860DA518B3FD}" type="presParOf" srcId="{CE7C093C-B25D-4D67-B130-DD7B24D4A6B7}" destId="{3C589087-9E8A-49C6-9682-F0D2AF9A730B}" srcOrd="12" destOrd="0" presId="urn:microsoft.com/office/officeart/2005/8/layout/radial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Prostokąt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Prostokąt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Prostokąt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5D85-085A-44BE-BFD4-C02C9ABBC8A6}" type="datetimeFigureOut">
              <a:rPr lang="pl-PL" smtClean="0"/>
              <a:t>2018-01-08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Prostokąt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a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723E49A-9671-4037-9DD2-532CC9C3121E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5D85-085A-44BE-BFD4-C02C9ABBC8A6}" type="datetimeFigureOut">
              <a:rPr lang="pl-PL" smtClean="0"/>
              <a:t>2018-01-08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E49A-9671-4037-9DD2-532CC9C3121E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Prostokąt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rostokąt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Prostokąt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Prostokąt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Prostokąt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Łącznik prosty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a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723E49A-9671-4037-9DD2-532CC9C3121E}" type="slidenum">
              <a:rPr lang="pl-PL" smtClean="0"/>
              <a:t>‹#›</a:t>
            </a:fld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5D85-085A-44BE-BFD4-C02C9ABBC8A6}" type="datetimeFigureOut">
              <a:rPr lang="pl-PL" smtClean="0"/>
              <a:t>2018-01-08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5D85-085A-44BE-BFD4-C02C9ABBC8A6}" type="datetimeFigureOut">
              <a:rPr lang="pl-PL" smtClean="0"/>
              <a:t>2018-01-08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723E49A-9671-4037-9DD2-532CC9C3121E}" type="slidenum">
              <a:rPr lang="pl-PL" smtClean="0"/>
              <a:t>‹#›</a:t>
            </a:fld>
            <a:endParaRPr lang="pl-PL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rostokąt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Prostokąt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Prostokąt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Prostokąt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Prostokąt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13" name="Prostokąt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Prostokąt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5D85-085A-44BE-BFD4-C02C9ABBC8A6}" type="datetimeFigureOut">
              <a:rPr lang="pl-PL" smtClean="0"/>
              <a:t>2018-01-08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a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a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723E49A-9671-4037-9DD2-532CC9C3121E}" type="slidenum">
              <a:rPr lang="pl-PL" smtClean="0"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9E55D85-085A-44BE-BFD4-C02C9ABBC8A6}" type="datetimeFigureOut">
              <a:rPr lang="pl-PL" smtClean="0"/>
              <a:t>2018-01-08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E49A-9671-4037-9DD2-532CC9C3121E}" type="slidenum">
              <a:rPr lang="pl-PL" smtClean="0"/>
              <a:t>‹#›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Symbol zastępczy zawartości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2" name="Symbol zastępczy zawartości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Łącznik prosty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Prostokąt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Prostokąt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Prostokąt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Prostokąt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Prostokąt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rostokąt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5D85-085A-44BE-BFD4-C02C9ABBC8A6}" type="datetimeFigureOut">
              <a:rPr lang="pl-PL" smtClean="0"/>
              <a:t>2018-01-08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l-PL"/>
          </a:p>
        </p:txBody>
      </p:sp>
      <p:sp>
        <p:nvSpPr>
          <p:cNvPr id="15" name="Łącznik prosty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Symbol zastępczy zawartości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6" name="Symbol zastępczy zawartości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5" name="Elipsa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a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723E49A-9671-4037-9DD2-532CC9C3121E}" type="slidenum">
              <a:rPr lang="pl-PL" smtClean="0"/>
              <a:t>‹#›</a:t>
            </a:fld>
            <a:endParaRPr lang="pl-PL"/>
          </a:p>
        </p:txBody>
      </p:sp>
      <p:sp>
        <p:nvSpPr>
          <p:cNvPr id="23" name="Tytuł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5D85-085A-44BE-BFD4-C02C9ABBC8A6}" type="datetimeFigureOut">
              <a:rPr lang="pl-PL" smtClean="0"/>
              <a:t>2018-01-08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723E49A-9671-4037-9DD2-532CC9C3121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Prostokąt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Prostokąt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rostokąt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Prostokąt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Prostokąt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5D85-085A-44BE-BFD4-C02C9ABBC8A6}" type="datetimeFigureOut">
              <a:rPr lang="pl-PL" smtClean="0"/>
              <a:t>2018-01-08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723E49A-9671-4037-9DD2-532CC9C3121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rostokąt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Prostokąt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Prostokąt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Prostokąt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Prostokąt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8" name="Prostokąt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Łącznik prosty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Symbol zastępczy zawartości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0" name="Elipsa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a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723E49A-9671-4037-9DD2-532CC9C3121E}" type="slidenum">
              <a:rPr lang="pl-PL" smtClean="0"/>
              <a:t>‹#›</a:t>
            </a:fld>
            <a:endParaRPr lang="pl-PL"/>
          </a:p>
        </p:txBody>
      </p:sp>
      <p:sp>
        <p:nvSpPr>
          <p:cNvPr id="21" name="Prostokąt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5D85-085A-44BE-BFD4-C02C9ABBC8A6}" type="datetimeFigureOut">
              <a:rPr lang="pl-PL" smtClean="0"/>
              <a:t>2018-01-08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Łącznik prosty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Prostokąt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Prostokąt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Prostokąt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Prostokąt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Prostokąt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a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a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723E49A-9671-4037-9DD2-532CC9C3121E}" type="slidenum">
              <a:rPr lang="pl-PL" smtClean="0"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22" name="Prostokąt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09E55D85-085A-44BE-BFD4-C02C9ABBC8A6}" type="datetimeFigureOut">
              <a:rPr lang="pl-PL" smtClean="0"/>
              <a:t>2018-01-08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rostokąt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Prostokąt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Prostokąt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rostokąt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9E55D85-085A-44BE-BFD4-C02C9ABBC8A6}" type="datetimeFigureOut">
              <a:rPr lang="pl-PL" smtClean="0"/>
              <a:t>2018-01-08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8" name="Prostokąt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Łącznik prosty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a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a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723E49A-9671-4037-9DD2-532CC9C3121E}" type="slidenum">
              <a:rPr lang="pl-PL" smtClean="0"/>
              <a:t>‹#›</a:t>
            </a:fld>
            <a:endParaRPr lang="pl-PL"/>
          </a:p>
        </p:txBody>
      </p: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85852" y="642918"/>
            <a:ext cx="6400800" cy="1752600"/>
          </a:xfrm>
        </p:spPr>
        <p:txBody>
          <a:bodyPr/>
          <a:lstStyle/>
          <a:p>
            <a:r>
              <a:rPr lang="pl-PL" dirty="0" smtClean="0"/>
              <a:t>Marcelina Bałamut</a:t>
            </a:r>
          </a:p>
          <a:p>
            <a:r>
              <a:rPr lang="pl-PL" dirty="0" smtClean="0"/>
              <a:t>Fabiola </a:t>
            </a:r>
            <a:r>
              <a:rPr lang="pl-PL" dirty="0" err="1" smtClean="0"/>
              <a:t>Dąbroś</a:t>
            </a:r>
            <a:r>
              <a:rPr lang="pl-PL" dirty="0" smtClean="0"/>
              <a:t> </a:t>
            </a:r>
          </a:p>
          <a:p>
            <a:r>
              <a:rPr lang="pl-PL" dirty="0" smtClean="0"/>
              <a:t>Klaudia </a:t>
            </a:r>
            <a:r>
              <a:rPr lang="pl-PL" dirty="0" err="1" smtClean="0"/>
              <a:t>dziewit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785786" y="2071678"/>
            <a:ext cx="7772400" cy="1752600"/>
          </a:xfrm>
        </p:spPr>
        <p:txBody>
          <a:bodyPr>
            <a:normAutofit fontScale="90000"/>
          </a:bodyPr>
          <a:lstStyle/>
          <a:p>
            <a:r>
              <a:rPr lang="pl-PL" sz="55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Rozpoznawanie mowy</a:t>
            </a:r>
            <a:endParaRPr lang="pl-PL" sz="55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pic>
        <p:nvPicPr>
          <p:cNvPr id="14340" name="Picture 4" descr="Znalezione obrazy dla zapytania speech recogni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4286256"/>
            <a:ext cx="2847975" cy="1628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Definicja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214282" y="1643050"/>
            <a:ext cx="8503920" cy="4572000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pl-PL" sz="25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pl-PL" sz="2200" dirty="0" smtClean="0">
                <a:latin typeface="+mj-lt"/>
                <a:cs typeface="Calibri" pitchFamily="34" charset="0"/>
              </a:rPr>
              <a:t>Technologia </a:t>
            </a:r>
            <a:r>
              <a:rPr lang="pl-PL" sz="2200" dirty="0" smtClean="0">
                <a:latin typeface="+mj-lt"/>
                <a:cs typeface="Calibri" pitchFamily="34" charset="0"/>
              </a:rPr>
              <a:t>pozwalająca komputerowi lub innemu urządzeniu interpretować mowę ludzką, na przykład do celów transkrypcji lub jako alternatywną metodę interakcji.</a:t>
            </a:r>
          </a:p>
          <a:p>
            <a:pPr algn="just">
              <a:buNone/>
            </a:pPr>
            <a:endParaRPr lang="pl-PL" dirty="0">
              <a:latin typeface="Georgia (Tekst podstawowy)"/>
            </a:endParaRPr>
          </a:p>
        </p:txBody>
      </p:sp>
      <p:pic>
        <p:nvPicPr>
          <p:cNvPr id="13314" name="Picture 2" descr="http://copia.com.au/wp-content/themes/copia/images/professionalspeec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" y="3357562"/>
            <a:ext cx="8658225" cy="304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Rodzaje rozpoznawania mowy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sz="quarter" idx="1"/>
          </p:nvPr>
        </p:nvGraphicFramePr>
        <p:xfrm>
          <a:off x="357158" y="1714488"/>
          <a:ext cx="8504240" cy="4114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26060"/>
                <a:gridCol w="2126060"/>
                <a:gridCol w="2126060"/>
                <a:gridCol w="2126060"/>
              </a:tblGrid>
              <a:tr h="228624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Segmentacja </a:t>
                      </a:r>
                    </a:p>
                    <a:p>
                      <a:pPr algn="ctr"/>
                      <a:endParaRPr lang="pl-PL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Czas odpowiedzi</a:t>
                      </a:r>
                      <a:endParaRPr lang="pl-PL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Stopień zależności</a:t>
                      </a:r>
                      <a:endParaRPr lang="pl-PL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Rozmiar słownika</a:t>
                      </a:r>
                      <a:endParaRPr lang="pl-PL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Pojedyncze fonemy</a:t>
                      </a:r>
                      <a:endParaRPr lang="pl-PL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Czas</a:t>
                      </a:r>
                      <a:r>
                        <a:rPr lang="pl-PL" baseline="0" dirty="0" smtClean="0"/>
                        <a:t> rzeczywisty</a:t>
                      </a:r>
                      <a:endParaRPr lang="pl-PL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Zależne</a:t>
                      </a:r>
                      <a:r>
                        <a:rPr lang="pl-PL" baseline="0" dirty="0" smtClean="0"/>
                        <a:t> od mówcy</a:t>
                      </a:r>
                    </a:p>
                    <a:p>
                      <a:endParaRPr lang="pl-PL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Mały</a:t>
                      </a:r>
                      <a:r>
                        <a:rPr lang="pl-PL" baseline="0" dirty="0" smtClean="0"/>
                        <a:t> </a:t>
                      </a:r>
                      <a:endParaRPr lang="pl-PL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Izolowane</a:t>
                      </a:r>
                      <a:r>
                        <a:rPr lang="pl-PL" baseline="0" dirty="0" smtClean="0"/>
                        <a:t> słowa</a:t>
                      </a:r>
                      <a:endParaRPr lang="pl-PL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Zasoby akustyczne</a:t>
                      </a:r>
                      <a:endParaRPr lang="pl-PL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Zależne od grupy   mówców</a:t>
                      </a:r>
                      <a:endParaRPr lang="pl-PL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Średni</a:t>
                      </a:r>
                      <a:endParaRPr lang="pl-PL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Łączone słowa</a:t>
                      </a:r>
                      <a:endParaRPr lang="pl-PL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Niezależne od mówcy</a:t>
                      </a:r>
                      <a:endParaRPr lang="pl-PL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Duży</a:t>
                      </a:r>
                      <a:endParaRPr lang="pl-PL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Mowa</a:t>
                      </a:r>
                      <a:r>
                        <a:rPr lang="pl-PL" baseline="0" dirty="0" smtClean="0"/>
                        <a:t> ciągła</a:t>
                      </a:r>
                    </a:p>
                    <a:p>
                      <a:endParaRPr lang="pl-PL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Bardzo duży</a:t>
                      </a:r>
                      <a:endParaRPr lang="pl-PL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558813">
                <a:tc>
                  <a:txBody>
                    <a:bodyPr/>
                    <a:lstStyle/>
                    <a:p>
                      <a:r>
                        <a:rPr lang="pl-PL" dirty="0" smtClean="0"/>
                        <a:t>Mowa spontaniczna</a:t>
                      </a:r>
                    </a:p>
                    <a:p>
                      <a:endParaRPr lang="pl-PL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Algorytmy i modele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pl-PL" dirty="0" smtClean="0"/>
              <a:t>Ukryte modele Markowa</a:t>
            </a:r>
          </a:p>
          <a:p>
            <a:pPr>
              <a:lnSpc>
                <a:spcPct val="150000"/>
              </a:lnSpc>
            </a:pPr>
            <a:r>
              <a:rPr lang="pl-PL" dirty="0" err="1" smtClean="0"/>
              <a:t>N-gram</a:t>
            </a:r>
            <a:endParaRPr lang="pl-PL" dirty="0" smtClean="0"/>
          </a:p>
          <a:p>
            <a:pPr>
              <a:lnSpc>
                <a:spcPct val="150000"/>
              </a:lnSpc>
            </a:pPr>
            <a:r>
              <a:rPr lang="pl-PL" dirty="0" smtClean="0"/>
              <a:t>Algorytm </a:t>
            </a:r>
            <a:r>
              <a:rPr lang="pl-PL" dirty="0" err="1" smtClean="0"/>
              <a:t>Viterbiego</a:t>
            </a:r>
            <a:endParaRPr lang="pl-PL" dirty="0" smtClean="0"/>
          </a:p>
          <a:p>
            <a:pPr>
              <a:lnSpc>
                <a:spcPct val="150000"/>
              </a:lnSpc>
            </a:pPr>
            <a:r>
              <a:rPr lang="pl-PL" dirty="0" smtClean="0"/>
              <a:t>Sieci neuronowe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Dynamiczne sieci </a:t>
            </a:r>
            <a:r>
              <a:rPr lang="pl-PL" dirty="0" err="1" smtClean="0"/>
              <a:t>Bayesa</a:t>
            </a:r>
            <a:endParaRPr lang="pl-PL" dirty="0" smtClean="0"/>
          </a:p>
          <a:p>
            <a:pPr>
              <a:lnSpc>
                <a:spcPct val="150000"/>
              </a:lnSpc>
            </a:pPr>
            <a:r>
              <a:rPr lang="pl-PL" dirty="0" smtClean="0"/>
              <a:t>Analiza </a:t>
            </a:r>
            <a:r>
              <a:rPr lang="pl-PL" dirty="0" err="1" smtClean="0"/>
              <a:t>cepstralna</a:t>
            </a:r>
            <a:r>
              <a:rPr lang="pl-PL" dirty="0" smtClean="0"/>
              <a:t> i </a:t>
            </a:r>
            <a:r>
              <a:rPr lang="pl-PL" dirty="0" err="1" smtClean="0"/>
              <a:t>mel-cepstralna</a:t>
            </a:r>
            <a:endParaRPr lang="pl-PL" dirty="0" smtClean="0"/>
          </a:p>
          <a:p>
            <a:pPr>
              <a:lnSpc>
                <a:spcPct val="150000"/>
              </a:lnSpc>
            </a:pPr>
            <a:r>
              <a:rPr lang="pl-PL" dirty="0" smtClean="0"/>
              <a:t>Transformata Fouriera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Nieliniowa transformacja czasowa DTW</a:t>
            </a:r>
            <a:endParaRPr lang="pl-PL" dirty="0"/>
          </a:p>
        </p:txBody>
      </p:sp>
      <p:pic>
        <p:nvPicPr>
          <p:cNvPr id="15364" name="Picture 4" descr="Znalezione obrazy dla zapytania algorithm 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1714488"/>
            <a:ext cx="2805098" cy="28050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sz="quarter" idx="4294967295"/>
          </p:nvPr>
        </p:nvGraphicFramePr>
        <p:xfrm>
          <a:off x="357158" y="785794"/>
          <a:ext cx="8504238" cy="535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Zastosowanie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pl-PL" dirty="0" smtClean="0"/>
              <a:t>Wprowadzanie danych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Konwersja mowy na tekst pisany i odwrotnie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Zarządzanie pracą systemu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Proste systemy konwersacyjne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Realizacja operacji gospodarczych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Sterowanie pracą maszyn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Sterowanie procesami produkcyjnymi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Jako mechanizmy bezpieczeństwa w systemach firm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Przykład praktycznego zastosowania - robotyka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pl-PL" dirty="0"/>
          </a:p>
        </p:txBody>
      </p:sp>
      <p:pic>
        <p:nvPicPr>
          <p:cNvPr id="19460" name="Picture 4" descr="Znalezione obrazy dla zapytania robot 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43116"/>
            <a:ext cx="3810000" cy="3810000"/>
          </a:xfrm>
          <a:prstGeom prst="rect">
            <a:avLst/>
          </a:prstGeom>
          <a:noFill/>
        </p:spPr>
      </p:pic>
      <p:pic>
        <p:nvPicPr>
          <p:cNvPr id="19462" name="Picture 6" descr="Znalezione obrazy dla zapytania robot 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857364"/>
            <a:ext cx="4319572" cy="45147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Architektura ASR</a:t>
            </a:r>
            <a:endParaRPr lang="pl-PL" dirty="0"/>
          </a:p>
        </p:txBody>
      </p:sp>
      <p:grpSp>
        <p:nvGrpSpPr>
          <p:cNvPr id="8" name="Grupa 7"/>
          <p:cNvGrpSpPr/>
          <p:nvPr/>
        </p:nvGrpSpPr>
        <p:grpSpPr>
          <a:xfrm>
            <a:off x="2428860" y="1500174"/>
            <a:ext cx="1857388" cy="785818"/>
            <a:chOff x="1500205" y="0"/>
            <a:chExt cx="1594743" cy="1275795"/>
          </a:xfrm>
        </p:grpSpPr>
        <p:sp>
          <p:nvSpPr>
            <p:cNvPr id="9" name="Prostokąt zaokrąglony 8"/>
            <p:cNvSpPr/>
            <p:nvPr/>
          </p:nvSpPr>
          <p:spPr>
            <a:xfrm>
              <a:off x="1500205" y="0"/>
              <a:ext cx="1594743" cy="127579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pl-PL" dirty="0" smtClean="0"/>
                <a:t>Przetwarzanie wstępne</a:t>
              </a:r>
              <a:endParaRPr lang="pl-PL" dirty="0"/>
            </a:p>
          </p:txBody>
        </p:sp>
        <p:sp>
          <p:nvSpPr>
            <p:cNvPr id="10" name="Prostokąt 9"/>
            <p:cNvSpPr/>
            <p:nvPr/>
          </p:nvSpPr>
          <p:spPr>
            <a:xfrm>
              <a:off x="1537572" y="37367"/>
              <a:ext cx="1520009" cy="12010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l-PL" sz="1600" kern="1200" dirty="0"/>
            </a:p>
          </p:txBody>
        </p:sp>
      </p:grpSp>
      <p:sp>
        <p:nvSpPr>
          <p:cNvPr id="11" name="Prostokąt zaokrąglony 10"/>
          <p:cNvSpPr/>
          <p:nvPr/>
        </p:nvSpPr>
        <p:spPr>
          <a:xfrm>
            <a:off x="785786" y="1500174"/>
            <a:ext cx="1357322" cy="785818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pl-PL" dirty="0" smtClean="0"/>
              <a:t>Rejestracja</a:t>
            </a:r>
            <a:endParaRPr lang="pl-PL" dirty="0"/>
          </a:p>
        </p:txBody>
      </p:sp>
      <p:sp>
        <p:nvSpPr>
          <p:cNvPr id="12" name="Prostokąt zaokrąglony 11"/>
          <p:cNvSpPr/>
          <p:nvPr/>
        </p:nvSpPr>
        <p:spPr>
          <a:xfrm>
            <a:off x="4786314" y="1785927"/>
            <a:ext cx="1857388" cy="714380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pl-PL" dirty="0" smtClean="0"/>
              <a:t>Parametryzacja</a:t>
            </a:r>
            <a:endParaRPr lang="pl-PL" dirty="0"/>
          </a:p>
        </p:txBody>
      </p:sp>
      <p:sp>
        <p:nvSpPr>
          <p:cNvPr id="13" name="Prostokąt zaokrąglony 12"/>
          <p:cNvSpPr/>
          <p:nvPr/>
        </p:nvSpPr>
        <p:spPr>
          <a:xfrm>
            <a:off x="4786314" y="2857496"/>
            <a:ext cx="1857388" cy="785818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pl-PL" dirty="0" smtClean="0"/>
              <a:t>Optymalizacja cech</a:t>
            </a:r>
            <a:endParaRPr lang="pl-PL" dirty="0"/>
          </a:p>
        </p:txBody>
      </p:sp>
      <p:sp>
        <p:nvSpPr>
          <p:cNvPr id="14" name="Prostokąt zaokrąglony 13"/>
          <p:cNvSpPr/>
          <p:nvPr/>
        </p:nvSpPr>
        <p:spPr>
          <a:xfrm>
            <a:off x="4786314" y="4000504"/>
            <a:ext cx="1857388" cy="714380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pl-PL" dirty="0" smtClean="0"/>
              <a:t>Klasyfikacja</a:t>
            </a:r>
            <a:endParaRPr lang="pl-PL" dirty="0"/>
          </a:p>
        </p:txBody>
      </p:sp>
      <p:sp>
        <p:nvSpPr>
          <p:cNvPr id="15" name="Prostokąt zaokrąglony 14"/>
          <p:cNvSpPr/>
          <p:nvPr/>
        </p:nvSpPr>
        <p:spPr>
          <a:xfrm>
            <a:off x="4786314" y="5072074"/>
            <a:ext cx="1857388" cy="714380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pl-PL" dirty="0" smtClean="0"/>
              <a:t>Weryfikacja, korekta</a:t>
            </a:r>
            <a:endParaRPr lang="pl-PL" dirty="0"/>
          </a:p>
        </p:txBody>
      </p:sp>
      <p:sp>
        <p:nvSpPr>
          <p:cNvPr id="16" name="Prostokąt zaokrąglony 15"/>
          <p:cNvSpPr/>
          <p:nvPr/>
        </p:nvSpPr>
        <p:spPr>
          <a:xfrm>
            <a:off x="2500298" y="2857496"/>
            <a:ext cx="1928826" cy="785818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pl-PL" dirty="0" smtClean="0"/>
              <a:t>Proces uczenia</a:t>
            </a:r>
            <a:endParaRPr lang="pl-PL" dirty="0"/>
          </a:p>
        </p:txBody>
      </p:sp>
      <p:sp>
        <p:nvSpPr>
          <p:cNvPr id="17" name="Prostokąt zaokrąglony 16"/>
          <p:cNvSpPr/>
          <p:nvPr/>
        </p:nvSpPr>
        <p:spPr>
          <a:xfrm>
            <a:off x="2500298" y="4000504"/>
            <a:ext cx="1928826" cy="714380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pl-PL" dirty="0" smtClean="0"/>
              <a:t>Wzorce</a:t>
            </a:r>
            <a:endParaRPr lang="pl-PL" dirty="0"/>
          </a:p>
        </p:txBody>
      </p:sp>
      <p:sp>
        <p:nvSpPr>
          <p:cNvPr id="18" name="Prostokąt zaokrąglony 17"/>
          <p:cNvSpPr/>
          <p:nvPr/>
        </p:nvSpPr>
        <p:spPr>
          <a:xfrm>
            <a:off x="2500298" y="5072074"/>
            <a:ext cx="1928826" cy="714380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pl-PL" dirty="0" smtClean="0"/>
              <a:t>Wynik rozpoznania</a:t>
            </a:r>
            <a:endParaRPr lang="pl-PL" dirty="0"/>
          </a:p>
        </p:txBody>
      </p:sp>
      <p:sp>
        <p:nvSpPr>
          <p:cNvPr id="19" name="Prostokąt zaokrąglony 18"/>
          <p:cNvSpPr/>
          <p:nvPr/>
        </p:nvSpPr>
        <p:spPr>
          <a:xfrm>
            <a:off x="6929454" y="3571876"/>
            <a:ext cx="1594743" cy="428628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pl-PL" dirty="0" smtClean="0"/>
              <a:t>Słownik</a:t>
            </a:r>
            <a:endParaRPr lang="pl-PL" dirty="0"/>
          </a:p>
        </p:txBody>
      </p:sp>
      <p:sp>
        <p:nvSpPr>
          <p:cNvPr id="20" name="Prostokąt zaokrąglony 19"/>
          <p:cNvSpPr/>
          <p:nvPr/>
        </p:nvSpPr>
        <p:spPr>
          <a:xfrm>
            <a:off x="6929454" y="4214818"/>
            <a:ext cx="1643074" cy="428628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pl-PL" dirty="0" smtClean="0"/>
              <a:t>Akustyka</a:t>
            </a:r>
            <a:endParaRPr lang="pl-PL" dirty="0"/>
          </a:p>
        </p:txBody>
      </p:sp>
      <p:sp>
        <p:nvSpPr>
          <p:cNvPr id="21" name="Prostokąt zaokrąglony 20"/>
          <p:cNvSpPr/>
          <p:nvPr/>
        </p:nvSpPr>
        <p:spPr>
          <a:xfrm>
            <a:off x="6929454" y="4929198"/>
            <a:ext cx="1643074" cy="428628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pl-PL" dirty="0" smtClean="0"/>
              <a:t>Język</a:t>
            </a:r>
            <a:endParaRPr lang="pl-PL" dirty="0"/>
          </a:p>
        </p:txBody>
      </p:sp>
      <p:sp>
        <p:nvSpPr>
          <p:cNvPr id="27" name="Strzałka w prawo 26"/>
          <p:cNvSpPr/>
          <p:nvPr/>
        </p:nvSpPr>
        <p:spPr>
          <a:xfrm>
            <a:off x="2143108" y="1785926"/>
            <a:ext cx="28575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Strzałka w prawo 27"/>
          <p:cNvSpPr/>
          <p:nvPr/>
        </p:nvSpPr>
        <p:spPr>
          <a:xfrm rot="2198442">
            <a:off x="4319491" y="1836340"/>
            <a:ext cx="500066" cy="276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Strzałka w prawo 28"/>
          <p:cNvSpPr/>
          <p:nvPr/>
        </p:nvSpPr>
        <p:spPr>
          <a:xfrm rot="5400000">
            <a:off x="5536413" y="2536025"/>
            <a:ext cx="35719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Strzałka w prawo 29"/>
          <p:cNvSpPr/>
          <p:nvPr/>
        </p:nvSpPr>
        <p:spPr>
          <a:xfrm rot="5400000">
            <a:off x="5536413" y="3679033"/>
            <a:ext cx="35719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Strzałka w prawo 30"/>
          <p:cNvSpPr/>
          <p:nvPr/>
        </p:nvSpPr>
        <p:spPr>
          <a:xfrm rot="5400000">
            <a:off x="5536413" y="4750603"/>
            <a:ext cx="35719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Strzałka w prawo 31"/>
          <p:cNvSpPr/>
          <p:nvPr/>
        </p:nvSpPr>
        <p:spPr>
          <a:xfrm rot="5400000">
            <a:off x="3178959" y="3679033"/>
            <a:ext cx="35719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Strzałka w prawo 32"/>
          <p:cNvSpPr/>
          <p:nvPr/>
        </p:nvSpPr>
        <p:spPr>
          <a:xfrm rot="10800000">
            <a:off x="4429124" y="3143248"/>
            <a:ext cx="35719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Strzałka w prawo 34"/>
          <p:cNvSpPr/>
          <p:nvPr/>
        </p:nvSpPr>
        <p:spPr>
          <a:xfrm rot="10800000">
            <a:off x="4429124" y="5286388"/>
            <a:ext cx="35719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Strzałka w lewo i prawo 35"/>
          <p:cNvSpPr/>
          <p:nvPr/>
        </p:nvSpPr>
        <p:spPr>
          <a:xfrm>
            <a:off x="4429124" y="4286256"/>
            <a:ext cx="357190" cy="214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8" name="Łącznik prosty ze strzałką 37"/>
          <p:cNvCxnSpPr>
            <a:stCxn id="14" idx="3"/>
            <a:endCxn id="19" idx="1"/>
          </p:cNvCxnSpPr>
          <p:nvPr/>
        </p:nvCxnSpPr>
        <p:spPr>
          <a:xfrm flipV="1">
            <a:off x="6643702" y="3786190"/>
            <a:ext cx="28575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y ze strzałką 39"/>
          <p:cNvCxnSpPr>
            <a:stCxn id="14" idx="3"/>
          </p:cNvCxnSpPr>
          <p:nvPr/>
        </p:nvCxnSpPr>
        <p:spPr>
          <a:xfrm>
            <a:off x="6643702" y="4357694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Łącznik prosty ze strzałką 41"/>
          <p:cNvCxnSpPr>
            <a:stCxn id="14" idx="3"/>
            <a:endCxn id="21" idx="1"/>
          </p:cNvCxnSpPr>
          <p:nvPr/>
        </p:nvCxnSpPr>
        <p:spPr>
          <a:xfrm>
            <a:off x="6643702" y="4357694"/>
            <a:ext cx="285752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prosty ze strzałką 47"/>
          <p:cNvCxnSpPr/>
          <p:nvPr/>
        </p:nvCxnSpPr>
        <p:spPr>
          <a:xfrm flipV="1">
            <a:off x="214282" y="1928802"/>
            <a:ext cx="50006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Łącznik prosty ze strzałką 49"/>
          <p:cNvCxnSpPr/>
          <p:nvPr/>
        </p:nvCxnSpPr>
        <p:spPr>
          <a:xfrm rot="10800000">
            <a:off x="714348" y="5500702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pole tekstowe 51"/>
          <p:cNvSpPr txBox="1"/>
          <p:nvPr/>
        </p:nvSpPr>
        <p:spPr>
          <a:xfrm>
            <a:off x="142844" y="2000240"/>
            <a:ext cx="6319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 smtClean="0"/>
              <a:t>Sygnał </a:t>
            </a:r>
          </a:p>
          <a:p>
            <a:r>
              <a:rPr lang="pl-PL" sz="1100" dirty="0" smtClean="0"/>
              <a:t>mowy</a:t>
            </a:r>
            <a:endParaRPr lang="pl-PL" sz="1100" dirty="0"/>
          </a:p>
        </p:txBody>
      </p:sp>
      <p:sp>
        <p:nvSpPr>
          <p:cNvPr id="58" name="pole tekstowe 57"/>
          <p:cNvSpPr txBox="1"/>
          <p:nvPr/>
        </p:nvSpPr>
        <p:spPr>
          <a:xfrm>
            <a:off x="1142976" y="5643578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Tekst</a:t>
            </a:r>
            <a:endParaRPr lang="pl-PL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Źródła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pl-PL" dirty="0" smtClean="0"/>
              <a:t>https://</a:t>
            </a:r>
            <a:r>
              <a:rPr lang="pl-PL" dirty="0" smtClean="0"/>
              <a:t>pl.wikipedia.org/wiki/Rozpoznawanie_mowy#Algorytmy_i_modele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http://</a:t>
            </a:r>
            <a:r>
              <a:rPr lang="pl-PL" dirty="0" smtClean="0"/>
              <a:t>www.par.pl/2013/467_474.pdf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http://www.primespeech.pl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Rogowski A., Głosowa komunikacja człowiek-maszyna w gniazdach obróbkowych o zróżnicowanym stopniu automatyzacji, „Zeszyty Naukowe Politechniki Poznańskiej: Budowa Maszyn i Zarządzanie Produkcją”, 15/2011, </a:t>
            </a:r>
            <a:r>
              <a:rPr lang="pl-PL" dirty="0" smtClean="0"/>
              <a:t>131–144</a:t>
            </a:r>
          </a:p>
          <a:p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ejski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Miejski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ejski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232</TotalTime>
  <Words>190</Words>
  <Application>Microsoft Office PowerPoint</Application>
  <PresentationFormat>Pokaz na ekranie (4:3)</PresentationFormat>
  <Paragraphs>72</Paragraphs>
  <Slides>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0" baseType="lpstr">
      <vt:lpstr>Miejski</vt:lpstr>
      <vt:lpstr>Rozpoznawanie mowy</vt:lpstr>
      <vt:lpstr>Definicja</vt:lpstr>
      <vt:lpstr>Rodzaje rozpoznawania mowy</vt:lpstr>
      <vt:lpstr>Algorytmy i modele</vt:lpstr>
      <vt:lpstr>Slajd 5</vt:lpstr>
      <vt:lpstr>Zastosowanie</vt:lpstr>
      <vt:lpstr>Przykład praktycznego zastosowania - robotyka</vt:lpstr>
      <vt:lpstr>Architektura ASR</vt:lpstr>
      <vt:lpstr>Źródła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Fabiola Dąbroś</dc:creator>
  <cp:lastModifiedBy>Fabiola Dąbroś</cp:lastModifiedBy>
  <cp:revision>18</cp:revision>
  <dcterms:created xsi:type="dcterms:W3CDTF">2018-01-08T10:36:45Z</dcterms:created>
  <dcterms:modified xsi:type="dcterms:W3CDTF">2018-01-08T14:29:30Z</dcterms:modified>
</cp:coreProperties>
</file>