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4"/>
  </p:notesMasterIdLst>
  <p:sldIdLst>
    <p:sldId id="256" r:id="rId4"/>
    <p:sldId id="261" r:id="rId5"/>
    <p:sldId id="264" r:id="rId6"/>
    <p:sldId id="274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65" r:id="rId2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2BF27"/>
    <a:srgbClr val="FFCE2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91" d="100"/>
          <a:sy n="91" d="100"/>
        </p:scale>
        <p:origin x="-768" y="-96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pPr/>
              <a:t>2019-10-03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linkedin.com/in/marcelofbc/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linkedin.com/in/marcelofbc/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linkedin.com/in/marcelofbc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linkedin.com/in/marcelofbc/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linkedin.com/in/marcelofbc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linkedin.com/in/marcelofbc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linkedin.com/in/marcelofbc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www.linkedin.com/in/marcelofbc/" TargetMode="Externa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linkedin.com/in/marcelofbc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linkedin.com/in/marcelofbc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linkedin.com/in/marcelofbc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linkedin.com/in/marcelofbc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linkedin.com/in/marcelofbc/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www.linkedin.com/in/marcelofbc/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www.linkedin.com/in/marcelofbc/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=""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=""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=""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=""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=""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=""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=""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=""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>
          <a:xfrm>
            <a:off x="0" y="4731990"/>
            <a:ext cx="9144000" cy="411510"/>
            <a:chOff x="0" y="4731990"/>
            <a:chExt cx="9144000" cy="41151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732586"/>
              <a:ext cx="429486" cy="41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3"/>
            <p:cNvPicPr preferRelativeResize="0">
              <a:picLocks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23928" y="4733100"/>
              <a:ext cx="428400" cy="41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CaixaDeTexto 8"/>
            <p:cNvSpPr txBox="1"/>
            <p:nvPr userDrawn="1"/>
          </p:nvSpPr>
          <p:spPr>
            <a:xfrm>
              <a:off x="467544" y="4803998"/>
              <a:ext cx="676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hlinkClick r:id="rId4"/>
                </a:rPr>
                <a:t>https://www.linkedin.com/in/marcelofbc/</a:t>
              </a:r>
              <a:r>
                <a:rPr lang="pt-BR" sz="1200" dirty="0" smtClean="0"/>
                <a:t>                            +55(11) 9.9289-3050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" name="Grupo 2"/>
          <p:cNvGrpSpPr/>
          <p:nvPr userDrawn="1"/>
        </p:nvGrpSpPr>
        <p:grpSpPr>
          <a:xfrm>
            <a:off x="0" y="4731990"/>
            <a:ext cx="9144000" cy="411510"/>
            <a:chOff x="0" y="4731990"/>
            <a:chExt cx="9144000" cy="411510"/>
          </a:xfrm>
        </p:grpSpPr>
        <p:sp>
          <p:nvSpPr>
            <p:cNvPr id="4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732586"/>
              <a:ext cx="429486" cy="41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 preferRelativeResize="0">
              <a:picLocks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23928" y="4733100"/>
              <a:ext cx="428400" cy="41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CaixaDeTexto 7"/>
            <p:cNvSpPr txBox="1"/>
            <p:nvPr userDrawn="1"/>
          </p:nvSpPr>
          <p:spPr>
            <a:xfrm>
              <a:off x="467544" y="4803998"/>
              <a:ext cx="676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hlinkClick r:id="rId4"/>
                </a:rPr>
                <a:t>https://www.linkedin.com/in/marcelofbc/</a:t>
              </a:r>
              <a:r>
                <a:rPr lang="pt-BR" sz="1200" dirty="0" smtClean="0"/>
                <a:t>                            +55(11) 9.9289-3050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upo 5"/>
          <p:cNvGrpSpPr/>
          <p:nvPr userDrawn="1"/>
        </p:nvGrpSpPr>
        <p:grpSpPr>
          <a:xfrm>
            <a:off x="0" y="4731990"/>
            <a:ext cx="9144000" cy="411510"/>
            <a:chOff x="0" y="4731990"/>
            <a:chExt cx="9144000" cy="411510"/>
          </a:xfrm>
        </p:grpSpPr>
        <p:sp>
          <p:nvSpPr>
            <p:cNvPr id="7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732586"/>
              <a:ext cx="429486" cy="41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"/>
            <p:cNvPicPr preferRelativeResize="0">
              <a:picLocks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23928" y="4733100"/>
              <a:ext cx="428400" cy="41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CaixaDeTexto 11"/>
            <p:cNvSpPr txBox="1"/>
            <p:nvPr userDrawn="1"/>
          </p:nvSpPr>
          <p:spPr>
            <a:xfrm>
              <a:off x="467544" y="4803998"/>
              <a:ext cx="676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hlinkClick r:id="rId4"/>
                </a:rPr>
                <a:t>https://www.linkedin.com/in/marcelofbc/</a:t>
              </a:r>
              <a:r>
                <a:rPr lang="pt-BR" sz="1200" dirty="0" smtClean="0"/>
                <a:t>                            +55(11) 9.9289-3050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" name="Grupo 2"/>
          <p:cNvGrpSpPr/>
          <p:nvPr userDrawn="1"/>
        </p:nvGrpSpPr>
        <p:grpSpPr>
          <a:xfrm>
            <a:off x="0" y="4731990"/>
            <a:ext cx="9144000" cy="411510"/>
            <a:chOff x="0" y="4731990"/>
            <a:chExt cx="9144000" cy="411510"/>
          </a:xfrm>
        </p:grpSpPr>
        <p:sp>
          <p:nvSpPr>
            <p:cNvPr id="4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732586"/>
              <a:ext cx="429486" cy="41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 preferRelativeResize="0">
              <a:picLocks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23928" y="4733100"/>
              <a:ext cx="428400" cy="41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CaixaDeTexto 7"/>
            <p:cNvSpPr txBox="1"/>
            <p:nvPr userDrawn="1"/>
          </p:nvSpPr>
          <p:spPr>
            <a:xfrm>
              <a:off x="467544" y="4803998"/>
              <a:ext cx="676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hlinkClick r:id="rId4"/>
                </a:rPr>
                <a:t>https://www.linkedin.com/in/marcelofbc/</a:t>
              </a:r>
              <a:r>
                <a:rPr lang="pt-BR" sz="1200" dirty="0" smtClean="0"/>
                <a:t>                            +55(11) 9.9289-3050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=""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=""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6" name="Grupo 5"/>
          <p:cNvGrpSpPr/>
          <p:nvPr userDrawn="1"/>
        </p:nvGrpSpPr>
        <p:grpSpPr>
          <a:xfrm>
            <a:off x="0" y="4731990"/>
            <a:ext cx="9144000" cy="411510"/>
            <a:chOff x="0" y="4731990"/>
            <a:chExt cx="9144000" cy="411510"/>
          </a:xfrm>
        </p:grpSpPr>
        <p:sp>
          <p:nvSpPr>
            <p:cNvPr id="8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732586"/>
              <a:ext cx="429486" cy="41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/>
            <p:cNvPicPr preferRelativeResize="0">
              <a:picLocks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23928" y="4733100"/>
              <a:ext cx="428400" cy="41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CaixaDeTexto 10"/>
            <p:cNvSpPr txBox="1"/>
            <p:nvPr userDrawn="1"/>
          </p:nvSpPr>
          <p:spPr>
            <a:xfrm>
              <a:off x="467544" y="4803998"/>
              <a:ext cx="676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hlinkClick r:id="rId4"/>
                </a:rPr>
                <a:t>https://www.linkedin.com/in/marcelofbc/</a:t>
              </a:r>
              <a:r>
                <a:rPr lang="pt-BR" sz="1200" dirty="0" smtClean="0"/>
                <a:t>                            +55(11) 9.9289-3050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=""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=""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=""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=""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6" name="Grupo 5"/>
          <p:cNvGrpSpPr/>
          <p:nvPr userDrawn="1"/>
        </p:nvGrpSpPr>
        <p:grpSpPr>
          <a:xfrm>
            <a:off x="0" y="4731990"/>
            <a:ext cx="9144000" cy="411510"/>
            <a:chOff x="0" y="4731990"/>
            <a:chExt cx="9144000" cy="411510"/>
          </a:xfrm>
        </p:grpSpPr>
        <p:sp>
          <p:nvSpPr>
            <p:cNvPr id="7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732586"/>
              <a:ext cx="429486" cy="41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"/>
            <p:cNvPicPr preferRelativeResize="0">
              <a:picLocks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23928" y="4733100"/>
              <a:ext cx="428400" cy="41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CaixaDeTexto 9"/>
            <p:cNvSpPr txBox="1"/>
            <p:nvPr userDrawn="1"/>
          </p:nvSpPr>
          <p:spPr>
            <a:xfrm>
              <a:off x="467544" y="4803998"/>
              <a:ext cx="676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hlinkClick r:id="rId4"/>
                </a:rPr>
                <a:t>https://www.linkedin.com/in/marcelofbc/</a:t>
              </a:r>
              <a:r>
                <a:rPr lang="pt-BR" sz="1200" dirty="0" smtClean="0"/>
                <a:t>                            +55(11) 9.9289-3050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Grupo 12"/>
          <p:cNvGrpSpPr/>
          <p:nvPr userDrawn="1"/>
        </p:nvGrpSpPr>
        <p:grpSpPr>
          <a:xfrm>
            <a:off x="0" y="4731990"/>
            <a:ext cx="9144000" cy="411510"/>
            <a:chOff x="0" y="4731990"/>
            <a:chExt cx="9144000" cy="411510"/>
          </a:xfrm>
        </p:grpSpPr>
        <p:sp>
          <p:nvSpPr>
            <p:cNvPr id="14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732586"/>
              <a:ext cx="429486" cy="41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3"/>
            <p:cNvPicPr preferRelativeResize="0">
              <a:picLocks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23928" y="4733100"/>
              <a:ext cx="428400" cy="41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CaixaDeTexto 20"/>
            <p:cNvSpPr txBox="1"/>
            <p:nvPr userDrawn="1"/>
          </p:nvSpPr>
          <p:spPr>
            <a:xfrm>
              <a:off x="467544" y="4803998"/>
              <a:ext cx="676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hlinkClick r:id="rId4"/>
                </a:rPr>
                <a:t>https://www.linkedin.com/in/marcelofbc/</a:t>
              </a:r>
              <a:r>
                <a:rPr lang="pt-BR" sz="1200" dirty="0" smtClean="0"/>
                <a:t>                            +55(11) 9.9289-3050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  <p:grpSp>
        <p:nvGrpSpPr>
          <p:cNvPr id="3" name="Grupo 2"/>
          <p:cNvGrpSpPr/>
          <p:nvPr userDrawn="1"/>
        </p:nvGrpSpPr>
        <p:grpSpPr>
          <a:xfrm>
            <a:off x="0" y="4731990"/>
            <a:ext cx="9144000" cy="411510"/>
            <a:chOff x="0" y="4731990"/>
            <a:chExt cx="9144000" cy="411510"/>
          </a:xfrm>
        </p:grpSpPr>
        <p:sp>
          <p:nvSpPr>
            <p:cNvPr id="4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732586"/>
              <a:ext cx="429486" cy="41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/>
            <p:cNvPicPr preferRelativeResize="0">
              <a:picLocks noChangeArrowheads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23928" y="4733100"/>
              <a:ext cx="428400" cy="41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CaixaDeTexto 6"/>
            <p:cNvSpPr txBox="1"/>
            <p:nvPr userDrawn="1"/>
          </p:nvSpPr>
          <p:spPr>
            <a:xfrm>
              <a:off x="467544" y="4803998"/>
              <a:ext cx="676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hlinkClick r:id="rId5"/>
                </a:rPr>
                <a:t>https://www.linkedin.com/in/marcelofbc/</a:t>
              </a:r>
              <a:r>
                <a:rPr lang="pt-BR" sz="1200" dirty="0" smtClean="0"/>
                <a:t>                            +55(11) 9.9289-3050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Grupo 5"/>
          <p:cNvGrpSpPr/>
          <p:nvPr userDrawn="1"/>
        </p:nvGrpSpPr>
        <p:grpSpPr>
          <a:xfrm>
            <a:off x="0" y="4731990"/>
            <a:ext cx="9144000" cy="411510"/>
            <a:chOff x="0" y="4731990"/>
            <a:chExt cx="9144000" cy="411510"/>
          </a:xfrm>
        </p:grpSpPr>
        <p:sp>
          <p:nvSpPr>
            <p:cNvPr id="7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732586"/>
              <a:ext cx="429486" cy="41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"/>
            <p:cNvPicPr preferRelativeResize="0">
              <a:picLocks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23928" y="4733100"/>
              <a:ext cx="428400" cy="41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CaixaDeTexto 11"/>
            <p:cNvSpPr txBox="1"/>
            <p:nvPr userDrawn="1"/>
          </p:nvSpPr>
          <p:spPr>
            <a:xfrm>
              <a:off x="467544" y="4803998"/>
              <a:ext cx="676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hlinkClick r:id="rId4"/>
                </a:rPr>
                <a:t>https://www.linkedin.com/in/marcelofbc/</a:t>
              </a:r>
              <a:r>
                <a:rPr lang="pt-BR" sz="1200" dirty="0" smtClean="0"/>
                <a:t>                            +55(11) 9.9289-3050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=""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=""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=""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=""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=""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=""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=""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=""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=""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=""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=""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=""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=""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=""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=""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=""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=""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=""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=""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=""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=""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=""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=""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=""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=""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=""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=""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=""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=""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=""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=""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=""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=""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=""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=""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 userDrawn="1"/>
        </p:nvGrpSpPr>
        <p:grpSpPr>
          <a:xfrm>
            <a:off x="0" y="4731990"/>
            <a:ext cx="9144000" cy="411510"/>
            <a:chOff x="0" y="4731990"/>
            <a:chExt cx="9144000" cy="411510"/>
          </a:xfrm>
        </p:grpSpPr>
        <p:sp>
          <p:nvSpPr>
            <p:cNvPr id="2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732586"/>
              <a:ext cx="429486" cy="41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3"/>
            <p:cNvPicPr preferRelativeResize="0">
              <a:picLocks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23928" y="4733100"/>
              <a:ext cx="428400" cy="41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CaixaDeTexto 4"/>
            <p:cNvSpPr txBox="1"/>
            <p:nvPr userDrawn="1"/>
          </p:nvSpPr>
          <p:spPr>
            <a:xfrm>
              <a:off x="467544" y="4803998"/>
              <a:ext cx="676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hlinkClick r:id="rId4"/>
                </a:rPr>
                <a:t>https://www.linkedin.com/in/marcelofbc/</a:t>
              </a:r>
              <a:r>
                <a:rPr lang="pt-BR" sz="1200" dirty="0" smtClean="0"/>
                <a:t>                            +55(11) 9.9289-3050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=""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=""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=""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=""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=""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=""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=""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=""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" name="Grupo 18"/>
          <p:cNvGrpSpPr/>
          <p:nvPr userDrawn="1"/>
        </p:nvGrpSpPr>
        <p:grpSpPr>
          <a:xfrm>
            <a:off x="0" y="4731990"/>
            <a:ext cx="9144000" cy="411510"/>
            <a:chOff x="0" y="4731990"/>
            <a:chExt cx="9144000" cy="411510"/>
          </a:xfrm>
        </p:grpSpPr>
        <p:sp>
          <p:nvSpPr>
            <p:cNvPr id="20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732586"/>
              <a:ext cx="429486" cy="41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3"/>
            <p:cNvPicPr preferRelativeResize="0">
              <a:picLocks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23928" y="4733100"/>
              <a:ext cx="428400" cy="41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CaixaDeTexto 22"/>
            <p:cNvSpPr txBox="1"/>
            <p:nvPr userDrawn="1"/>
          </p:nvSpPr>
          <p:spPr>
            <a:xfrm>
              <a:off x="467544" y="4803998"/>
              <a:ext cx="676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hlinkClick r:id="rId4"/>
                </a:rPr>
                <a:t>https://www.linkedin.com/in/marcelofbc/</a:t>
              </a:r>
              <a:r>
                <a:rPr lang="pt-BR" sz="1200" dirty="0" smtClean="0"/>
                <a:t>                            +55(11) 9.9289-3050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=""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=""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=""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=""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=""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=""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=""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=""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4" name="Grupo 23"/>
          <p:cNvGrpSpPr/>
          <p:nvPr userDrawn="1"/>
        </p:nvGrpSpPr>
        <p:grpSpPr>
          <a:xfrm>
            <a:off x="0" y="4731990"/>
            <a:ext cx="9144000" cy="411510"/>
            <a:chOff x="0" y="4731990"/>
            <a:chExt cx="9144000" cy="411510"/>
          </a:xfrm>
        </p:grpSpPr>
        <p:sp>
          <p:nvSpPr>
            <p:cNvPr id="25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28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732586"/>
              <a:ext cx="429486" cy="41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3"/>
            <p:cNvPicPr preferRelativeResize="0">
              <a:picLocks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23928" y="4733100"/>
              <a:ext cx="428400" cy="41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CaixaDeTexto 29"/>
            <p:cNvSpPr txBox="1"/>
            <p:nvPr userDrawn="1"/>
          </p:nvSpPr>
          <p:spPr>
            <a:xfrm>
              <a:off x="467544" y="4803998"/>
              <a:ext cx="676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hlinkClick r:id="rId4"/>
                </a:rPr>
                <a:t>https://www.linkedin.com/in/marcelofbc/</a:t>
              </a:r>
              <a:r>
                <a:rPr lang="pt-BR" sz="1200" dirty="0" smtClean="0"/>
                <a:t>                            +55(11) 9.9289-3050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=""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=""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=""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=""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=""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=""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=""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=""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=""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=""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=""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=""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=""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=""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=""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=""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=""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=""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=""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=""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=""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=""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=""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=""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=""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=""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0" y="4731990"/>
            <a:ext cx="9144000" cy="411510"/>
            <a:chOff x="0" y="4731990"/>
            <a:chExt cx="9144000" cy="411510"/>
          </a:xfrm>
        </p:grpSpPr>
        <p:sp>
          <p:nvSpPr>
            <p:cNvPr id="18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732586"/>
              <a:ext cx="429486" cy="41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3"/>
            <p:cNvPicPr preferRelativeResize="0">
              <a:picLocks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23928" y="4733100"/>
              <a:ext cx="428400" cy="41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CaixaDeTexto 22"/>
            <p:cNvSpPr txBox="1"/>
            <p:nvPr userDrawn="1"/>
          </p:nvSpPr>
          <p:spPr>
            <a:xfrm>
              <a:off x="467544" y="4803998"/>
              <a:ext cx="676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hlinkClick r:id="rId4"/>
                </a:rPr>
                <a:t>https://www.linkedin.com/in/marcelofbc/</a:t>
              </a:r>
              <a:r>
                <a:rPr lang="pt-BR" sz="1200" dirty="0" smtClean="0"/>
                <a:t>                            +55(11) 9.9289-3050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8" name="Grupo 7"/>
          <p:cNvGrpSpPr/>
          <p:nvPr userDrawn="1"/>
        </p:nvGrpSpPr>
        <p:grpSpPr>
          <a:xfrm>
            <a:off x="0" y="4731990"/>
            <a:ext cx="9144000" cy="411510"/>
            <a:chOff x="0" y="4731990"/>
            <a:chExt cx="9144000" cy="411510"/>
          </a:xfrm>
        </p:grpSpPr>
        <p:sp>
          <p:nvSpPr>
            <p:cNvPr id="9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732586"/>
              <a:ext cx="429486" cy="41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 preferRelativeResize="0">
              <a:picLocks noChangeArrowheads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23928" y="4733100"/>
              <a:ext cx="428400" cy="41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CaixaDeTexto 13"/>
            <p:cNvSpPr txBox="1"/>
            <p:nvPr userDrawn="1"/>
          </p:nvSpPr>
          <p:spPr>
            <a:xfrm>
              <a:off x="467544" y="4803998"/>
              <a:ext cx="676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hlinkClick r:id="rId5"/>
                </a:rPr>
                <a:t>https://www.linkedin.com/in/marcelofbc/</a:t>
              </a:r>
              <a:r>
                <a:rPr lang="pt-BR" sz="1200" dirty="0" smtClean="0"/>
                <a:t>                            +55(11) 9.9289-3050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8" name="Grupo 7"/>
          <p:cNvGrpSpPr/>
          <p:nvPr userDrawn="1"/>
        </p:nvGrpSpPr>
        <p:grpSpPr>
          <a:xfrm>
            <a:off x="0" y="4731990"/>
            <a:ext cx="9144000" cy="411510"/>
            <a:chOff x="0" y="4731990"/>
            <a:chExt cx="9144000" cy="411510"/>
          </a:xfrm>
        </p:grpSpPr>
        <p:sp>
          <p:nvSpPr>
            <p:cNvPr id="9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732586"/>
              <a:ext cx="429486" cy="41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 preferRelativeResize="0">
              <a:picLocks noChangeArrowheads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23928" y="4733100"/>
              <a:ext cx="428400" cy="41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CaixaDeTexto 13"/>
            <p:cNvSpPr txBox="1"/>
            <p:nvPr userDrawn="1"/>
          </p:nvSpPr>
          <p:spPr>
            <a:xfrm>
              <a:off x="467544" y="4803998"/>
              <a:ext cx="676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hlinkClick r:id="rId5"/>
                </a:rPr>
                <a:t>https://www.linkedin.com/in/marcelofbc/</a:t>
              </a:r>
              <a:r>
                <a:rPr lang="pt-BR" sz="1200" dirty="0" smtClean="0"/>
                <a:t>                            +55(11) 9.9289-3050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www.linkedin.com/in/marcelofbc/" TargetMode="Externa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0" y="4731990"/>
            <a:ext cx="9144000" cy="411510"/>
            <a:chOff x="0" y="4731990"/>
            <a:chExt cx="9144000" cy="411510"/>
          </a:xfrm>
        </p:grpSpPr>
        <p:sp>
          <p:nvSpPr>
            <p:cNvPr id="3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0" y="4732586"/>
              <a:ext cx="429486" cy="41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3"/>
            <p:cNvPicPr preferRelativeResize="0">
              <a:picLocks noChangeArrowheads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23928" y="4733100"/>
              <a:ext cx="428400" cy="41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CaixaDeTexto 5"/>
            <p:cNvSpPr txBox="1"/>
            <p:nvPr userDrawn="1"/>
          </p:nvSpPr>
          <p:spPr>
            <a:xfrm>
              <a:off x="467544" y="4803998"/>
              <a:ext cx="6768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hlinkClick r:id="rId5"/>
                </a:rPr>
                <a:t>https://www.linkedin.com/in/marcelofbc/</a:t>
              </a:r>
              <a:r>
                <a:rPr lang="pt-BR" sz="1200" dirty="0" smtClean="0"/>
                <a:t>                            +55(11) 9.9289-3050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marcelofbc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 smtClean="0">
                <a:ea typeface="맑은 고딕" pitchFamily="50" charset="-127"/>
              </a:rPr>
              <a:t>Níveis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ea typeface="맑은 고딕" pitchFamily="50" charset="-127"/>
              </a:rPr>
              <a:t>Neurológicos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err="1" smtClean="0"/>
              <a:t>Introdução</a:t>
            </a:r>
            <a:r>
              <a:rPr lang="en-US" altLang="ko-KR" dirty="0" smtClean="0"/>
              <a:t> à PNL 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732586"/>
            <a:ext cx="429486" cy="41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 preferRelativeResize="0">
            <a:picLocks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4733100"/>
            <a:ext cx="428400" cy="4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467544" y="4803998"/>
            <a:ext cx="6768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hlinkClick r:id="rId5"/>
              </a:rPr>
              <a:t>https://www.linkedin.com/in/marcelofbc/</a:t>
            </a:r>
            <a:r>
              <a:rPr lang="pt-BR" sz="1200" dirty="0" smtClean="0"/>
              <a:t>                            +55(11) 9.9289-3050</a:t>
            </a:r>
            <a:endParaRPr lang="pt-BR" sz="1200" dirty="0"/>
          </a:p>
        </p:txBody>
      </p:sp>
    </p:spTree>
    <p:extLst>
      <p:ext uri="{BB962C8B-B14F-4D97-AF65-F5344CB8AC3E}">
        <p14:creationId xmlns=""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Níveis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Neurológicos</a:t>
            </a:r>
            <a:endParaRPr lang="ko-KR" altLang="en-US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251520" y="1779662"/>
            <a:ext cx="5112568" cy="288032"/>
          </a:xfrm>
          <a:prstGeom prst="rect">
            <a:avLst/>
          </a:prstGeom>
        </p:spPr>
        <p:txBody>
          <a:bodyPr anchor="ctr"/>
          <a:lstStyle/>
          <a:p>
            <a:pPr lvl="0">
              <a:spcBef>
                <a:spcPct val="20000"/>
              </a:spcBef>
            </a:pP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Além da identidade: Conexão</a:t>
            </a:r>
          </a:p>
          <a:p>
            <a:pPr lvl="0">
              <a:spcBef>
                <a:spcPct val="20000"/>
              </a:spcBef>
            </a:pPr>
            <a:endParaRPr lang="pt-BR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é o reino da ética, da religião e da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espiritualidade seu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lugar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 mundo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Para uma empresa, significa visão e como a empresa se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conecta à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comunidade e a outras organizações.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7" name="Espaço Reservado para Imagem 30" descr="cf1f3c3b-2ff2-4abf-9f96-0ae71cc1542b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842400"/>
            <a:ext cx="3024336" cy="32184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ko-KR" dirty="0" smtClean="0"/>
              <a:t>A Linguagem dos </a:t>
            </a:r>
            <a:r>
              <a:rPr lang="pt-BR" altLang="ko-KR" dirty="0" smtClean="0"/>
              <a:t>Níveis Neurológicos</a:t>
            </a:r>
            <a:endParaRPr lang="ko-KR" altLang="en-US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-36512" y="1995686"/>
            <a:ext cx="9180512" cy="1008112"/>
          </a:xfrm>
          <a:prstGeom prst="rect">
            <a:avLst/>
          </a:prstGeom>
        </p:spPr>
        <p:txBody>
          <a:bodyPr anchor="ctr"/>
          <a:lstStyle/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Você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também pode usar níveis neurológicos para explorar um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problema ou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quando estiver confuso e incerto sobre o que fazer. Uma vez que saiba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 que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nível está preso, saberá o tipo de recursos de que precisa.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Confundir níveis neurológicos causa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muitos problemas.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mais importante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é a confusão entre comportamento e identidade. Crianças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ouve com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frequência: "Você é mau!" (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declaração de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identidade),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quando faz algo errado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(comportamento). Consequentemente, muitas pessoas acreditam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são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que fazem e se julgam de acordo. Mas cada um de nós e uma pessoa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capaz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 fazer muitas coisas e nem todas serão aprovadas pelos outros.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Níveis neurológicos separam o ato da pessoa.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Você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não é seu comportamento.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ko-KR" dirty="0" smtClean="0"/>
              <a:t>A Linguagem dos </a:t>
            </a:r>
            <a:r>
              <a:rPr lang="pt-BR" altLang="ko-KR" dirty="0" smtClean="0"/>
              <a:t>Níveis Neurológicos</a:t>
            </a:r>
            <a:endParaRPr lang="ko-KR" altLang="en-US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-36512" y="1923678"/>
            <a:ext cx="9180512" cy="1008112"/>
          </a:xfrm>
          <a:prstGeom prst="rect">
            <a:avLst/>
          </a:prstGeom>
        </p:spPr>
        <p:txBody>
          <a:bodyPr anchor="ctr"/>
          <a:lstStyle/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É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possível saber em qual nível uma pessoa está pensando ouvindo as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palavras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usa. E possível, por exemplo, mapear todos os cinco níveis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usando uma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só sentença: "Eu não posso fazer isso aqui".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Quando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Eu" é enfatizado, é uma declaração de </a:t>
            </a: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identidade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"</a:t>
            </a: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Eu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não posso fazer isso aqui."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Quando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não posso" é enfatizado, é uma declaração de </a:t>
            </a: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crença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"Eu </a:t>
            </a: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não posso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fazer isso aqui."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Quando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"fazer" é enfatizado, é uma declaração de </a:t>
            </a: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capacidade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"Eu não posso </a:t>
            </a: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fazer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isso aqui."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Quando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"isso" é enfatizado, é uma declaração de </a:t>
            </a: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comportamento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"Não posso fazer </a:t>
            </a: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isso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aqui."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Quando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"aqui" é enfatizado, é uma declaração de </a:t>
            </a: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ambiente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"Não posso fazer isso </a:t>
            </a: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aqui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."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ko-KR" dirty="0" smtClean="0"/>
              <a:t>Alinhamento de Níveis Neurológicos</a:t>
            </a:r>
            <a:endParaRPr lang="ko-KR" altLang="en-US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4499992" y="339502"/>
            <a:ext cx="4644008" cy="3240360"/>
          </a:xfrm>
          <a:prstGeom prst="rect">
            <a:avLst/>
          </a:prstGeom>
        </p:spPr>
        <p:txBody>
          <a:bodyPr anchor="ctr"/>
          <a:lstStyle/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Este é um exercício poderoso para construir seus recursos e sua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congruência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utilizando os níveis neurológicos, </a:t>
            </a:r>
            <a:r>
              <a:rPr lang="pt-BR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melhor realizado com um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guia que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possa orientá-lo através do processo. Você pode fazer isso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mentalmente, porém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é mais poderoso se 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fizer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fisicamente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 próximas páginas veremos o passo a passo.</a:t>
            </a:r>
          </a:p>
        </p:txBody>
      </p:sp>
      <p:pic>
        <p:nvPicPr>
          <p:cNvPr id="4" name="Imagem 3" descr="img_quais_os_beneficios_de_subir_escadas_25840_6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87574"/>
            <a:ext cx="4356484" cy="290432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=""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ko-KR" dirty="0" smtClean="0"/>
              <a:t>Alinhamento de Níveis Neurológicos</a:t>
            </a:r>
            <a:endParaRPr lang="ko-KR" altLang="en-US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0" y="699542"/>
            <a:ext cx="9144000" cy="3240360"/>
          </a:xfrm>
          <a:prstGeom prst="rect">
            <a:avLst/>
          </a:prstGeom>
        </p:spPr>
        <p:txBody>
          <a:bodyPr anchor="ctr"/>
          <a:lstStyle/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Comece ficando de pé em um lugar onde possa dar cinco passos para trás.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Pense em uma situação difícil cm que você gostaria de ter mais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escolhas, em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suspeita que não está usando todos os seus recursos, em que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você não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seja totalmente "você". Você pode também utilizar este exercício em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uma situação na qual deseje certificar-se de que está utilizando todos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os seus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recursos.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Comece pelo ambiente onde você tipicamente experimenta 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problema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; por exemplo, o lar ou o escritório.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Descreva seu entorno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Onde está?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Quem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está à sua volta?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você nota especialmente sobre o ambiente?</a:t>
            </a: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ko-KR" dirty="0" smtClean="0"/>
              <a:t>Alinhamento de Níveis Neurológicos</a:t>
            </a:r>
            <a:endParaRPr lang="ko-KR" altLang="en-US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0" y="699542"/>
            <a:ext cx="9144000" cy="3240360"/>
          </a:xfrm>
          <a:prstGeom prst="rect">
            <a:avLst/>
          </a:prstGeom>
        </p:spPr>
        <p:txBody>
          <a:bodyPr anchor="ctr"/>
          <a:lstStyle/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Dê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um passo para trás. Agora, você está no nível de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comportamento.O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está fazendo?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Pense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 seus movimentos, ações 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pensamentos,como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seu comportamento se encaixa no ambiente?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Dê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mais um passo para trás. Agora, está no nível de capacidade.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Pense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 suas habilidades. Nessa situação, você está apenas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expressando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uma tração delas.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habilidades você tem em sua vida?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Quais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 suas estratégias mentais?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 a qualidade de seu raciocínio?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habilidades de comunicação e relacionais você tem?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Pense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 suas habilidades de </a:t>
            </a:r>
            <a:r>
              <a:rPr lang="pt-BR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rapport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resultados e pensamento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criativo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qualidades tem que lhe servem bem?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você faz bem em qualquer contexto?</a:t>
            </a: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ko-KR" dirty="0" smtClean="0"/>
              <a:t>Alinhamento de Níveis Neurológicos</a:t>
            </a:r>
            <a:endParaRPr lang="ko-KR" altLang="en-US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0" y="1131590"/>
            <a:ext cx="9144000" cy="3240360"/>
          </a:xfrm>
          <a:prstGeom prst="rect">
            <a:avLst/>
          </a:prstGeom>
        </p:spPr>
        <p:txBody>
          <a:bodyPr anchor="ctr"/>
          <a:lstStyle/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Dê mais um passo para trás. Reflita sobre suas crenças e valores.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é importante para você?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acha que vale a pena no que você faz?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crenças </a:t>
            </a:r>
            <a:r>
              <a:rPr lang="pt-BR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potencializadoras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você tem a seu próprio respeito?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crenças </a:t>
            </a:r>
            <a:r>
              <a:rPr lang="pt-BR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potencializadoras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você tem sobre os outros?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princípios você toma como base de suas ações?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Você não é o que faz nem mesmo o que acredita. Dê mais um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passo para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trás e pense a respeito de suas personalidade e identidade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singulares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 a sua missão na vida?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tipo de pessoa você é?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Obtenha um senso de si mesmo e daquilo que você quer realizar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 mundo.Expresse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isso com uma metáfora - que símbolo ou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ideia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vem à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mente que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parece expressar sua identidade como pessoa?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ko-KR" dirty="0" smtClean="0"/>
              <a:t>Alinhamento de Níveis Neurológicos</a:t>
            </a:r>
            <a:endParaRPr lang="ko-KR" altLang="en-US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0" y="339502"/>
            <a:ext cx="9144000" cy="3240360"/>
          </a:xfrm>
          <a:prstGeom prst="rect">
            <a:avLst/>
          </a:prstGeom>
        </p:spPr>
        <p:txBody>
          <a:bodyPr anchor="ctr"/>
          <a:lstStyle/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Dê um último passo para trás. Pense em como você está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conectado 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todos os outros seres vivos e tudo que acredita estar além de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 vida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Muitas pessoas denominam isso de reino espiritual. Você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poderá crenças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religiosas ou uma filosofia pessoal. Tome o tempo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necessário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para obter um sentido do que isso significa para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você mínimo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isso diz respeito a como você, como pessoa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singular,se conecta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outras. Que metáfora melhor expressaria esse sentimento?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Leve esse sentimento de conexão com você enquanto entra em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seu nível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 identidade. Observe a diferença que isso faz.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ko-KR" dirty="0" smtClean="0"/>
              <a:t>Alinhamento de Níveis Neurológicos</a:t>
            </a:r>
            <a:endParaRPr lang="ko-KR" altLang="en-US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0" y="555526"/>
            <a:ext cx="9144000" cy="3240360"/>
          </a:xfrm>
          <a:prstGeom prst="rect">
            <a:avLst/>
          </a:prstGeom>
        </p:spPr>
        <p:txBody>
          <a:bodyPr anchor="ctr"/>
          <a:lstStyle/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Agora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pegue esse sentimento intensificado de quem você é e de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quem poderá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ser, com a metáfora que o expressa, e dê um passo à frente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para 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nível de suas crenças e valores. Mantenha essa fisiologia do nível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 identidade enquanto faz isso.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que é importante agora?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acredita agora?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quer que seja importante?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deseja acreditar?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Quais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crenças e valores expressam sua identidade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ko-KR" dirty="0" smtClean="0"/>
              <a:t>Alinhamento de Níveis Neurológicos</a:t>
            </a:r>
            <a:endParaRPr lang="ko-KR" altLang="en-US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0" y="1275606"/>
            <a:ext cx="9144000" cy="3240360"/>
          </a:xfrm>
          <a:prstGeom prst="rect">
            <a:avLst/>
          </a:prstGeom>
        </p:spPr>
        <p:txBody>
          <a:bodyPr anchor="ctr"/>
          <a:lstStyle/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Pegue esse novo senso de suas crenças e valores e dê um passo para a frente para o nível de capacidades, mantendo a fisiologia anterior do nível de crenças e valores.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Como suas habilidades estão transformadas e intensificadas com esta maior profundidade?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Como pode usar suas habilidades da melhor maneira possível?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Mantenha a fisiologia do nível de capacidade e dê um passo à frente para o nível de comportamento.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Como poderá agir para expressar o alinhamento que sente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Finalmente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dê um passo à frente para seu real ambiente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atual. De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forma é diferente quando traz esses níveis de você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mesmo para ele? Observe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como se sente a respeito de onde está com essas maiores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profundidade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 clareza de seus valores, de seu propósito e senso de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conexão.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Saiba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se você fosse trazer tudo isso para a situação do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problema, ela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mudaria.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96354" cy="2100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12"/>
          <p:cNvGrpSpPr/>
          <p:nvPr/>
        </p:nvGrpSpPr>
        <p:grpSpPr>
          <a:xfrm>
            <a:off x="2267744" y="915566"/>
            <a:ext cx="1710999" cy="3600908"/>
            <a:chOff x="3797105" y="1404992"/>
            <a:chExt cx="1548895" cy="3471014"/>
          </a:xfrm>
        </p:grpSpPr>
        <p:sp>
          <p:nvSpPr>
            <p:cNvPr id="42" name="Rectangle 8"/>
            <p:cNvSpPr/>
            <p:nvPr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Isosceles Triangle 11"/>
            <p:cNvSpPr/>
            <p:nvPr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Isosceles Triangle 13"/>
            <p:cNvSpPr/>
            <p:nvPr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4" name="Espaço Reservado para Imagem 30" descr="cf1f3c3b-2ff2-4abf-9f96-0ae71cc1542b.jpg"/>
          <p:cNvPicPr>
            <a:picLocks noChangeAspect="1"/>
          </p:cNvPicPr>
          <p:nvPr/>
        </p:nvPicPr>
        <p:blipFill>
          <a:blip r:embed="rId2" cstate="print"/>
          <a:srcRect t="6400" b="6400"/>
          <a:stretch>
            <a:fillRect/>
          </a:stretch>
        </p:blipFill>
        <p:spPr>
          <a:xfrm>
            <a:off x="2339752" y="987574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</p:spPr>
      </p:pic>
      <p:grpSp>
        <p:nvGrpSpPr>
          <p:cNvPr id="55" name="Group 21"/>
          <p:cNvGrpSpPr/>
          <p:nvPr/>
        </p:nvGrpSpPr>
        <p:grpSpPr>
          <a:xfrm>
            <a:off x="2267744" y="2859782"/>
            <a:ext cx="1656184" cy="511791"/>
            <a:chOff x="3779911" y="3327771"/>
            <a:chExt cx="1584178" cy="511791"/>
          </a:xfrm>
          <a:noFill/>
        </p:grpSpPr>
        <p:sp>
          <p:nvSpPr>
            <p:cNvPr id="5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Marcelo F. B. C.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t-BR" sz="1200" dirty="0" smtClean="0">
                  <a:solidFill>
                    <a:schemeClr val="bg1"/>
                  </a:solidFill>
                </a:rPr>
                <a:t>Data </a:t>
              </a:r>
              <a:r>
                <a:rPr lang="pt-BR" sz="1200" dirty="0" err="1" smtClean="0">
                  <a:solidFill>
                    <a:schemeClr val="bg1"/>
                  </a:solidFill>
                </a:rPr>
                <a:t>scientist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"/>
          <p:cNvGrpSpPr/>
          <p:nvPr/>
        </p:nvGrpSpPr>
        <p:grpSpPr>
          <a:xfrm>
            <a:off x="4283968" y="1565703"/>
            <a:ext cx="4176464" cy="2054809"/>
            <a:chOff x="803640" y="3362835"/>
            <a:chExt cx="2059657" cy="2054809"/>
          </a:xfrm>
        </p:grpSpPr>
        <p:sp>
          <p:nvSpPr>
            <p:cNvPr id="60" name="TextBox 6"/>
            <p:cNvSpPr txBox="1"/>
            <p:nvPr/>
          </p:nvSpPr>
          <p:spPr>
            <a:xfrm>
              <a:off x="803640" y="3663318"/>
              <a:ext cx="20596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Marcelo Fontana Brito de Carvalho com mais de 20 anos de mercado e forte atuação em criação e manutenção de indicadore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 (KPI), modelagem de processos, treinamentos e </a:t>
              </a:r>
              <a:r>
                <a:rPr lang="pt-B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co-autor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pt-B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ebook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  <a:p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"Gráficos  Avançados &amp; Descomplicados“</a:t>
              </a:r>
            </a:p>
            <a:p>
              <a:endParaRPr lang="pt-BR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Especialista </a:t>
              </a:r>
              <a:r>
                <a:rPr lang="ko-KR" altLang="pt-B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 Microsoft Excel 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Power BI e Visio com certificação em SFC </a:t>
              </a:r>
              <a:r>
                <a:rPr lang="pt-B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Agile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pt-B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Scrum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pt-B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Six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Sigma (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hite </a:t>
              </a:r>
              <a:r>
                <a:rPr lang="pt-BR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Belt</a:t>
              </a:r>
              <a:r>
                <a:rPr lang="pt-BR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e eterno estudante.</a:t>
              </a:r>
            </a:p>
          </p:txBody>
        </p:sp>
        <p:sp>
          <p:nvSpPr>
            <p:cNvPr id="61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Um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pouco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sobre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o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Autor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…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13480" y="2787775"/>
            <a:ext cx="3894936" cy="576063"/>
          </a:xfrm>
        </p:spPr>
        <p:txBody>
          <a:bodyPr/>
          <a:lstStyle/>
          <a:p>
            <a:r>
              <a:rPr lang="pt-BR" altLang="ko-KR" dirty="0" smtClean="0"/>
              <a:t>Aguarde</a:t>
            </a:r>
            <a:r>
              <a:rPr lang="pt-BR" altLang="ko-KR" dirty="0" smtClean="0"/>
              <a:t>..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1840" y="3363838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próximo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artigo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falaremos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sobre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perspectivas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 Meta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espelho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conjunto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com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níveis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neurológicos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farão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você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um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outro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nível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..</a:t>
            </a:r>
          </a:p>
          <a:p>
            <a:pPr algn="ctr"/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Até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lá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..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itchFamily="2" charset="2"/>
              </a:rPr>
              <a:t>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4283968" y="195486"/>
            <a:ext cx="4680520" cy="4392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77620" y="339502"/>
            <a:ext cx="5018916" cy="576064"/>
          </a:xfrm>
        </p:spPr>
        <p:txBody>
          <a:bodyPr/>
          <a:lstStyle/>
          <a:p>
            <a:r>
              <a:rPr lang="en-US" altLang="ko-KR" dirty="0" err="1" smtClean="0"/>
              <a:t>Objetivo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05612" y="2715766"/>
            <a:ext cx="5018916" cy="288032"/>
          </a:xfrm>
        </p:spPr>
        <p:txBody>
          <a:bodyPr/>
          <a:lstStyle/>
          <a:p>
            <a:pPr lvl="0"/>
            <a:r>
              <a:rPr lang="en-US" altLang="ko-KR" dirty="0" err="1" smtClean="0"/>
              <a:t>Neste</a:t>
            </a:r>
            <a:r>
              <a:rPr lang="en-US" altLang="ko-KR" dirty="0" smtClean="0"/>
              <a:t> material </a:t>
            </a:r>
            <a:r>
              <a:rPr lang="en-US" altLang="ko-KR" dirty="0" err="1" smtClean="0"/>
              <a:t>abordaremos</a:t>
            </a:r>
            <a:r>
              <a:rPr lang="en-US" altLang="ko-KR" dirty="0" smtClean="0"/>
              <a:t>, um </a:t>
            </a:r>
            <a:r>
              <a:rPr lang="en-US" altLang="ko-KR" dirty="0" err="1" smtClean="0"/>
              <a:t>pouco</a:t>
            </a:r>
            <a:r>
              <a:rPr lang="en-US" altLang="ko-KR" dirty="0" smtClean="0"/>
              <a:t>, o </a:t>
            </a:r>
            <a:r>
              <a:rPr lang="en-US" altLang="ko-KR" dirty="0" err="1" smtClean="0"/>
              <a:t>modelo</a:t>
            </a:r>
            <a:r>
              <a:rPr lang="en-US" altLang="ko-KR" dirty="0" smtClean="0"/>
              <a:t> de </a:t>
            </a:r>
            <a:r>
              <a:rPr lang="en-US" altLang="ko-KR" dirty="0" err="1" smtClean="0"/>
              <a:t>aprendizagem</a:t>
            </a:r>
            <a:r>
              <a:rPr lang="en-US" altLang="ko-KR" dirty="0" smtClean="0"/>
              <a:t> e </a:t>
            </a:r>
            <a:r>
              <a:rPr lang="en-US" altLang="ko-KR" dirty="0" err="1" smtClean="0"/>
              <a:t>mudança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desenvolvido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por</a:t>
            </a:r>
            <a:r>
              <a:rPr lang="en-US" altLang="ko-KR" dirty="0" smtClean="0"/>
              <a:t> Robert </a:t>
            </a:r>
            <a:r>
              <a:rPr lang="en-US" altLang="ko-KR" dirty="0" err="1" smtClean="0"/>
              <a:t>Dits</a:t>
            </a:r>
            <a:endParaRPr lang="en-US" altLang="ko-KR" dirty="0" smtClean="0"/>
          </a:p>
          <a:p>
            <a:pPr lvl="0"/>
            <a:r>
              <a:rPr lang="en-US" altLang="ko-KR" dirty="0" err="1" smtClean="0"/>
              <a:t>b</a:t>
            </a:r>
            <a:r>
              <a:rPr lang="en-US" altLang="ko-KR" dirty="0" err="1" smtClean="0"/>
              <a:t>aseado</a:t>
            </a:r>
            <a:r>
              <a:rPr lang="en-US" altLang="ko-KR" dirty="0" smtClean="0"/>
              <a:t> no </a:t>
            </a:r>
            <a:r>
              <a:rPr lang="en-US" altLang="ko-KR" dirty="0" err="1" smtClean="0"/>
              <a:t>trabalho</a:t>
            </a:r>
            <a:r>
              <a:rPr lang="en-US" altLang="ko-KR" dirty="0" smtClean="0"/>
              <a:t> de Gregory Bateson </a:t>
            </a:r>
            <a:r>
              <a:rPr lang="en-US" altLang="ko-KR" dirty="0" err="1" smtClean="0"/>
              <a:t>que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indica</a:t>
            </a:r>
            <a:r>
              <a:rPr lang="en-US" altLang="ko-KR" dirty="0" smtClean="0"/>
              <a:t> ser </a:t>
            </a:r>
          </a:p>
          <a:p>
            <a:pPr lvl="0"/>
            <a:r>
              <a:rPr lang="en-US" altLang="ko-KR" dirty="0" err="1" smtClean="0"/>
              <a:t>Útil</a:t>
            </a:r>
            <a:r>
              <a:rPr lang="en-US" altLang="ko-KR" dirty="0" smtClean="0"/>
              <a:t> e </a:t>
            </a:r>
            <a:r>
              <a:rPr lang="en-US" altLang="ko-KR" dirty="0" err="1" smtClean="0"/>
              <a:t>amplamente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adotado</a:t>
            </a:r>
            <a:r>
              <a:rPr lang="en-US" altLang="ko-KR" dirty="0" smtClean="0"/>
              <a:t> no </a:t>
            </a:r>
            <a:r>
              <a:rPr lang="en-US" altLang="ko-KR" dirty="0" err="1" smtClean="0"/>
              <a:t>pensamento</a:t>
            </a:r>
            <a:r>
              <a:rPr lang="en-US" altLang="ko-KR" dirty="0" smtClean="0"/>
              <a:t> PNL.</a:t>
            </a:r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Os </a:t>
            </a:r>
            <a:r>
              <a:rPr lang="en-US" altLang="ko-KR" dirty="0" err="1" smtClean="0"/>
              <a:t>tópicos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são</a:t>
            </a:r>
            <a:r>
              <a:rPr lang="en-US" altLang="ko-KR" dirty="0" smtClean="0"/>
              <a:t>:</a:t>
            </a:r>
          </a:p>
          <a:p>
            <a:pPr lvl="0"/>
            <a:endParaRPr lang="en-US" altLang="ko-KR" dirty="0" smtClean="0"/>
          </a:p>
          <a:p>
            <a:pPr lvl="0">
              <a:buFont typeface="Wingdings" pitchFamily="2" charset="2"/>
              <a:buChar char="§"/>
            </a:pPr>
            <a:r>
              <a:rPr lang="en-US" altLang="ko-KR" b="1" dirty="0" smtClean="0"/>
              <a:t> </a:t>
            </a:r>
            <a:r>
              <a:rPr lang="en-US" altLang="ko-KR" b="1" dirty="0" err="1" smtClean="0"/>
              <a:t>Níveis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Neurológicos</a:t>
            </a:r>
            <a:endParaRPr lang="en-US" altLang="ko-KR" b="1" dirty="0" smtClean="0"/>
          </a:p>
          <a:p>
            <a:pPr lvl="0">
              <a:buFont typeface="Wingdings" pitchFamily="2" charset="2"/>
              <a:buChar char="§"/>
            </a:pPr>
            <a:r>
              <a:rPr lang="en-US" altLang="ko-KR" b="1" dirty="0" smtClean="0"/>
              <a:t> A </a:t>
            </a:r>
            <a:r>
              <a:rPr lang="en-US" altLang="ko-KR" b="1" dirty="0" err="1" smtClean="0"/>
              <a:t>linguagem</a:t>
            </a:r>
            <a:endParaRPr lang="en-US" altLang="ko-KR" b="1" dirty="0" smtClean="0"/>
          </a:p>
          <a:p>
            <a:pPr lvl="0">
              <a:buFont typeface="Wingdings" pitchFamily="2" charset="2"/>
              <a:buChar char="§"/>
            </a:pPr>
            <a:r>
              <a:rPr lang="en-US" altLang="ko-KR" b="1" dirty="0" smtClean="0"/>
              <a:t> O </a:t>
            </a:r>
            <a:r>
              <a:rPr lang="en-US" altLang="ko-KR" b="1" dirty="0" err="1" smtClean="0"/>
              <a:t>Alinhamento</a:t>
            </a:r>
            <a:endParaRPr lang="en-US" altLang="ko-KR" b="1" dirty="0" smtClean="0"/>
          </a:p>
          <a:p>
            <a:pPr lvl="0"/>
            <a:endParaRPr lang="en-US" altLang="ko-KR" b="1" dirty="0" smtClean="0"/>
          </a:p>
          <a:p>
            <a:pPr lvl="0">
              <a:buFont typeface="Wingdings" pitchFamily="2" charset="2"/>
              <a:buChar char="§"/>
            </a:pPr>
            <a:endParaRPr lang="en-US" altLang="ko-KR" b="1" dirty="0" smtClean="0"/>
          </a:p>
          <a:p>
            <a:pPr lvl="0"/>
            <a:r>
              <a:rPr lang="en-US" altLang="ko-KR" b="1" dirty="0" smtClean="0"/>
              <a:t>                                                                   Boa </a:t>
            </a:r>
            <a:r>
              <a:rPr lang="en-US" altLang="ko-KR" b="1" dirty="0" err="1" smtClean="0"/>
              <a:t>Leitura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ym typeface="Wingdings" pitchFamily="2" charset="2"/>
              </a:rPr>
              <a:t></a:t>
            </a:r>
            <a:endParaRPr lang="en-US" altLang="ko-KR" b="1" dirty="0" smtClean="0"/>
          </a:p>
          <a:p>
            <a:pPr lvl="0"/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Níveis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Neurológicos</a:t>
            </a:r>
            <a:endParaRPr lang="ko-KR" altLang="en-US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-36512" y="1923678"/>
            <a:ext cx="9180512" cy="1008112"/>
          </a:xfrm>
          <a:prstGeom prst="rect">
            <a:avLst/>
          </a:prstGeom>
        </p:spPr>
        <p:txBody>
          <a:bodyPr anchor="ctr"/>
          <a:lstStyle/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Níveis neurológicos não </a:t>
            </a:r>
            <a:r>
              <a:rPr lang="pt-BR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sao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uma hierarquia. Todos se conectam entre si 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todos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influenciam uns aos outros.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Níveis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neurológicos são úteis para o estabelecimento de objetivos e </a:t>
            </a:r>
            <a:r>
              <a:rPr lang="pt-BR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resullados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Você pode especificar resultados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 tipo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 ambiente que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deseja como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deseja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agir habilidades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deseja atitudes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 crenças que deseja adotar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tipo de pessoa que deseja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ser.</a:t>
            </a: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próprio pensamento de resultados é uma habilidade ou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capacidade, uma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abordagem que você adota em todas as decisões que tomar.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Pensamento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 resultados se alinha com suas crenças e valores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quando você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vê o quão bem funciona e quando se torna um princípio importante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 sua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vida.</a:t>
            </a:r>
          </a:p>
          <a:p>
            <a:pPr lvl="0">
              <a:spcBef>
                <a:spcPct val="20000"/>
              </a:spcBef>
            </a:pP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pensamento de resultados alcança o nível de identidade quando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você se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torna o tipo de pessoa que anda em direção àquilo que deseja na vida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 vez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 deixar isso ao acaso ou para que outros decidam.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Níveis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Neurológicos</a:t>
            </a:r>
            <a:endParaRPr lang="ko-KR" altLang="en-US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4067944" y="1707654"/>
            <a:ext cx="5112568" cy="288032"/>
          </a:xfrm>
          <a:prstGeom prst="rect">
            <a:avLst/>
          </a:prstGeom>
        </p:spPr>
        <p:txBody>
          <a:bodyPr anchor="ctr"/>
          <a:lstStyle/>
          <a:p>
            <a:pPr lvl="0">
              <a:spcBef>
                <a:spcPct val="20000"/>
              </a:spcBef>
            </a:pP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Ambiente</a:t>
            </a: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O onde e o quando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ambiente é o lugar, o momento e as pessoas envolvidas. Você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estabelece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limite do que incluir. Pode ter sucesso somente em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circunstâncias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específicas ou com pessoas em particular - "estar no lugar certo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 momento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certo".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7" name="Espaço Reservado para Imagem 30" descr="cf1f3c3b-2ff2-4abf-9f96-0ae71cc1542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843558"/>
            <a:ext cx="3024336" cy="3218764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Níveis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Neurológicos</a:t>
            </a:r>
            <a:endParaRPr lang="ko-KR" altLang="en-US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251520" y="1779662"/>
            <a:ext cx="5112568" cy="288032"/>
          </a:xfrm>
          <a:prstGeom prst="rect">
            <a:avLst/>
          </a:prstGeom>
        </p:spPr>
        <p:txBody>
          <a:bodyPr anchor="ctr"/>
          <a:lstStyle/>
          <a:p>
            <a:pPr lvl="0">
              <a:spcBef>
                <a:spcPct val="20000"/>
              </a:spcBef>
            </a:pP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Comportamento</a:t>
            </a: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O </a:t>
            </a:r>
            <a:r>
              <a:rPr lang="pt-BR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</a:t>
            </a: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quê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Comportamento é o que fazemos. Em termos de PNL, inclui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pensamentos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além de ações. Às vezes, comportamento é difícil de mudar por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estar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estreitamente ligado a outros níveis. Você observa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comportamento do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lado de fora.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lugar certo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 momento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certo".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7" name="Espaço Reservado para Imagem 30" descr="cf1f3c3b-2ff2-4abf-9f96-0ae71cc1542b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842400"/>
            <a:ext cx="3024336" cy="32184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Níveis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Neurológicos</a:t>
            </a:r>
            <a:endParaRPr lang="ko-KR" altLang="en-US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4067944" y="1851670"/>
            <a:ext cx="5112568" cy="288032"/>
          </a:xfrm>
          <a:prstGeom prst="rect">
            <a:avLst/>
          </a:prstGeom>
        </p:spPr>
        <p:txBody>
          <a:bodyPr anchor="ctr"/>
          <a:lstStyle/>
          <a:p>
            <a:pPr lvl="0">
              <a:spcBef>
                <a:spcPct val="20000"/>
              </a:spcBef>
            </a:pP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Capacidade: O como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Capacidade é habilidade - comportamento consistente, automático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 habitual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Esse nível inclui tanto estratégias de pensamento quanto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habilidades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físicas. Capacidade em um nível organizacional se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manifesta como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processos e procedimentos empresariais. Capacidade somente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é visível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 comportamento resultante porque reside em você.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7" name="Espaço Reservado para Imagem 30" descr="cf1f3c3b-2ff2-4abf-9f96-0ae71cc1542b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000" y="842400"/>
            <a:ext cx="3024336" cy="32184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Níveis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Neurológicos</a:t>
            </a:r>
            <a:endParaRPr lang="ko-KR" altLang="en-US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251520" y="2427734"/>
            <a:ext cx="5112568" cy="288032"/>
          </a:xfrm>
          <a:prstGeom prst="rect">
            <a:avLst/>
          </a:prstGeom>
        </p:spPr>
        <p:txBody>
          <a:bodyPr anchor="ctr"/>
          <a:lstStyle/>
          <a:p>
            <a:pPr lvl="0">
              <a:spcBef>
                <a:spcPct val="20000"/>
              </a:spcBef>
            </a:pP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Crenças e valores: O por quê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Crenças são os princípios que guiam ações,não aquilo em que dizemos acreditar, mas aquilo sobre o qual agimos. 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Crenças dão significado ao que fazemos. 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Valores são por que fazemos o que fazemos. É importante para nós, saúde, riqueza, felicidade e amor. 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 um nível organizacional, empresas têm crenças de negócios com base nas quais agem e valores que detêm. 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São parte da cultura das organizações.Crenças e valores direcionam nossas vidas, agindo tanto como permissões quanto como proibições de nossas ações. ".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7" name="Espaço Reservado para Imagem 30" descr="cf1f3c3b-2ff2-4abf-9f96-0ae71cc1542b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842400"/>
            <a:ext cx="3024336" cy="32184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Níveis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Neurológicos</a:t>
            </a:r>
            <a:endParaRPr lang="ko-KR" altLang="en-US" dirty="0"/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4067944" y="2211710"/>
            <a:ext cx="5112568" cy="288032"/>
          </a:xfrm>
          <a:prstGeom prst="rect">
            <a:avLst/>
          </a:prstGeom>
        </p:spPr>
        <p:txBody>
          <a:bodyPr anchor="ctr"/>
          <a:lstStyle/>
          <a:p>
            <a:pPr lvl="0">
              <a:spcBef>
                <a:spcPct val="20000"/>
              </a:spcBef>
            </a:pPr>
            <a:r>
              <a:rPr lang="pt-BR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Identidade: O quem</a:t>
            </a: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Identidade é o seu senso de si mesmo, as crenças e os valores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essenciais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que definem você e sua missão de vida. Ela é constituída ao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longo de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toda sua vida e é bastante </a:t>
            </a:r>
            <a:r>
              <a:rPr lang="pt-BR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resiliente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pt-BR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Nós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 expressamos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através de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nossos comportamentos, habilidades, crenças e valores, mas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somos mais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 que todos ou do que qualquer um desses. Nos negócios, 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identidade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organizacional é a cultura empresarial. Ela emerge da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interação dos </a:t>
            </a:r>
            <a:r>
              <a:rPr lang="pt-BR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demais níveis.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7" name="Espaço Reservado para Imagem 30" descr="cf1f3c3b-2ff2-4abf-9f96-0ae71cc1542b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000" y="842400"/>
            <a:ext cx="3024336" cy="32184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1814</Words>
  <Application>Microsoft Office PowerPoint</Application>
  <PresentationFormat>Apresentação na tela (16:9)</PresentationFormat>
  <Paragraphs>158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MilenaMaisa</cp:lastModifiedBy>
  <cp:revision>148</cp:revision>
  <dcterms:created xsi:type="dcterms:W3CDTF">2016-12-05T23:26:54Z</dcterms:created>
  <dcterms:modified xsi:type="dcterms:W3CDTF">2019-10-03T17:49:32Z</dcterms:modified>
</cp:coreProperties>
</file>