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</p:sldIdLst>
  <p:sldSz cx="9144000" cy="5143500" type="screen16x9"/>
  <p:notesSz cx="6858000" cy="9144000"/>
  <p:embeddedFontLst>
    <p:embeddedFont>
      <p:font typeface="Abel" panose="02000506030000020004" pitchFamily="2" charset="0"/>
      <p:regular r:id="rId34"/>
    </p:embeddedFont>
    <p:embeddedFont>
      <p:font typeface="Barlow Semi Condensed" panose="020F0502020204030204" pitchFamily="34" charset="0"/>
      <p:regular r:id="rId35"/>
      <p:bold r:id="rId36"/>
      <p:italic r:id="rId37"/>
      <p:boldItalic r:id="rId38"/>
    </p:embeddedFont>
    <p:embeddedFont>
      <p:font typeface="Barlow Semi Condensed Medium" panose="020F0502020204030204" pitchFamily="34" charset="0"/>
      <p:regular r:id="rId39"/>
      <p:bold r:id="rId40"/>
      <p:italic r:id="rId41"/>
      <p:boldItalic r:id="rId42"/>
    </p:embeddedFont>
    <p:embeddedFont>
      <p:font typeface="Fjalla One" panose="02000506040000020004" pitchFamily="2" charset="0"/>
      <p:regular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F3DD0E-8E90-41F8-BC83-4633E0519FEA}">
  <a:tblStyle styleId="{2CF3DD0E-8E90-41F8-BC83-4633E0519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1"/>
  </p:normalViewPr>
  <p:slideViewPr>
    <p:cSldViewPr snapToGrid="0">
      <p:cViewPr varScale="1">
        <p:scale>
          <a:sx n="147" d="100"/>
          <a:sy n="14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f59bb7f96d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f59bb7f96d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213e4e36f6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213e4e36f6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Numerik &amp; kategori.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Statistik, analisa masing2 fitur, analisa korelasi antar fitur.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f59bb7f96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f59bb7f96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1. pemberian cashback, atau pemberian voucher untuk pengguna baru.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2. meninjau kembali kualitas produk yang ditawarkan pada kedua kategori tersebut.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1f59bb7f96d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1f59bb7f96d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Meninjau kembali kualitas pelayanan pada metode pembayaran tersebut.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2. Meningkatkan kualitas pelayanan agar complain menurun.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1f59bb7f9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1f59bb7f9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214df33121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214df33121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214079e81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214079e81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214df331219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g214df331219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214c4dd6e84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214c4dd6e84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1f59bb7f9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9" name="Google Shape;2949;g1f59bb7f9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1f5bb4f55a6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1f5bb4f55a6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f5bb4f55a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f5bb4f55a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1f5bb4f55a6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8" name="Google Shape;2988;g1f5bb4f55a6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1f5bb4f55a6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1f5bb4f55a6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g1f5bb4f55a6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3" name="Google Shape;3043;g1f5bb4f55a6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g1f5bb4f55a6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5" name="Google Shape;3055;g1f5bb4f55a6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g1f5bb4f5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1" name="Google Shape;3061;g1f5bb4f5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Diurutkan sesuai feature importance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1f59bb7f96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1f59bb7f96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1f59bb7f96d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5" name="Google Shape;3075;g1f59bb7f96d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214079e81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214079e81f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g1f59bb7f96d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9" name="Google Shape;3089;g1f59bb7f96d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g1f59bb7f96d_0_2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7" name="Google Shape;3097;g1f59bb7f96d_0_2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1f59bb7f96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1f59bb7f96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f59bb7f96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f59bb7f96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1f59bb7f96d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5" name="Google Shape;2255;g1f59bb7f96d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1f59bb7f96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1f59bb7f96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f59bb7f9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1f59bb7f9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informasi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1f59bb7f96d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1f59bb7f96d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Dibuat list kolom yg ada null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Tipe data yg tidak sesuai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Scr lisan tdk perlu disebutkan tapi visual ya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69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tekno.kompas.com/read/2023/01/30/13522737/jdid-tutup-layanan-di-indonesia-31-maret-2023?source=widgetML&amp;engine=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ekonomi.republika.co.id/berita/roqa5r502/transaksi-e-commerce-turun-masyarakat-mulai-banyak-transaksi-offline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1990/09/zero-defections-quality-comes-to-servic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5"/>
          <p:cNvSpPr txBox="1">
            <a:spLocks noGrp="1"/>
          </p:cNvSpPr>
          <p:nvPr>
            <p:ph type="title"/>
          </p:nvPr>
        </p:nvSpPr>
        <p:spPr>
          <a:xfrm>
            <a:off x="2220875" y="1527750"/>
            <a:ext cx="3457200" cy="30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Numero Uno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Fawwaz El Gifari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Amala Fahditia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Ismail Ashari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Stephen James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Azam Fathurahman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Marcelius Steven Susanto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Helmy Naufal Aziz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91" name="Google Shape;1691;p35"/>
          <p:cNvSpPr txBox="1">
            <a:spLocks noGrp="1"/>
          </p:cNvSpPr>
          <p:nvPr>
            <p:ph type="title" idx="4294967295"/>
          </p:nvPr>
        </p:nvSpPr>
        <p:spPr>
          <a:xfrm>
            <a:off x="1561650" y="957100"/>
            <a:ext cx="6395400" cy="651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E-Commerce Churn Prediction</a:t>
            </a:r>
            <a:endParaRPr sz="3500"/>
          </a:p>
        </p:txBody>
      </p:sp>
      <p:grpSp>
        <p:nvGrpSpPr>
          <p:cNvPr id="1692" name="Google Shape;1692;p35"/>
          <p:cNvGrpSpPr/>
          <p:nvPr/>
        </p:nvGrpSpPr>
        <p:grpSpPr>
          <a:xfrm>
            <a:off x="5678075" y="1905032"/>
            <a:ext cx="3328963" cy="3094262"/>
            <a:chOff x="1338075" y="463925"/>
            <a:chExt cx="5022575" cy="4585450"/>
          </a:xfrm>
        </p:grpSpPr>
        <p:sp>
          <p:nvSpPr>
            <p:cNvPr id="1693" name="Google Shape;1693;p35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8" name="Google Shape;2378;p44"/>
          <p:cNvGrpSpPr/>
          <p:nvPr/>
        </p:nvGrpSpPr>
        <p:grpSpPr>
          <a:xfrm>
            <a:off x="4886115" y="1252742"/>
            <a:ext cx="2959312" cy="3165364"/>
            <a:chOff x="1744400" y="429725"/>
            <a:chExt cx="4623925" cy="4948200"/>
          </a:xfrm>
        </p:grpSpPr>
        <p:sp>
          <p:nvSpPr>
            <p:cNvPr id="2379" name="Google Shape;2379;p4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44"/>
          <p:cNvSpPr txBox="1">
            <a:spLocks noGrp="1"/>
          </p:cNvSpPr>
          <p:nvPr>
            <p:ph type="subTitle" idx="1"/>
          </p:nvPr>
        </p:nvSpPr>
        <p:spPr>
          <a:xfrm>
            <a:off x="1045600" y="3469425"/>
            <a:ext cx="32304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highlight>
                  <a:schemeClr val="dk2"/>
                </a:highlight>
              </a:rPr>
              <a:t> Multivariate </a:t>
            </a:r>
            <a:r>
              <a:rPr lang="en" sz="2100"/>
              <a:t>  Analysis</a:t>
            </a:r>
            <a:endParaRPr sz="2100"/>
          </a:p>
        </p:txBody>
      </p:sp>
      <p:sp>
        <p:nvSpPr>
          <p:cNvPr id="2601" name="Google Shape;2601;p44"/>
          <p:cNvSpPr txBox="1">
            <a:spLocks noGrp="1"/>
          </p:cNvSpPr>
          <p:nvPr>
            <p:ph type="subTitle" idx="2"/>
          </p:nvPr>
        </p:nvSpPr>
        <p:spPr>
          <a:xfrm>
            <a:off x="1126750" y="2349338"/>
            <a:ext cx="30681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highlight>
                  <a:schemeClr val="dk2"/>
                </a:highlight>
              </a:rPr>
              <a:t> Univariate </a:t>
            </a:r>
            <a:r>
              <a:rPr lang="en" sz="2100"/>
              <a:t>  Analysis</a:t>
            </a:r>
            <a:endParaRPr sz="2100"/>
          </a:p>
        </p:txBody>
      </p:sp>
      <p:sp>
        <p:nvSpPr>
          <p:cNvPr id="2602" name="Google Shape;2602;p44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603" name="Google Shape;2603;p44"/>
          <p:cNvSpPr txBox="1">
            <a:spLocks noGrp="1"/>
          </p:cNvSpPr>
          <p:nvPr>
            <p:ph type="subTitle" idx="3"/>
          </p:nvPr>
        </p:nvSpPr>
        <p:spPr>
          <a:xfrm>
            <a:off x="1045601" y="1321350"/>
            <a:ext cx="34392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</a:t>
            </a:r>
            <a:r>
              <a:rPr lang="en" sz="2700">
                <a:highlight>
                  <a:schemeClr val="dk2"/>
                </a:highlight>
              </a:rPr>
              <a:t> Statistical </a:t>
            </a:r>
            <a:r>
              <a:rPr lang="en" sz="2700"/>
              <a:t> </a:t>
            </a:r>
            <a:r>
              <a:rPr lang="en" sz="2100"/>
              <a:t> Descriptive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8" name="Google Shape;26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00" y="959500"/>
            <a:ext cx="5605493" cy="19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9" name="Google Shape;2609;p45"/>
          <p:cNvSpPr txBox="1">
            <a:spLocks noGrp="1"/>
          </p:cNvSpPr>
          <p:nvPr>
            <p:ph type="title"/>
          </p:nvPr>
        </p:nvSpPr>
        <p:spPr>
          <a:xfrm>
            <a:off x="723750" y="29007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</a:t>
            </a:r>
            <a:endParaRPr/>
          </a:p>
        </p:txBody>
      </p:sp>
      <p:pic>
        <p:nvPicPr>
          <p:cNvPr id="2610" name="Google Shape;261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286" y="2893550"/>
            <a:ext cx="5066838" cy="20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1" name="Google Shape;2611;p45"/>
          <p:cNvSpPr txBox="1">
            <a:spLocks noGrp="1"/>
          </p:cNvSpPr>
          <p:nvPr>
            <p:ph type="subTitle" idx="1"/>
          </p:nvPr>
        </p:nvSpPr>
        <p:spPr>
          <a:xfrm>
            <a:off x="6355225" y="1303500"/>
            <a:ext cx="2373900" cy="11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berpotensi churn pada bulan-bulan awal.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 mempertahankan customer agar tetap melakukan transaksi</a:t>
            </a:r>
            <a:endParaRPr sz="13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12" name="Google Shape;2612;p45"/>
          <p:cNvSpPr txBox="1">
            <a:spLocks noGrp="1"/>
          </p:cNvSpPr>
          <p:nvPr>
            <p:ph type="subTitle" idx="2"/>
          </p:nvPr>
        </p:nvSpPr>
        <p:spPr>
          <a:xfrm>
            <a:off x="723750" y="3471313"/>
            <a:ext cx="2677200" cy="87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yang melakukan transaksi pada kategori Mobile dan Mobile Phone memiliki kemungkinan churn tertinggi. 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46"/>
          <p:cNvSpPr txBox="1">
            <a:spLocks noGrp="1"/>
          </p:cNvSpPr>
          <p:nvPr>
            <p:ph type="title"/>
          </p:nvPr>
        </p:nvSpPr>
        <p:spPr>
          <a:xfrm>
            <a:off x="723750" y="29007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</a:t>
            </a:r>
            <a:endParaRPr/>
          </a:p>
        </p:txBody>
      </p:sp>
      <p:sp>
        <p:nvSpPr>
          <p:cNvPr id="2618" name="Google Shape;2618;p46"/>
          <p:cNvSpPr txBox="1">
            <a:spLocks noGrp="1"/>
          </p:cNvSpPr>
          <p:nvPr>
            <p:ph type="subTitle" idx="1"/>
          </p:nvPr>
        </p:nvSpPr>
        <p:spPr>
          <a:xfrm>
            <a:off x="6024225" y="1362200"/>
            <a:ext cx="2353200" cy="8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yang melakukan transaksi menggunakan metode COD memiliki kemungkinan churn tertinggi.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619" name="Google Shape;26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0" y="862775"/>
            <a:ext cx="5195063" cy="20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0" name="Google Shape;262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399" y="2986227"/>
            <a:ext cx="5195075" cy="20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1" name="Google Shape;2621;p46"/>
          <p:cNvSpPr txBox="1">
            <a:spLocks noGrp="1"/>
          </p:cNvSpPr>
          <p:nvPr>
            <p:ph type="subTitle" idx="2"/>
          </p:nvPr>
        </p:nvSpPr>
        <p:spPr>
          <a:xfrm>
            <a:off x="723750" y="3489513"/>
            <a:ext cx="2259000" cy="78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yang complain memiliki kemungkinan yang tinggi untuk churn.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47"/>
          <p:cNvSpPr txBox="1">
            <a:spLocks noGrp="1"/>
          </p:cNvSpPr>
          <p:nvPr>
            <p:ph type="title"/>
          </p:nvPr>
        </p:nvSpPr>
        <p:spPr>
          <a:xfrm>
            <a:off x="2127600" y="2231125"/>
            <a:ext cx="4888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Pre-Processing</a:t>
            </a:r>
            <a:endParaRPr sz="4500"/>
          </a:p>
        </p:txBody>
      </p:sp>
      <p:sp>
        <p:nvSpPr>
          <p:cNvPr id="2627" name="Google Shape;2627;p47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28" name="Google Shape;2628;p47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proses pembersihan data dan persiapan datanya?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48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Pre-Processing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48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48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48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48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48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merekayasa fitur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39" name="Google Shape;2639;p48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membersihkan data yang tidak perlu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40" name="Google Shape;2640;p48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 Engineering</a:t>
            </a:r>
            <a:endParaRPr sz="1800"/>
          </a:p>
        </p:txBody>
      </p:sp>
      <p:sp>
        <p:nvSpPr>
          <p:cNvPr id="2641" name="Google Shape;2641;p48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Cleansing</a:t>
            </a:r>
            <a:endParaRPr sz="1800"/>
          </a:p>
        </p:txBody>
      </p:sp>
      <p:sp>
        <p:nvSpPr>
          <p:cNvPr id="2642" name="Google Shape;2642;p48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43" name="Google Shape;2643;p48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49"/>
          <p:cNvSpPr txBox="1">
            <a:spLocks noGrp="1"/>
          </p:cNvSpPr>
          <p:nvPr>
            <p:ph type="title"/>
          </p:nvPr>
        </p:nvSpPr>
        <p:spPr>
          <a:xfrm>
            <a:off x="1536625" y="2382863"/>
            <a:ext cx="2753400" cy="5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Handle Missing Value</a:t>
            </a:r>
            <a:endParaRPr sz="2300"/>
          </a:p>
        </p:txBody>
      </p:sp>
      <p:sp>
        <p:nvSpPr>
          <p:cNvPr id="2649" name="Google Shape;2649;p49"/>
          <p:cNvSpPr/>
          <p:nvPr/>
        </p:nvSpPr>
        <p:spPr>
          <a:xfrm>
            <a:off x="938875" y="2354338"/>
            <a:ext cx="597759" cy="595840"/>
          </a:xfrm>
          <a:custGeom>
            <a:avLst/>
            <a:gdLst/>
            <a:ahLst/>
            <a:cxnLst/>
            <a:rect l="l" t="t" r="r" b="b"/>
            <a:pathLst>
              <a:path w="33149" h="33038" extrusionOk="0">
                <a:moveTo>
                  <a:pt x="16573" y="0"/>
                </a:moveTo>
                <a:cubicBezTo>
                  <a:pt x="16426" y="0"/>
                  <a:pt x="16278" y="56"/>
                  <a:pt x="16167" y="168"/>
                </a:cubicBezTo>
                <a:lnTo>
                  <a:pt x="9657" y="6677"/>
                </a:lnTo>
                <a:cubicBezTo>
                  <a:pt x="9431" y="6903"/>
                  <a:pt x="9431" y="7269"/>
                  <a:pt x="9657" y="7492"/>
                </a:cubicBezTo>
                <a:lnTo>
                  <a:pt x="9725" y="7563"/>
                </a:lnTo>
                <a:cubicBezTo>
                  <a:pt x="9952" y="7787"/>
                  <a:pt x="10395" y="7997"/>
                  <a:pt x="10709" y="8026"/>
                </a:cubicBezTo>
                <a:cubicBezTo>
                  <a:pt x="10709" y="8026"/>
                  <a:pt x="11592" y="8113"/>
                  <a:pt x="12142" y="8660"/>
                </a:cubicBezTo>
                <a:cubicBezTo>
                  <a:pt x="13087" y="9605"/>
                  <a:pt x="13087" y="11142"/>
                  <a:pt x="12142" y="12086"/>
                </a:cubicBezTo>
                <a:cubicBezTo>
                  <a:pt x="11669" y="12561"/>
                  <a:pt x="11049" y="12798"/>
                  <a:pt x="10429" y="12798"/>
                </a:cubicBezTo>
                <a:cubicBezTo>
                  <a:pt x="9809" y="12798"/>
                  <a:pt x="9189" y="12562"/>
                  <a:pt x="8716" y="12090"/>
                </a:cubicBezTo>
                <a:cubicBezTo>
                  <a:pt x="8169" y="11540"/>
                  <a:pt x="8082" y="10656"/>
                  <a:pt x="8082" y="10656"/>
                </a:cubicBezTo>
                <a:cubicBezTo>
                  <a:pt x="8053" y="10339"/>
                  <a:pt x="7842" y="9899"/>
                  <a:pt x="7619" y="9673"/>
                </a:cubicBezTo>
                <a:lnTo>
                  <a:pt x="7548" y="9605"/>
                </a:lnTo>
                <a:cubicBezTo>
                  <a:pt x="7435" y="9492"/>
                  <a:pt x="7287" y="9435"/>
                  <a:pt x="7140" y="9435"/>
                </a:cubicBezTo>
                <a:cubicBezTo>
                  <a:pt x="6993" y="9435"/>
                  <a:pt x="6846" y="9492"/>
                  <a:pt x="6733" y="9605"/>
                </a:cubicBezTo>
                <a:lnTo>
                  <a:pt x="223" y="16111"/>
                </a:lnTo>
                <a:cubicBezTo>
                  <a:pt x="0" y="16338"/>
                  <a:pt x="0" y="16700"/>
                  <a:pt x="223" y="16926"/>
                </a:cubicBezTo>
                <a:lnTo>
                  <a:pt x="6733" y="23436"/>
                </a:lnTo>
                <a:cubicBezTo>
                  <a:pt x="6956" y="23662"/>
                  <a:pt x="6956" y="24028"/>
                  <a:pt x="6733" y="24254"/>
                </a:cubicBezTo>
                <a:lnTo>
                  <a:pt x="6616" y="24368"/>
                </a:lnTo>
                <a:cubicBezTo>
                  <a:pt x="6390" y="24594"/>
                  <a:pt x="5950" y="24804"/>
                  <a:pt x="5633" y="24833"/>
                </a:cubicBezTo>
                <a:cubicBezTo>
                  <a:pt x="5633" y="24833"/>
                  <a:pt x="4749" y="24921"/>
                  <a:pt x="4199" y="25468"/>
                </a:cubicBezTo>
                <a:cubicBezTo>
                  <a:pt x="3255" y="26412"/>
                  <a:pt x="3255" y="27946"/>
                  <a:pt x="4199" y="28890"/>
                </a:cubicBezTo>
                <a:cubicBezTo>
                  <a:pt x="4673" y="29364"/>
                  <a:pt x="5294" y="29601"/>
                  <a:pt x="5914" y="29601"/>
                </a:cubicBezTo>
                <a:cubicBezTo>
                  <a:pt x="6534" y="29601"/>
                  <a:pt x="7153" y="29364"/>
                  <a:pt x="7626" y="28890"/>
                </a:cubicBezTo>
                <a:cubicBezTo>
                  <a:pt x="8172" y="28344"/>
                  <a:pt x="8260" y="27460"/>
                  <a:pt x="8260" y="27460"/>
                </a:cubicBezTo>
                <a:cubicBezTo>
                  <a:pt x="8289" y="27143"/>
                  <a:pt x="8499" y="26700"/>
                  <a:pt x="8726" y="26477"/>
                </a:cubicBezTo>
                <a:lnTo>
                  <a:pt x="8839" y="26360"/>
                </a:lnTo>
                <a:cubicBezTo>
                  <a:pt x="8952" y="26249"/>
                  <a:pt x="9100" y="26193"/>
                  <a:pt x="9248" y="26193"/>
                </a:cubicBezTo>
                <a:cubicBezTo>
                  <a:pt x="9396" y="26193"/>
                  <a:pt x="9544" y="26249"/>
                  <a:pt x="9657" y="26360"/>
                </a:cubicBezTo>
                <a:lnTo>
                  <a:pt x="16167" y="32870"/>
                </a:lnTo>
                <a:cubicBezTo>
                  <a:pt x="16278" y="32982"/>
                  <a:pt x="16426" y="33037"/>
                  <a:pt x="16573" y="33037"/>
                </a:cubicBezTo>
                <a:cubicBezTo>
                  <a:pt x="16721" y="33037"/>
                  <a:pt x="16869" y="32982"/>
                  <a:pt x="16982" y="32870"/>
                </a:cubicBezTo>
                <a:lnTo>
                  <a:pt x="23491" y="26360"/>
                </a:lnTo>
                <a:cubicBezTo>
                  <a:pt x="23605" y="26247"/>
                  <a:pt x="23752" y="26191"/>
                  <a:pt x="23899" y="26191"/>
                </a:cubicBezTo>
                <a:cubicBezTo>
                  <a:pt x="24046" y="26191"/>
                  <a:pt x="24193" y="26247"/>
                  <a:pt x="24307" y="26360"/>
                </a:cubicBezTo>
                <a:lnTo>
                  <a:pt x="24313" y="26364"/>
                </a:lnTo>
                <a:cubicBezTo>
                  <a:pt x="24536" y="26590"/>
                  <a:pt x="24747" y="27033"/>
                  <a:pt x="24776" y="27350"/>
                </a:cubicBezTo>
                <a:cubicBezTo>
                  <a:pt x="24776" y="27350"/>
                  <a:pt x="24863" y="28234"/>
                  <a:pt x="25410" y="28780"/>
                </a:cubicBezTo>
                <a:cubicBezTo>
                  <a:pt x="25885" y="29262"/>
                  <a:pt x="26511" y="29503"/>
                  <a:pt x="27137" y="29503"/>
                </a:cubicBezTo>
                <a:cubicBezTo>
                  <a:pt x="27756" y="29503"/>
                  <a:pt x="28376" y="29267"/>
                  <a:pt x="28849" y="28793"/>
                </a:cubicBezTo>
                <a:cubicBezTo>
                  <a:pt x="29800" y="27842"/>
                  <a:pt x="29794" y="26299"/>
                  <a:pt x="28836" y="25354"/>
                </a:cubicBezTo>
                <a:cubicBezTo>
                  <a:pt x="28289" y="24808"/>
                  <a:pt x="27403" y="24720"/>
                  <a:pt x="27403" y="24720"/>
                </a:cubicBezTo>
                <a:cubicBezTo>
                  <a:pt x="27089" y="24691"/>
                  <a:pt x="26646" y="24484"/>
                  <a:pt x="26419" y="24258"/>
                </a:cubicBezTo>
                <a:lnTo>
                  <a:pt x="26416" y="24254"/>
                </a:lnTo>
                <a:cubicBezTo>
                  <a:pt x="26190" y="24028"/>
                  <a:pt x="26190" y="23662"/>
                  <a:pt x="26416" y="23436"/>
                </a:cubicBezTo>
                <a:lnTo>
                  <a:pt x="32925" y="16926"/>
                </a:lnTo>
                <a:cubicBezTo>
                  <a:pt x="33149" y="16700"/>
                  <a:pt x="33149" y="16338"/>
                  <a:pt x="32925" y="16111"/>
                </a:cubicBezTo>
                <a:lnTo>
                  <a:pt x="26416" y="9602"/>
                </a:lnTo>
                <a:cubicBezTo>
                  <a:pt x="26303" y="9490"/>
                  <a:pt x="26155" y="9434"/>
                  <a:pt x="26007" y="9434"/>
                </a:cubicBezTo>
                <a:cubicBezTo>
                  <a:pt x="25859" y="9434"/>
                  <a:pt x="25711" y="9490"/>
                  <a:pt x="25598" y="9602"/>
                </a:cubicBezTo>
                <a:lnTo>
                  <a:pt x="25526" y="9673"/>
                </a:lnTo>
                <a:cubicBezTo>
                  <a:pt x="25303" y="9899"/>
                  <a:pt x="25093" y="10339"/>
                  <a:pt x="25064" y="10656"/>
                </a:cubicBezTo>
                <a:cubicBezTo>
                  <a:pt x="25064" y="10656"/>
                  <a:pt x="24976" y="11540"/>
                  <a:pt x="24430" y="12090"/>
                </a:cubicBezTo>
                <a:cubicBezTo>
                  <a:pt x="23953" y="12577"/>
                  <a:pt x="23323" y="12822"/>
                  <a:pt x="22693" y="12822"/>
                </a:cubicBezTo>
                <a:cubicBezTo>
                  <a:pt x="22073" y="12822"/>
                  <a:pt x="21454" y="12585"/>
                  <a:pt x="20981" y="12112"/>
                </a:cubicBezTo>
                <a:cubicBezTo>
                  <a:pt x="20026" y="11158"/>
                  <a:pt x="20036" y="9605"/>
                  <a:pt x="21003" y="8663"/>
                </a:cubicBezTo>
                <a:cubicBezTo>
                  <a:pt x="21550" y="8117"/>
                  <a:pt x="22437" y="8029"/>
                  <a:pt x="22437" y="8029"/>
                </a:cubicBezTo>
                <a:cubicBezTo>
                  <a:pt x="22750" y="8000"/>
                  <a:pt x="23194" y="7790"/>
                  <a:pt x="23420" y="7567"/>
                </a:cubicBezTo>
                <a:lnTo>
                  <a:pt x="23491" y="7492"/>
                </a:lnTo>
                <a:cubicBezTo>
                  <a:pt x="23715" y="7269"/>
                  <a:pt x="23715" y="6903"/>
                  <a:pt x="23491" y="6677"/>
                </a:cubicBezTo>
                <a:lnTo>
                  <a:pt x="16982" y="168"/>
                </a:lnTo>
                <a:cubicBezTo>
                  <a:pt x="16869" y="56"/>
                  <a:pt x="16721" y="0"/>
                  <a:pt x="16573" y="0"/>
                </a:cubicBezTo>
                <a:close/>
              </a:path>
            </a:pathLst>
          </a:custGeom>
          <a:solidFill>
            <a:srgbClr val="7994A9"/>
          </a:solidFill>
          <a:ln w="28575" cap="flat" cmpd="sng">
            <a:solidFill>
              <a:srgbClr val="7994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49"/>
          <p:cNvSpPr txBox="1"/>
          <p:nvPr/>
        </p:nvSpPr>
        <p:spPr>
          <a:xfrm>
            <a:off x="1536619" y="2921651"/>
            <a:ext cx="214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Right Skewed: </a:t>
            </a:r>
            <a:r>
              <a:rPr lang="en" sz="16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Median </a:t>
            </a:r>
            <a:endParaRPr sz="1600" b="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Normal: </a:t>
            </a:r>
            <a:r>
              <a:rPr lang="en" sz="16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Modus</a:t>
            </a:r>
            <a:endParaRPr sz="1600" b="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51" name="Google Shape;2651;p49"/>
          <p:cNvSpPr/>
          <p:nvPr/>
        </p:nvSpPr>
        <p:spPr>
          <a:xfrm>
            <a:off x="5146961" y="2354339"/>
            <a:ext cx="597749" cy="595711"/>
          </a:xfrm>
          <a:custGeom>
            <a:avLst/>
            <a:gdLst/>
            <a:ahLst/>
            <a:cxnLst/>
            <a:rect l="l" t="t" r="r" b="b"/>
            <a:pathLst>
              <a:path w="33153" h="33040" extrusionOk="0">
                <a:moveTo>
                  <a:pt x="16576" y="1"/>
                </a:moveTo>
                <a:cubicBezTo>
                  <a:pt x="16428" y="1"/>
                  <a:pt x="16280" y="57"/>
                  <a:pt x="16167" y="170"/>
                </a:cubicBezTo>
                <a:lnTo>
                  <a:pt x="9658" y="6680"/>
                </a:lnTo>
                <a:cubicBezTo>
                  <a:pt x="9434" y="6906"/>
                  <a:pt x="9434" y="7272"/>
                  <a:pt x="9658" y="7495"/>
                </a:cubicBezTo>
                <a:lnTo>
                  <a:pt x="9729" y="7566"/>
                </a:lnTo>
                <a:cubicBezTo>
                  <a:pt x="9955" y="7789"/>
                  <a:pt x="10395" y="8000"/>
                  <a:pt x="10712" y="8032"/>
                </a:cubicBezTo>
                <a:cubicBezTo>
                  <a:pt x="10712" y="8032"/>
                  <a:pt x="11595" y="8116"/>
                  <a:pt x="12145" y="8663"/>
                </a:cubicBezTo>
                <a:cubicBezTo>
                  <a:pt x="13090" y="9608"/>
                  <a:pt x="13090" y="11141"/>
                  <a:pt x="12142" y="12089"/>
                </a:cubicBezTo>
                <a:cubicBezTo>
                  <a:pt x="11670" y="12562"/>
                  <a:pt x="11050" y="12798"/>
                  <a:pt x="10431" y="12798"/>
                </a:cubicBezTo>
                <a:cubicBezTo>
                  <a:pt x="9811" y="12798"/>
                  <a:pt x="9192" y="12562"/>
                  <a:pt x="8719" y="12089"/>
                </a:cubicBezTo>
                <a:cubicBezTo>
                  <a:pt x="8173" y="11539"/>
                  <a:pt x="8085" y="10656"/>
                  <a:pt x="8085" y="10656"/>
                </a:cubicBezTo>
                <a:cubicBezTo>
                  <a:pt x="8053" y="10339"/>
                  <a:pt x="7846" y="9899"/>
                  <a:pt x="7623" y="9672"/>
                </a:cubicBezTo>
                <a:lnTo>
                  <a:pt x="7551" y="9604"/>
                </a:lnTo>
                <a:cubicBezTo>
                  <a:pt x="7438" y="9491"/>
                  <a:pt x="7290" y="9435"/>
                  <a:pt x="7143" y="9435"/>
                </a:cubicBezTo>
                <a:cubicBezTo>
                  <a:pt x="6995" y="9435"/>
                  <a:pt x="6848" y="9491"/>
                  <a:pt x="6736" y="9604"/>
                </a:cubicBezTo>
                <a:lnTo>
                  <a:pt x="223" y="16111"/>
                </a:lnTo>
                <a:cubicBezTo>
                  <a:pt x="0" y="16337"/>
                  <a:pt x="0" y="16703"/>
                  <a:pt x="223" y="16929"/>
                </a:cubicBezTo>
                <a:lnTo>
                  <a:pt x="6733" y="23439"/>
                </a:lnTo>
                <a:cubicBezTo>
                  <a:pt x="6846" y="23550"/>
                  <a:pt x="6994" y="23606"/>
                  <a:pt x="7142" y="23606"/>
                </a:cubicBezTo>
                <a:cubicBezTo>
                  <a:pt x="7290" y="23606"/>
                  <a:pt x="7438" y="23550"/>
                  <a:pt x="7551" y="23439"/>
                </a:cubicBezTo>
                <a:lnTo>
                  <a:pt x="7623" y="23364"/>
                </a:lnTo>
                <a:cubicBezTo>
                  <a:pt x="7849" y="23141"/>
                  <a:pt x="8056" y="22698"/>
                  <a:pt x="8088" y="22381"/>
                </a:cubicBezTo>
                <a:cubicBezTo>
                  <a:pt x="8088" y="22381"/>
                  <a:pt x="8173" y="21497"/>
                  <a:pt x="8719" y="20951"/>
                </a:cubicBezTo>
                <a:cubicBezTo>
                  <a:pt x="9194" y="20469"/>
                  <a:pt x="9820" y="20228"/>
                  <a:pt x="10446" y="20228"/>
                </a:cubicBezTo>
                <a:cubicBezTo>
                  <a:pt x="11066" y="20228"/>
                  <a:pt x="11685" y="20465"/>
                  <a:pt x="12158" y="20938"/>
                </a:cubicBezTo>
                <a:cubicBezTo>
                  <a:pt x="13110" y="21889"/>
                  <a:pt x="13103" y="23432"/>
                  <a:pt x="12145" y="24374"/>
                </a:cubicBezTo>
                <a:cubicBezTo>
                  <a:pt x="11599" y="24924"/>
                  <a:pt x="10715" y="25008"/>
                  <a:pt x="10715" y="25008"/>
                </a:cubicBezTo>
                <a:cubicBezTo>
                  <a:pt x="10398" y="25040"/>
                  <a:pt x="9955" y="25250"/>
                  <a:pt x="9732" y="25474"/>
                </a:cubicBezTo>
                <a:lnTo>
                  <a:pt x="9658" y="25545"/>
                </a:lnTo>
                <a:cubicBezTo>
                  <a:pt x="9434" y="25771"/>
                  <a:pt x="9434" y="26137"/>
                  <a:pt x="9658" y="26363"/>
                </a:cubicBezTo>
                <a:lnTo>
                  <a:pt x="16167" y="32869"/>
                </a:lnTo>
                <a:cubicBezTo>
                  <a:pt x="16280" y="32983"/>
                  <a:pt x="16428" y="33039"/>
                  <a:pt x="16576" y="33039"/>
                </a:cubicBezTo>
                <a:cubicBezTo>
                  <a:pt x="16724" y="33039"/>
                  <a:pt x="16872" y="32983"/>
                  <a:pt x="16985" y="32869"/>
                </a:cubicBezTo>
                <a:lnTo>
                  <a:pt x="23492" y="26363"/>
                </a:lnTo>
                <a:cubicBezTo>
                  <a:pt x="23605" y="26252"/>
                  <a:pt x="23753" y="26196"/>
                  <a:pt x="23901" y="26196"/>
                </a:cubicBezTo>
                <a:cubicBezTo>
                  <a:pt x="24049" y="26196"/>
                  <a:pt x="24197" y="26252"/>
                  <a:pt x="24310" y="26363"/>
                </a:cubicBezTo>
                <a:lnTo>
                  <a:pt x="24313" y="26370"/>
                </a:lnTo>
                <a:cubicBezTo>
                  <a:pt x="24540" y="26593"/>
                  <a:pt x="24750" y="27036"/>
                  <a:pt x="24779" y="27353"/>
                </a:cubicBezTo>
                <a:cubicBezTo>
                  <a:pt x="24779" y="27353"/>
                  <a:pt x="24867" y="28237"/>
                  <a:pt x="25413" y="28783"/>
                </a:cubicBezTo>
                <a:cubicBezTo>
                  <a:pt x="25888" y="29265"/>
                  <a:pt x="26514" y="29506"/>
                  <a:pt x="27140" y="29506"/>
                </a:cubicBezTo>
                <a:cubicBezTo>
                  <a:pt x="27759" y="29506"/>
                  <a:pt x="28378" y="29269"/>
                  <a:pt x="28849" y="28796"/>
                </a:cubicBezTo>
                <a:cubicBezTo>
                  <a:pt x="29800" y="27845"/>
                  <a:pt x="29797" y="26302"/>
                  <a:pt x="28840" y="25357"/>
                </a:cubicBezTo>
                <a:cubicBezTo>
                  <a:pt x="28290" y="24810"/>
                  <a:pt x="27406" y="24726"/>
                  <a:pt x="27406" y="24726"/>
                </a:cubicBezTo>
                <a:cubicBezTo>
                  <a:pt x="27089" y="24694"/>
                  <a:pt x="26646" y="24487"/>
                  <a:pt x="26423" y="24260"/>
                </a:cubicBezTo>
                <a:lnTo>
                  <a:pt x="26420" y="24257"/>
                </a:lnTo>
                <a:cubicBezTo>
                  <a:pt x="26193" y="24031"/>
                  <a:pt x="26193" y="23665"/>
                  <a:pt x="26420" y="23439"/>
                </a:cubicBezTo>
                <a:lnTo>
                  <a:pt x="32926" y="16929"/>
                </a:lnTo>
                <a:cubicBezTo>
                  <a:pt x="33152" y="16703"/>
                  <a:pt x="33152" y="16337"/>
                  <a:pt x="32926" y="16111"/>
                </a:cubicBezTo>
                <a:lnTo>
                  <a:pt x="26420" y="9604"/>
                </a:lnTo>
                <a:cubicBezTo>
                  <a:pt x="26193" y="9378"/>
                  <a:pt x="26193" y="9012"/>
                  <a:pt x="26420" y="8786"/>
                </a:cubicBezTo>
                <a:lnTo>
                  <a:pt x="26533" y="8669"/>
                </a:lnTo>
                <a:cubicBezTo>
                  <a:pt x="26759" y="8446"/>
                  <a:pt x="27202" y="8236"/>
                  <a:pt x="27516" y="8207"/>
                </a:cubicBezTo>
                <a:cubicBezTo>
                  <a:pt x="27516" y="8207"/>
                  <a:pt x="28403" y="8119"/>
                  <a:pt x="28950" y="7573"/>
                </a:cubicBezTo>
                <a:cubicBezTo>
                  <a:pt x="29894" y="6628"/>
                  <a:pt x="29894" y="5094"/>
                  <a:pt x="28950" y="4147"/>
                </a:cubicBezTo>
                <a:cubicBezTo>
                  <a:pt x="28477" y="3674"/>
                  <a:pt x="27858" y="3438"/>
                  <a:pt x="27238" y="3438"/>
                </a:cubicBezTo>
                <a:cubicBezTo>
                  <a:pt x="26618" y="3438"/>
                  <a:pt x="25997" y="3674"/>
                  <a:pt x="25523" y="4147"/>
                </a:cubicBezTo>
                <a:cubicBezTo>
                  <a:pt x="24977" y="4697"/>
                  <a:pt x="24892" y="5580"/>
                  <a:pt x="24892" y="5580"/>
                </a:cubicBezTo>
                <a:cubicBezTo>
                  <a:pt x="24860" y="5894"/>
                  <a:pt x="24650" y="6337"/>
                  <a:pt x="24427" y="6563"/>
                </a:cubicBezTo>
                <a:lnTo>
                  <a:pt x="24310" y="6680"/>
                </a:lnTo>
                <a:cubicBezTo>
                  <a:pt x="24197" y="6791"/>
                  <a:pt x="24049" y="6847"/>
                  <a:pt x="23901" y="6847"/>
                </a:cubicBezTo>
                <a:cubicBezTo>
                  <a:pt x="23753" y="6847"/>
                  <a:pt x="23605" y="6791"/>
                  <a:pt x="23492" y="6680"/>
                </a:cubicBezTo>
                <a:lnTo>
                  <a:pt x="16985" y="170"/>
                </a:lnTo>
                <a:cubicBezTo>
                  <a:pt x="16872" y="57"/>
                  <a:pt x="16724" y="1"/>
                  <a:pt x="16576" y="1"/>
                </a:cubicBezTo>
                <a:close/>
              </a:path>
            </a:pathLst>
          </a:custGeom>
          <a:solidFill>
            <a:srgbClr val="D6DBE0"/>
          </a:solidFill>
          <a:ln w="28575" cap="flat" cmpd="sng">
            <a:solidFill>
              <a:srgbClr val="D6DB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49"/>
          <p:cNvSpPr txBox="1">
            <a:spLocks noGrp="1"/>
          </p:cNvSpPr>
          <p:nvPr>
            <p:ph type="title"/>
          </p:nvPr>
        </p:nvSpPr>
        <p:spPr>
          <a:xfrm>
            <a:off x="5744688" y="2382775"/>
            <a:ext cx="2753400" cy="5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Handle Outliers</a:t>
            </a:r>
            <a:endParaRPr sz="2300"/>
          </a:p>
        </p:txBody>
      </p:sp>
      <p:sp>
        <p:nvSpPr>
          <p:cNvPr id="2653" name="Google Shape;2653;p49"/>
          <p:cNvSpPr txBox="1"/>
          <p:nvPr/>
        </p:nvSpPr>
        <p:spPr>
          <a:xfrm>
            <a:off x="5744681" y="2921564"/>
            <a:ext cx="214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Z-score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280 outliers loss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54" name="Google Shape;2654;p49"/>
          <p:cNvSpPr txBox="1">
            <a:spLocks noGrp="1"/>
          </p:cNvSpPr>
          <p:nvPr>
            <p:ph type="title"/>
          </p:nvPr>
        </p:nvSpPr>
        <p:spPr>
          <a:xfrm>
            <a:off x="723750" y="29007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50"/>
          <p:cNvSpPr txBox="1">
            <a:spLocks noGrp="1"/>
          </p:cNvSpPr>
          <p:nvPr>
            <p:ph type="title"/>
          </p:nvPr>
        </p:nvSpPr>
        <p:spPr>
          <a:xfrm>
            <a:off x="1193150" y="1210450"/>
            <a:ext cx="2953500" cy="5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Feature Transformation</a:t>
            </a:r>
            <a:endParaRPr sz="2300"/>
          </a:p>
        </p:txBody>
      </p:sp>
      <p:sp>
        <p:nvSpPr>
          <p:cNvPr id="2660" name="Google Shape;2660;p50"/>
          <p:cNvSpPr/>
          <p:nvPr/>
        </p:nvSpPr>
        <p:spPr>
          <a:xfrm>
            <a:off x="595400" y="1181913"/>
            <a:ext cx="597759" cy="595840"/>
          </a:xfrm>
          <a:custGeom>
            <a:avLst/>
            <a:gdLst/>
            <a:ahLst/>
            <a:cxnLst/>
            <a:rect l="l" t="t" r="r" b="b"/>
            <a:pathLst>
              <a:path w="33149" h="33038" extrusionOk="0">
                <a:moveTo>
                  <a:pt x="16573" y="0"/>
                </a:moveTo>
                <a:cubicBezTo>
                  <a:pt x="16426" y="0"/>
                  <a:pt x="16278" y="56"/>
                  <a:pt x="16167" y="168"/>
                </a:cubicBezTo>
                <a:lnTo>
                  <a:pt x="9657" y="6677"/>
                </a:lnTo>
                <a:cubicBezTo>
                  <a:pt x="9431" y="6903"/>
                  <a:pt x="9431" y="7269"/>
                  <a:pt x="9657" y="7492"/>
                </a:cubicBezTo>
                <a:lnTo>
                  <a:pt x="9725" y="7563"/>
                </a:lnTo>
                <a:cubicBezTo>
                  <a:pt x="9952" y="7787"/>
                  <a:pt x="10395" y="7997"/>
                  <a:pt x="10709" y="8026"/>
                </a:cubicBezTo>
                <a:cubicBezTo>
                  <a:pt x="10709" y="8026"/>
                  <a:pt x="11592" y="8113"/>
                  <a:pt x="12142" y="8660"/>
                </a:cubicBezTo>
                <a:cubicBezTo>
                  <a:pt x="13087" y="9605"/>
                  <a:pt x="13087" y="11142"/>
                  <a:pt x="12142" y="12086"/>
                </a:cubicBezTo>
                <a:cubicBezTo>
                  <a:pt x="11669" y="12561"/>
                  <a:pt x="11049" y="12798"/>
                  <a:pt x="10429" y="12798"/>
                </a:cubicBezTo>
                <a:cubicBezTo>
                  <a:pt x="9809" y="12798"/>
                  <a:pt x="9189" y="12562"/>
                  <a:pt x="8716" y="12090"/>
                </a:cubicBezTo>
                <a:cubicBezTo>
                  <a:pt x="8169" y="11540"/>
                  <a:pt x="8082" y="10656"/>
                  <a:pt x="8082" y="10656"/>
                </a:cubicBezTo>
                <a:cubicBezTo>
                  <a:pt x="8053" y="10339"/>
                  <a:pt x="7842" y="9899"/>
                  <a:pt x="7619" y="9673"/>
                </a:cubicBezTo>
                <a:lnTo>
                  <a:pt x="7548" y="9605"/>
                </a:lnTo>
                <a:cubicBezTo>
                  <a:pt x="7435" y="9492"/>
                  <a:pt x="7287" y="9435"/>
                  <a:pt x="7140" y="9435"/>
                </a:cubicBezTo>
                <a:cubicBezTo>
                  <a:pt x="6993" y="9435"/>
                  <a:pt x="6846" y="9492"/>
                  <a:pt x="6733" y="9605"/>
                </a:cubicBezTo>
                <a:lnTo>
                  <a:pt x="223" y="16111"/>
                </a:lnTo>
                <a:cubicBezTo>
                  <a:pt x="0" y="16338"/>
                  <a:pt x="0" y="16700"/>
                  <a:pt x="223" y="16926"/>
                </a:cubicBezTo>
                <a:lnTo>
                  <a:pt x="6733" y="23436"/>
                </a:lnTo>
                <a:cubicBezTo>
                  <a:pt x="6956" y="23662"/>
                  <a:pt x="6956" y="24028"/>
                  <a:pt x="6733" y="24254"/>
                </a:cubicBezTo>
                <a:lnTo>
                  <a:pt x="6616" y="24368"/>
                </a:lnTo>
                <a:cubicBezTo>
                  <a:pt x="6390" y="24594"/>
                  <a:pt x="5950" y="24804"/>
                  <a:pt x="5633" y="24833"/>
                </a:cubicBezTo>
                <a:cubicBezTo>
                  <a:pt x="5633" y="24833"/>
                  <a:pt x="4749" y="24921"/>
                  <a:pt x="4199" y="25468"/>
                </a:cubicBezTo>
                <a:cubicBezTo>
                  <a:pt x="3255" y="26412"/>
                  <a:pt x="3255" y="27946"/>
                  <a:pt x="4199" y="28890"/>
                </a:cubicBezTo>
                <a:cubicBezTo>
                  <a:pt x="4673" y="29364"/>
                  <a:pt x="5294" y="29601"/>
                  <a:pt x="5914" y="29601"/>
                </a:cubicBezTo>
                <a:cubicBezTo>
                  <a:pt x="6534" y="29601"/>
                  <a:pt x="7153" y="29364"/>
                  <a:pt x="7626" y="28890"/>
                </a:cubicBezTo>
                <a:cubicBezTo>
                  <a:pt x="8172" y="28344"/>
                  <a:pt x="8260" y="27460"/>
                  <a:pt x="8260" y="27460"/>
                </a:cubicBezTo>
                <a:cubicBezTo>
                  <a:pt x="8289" y="27143"/>
                  <a:pt x="8499" y="26700"/>
                  <a:pt x="8726" y="26477"/>
                </a:cubicBezTo>
                <a:lnTo>
                  <a:pt x="8839" y="26360"/>
                </a:lnTo>
                <a:cubicBezTo>
                  <a:pt x="8952" y="26249"/>
                  <a:pt x="9100" y="26193"/>
                  <a:pt x="9248" y="26193"/>
                </a:cubicBezTo>
                <a:cubicBezTo>
                  <a:pt x="9396" y="26193"/>
                  <a:pt x="9544" y="26249"/>
                  <a:pt x="9657" y="26360"/>
                </a:cubicBezTo>
                <a:lnTo>
                  <a:pt x="16167" y="32870"/>
                </a:lnTo>
                <a:cubicBezTo>
                  <a:pt x="16278" y="32982"/>
                  <a:pt x="16426" y="33037"/>
                  <a:pt x="16573" y="33037"/>
                </a:cubicBezTo>
                <a:cubicBezTo>
                  <a:pt x="16721" y="33037"/>
                  <a:pt x="16869" y="32982"/>
                  <a:pt x="16982" y="32870"/>
                </a:cubicBezTo>
                <a:lnTo>
                  <a:pt x="23491" y="26360"/>
                </a:lnTo>
                <a:cubicBezTo>
                  <a:pt x="23605" y="26247"/>
                  <a:pt x="23752" y="26191"/>
                  <a:pt x="23899" y="26191"/>
                </a:cubicBezTo>
                <a:cubicBezTo>
                  <a:pt x="24046" y="26191"/>
                  <a:pt x="24193" y="26247"/>
                  <a:pt x="24307" y="26360"/>
                </a:cubicBezTo>
                <a:lnTo>
                  <a:pt x="24313" y="26364"/>
                </a:lnTo>
                <a:cubicBezTo>
                  <a:pt x="24536" y="26590"/>
                  <a:pt x="24747" y="27033"/>
                  <a:pt x="24776" y="27350"/>
                </a:cubicBezTo>
                <a:cubicBezTo>
                  <a:pt x="24776" y="27350"/>
                  <a:pt x="24863" y="28234"/>
                  <a:pt x="25410" y="28780"/>
                </a:cubicBezTo>
                <a:cubicBezTo>
                  <a:pt x="25885" y="29262"/>
                  <a:pt x="26511" y="29503"/>
                  <a:pt x="27137" y="29503"/>
                </a:cubicBezTo>
                <a:cubicBezTo>
                  <a:pt x="27756" y="29503"/>
                  <a:pt x="28376" y="29267"/>
                  <a:pt x="28849" y="28793"/>
                </a:cubicBezTo>
                <a:cubicBezTo>
                  <a:pt x="29800" y="27842"/>
                  <a:pt x="29794" y="26299"/>
                  <a:pt x="28836" y="25354"/>
                </a:cubicBezTo>
                <a:cubicBezTo>
                  <a:pt x="28289" y="24808"/>
                  <a:pt x="27403" y="24720"/>
                  <a:pt x="27403" y="24720"/>
                </a:cubicBezTo>
                <a:cubicBezTo>
                  <a:pt x="27089" y="24691"/>
                  <a:pt x="26646" y="24484"/>
                  <a:pt x="26419" y="24258"/>
                </a:cubicBezTo>
                <a:lnTo>
                  <a:pt x="26416" y="24254"/>
                </a:lnTo>
                <a:cubicBezTo>
                  <a:pt x="26190" y="24028"/>
                  <a:pt x="26190" y="23662"/>
                  <a:pt x="26416" y="23436"/>
                </a:cubicBezTo>
                <a:lnTo>
                  <a:pt x="32925" y="16926"/>
                </a:lnTo>
                <a:cubicBezTo>
                  <a:pt x="33149" y="16700"/>
                  <a:pt x="33149" y="16338"/>
                  <a:pt x="32925" y="16111"/>
                </a:cubicBezTo>
                <a:lnTo>
                  <a:pt x="26416" y="9602"/>
                </a:lnTo>
                <a:cubicBezTo>
                  <a:pt x="26303" y="9490"/>
                  <a:pt x="26155" y="9434"/>
                  <a:pt x="26007" y="9434"/>
                </a:cubicBezTo>
                <a:cubicBezTo>
                  <a:pt x="25859" y="9434"/>
                  <a:pt x="25711" y="9490"/>
                  <a:pt x="25598" y="9602"/>
                </a:cubicBezTo>
                <a:lnTo>
                  <a:pt x="25526" y="9673"/>
                </a:lnTo>
                <a:cubicBezTo>
                  <a:pt x="25303" y="9899"/>
                  <a:pt x="25093" y="10339"/>
                  <a:pt x="25064" y="10656"/>
                </a:cubicBezTo>
                <a:cubicBezTo>
                  <a:pt x="25064" y="10656"/>
                  <a:pt x="24976" y="11540"/>
                  <a:pt x="24430" y="12090"/>
                </a:cubicBezTo>
                <a:cubicBezTo>
                  <a:pt x="23953" y="12577"/>
                  <a:pt x="23323" y="12822"/>
                  <a:pt x="22693" y="12822"/>
                </a:cubicBezTo>
                <a:cubicBezTo>
                  <a:pt x="22073" y="12822"/>
                  <a:pt x="21454" y="12585"/>
                  <a:pt x="20981" y="12112"/>
                </a:cubicBezTo>
                <a:cubicBezTo>
                  <a:pt x="20026" y="11158"/>
                  <a:pt x="20036" y="9605"/>
                  <a:pt x="21003" y="8663"/>
                </a:cubicBezTo>
                <a:cubicBezTo>
                  <a:pt x="21550" y="8117"/>
                  <a:pt x="22437" y="8029"/>
                  <a:pt x="22437" y="8029"/>
                </a:cubicBezTo>
                <a:cubicBezTo>
                  <a:pt x="22750" y="8000"/>
                  <a:pt x="23194" y="7790"/>
                  <a:pt x="23420" y="7567"/>
                </a:cubicBezTo>
                <a:lnTo>
                  <a:pt x="23491" y="7492"/>
                </a:lnTo>
                <a:cubicBezTo>
                  <a:pt x="23715" y="7269"/>
                  <a:pt x="23715" y="6903"/>
                  <a:pt x="23491" y="6677"/>
                </a:cubicBezTo>
                <a:lnTo>
                  <a:pt x="16982" y="168"/>
                </a:lnTo>
                <a:cubicBezTo>
                  <a:pt x="16869" y="56"/>
                  <a:pt x="16721" y="0"/>
                  <a:pt x="16573" y="0"/>
                </a:cubicBezTo>
                <a:close/>
              </a:path>
            </a:pathLst>
          </a:custGeom>
          <a:solidFill>
            <a:srgbClr val="7994A9"/>
          </a:solidFill>
          <a:ln w="28575" cap="flat" cmpd="sng">
            <a:solidFill>
              <a:srgbClr val="7994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50"/>
          <p:cNvSpPr txBox="1"/>
          <p:nvPr/>
        </p:nvSpPr>
        <p:spPr>
          <a:xfrm>
            <a:off x="1193144" y="1749226"/>
            <a:ext cx="214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Log </a:t>
            </a:r>
            <a:r>
              <a:rPr lang="en" sz="16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Transformation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" sz="16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Standardization</a:t>
            </a:r>
            <a:endParaRPr sz="1600" b="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62" name="Google Shape;2662;p50"/>
          <p:cNvSpPr/>
          <p:nvPr/>
        </p:nvSpPr>
        <p:spPr>
          <a:xfrm>
            <a:off x="595411" y="2987464"/>
            <a:ext cx="597749" cy="595711"/>
          </a:xfrm>
          <a:custGeom>
            <a:avLst/>
            <a:gdLst/>
            <a:ahLst/>
            <a:cxnLst/>
            <a:rect l="l" t="t" r="r" b="b"/>
            <a:pathLst>
              <a:path w="33153" h="33040" extrusionOk="0">
                <a:moveTo>
                  <a:pt x="16576" y="1"/>
                </a:moveTo>
                <a:cubicBezTo>
                  <a:pt x="16428" y="1"/>
                  <a:pt x="16280" y="57"/>
                  <a:pt x="16167" y="170"/>
                </a:cubicBezTo>
                <a:lnTo>
                  <a:pt x="9658" y="6680"/>
                </a:lnTo>
                <a:cubicBezTo>
                  <a:pt x="9434" y="6906"/>
                  <a:pt x="9434" y="7272"/>
                  <a:pt x="9658" y="7495"/>
                </a:cubicBezTo>
                <a:lnTo>
                  <a:pt x="9729" y="7566"/>
                </a:lnTo>
                <a:cubicBezTo>
                  <a:pt x="9955" y="7789"/>
                  <a:pt x="10395" y="8000"/>
                  <a:pt x="10712" y="8032"/>
                </a:cubicBezTo>
                <a:cubicBezTo>
                  <a:pt x="10712" y="8032"/>
                  <a:pt x="11595" y="8116"/>
                  <a:pt x="12145" y="8663"/>
                </a:cubicBezTo>
                <a:cubicBezTo>
                  <a:pt x="13090" y="9608"/>
                  <a:pt x="13090" y="11141"/>
                  <a:pt x="12142" y="12089"/>
                </a:cubicBezTo>
                <a:cubicBezTo>
                  <a:pt x="11670" y="12562"/>
                  <a:pt x="11050" y="12798"/>
                  <a:pt x="10431" y="12798"/>
                </a:cubicBezTo>
                <a:cubicBezTo>
                  <a:pt x="9811" y="12798"/>
                  <a:pt x="9192" y="12562"/>
                  <a:pt x="8719" y="12089"/>
                </a:cubicBezTo>
                <a:cubicBezTo>
                  <a:pt x="8173" y="11539"/>
                  <a:pt x="8085" y="10656"/>
                  <a:pt x="8085" y="10656"/>
                </a:cubicBezTo>
                <a:cubicBezTo>
                  <a:pt x="8053" y="10339"/>
                  <a:pt x="7846" y="9899"/>
                  <a:pt x="7623" y="9672"/>
                </a:cubicBezTo>
                <a:lnTo>
                  <a:pt x="7551" y="9604"/>
                </a:lnTo>
                <a:cubicBezTo>
                  <a:pt x="7438" y="9491"/>
                  <a:pt x="7290" y="9435"/>
                  <a:pt x="7143" y="9435"/>
                </a:cubicBezTo>
                <a:cubicBezTo>
                  <a:pt x="6995" y="9435"/>
                  <a:pt x="6848" y="9491"/>
                  <a:pt x="6736" y="9604"/>
                </a:cubicBezTo>
                <a:lnTo>
                  <a:pt x="223" y="16111"/>
                </a:lnTo>
                <a:cubicBezTo>
                  <a:pt x="0" y="16337"/>
                  <a:pt x="0" y="16703"/>
                  <a:pt x="223" y="16929"/>
                </a:cubicBezTo>
                <a:lnTo>
                  <a:pt x="6733" y="23439"/>
                </a:lnTo>
                <a:cubicBezTo>
                  <a:pt x="6846" y="23550"/>
                  <a:pt x="6994" y="23606"/>
                  <a:pt x="7142" y="23606"/>
                </a:cubicBezTo>
                <a:cubicBezTo>
                  <a:pt x="7290" y="23606"/>
                  <a:pt x="7438" y="23550"/>
                  <a:pt x="7551" y="23439"/>
                </a:cubicBezTo>
                <a:lnTo>
                  <a:pt x="7623" y="23364"/>
                </a:lnTo>
                <a:cubicBezTo>
                  <a:pt x="7849" y="23141"/>
                  <a:pt x="8056" y="22698"/>
                  <a:pt x="8088" y="22381"/>
                </a:cubicBezTo>
                <a:cubicBezTo>
                  <a:pt x="8088" y="22381"/>
                  <a:pt x="8173" y="21497"/>
                  <a:pt x="8719" y="20951"/>
                </a:cubicBezTo>
                <a:cubicBezTo>
                  <a:pt x="9194" y="20469"/>
                  <a:pt x="9820" y="20228"/>
                  <a:pt x="10446" y="20228"/>
                </a:cubicBezTo>
                <a:cubicBezTo>
                  <a:pt x="11066" y="20228"/>
                  <a:pt x="11685" y="20465"/>
                  <a:pt x="12158" y="20938"/>
                </a:cubicBezTo>
                <a:cubicBezTo>
                  <a:pt x="13110" y="21889"/>
                  <a:pt x="13103" y="23432"/>
                  <a:pt x="12145" y="24374"/>
                </a:cubicBezTo>
                <a:cubicBezTo>
                  <a:pt x="11599" y="24924"/>
                  <a:pt x="10715" y="25008"/>
                  <a:pt x="10715" y="25008"/>
                </a:cubicBezTo>
                <a:cubicBezTo>
                  <a:pt x="10398" y="25040"/>
                  <a:pt x="9955" y="25250"/>
                  <a:pt x="9732" y="25474"/>
                </a:cubicBezTo>
                <a:lnTo>
                  <a:pt x="9658" y="25545"/>
                </a:lnTo>
                <a:cubicBezTo>
                  <a:pt x="9434" y="25771"/>
                  <a:pt x="9434" y="26137"/>
                  <a:pt x="9658" y="26363"/>
                </a:cubicBezTo>
                <a:lnTo>
                  <a:pt x="16167" y="32869"/>
                </a:lnTo>
                <a:cubicBezTo>
                  <a:pt x="16280" y="32983"/>
                  <a:pt x="16428" y="33039"/>
                  <a:pt x="16576" y="33039"/>
                </a:cubicBezTo>
                <a:cubicBezTo>
                  <a:pt x="16724" y="33039"/>
                  <a:pt x="16872" y="32983"/>
                  <a:pt x="16985" y="32869"/>
                </a:cubicBezTo>
                <a:lnTo>
                  <a:pt x="23492" y="26363"/>
                </a:lnTo>
                <a:cubicBezTo>
                  <a:pt x="23605" y="26252"/>
                  <a:pt x="23753" y="26196"/>
                  <a:pt x="23901" y="26196"/>
                </a:cubicBezTo>
                <a:cubicBezTo>
                  <a:pt x="24049" y="26196"/>
                  <a:pt x="24197" y="26252"/>
                  <a:pt x="24310" y="26363"/>
                </a:cubicBezTo>
                <a:lnTo>
                  <a:pt x="24313" y="26370"/>
                </a:lnTo>
                <a:cubicBezTo>
                  <a:pt x="24540" y="26593"/>
                  <a:pt x="24750" y="27036"/>
                  <a:pt x="24779" y="27353"/>
                </a:cubicBezTo>
                <a:cubicBezTo>
                  <a:pt x="24779" y="27353"/>
                  <a:pt x="24867" y="28237"/>
                  <a:pt x="25413" y="28783"/>
                </a:cubicBezTo>
                <a:cubicBezTo>
                  <a:pt x="25888" y="29265"/>
                  <a:pt x="26514" y="29506"/>
                  <a:pt x="27140" y="29506"/>
                </a:cubicBezTo>
                <a:cubicBezTo>
                  <a:pt x="27759" y="29506"/>
                  <a:pt x="28378" y="29269"/>
                  <a:pt x="28849" y="28796"/>
                </a:cubicBezTo>
                <a:cubicBezTo>
                  <a:pt x="29800" y="27845"/>
                  <a:pt x="29797" y="26302"/>
                  <a:pt x="28840" y="25357"/>
                </a:cubicBezTo>
                <a:cubicBezTo>
                  <a:pt x="28290" y="24810"/>
                  <a:pt x="27406" y="24726"/>
                  <a:pt x="27406" y="24726"/>
                </a:cubicBezTo>
                <a:cubicBezTo>
                  <a:pt x="27089" y="24694"/>
                  <a:pt x="26646" y="24487"/>
                  <a:pt x="26423" y="24260"/>
                </a:cubicBezTo>
                <a:lnTo>
                  <a:pt x="26420" y="24257"/>
                </a:lnTo>
                <a:cubicBezTo>
                  <a:pt x="26193" y="24031"/>
                  <a:pt x="26193" y="23665"/>
                  <a:pt x="26420" y="23439"/>
                </a:cubicBezTo>
                <a:lnTo>
                  <a:pt x="32926" y="16929"/>
                </a:lnTo>
                <a:cubicBezTo>
                  <a:pt x="33152" y="16703"/>
                  <a:pt x="33152" y="16337"/>
                  <a:pt x="32926" y="16111"/>
                </a:cubicBezTo>
                <a:lnTo>
                  <a:pt x="26420" y="9604"/>
                </a:lnTo>
                <a:cubicBezTo>
                  <a:pt x="26193" y="9378"/>
                  <a:pt x="26193" y="9012"/>
                  <a:pt x="26420" y="8786"/>
                </a:cubicBezTo>
                <a:lnTo>
                  <a:pt x="26533" y="8669"/>
                </a:lnTo>
                <a:cubicBezTo>
                  <a:pt x="26759" y="8446"/>
                  <a:pt x="27202" y="8236"/>
                  <a:pt x="27516" y="8207"/>
                </a:cubicBezTo>
                <a:cubicBezTo>
                  <a:pt x="27516" y="8207"/>
                  <a:pt x="28403" y="8119"/>
                  <a:pt x="28950" y="7573"/>
                </a:cubicBezTo>
                <a:cubicBezTo>
                  <a:pt x="29894" y="6628"/>
                  <a:pt x="29894" y="5094"/>
                  <a:pt x="28950" y="4147"/>
                </a:cubicBezTo>
                <a:cubicBezTo>
                  <a:pt x="28477" y="3674"/>
                  <a:pt x="27858" y="3438"/>
                  <a:pt x="27238" y="3438"/>
                </a:cubicBezTo>
                <a:cubicBezTo>
                  <a:pt x="26618" y="3438"/>
                  <a:pt x="25997" y="3674"/>
                  <a:pt x="25523" y="4147"/>
                </a:cubicBezTo>
                <a:cubicBezTo>
                  <a:pt x="24977" y="4697"/>
                  <a:pt x="24892" y="5580"/>
                  <a:pt x="24892" y="5580"/>
                </a:cubicBezTo>
                <a:cubicBezTo>
                  <a:pt x="24860" y="5894"/>
                  <a:pt x="24650" y="6337"/>
                  <a:pt x="24427" y="6563"/>
                </a:cubicBezTo>
                <a:lnTo>
                  <a:pt x="24310" y="6680"/>
                </a:lnTo>
                <a:cubicBezTo>
                  <a:pt x="24197" y="6791"/>
                  <a:pt x="24049" y="6847"/>
                  <a:pt x="23901" y="6847"/>
                </a:cubicBezTo>
                <a:cubicBezTo>
                  <a:pt x="23753" y="6847"/>
                  <a:pt x="23605" y="6791"/>
                  <a:pt x="23492" y="6680"/>
                </a:cubicBezTo>
                <a:lnTo>
                  <a:pt x="16985" y="170"/>
                </a:lnTo>
                <a:cubicBezTo>
                  <a:pt x="16872" y="57"/>
                  <a:pt x="16724" y="1"/>
                  <a:pt x="16576" y="1"/>
                </a:cubicBezTo>
                <a:close/>
              </a:path>
            </a:pathLst>
          </a:custGeom>
          <a:solidFill>
            <a:srgbClr val="D6DBE0"/>
          </a:solidFill>
          <a:ln w="28575" cap="flat" cmpd="sng">
            <a:solidFill>
              <a:srgbClr val="D6DB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50"/>
          <p:cNvSpPr txBox="1">
            <a:spLocks noGrp="1"/>
          </p:cNvSpPr>
          <p:nvPr>
            <p:ph type="title"/>
          </p:nvPr>
        </p:nvSpPr>
        <p:spPr>
          <a:xfrm>
            <a:off x="1193138" y="3015900"/>
            <a:ext cx="2753400" cy="5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Feature Encoding</a:t>
            </a:r>
            <a:endParaRPr sz="2300"/>
          </a:p>
        </p:txBody>
      </p:sp>
      <p:sp>
        <p:nvSpPr>
          <p:cNvPr id="2664" name="Google Shape;2664;p50"/>
          <p:cNvSpPr txBox="1"/>
          <p:nvPr/>
        </p:nvSpPr>
        <p:spPr>
          <a:xfrm>
            <a:off x="1193125" y="3554700"/>
            <a:ext cx="349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Label </a:t>
            </a:r>
            <a:r>
              <a:rPr lang="en" sz="16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Encoding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" sz="16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One Hot Encoding</a:t>
            </a:r>
            <a:endParaRPr sz="1600" b="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65" name="Google Shape;2665;p50"/>
          <p:cNvSpPr txBox="1">
            <a:spLocks noGrp="1"/>
          </p:cNvSpPr>
          <p:nvPr>
            <p:ph type="title"/>
          </p:nvPr>
        </p:nvSpPr>
        <p:spPr>
          <a:xfrm>
            <a:off x="5453050" y="1181913"/>
            <a:ext cx="3191700" cy="5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Feature Extraction</a:t>
            </a:r>
            <a:endParaRPr sz="2300"/>
          </a:p>
        </p:txBody>
      </p:sp>
      <p:sp>
        <p:nvSpPr>
          <p:cNvPr id="2666" name="Google Shape;2666;p50"/>
          <p:cNvSpPr txBox="1"/>
          <p:nvPr/>
        </p:nvSpPr>
        <p:spPr>
          <a:xfrm>
            <a:off x="5453050" y="1720725"/>
            <a:ext cx="373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AvgCashback</a:t>
            </a:r>
            <a:endParaRPr sz="1600" b="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67" name="Google Shape;2667;p50"/>
          <p:cNvSpPr/>
          <p:nvPr/>
        </p:nvSpPr>
        <p:spPr>
          <a:xfrm>
            <a:off x="4855277" y="1181963"/>
            <a:ext cx="597777" cy="595740"/>
          </a:xfrm>
          <a:custGeom>
            <a:avLst/>
            <a:gdLst/>
            <a:ahLst/>
            <a:cxnLst/>
            <a:rect l="l" t="t" r="r" b="b"/>
            <a:pathLst>
              <a:path w="33150" h="33037" extrusionOk="0">
                <a:moveTo>
                  <a:pt x="16576" y="0"/>
                </a:moveTo>
                <a:cubicBezTo>
                  <a:pt x="16429" y="0"/>
                  <a:pt x="16281" y="56"/>
                  <a:pt x="16168" y="168"/>
                </a:cubicBezTo>
                <a:lnTo>
                  <a:pt x="9661" y="6677"/>
                </a:lnTo>
                <a:cubicBezTo>
                  <a:pt x="9548" y="6789"/>
                  <a:pt x="9400" y="6844"/>
                  <a:pt x="9252" y="6844"/>
                </a:cubicBezTo>
                <a:cubicBezTo>
                  <a:pt x="9104" y="6844"/>
                  <a:pt x="8956" y="6789"/>
                  <a:pt x="8843" y="6677"/>
                </a:cubicBezTo>
                <a:lnTo>
                  <a:pt x="8836" y="6670"/>
                </a:lnTo>
                <a:cubicBezTo>
                  <a:pt x="8613" y="6447"/>
                  <a:pt x="8403" y="6004"/>
                  <a:pt x="8374" y="5687"/>
                </a:cubicBezTo>
                <a:cubicBezTo>
                  <a:pt x="8374" y="5687"/>
                  <a:pt x="8286" y="4804"/>
                  <a:pt x="7740" y="4257"/>
                </a:cubicBezTo>
                <a:cubicBezTo>
                  <a:pt x="7263" y="3757"/>
                  <a:pt x="6626" y="3507"/>
                  <a:pt x="5987" y="3507"/>
                </a:cubicBezTo>
                <a:cubicBezTo>
                  <a:pt x="5368" y="3507"/>
                  <a:pt x="4749" y="3742"/>
                  <a:pt x="4275" y="4215"/>
                </a:cubicBezTo>
                <a:cubicBezTo>
                  <a:pt x="3314" y="5176"/>
                  <a:pt x="3330" y="6742"/>
                  <a:pt x="4313" y="7680"/>
                </a:cubicBezTo>
                <a:cubicBezTo>
                  <a:pt x="4860" y="8227"/>
                  <a:pt x="5747" y="8314"/>
                  <a:pt x="5747" y="8314"/>
                </a:cubicBezTo>
                <a:cubicBezTo>
                  <a:pt x="6061" y="8343"/>
                  <a:pt x="6504" y="8553"/>
                  <a:pt x="6730" y="8777"/>
                </a:cubicBezTo>
                <a:lnTo>
                  <a:pt x="6733" y="8783"/>
                </a:lnTo>
                <a:cubicBezTo>
                  <a:pt x="6960" y="9010"/>
                  <a:pt x="6960" y="9372"/>
                  <a:pt x="6733" y="9598"/>
                </a:cubicBezTo>
                <a:lnTo>
                  <a:pt x="224" y="16111"/>
                </a:lnTo>
                <a:cubicBezTo>
                  <a:pt x="1" y="16338"/>
                  <a:pt x="1" y="16700"/>
                  <a:pt x="224" y="16926"/>
                </a:cubicBezTo>
                <a:lnTo>
                  <a:pt x="6733" y="23436"/>
                </a:lnTo>
                <a:cubicBezTo>
                  <a:pt x="6847" y="23547"/>
                  <a:pt x="6995" y="23603"/>
                  <a:pt x="7143" y="23603"/>
                </a:cubicBezTo>
                <a:cubicBezTo>
                  <a:pt x="7291" y="23603"/>
                  <a:pt x="7439" y="23547"/>
                  <a:pt x="7552" y="23436"/>
                </a:cubicBezTo>
                <a:lnTo>
                  <a:pt x="7623" y="23365"/>
                </a:lnTo>
                <a:cubicBezTo>
                  <a:pt x="7846" y="23138"/>
                  <a:pt x="8057" y="22698"/>
                  <a:pt x="8086" y="22381"/>
                </a:cubicBezTo>
                <a:cubicBezTo>
                  <a:pt x="8086" y="22381"/>
                  <a:pt x="8173" y="21498"/>
                  <a:pt x="8720" y="20948"/>
                </a:cubicBezTo>
                <a:cubicBezTo>
                  <a:pt x="9195" y="20467"/>
                  <a:pt x="9821" y="20226"/>
                  <a:pt x="10447" y="20226"/>
                </a:cubicBezTo>
                <a:cubicBezTo>
                  <a:pt x="11066" y="20226"/>
                  <a:pt x="11686" y="20462"/>
                  <a:pt x="12159" y="20935"/>
                </a:cubicBezTo>
                <a:cubicBezTo>
                  <a:pt x="13110" y="21886"/>
                  <a:pt x="13104" y="23429"/>
                  <a:pt x="12146" y="24374"/>
                </a:cubicBezTo>
                <a:cubicBezTo>
                  <a:pt x="11599" y="24921"/>
                  <a:pt x="10716" y="25008"/>
                  <a:pt x="10716" y="25008"/>
                </a:cubicBezTo>
                <a:cubicBezTo>
                  <a:pt x="10399" y="25037"/>
                  <a:pt x="9956" y="25248"/>
                  <a:pt x="9733" y="25471"/>
                </a:cubicBezTo>
                <a:lnTo>
                  <a:pt x="9658" y="25542"/>
                </a:lnTo>
                <a:cubicBezTo>
                  <a:pt x="9435" y="25768"/>
                  <a:pt x="9435" y="26134"/>
                  <a:pt x="9658" y="26360"/>
                </a:cubicBezTo>
                <a:lnTo>
                  <a:pt x="16168" y="32867"/>
                </a:lnTo>
                <a:cubicBezTo>
                  <a:pt x="16281" y="32980"/>
                  <a:pt x="16429" y="33037"/>
                  <a:pt x="16577" y="33037"/>
                </a:cubicBezTo>
                <a:cubicBezTo>
                  <a:pt x="16725" y="33037"/>
                  <a:pt x="16873" y="32980"/>
                  <a:pt x="16986" y="32867"/>
                </a:cubicBezTo>
                <a:lnTo>
                  <a:pt x="23492" y="26360"/>
                </a:lnTo>
                <a:cubicBezTo>
                  <a:pt x="23715" y="26134"/>
                  <a:pt x="23715" y="25768"/>
                  <a:pt x="23492" y="25542"/>
                </a:cubicBezTo>
                <a:lnTo>
                  <a:pt x="23421" y="25474"/>
                </a:lnTo>
                <a:cubicBezTo>
                  <a:pt x="23198" y="25251"/>
                  <a:pt x="22755" y="25040"/>
                  <a:pt x="22438" y="25011"/>
                </a:cubicBezTo>
                <a:cubicBezTo>
                  <a:pt x="22438" y="25011"/>
                  <a:pt x="21554" y="24924"/>
                  <a:pt x="21004" y="24377"/>
                </a:cubicBezTo>
                <a:cubicBezTo>
                  <a:pt x="20073" y="23429"/>
                  <a:pt x="20076" y="21905"/>
                  <a:pt x="21017" y="20964"/>
                </a:cubicBezTo>
                <a:cubicBezTo>
                  <a:pt x="21490" y="20491"/>
                  <a:pt x="22111" y="20254"/>
                  <a:pt x="22731" y="20254"/>
                </a:cubicBezTo>
                <a:cubicBezTo>
                  <a:pt x="23345" y="20254"/>
                  <a:pt x="23959" y="20486"/>
                  <a:pt x="24430" y="20951"/>
                </a:cubicBezTo>
                <a:cubicBezTo>
                  <a:pt x="24977" y="21498"/>
                  <a:pt x="25065" y="22381"/>
                  <a:pt x="25065" y="22381"/>
                </a:cubicBezTo>
                <a:cubicBezTo>
                  <a:pt x="25097" y="22698"/>
                  <a:pt x="25304" y="23141"/>
                  <a:pt x="25530" y="23365"/>
                </a:cubicBezTo>
                <a:lnTo>
                  <a:pt x="25598" y="23436"/>
                </a:lnTo>
                <a:cubicBezTo>
                  <a:pt x="25712" y="23547"/>
                  <a:pt x="25860" y="23603"/>
                  <a:pt x="26007" y="23603"/>
                </a:cubicBezTo>
                <a:cubicBezTo>
                  <a:pt x="26155" y="23603"/>
                  <a:pt x="26302" y="23547"/>
                  <a:pt x="26414" y="23436"/>
                </a:cubicBezTo>
                <a:lnTo>
                  <a:pt x="32923" y="16926"/>
                </a:lnTo>
                <a:cubicBezTo>
                  <a:pt x="33150" y="16700"/>
                  <a:pt x="33150" y="16338"/>
                  <a:pt x="32923" y="16111"/>
                </a:cubicBezTo>
                <a:lnTo>
                  <a:pt x="26417" y="9602"/>
                </a:lnTo>
                <a:cubicBezTo>
                  <a:pt x="26194" y="9375"/>
                  <a:pt x="26194" y="9010"/>
                  <a:pt x="26417" y="8783"/>
                </a:cubicBezTo>
                <a:lnTo>
                  <a:pt x="26533" y="8670"/>
                </a:lnTo>
                <a:cubicBezTo>
                  <a:pt x="26760" y="8443"/>
                  <a:pt x="27203" y="8233"/>
                  <a:pt x="27517" y="8204"/>
                </a:cubicBezTo>
                <a:cubicBezTo>
                  <a:pt x="27517" y="8204"/>
                  <a:pt x="28400" y="8117"/>
                  <a:pt x="28950" y="7570"/>
                </a:cubicBezTo>
                <a:cubicBezTo>
                  <a:pt x="29918" y="6628"/>
                  <a:pt x="29927" y="5079"/>
                  <a:pt x="28973" y="4124"/>
                </a:cubicBezTo>
                <a:cubicBezTo>
                  <a:pt x="28500" y="3650"/>
                  <a:pt x="27879" y="3413"/>
                  <a:pt x="27259" y="3413"/>
                </a:cubicBezTo>
                <a:cubicBezTo>
                  <a:pt x="26629" y="3413"/>
                  <a:pt x="25999" y="3658"/>
                  <a:pt x="25524" y="4144"/>
                </a:cubicBezTo>
                <a:lnTo>
                  <a:pt x="25524" y="4147"/>
                </a:lnTo>
                <a:cubicBezTo>
                  <a:pt x="24977" y="4694"/>
                  <a:pt x="24890" y="5577"/>
                  <a:pt x="24890" y="5577"/>
                </a:cubicBezTo>
                <a:cubicBezTo>
                  <a:pt x="24861" y="5894"/>
                  <a:pt x="24650" y="6337"/>
                  <a:pt x="24427" y="6560"/>
                </a:cubicBezTo>
                <a:lnTo>
                  <a:pt x="24311" y="6677"/>
                </a:lnTo>
                <a:cubicBezTo>
                  <a:pt x="24198" y="6789"/>
                  <a:pt x="24050" y="6844"/>
                  <a:pt x="23901" y="6844"/>
                </a:cubicBezTo>
                <a:cubicBezTo>
                  <a:pt x="23753" y="6844"/>
                  <a:pt x="23605" y="6789"/>
                  <a:pt x="23492" y="6677"/>
                </a:cubicBezTo>
                <a:lnTo>
                  <a:pt x="16983" y="168"/>
                </a:lnTo>
                <a:cubicBezTo>
                  <a:pt x="16871" y="56"/>
                  <a:pt x="16724" y="0"/>
                  <a:pt x="16576" y="0"/>
                </a:cubicBezTo>
                <a:close/>
              </a:path>
            </a:pathLst>
          </a:custGeom>
          <a:solidFill>
            <a:srgbClr val="A5B7C6"/>
          </a:solidFill>
          <a:ln w="28575" cap="flat" cmpd="sng">
            <a:solidFill>
              <a:srgbClr val="B3C3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50"/>
          <p:cNvSpPr txBox="1">
            <a:spLocks noGrp="1"/>
          </p:cNvSpPr>
          <p:nvPr>
            <p:ph type="title"/>
          </p:nvPr>
        </p:nvSpPr>
        <p:spPr>
          <a:xfrm>
            <a:off x="723750" y="29007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7" name="Google Shape;2797;p54"/>
          <p:cNvGrpSpPr/>
          <p:nvPr/>
        </p:nvGrpSpPr>
        <p:grpSpPr>
          <a:xfrm>
            <a:off x="2318643" y="1459487"/>
            <a:ext cx="2003261" cy="548961"/>
            <a:chOff x="2771600" y="526920"/>
            <a:chExt cx="3480300" cy="1145100"/>
          </a:xfrm>
        </p:grpSpPr>
        <p:sp>
          <p:nvSpPr>
            <p:cNvPr id="2798" name="Google Shape;2798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2800" name="Google Shape;2800;p54"/>
          <p:cNvGrpSpPr/>
          <p:nvPr/>
        </p:nvGrpSpPr>
        <p:grpSpPr>
          <a:xfrm>
            <a:off x="2318643" y="753826"/>
            <a:ext cx="2003261" cy="548961"/>
            <a:chOff x="2771600" y="526920"/>
            <a:chExt cx="3480300" cy="1145100"/>
          </a:xfrm>
        </p:grpSpPr>
        <p:sp>
          <p:nvSpPr>
            <p:cNvPr id="2801" name="Google Shape;2801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2803" name="Google Shape;2803;p54"/>
          <p:cNvSpPr txBox="1">
            <a:spLocks noGrp="1"/>
          </p:cNvSpPr>
          <p:nvPr>
            <p:ph type="title" idx="4294967295"/>
          </p:nvPr>
        </p:nvSpPr>
        <p:spPr>
          <a:xfrm>
            <a:off x="2315337" y="889036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Churn</a:t>
            </a:r>
            <a:endParaRPr sz="1100" b="1"/>
          </a:p>
        </p:txBody>
      </p:sp>
      <p:sp>
        <p:nvSpPr>
          <p:cNvPr id="2804" name="Google Shape;2804;p54"/>
          <p:cNvSpPr txBox="1">
            <a:spLocks noGrp="1"/>
          </p:cNvSpPr>
          <p:nvPr>
            <p:ph type="title" idx="4294967295"/>
          </p:nvPr>
        </p:nvSpPr>
        <p:spPr>
          <a:xfrm>
            <a:off x="2315337" y="1594324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CityTIer</a:t>
            </a:r>
            <a:endParaRPr sz="1100" b="1"/>
          </a:p>
        </p:txBody>
      </p:sp>
      <p:grpSp>
        <p:nvGrpSpPr>
          <p:cNvPr id="2805" name="Google Shape;2805;p54"/>
          <p:cNvGrpSpPr/>
          <p:nvPr/>
        </p:nvGrpSpPr>
        <p:grpSpPr>
          <a:xfrm>
            <a:off x="2316003" y="2165136"/>
            <a:ext cx="2003261" cy="548961"/>
            <a:chOff x="2771600" y="526920"/>
            <a:chExt cx="3480300" cy="1145100"/>
          </a:xfrm>
        </p:grpSpPr>
        <p:sp>
          <p:nvSpPr>
            <p:cNvPr id="2806" name="Google Shape;2806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2808" name="Google Shape;2808;p54"/>
          <p:cNvGrpSpPr/>
          <p:nvPr/>
        </p:nvGrpSpPr>
        <p:grpSpPr>
          <a:xfrm>
            <a:off x="2316003" y="3576517"/>
            <a:ext cx="2003261" cy="548961"/>
            <a:chOff x="2771600" y="526920"/>
            <a:chExt cx="3480300" cy="1145100"/>
          </a:xfrm>
        </p:grpSpPr>
        <p:sp>
          <p:nvSpPr>
            <p:cNvPr id="2809" name="Google Shape;2809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2811" name="Google Shape;2811;p54"/>
          <p:cNvGrpSpPr/>
          <p:nvPr/>
        </p:nvGrpSpPr>
        <p:grpSpPr>
          <a:xfrm>
            <a:off x="2316003" y="2870856"/>
            <a:ext cx="2003261" cy="548961"/>
            <a:chOff x="2771600" y="526920"/>
            <a:chExt cx="3480300" cy="1145100"/>
          </a:xfrm>
        </p:grpSpPr>
        <p:sp>
          <p:nvSpPr>
            <p:cNvPr id="2812" name="Google Shape;2812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2814" name="Google Shape;2814;p54"/>
          <p:cNvSpPr txBox="1">
            <a:spLocks noGrp="1"/>
          </p:cNvSpPr>
          <p:nvPr>
            <p:ph type="title" idx="4294967295"/>
          </p:nvPr>
        </p:nvSpPr>
        <p:spPr>
          <a:xfrm>
            <a:off x="2312697" y="2300000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NumberofDeviceRegistered</a:t>
            </a:r>
            <a:endParaRPr sz="1100" b="1"/>
          </a:p>
        </p:txBody>
      </p:sp>
      <p:sp>
        <p:nvSpPr>
          <p:cNvPr id="2815" name="Google Shape;2815;p54"/>
          <p:cNvSpPr txBox="1">
            <a:spLocks noGrp="1"/>
          </p:cNvSpPr>
          <p:nvPr>
            <p:ph type="title" idx="4294967295"/>
          </p:nvPr>
        </p:nvSpPr>
        <p:spPr>
          <a:xfrm>
            <a:off x="2312697" y="3006066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SatisfactionScore</a:t>
            </a:r>
            <a:endParaRPr sz="1100" b="1"/>
          </a:p>
        </p:txBody>
      </p:sp>
      <p:sp>
        <p:nvSpPr>
          <p:cNvPr id="2816" name="Google Shape;2816;p54"/>
          <p:cNvSpPr txBox="1">
            <a:spLocks noGrp="1"/>
          </p:cNvSpPr>
          <p:nvPr>
            <p:ph type="title" idx="4294967295"/>
          </p:nvPr>
        </p:nvSpPr>
        <p:spPr>
          <a:xfrm>
            <a:off x="2312697" y="3711354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MaritalStatus</a:t>
            </a:r>
            <a:endParaRPr sz="1100" b="1"/>
          </a:p>
        </p:txBody>
      </p:sp>
      <p:grpSp>
        <p:nvGrpSpPr>
          <p:cNvPr id="2817" name="Google Shape;2817;p54"/>
          <p:cNvGrpSpPr/>
          <p:nvPr/>
        </p:nvGrpSpPr>
        <p:grpSpPr>
          <a:xfrm>
            <a:off x="2313381" y="4282193"/>
            <a:ext cx="2003261" cy="548961"/>
            <a:chOff x="2771600" y="526920"/>
            <a:chExt cx="3480300" cy="1145100"/>
          </a:xfrm>
        </p:grpSpPr>
        <p:sp>
          <p:nvSpPr>
            <p:cNvPr id="2818" name="Google Shape;2818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2820" name="Google Shape;2820;p54"/>
          <p:cNvSpPr txBox="1">
            <a:spLocks noGrp="1"/>
          </p:cNvSpPr>
          <p:nvPr>
            <p:ph type="title" idx="4294967295"/>
          </p:nvPr>
        </p:nvSpPr>
        <p:spPr>
          <a:xfrm>
            <a:off x="2310075" y="4417030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Tenure</a:t>
            </a:r>
            <a:endParaRPr sz="1100" b="1"/>
          </a:p>
        </p:txBody>
      </p:sp>
      <p:grpSp>
        <p:nvGrpSpPr>
          <p:cNvPr id="2821" name="Google Shape;2821;p54"/>
          <p:cNvGrpSpPr/>
          <p:nvPr/>
        </p:nvGrpSpPr>
        <p:grpSpPr>
          <a:xfrm>
            <a:off x="4830661" y="1459487"/>
            <a:ext cx="2003261" cy="548961"/>
            <a:chOff x="2771600" y="526920"/>
            <a:chExt cx="3480300" cy="1145100"/>
          </a:xfrm>
        </p:grpSpPr>
        <p:sp>
          <p:nvSpPr>
            <p:cNvPr id="2822" name="Google Shape;2822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2824" name="Google Shape;2824;p54"/>
          <p:cNvGrpSpPr/>
          <p:nvPr/>
        </p:nvGrpSpPr>
        <p:grpSpPr>
          <a:xfrm>
            <a:off x="4830661" y="753826"/>
            <a:ext cx="2003261" cy="548961"/>
            <a:chOff x="2771600" y="526920"/>
            <a:chExt cx="3480300" cy="1145100"/>
          </a:xfrm>
        </p:grpSpPr>
        <p:sp>
          <p:nvSpPr>
            <p:cNvPr id="2825" name="Google Shape;2825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26" name="Google Shape;2826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2827" name="Google Shape;2827;p54"/>
          <p:cNvSpPr txBox="1">
            <a:spLocks noGrp="1"/>
          </p:cNvSpPr>
          <p:nvPr>
            <p:ph type="title" idx="4294967295"/>
          </p:nvPr>
        </p:nvSpPr>
        <p:spPr>
          <a:xfrm>
            <a:off x="4827355" y="889036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CashbackAmount</a:t>
            </a:r>
            <a:endParaRPr sz="1100" b="1"/>
          </a:p>
        </p:txBody>
      </p:sp>
      <p:sp>
        <p:nvSpPr>
          <p:cNvPr id="2828" name="Google Shape;2828;p54"/>
          <p:cNvSpPr txBox="1">
            <a:spLocks noGrp="1"/>
          </p:cNvSpPr>
          <p:nvPr>
            <p:ph type="title" idx="4294967295"/>
          </p:nvPr>
        </p:nvSpPr>
        <p:spPr>
          <a:xfrm>
            <a:off x="4827355" y="1594324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DaySinceLastOrder</a:t>
            </a:r>
            <a:endParaRPr sz="1100" b="1"/>
          </a:p>
        </p:txBody>
      </p:sp>
      <p:grpSp>
        <p:nvGrpSpPr>
          <p:cNvPr id="2829" name="Google Shape;2829;p54"/>
          <p:cNvGrpSpPr/>
          <p:nvPr/>
        </p:nvGrpSpPr>
        <p:grpSpPr>
          <a:xfrm>
            <a:off x="4828021" y="2165136"/>
            <a:ext cx="2003261" cy="548961"/>
            <a:chOff x="2771600" y="526920"/>
            <a:chExt cx="3480300" cy="1145100"/>
          </a:xfrm>
        </p:grpSpPr>
        <p:sp>
          <p:nvSpPr>
            <p:cNvPr id="2830" name="Google Shape;2830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31" name="Google Shape;2831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2832" name="Google Shape;2832;p54"/>
          <p:cNvGrpSpPr/>
          <p:nvPr/>
        </p:nvGrpSpPr>
        <p:grpSpPr>
          <a:xfrm>
            <a:off x="4828021" y="3576517"/>
            <a:ext cx="2003261" cy="548961"/>
            <a:chOff x="2771600" y="526920"/>
            <a:chExt cx="3480300" cy="1145100"/>
          </a:xfrm>
        </p:grpSpPr>
        <p:sp>
          <p:nvSpPr>
            <p:cNvPr id="2833" name="Google Shape;2833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34" name="Google Shape;2834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2835" name="Google Shape;2835;p54"/>
          <p:cNvGrpSpPr/>
          <p:nvPr/>
        </p:nvGrpSpPr>
        <p:grpSpPr>
          <a:xfrm>
            <a:off x="4828021" y="2870856"/>
            <a:ext cx="2003261" cy="548961"/>
            <a:chOff x="2771600" y="526920"/>
            <a:chExt cx="3480300" cy="1145100"/>
          </a:xfrm>
        </p:grpSpPr>
        <p:sp>
          <p:nvSpPr>
            <p:cNvPr id="2836" name="Google Shape;2836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37" name="Google Shape;2837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2838" name="Google Shape;2838;p54"/>
          <p:cNvSpPr txBox="1">
            <a:spLocks noGrp="1"/>
          </p:cNvSpPr>
          <p:nvPr>
            <p:ph type="title" idx="4294967295"/>
          </p:nvPr>
        </p:nvSpPr>
        <p:spPr>
          <a:xfrm>
            <a:off x="4824715" y="2300000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Complain</a:t>
            </a:r>
            <a:endParaRPr sz="1100" b="1"/>
          </a:p>
        </p:txBody>
      </p:sp>
      <p:sp>
        <p:nvSpPr>
          <p:cNvPr id="2839" name="Google Shape;2839;p54"/>
          <p:cNvSpPr txBox="1">
            <a:spLocks noGrp="1"/>
          </p:cNvSpPr>
          <p:nvPr>
            <p:ph type="title" idx="4294967295"/>
          </p:nvPr>
        </p:nvSpPr>
        <p:spPr>
          <a:xfrm>
            <a:off x="4824715" y="3006066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PreferredOrderCat Grocery</a:t>
            </a:r>
            <a:endParaRPr sz="1100" b="1"/>
          </a:p>
        </p:txBody>
      </p:sp>
      <p:sp>
        <p:nvSpPr>
          <p:cNvPr id="2840" name="Google Shape;2840;p54"/>
          <p:cNvSpPr txBox="1">
            <a:spLocks noGrp="1"/>
          </p:cNvSpPr>
          <p:nvPr>
            <p:ph type="title" idx="4294967295"/>
          </p:nvPr>
        </p:nvSpPr>
        <p:spPr>
          <a:xfrm>
            <a:off x="4824715" y="3711354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PreferredOrderCat Handphone</a:t>
            </a:r>
            <a:endParaRPr sz="1100" b="1"/>
          </a:p>
        </p:txBody>
      </p:sp>
      <p:grpSp>
        <p:nvGrpSpPr>
          <p:cNvPr id="2841" name="Google Shape;2841;p54"/>
          <p:cNvGrpSpPr/>
          <p:nvPr/>
        </p:nvGrpSpPr>
        <p:grpSpPr>
          <a:xfrm>
            <a:off x="4825399" y="4282193"/>
            <a:ext cx="2003261" cy="548961"/>
            <a:chOff x="2771600" y="526920"/>
            <a:chExt cx="3480300" cy="1145100"/>
          </a:xfrm>
        </p:grpSpPr>
        <p:sp>
          <p:nvSpPr>
            <p:cNvPr id="2842" name="Google Shape;2842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843" name="Google Shape;2843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2844" name="Google Shape;2844;p54"/>
          <p:cNvSpPr txBox="1">
            <a:spLocks noGrp="1"/>
          </p:cNvSpPr>
          <p:nvPr>
            <p:ph type="title" idx="4294967295"/>
          </p:nvPr>
        </p:nvSpPr>
        <p:spPr>
          <a:xfrm>
            <a:off x="4822093" y="4417030"/>
            <a:ext cx="2005200" cy="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PreferredOrderCat Laptop</a:t>
            </a:r>
            <a:endParaRPr sz="11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0"/>
          <p:cNvSpPr txBox="1">
            <a:spLocks noGrp="1"/>
          </p:cNvSpPr>
          <p:nvPr>
            <p:ph type="title"/>
          </p:nvPr>
        </p:nvSpPr>
        <p:spPr>
          <a:xfrm>
            <a:off x="2127600" y="2231125"/>
            <a:ext cx="4888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Modeling</a:t>
            </a:r>
            <a:endParaRPr sz="4500"/>
          </a:p>
        </p:txBody>
      </p:sp>
      <p:sp>
        <p:nvSpPr>
          <p:cNvPr id="2952" name="Google Shape;2952;p60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53" name="Google Shape;2953;p60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modeling datanya?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8" name="Google Shape;2958;p61"/>
          <p:cNvGrpSpPr/>
          <p:nvPr/>
        </p:nvGrpSpPr>
        <p:grpSpPr>
          <a:xfrm>
            <a:off x="2830475" y="895170"/>
            <a:ext cx="3480300" cy="1145100"/>
            <a:chOff x="2771600" y="526920"/>
            <a:chExt cx="3480300" cy="1145100"/>
          </a:xfrm>
        </p:grpSpPr>
        <p:sp>
          <p:nvSpPr>
            <p:cNvPr id="2959" name="Google Shape;2959;p61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1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1" name="Google Shape;2961;p61"/>
          <p:cNvGrpSpPr/>
          <p:nvPr/>
        </p:nvGrpSpPr>
        <p:grpSpPr>
          <a:xfrm>
            <a:off x="2830475" y="3542270"/>
            <a:ext cx="3480300" cy="1145100"/>
            <a:chOff x="2771600" y="526920"/>
            <a:chExt cx="3480300" cy="1145100"/>
          </a:xfrm>
        </p:grpSpPr>
        <p:sp>
          <p:nvSpPr>
            <p:cNvPr id="2962" name="Google Shape;2962;p61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1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4" name="Google Shape;2964;p61"/>
          <p:cNvGrpSpPr/>
          <p:nvPr/>
        </p:nvGrpSpPr>
        <p:grpSpPr>
          <a:xfrm>
            <a:off x="2831850" y="2227795"/>
            <a:ext cx="3480300" cy="1145100"/>
            <a:chOff x="2771600" y="526920"/>
            <a:chExt cx="3480300" cy="1145100"/>
          </a:xfrm>
        </p:grpSpPr>
        <p:sp>
          <p:nvSpPr>
            <p:cNvPr id="2965" name="Google Shape;2965;p61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1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7" name="Google Shape;2967;p61"/>
          <p:cNvSpPr txBox="1">
            <a:spLocks noGrp="1"/>
          </p:cNvSpPr>
          <p:nvPr>
            <p:ph type="title"/>
          </p:nvPr>
        </p:nvSpPr>
        <p:spPr>
          <a:xfrm>
            <a:off x="2824121" y="1238113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Split Data Train &amp; Test</a:t>
            </a:r>
            <a:endParaRPr sz="2800"/>
          </a:p>
        </p:txBody>
      </p:sp>
      <p:sp>
        <p:nvSpPr>
          <p:cNvPr id="2968" name="Google Shape;2968;p61"/>
          <p:cNvSpPr txBox="1">
            <a:spLocks noGrp="1"/>
          </p:cNvSpPr>
          <p:nvPr>
            <p:ph type="title" idx="2"/>
          </p:nvPr>
        </p:nvSpPr>
        <p:spPr>
          <a:xfrm>
            <a:off x="2824121" y="25077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969" name="Google Shape;2969;p61"/>
          <p:cNvSpPr txBox="1">
            <a:spLocks noGrp="1"/>
          </p:cNvSpPr>
          <p:nvPr>
            <p:ph type="title" idx="4"/>
          </p:nvPr>
        </p:nvSpPr>
        <p:spPr>
          <a:xfrm>
            <a:off x="2830046" y="3795581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 Importance</a:t>
            </a:r>
            <a:endParaRPr sz="2800"/>
          </a:p>
        </p:txBody>
      </p:sp>
      <p:sp>
        <p:nvSpPr>
          <p:cNvPr id="2970" name="Google Shape;2970;p61"/>
          <p:cNvSpPr txBox="1">
            <a:spLocks noGrp="1"/>
          </p:cNvSpPr>
          <p:nvPr>
            <p:ph type="title" idx="4294967295"/>
          </p:nvPr>
        </p:nvSpPr>
        <p:spPr>
          <a:xfrm>
            <a:off x="1568850" y="29937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36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62" name="Google Shape;1962;p36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36"/>
          <p:cNvGrpSpPr/>
          <p:nvPr/>
        </p:nvGrpSpPr>
        <p:grpSpPr>
          <a:xfrm>
            <a:off x="401910" y="543698"/>
            <a:ext cx="541994" cy="590651"/>
            <a:chOff x="731647" y="573573"/>
            <a:chExt cx="635100" cy="734640"/>
          </a:xfrm>
        </p:grpSpPr>
        <p:grpSp>
          <p:nvGrpSpPr>
            <p:cNvPr id="2172" name="Google Shape;2172;p3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73" name="Google Shape;2173;p3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5" name="Google Shape;2175;p3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76" name="Google Shape;2176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7" name="Google Shape;2177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8" name="Google Shape;2178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79" name="Google Shape;2179;p36"/>
          <p:cNvGrpSpPr/>
          <p:nvPr/>
        </p:nvGrpSpPr>
        <p:grpSpPr>
          <a:xfrm>
            <a:off x="401910" y="1409515"/>
            <a:ext cx="541994" cy="589726"/>
            <a:chOff x="731647" y="1650460"/>
            <a:chExt cx="635100" cy="733490"/>
          </a:xfrm>
        </p:grpSpPr>
        <p:grpSp>
          <p:nvGrpSpPr>
            <p:cNvPr id="2180" name="Google Shape;2180;p36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81;p36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6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3" name="Google Shape;2183;p36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84" name="Google Shape;2184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5" name="Google Shape;2185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6" name="Google Shape;2186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87" name="Google Shape;2187;p36"/>
          <p:cNvGrpSpPr/>
          <p:nvPr/>
        </p:nvGrpSpPr>
        <p:grpSpPr>
          <a:xfrm>
            <a:off x="401910" y="2276079"/>
            <a:ext cx="541994" cy="590927"/>
            <a:chOff x="731647" y="2728277"/>
            <a:chExt cx="635100" cy="734984"/>
          </a:xfrm>
        </p:grpSpPr>
        <p:grpSp>
          <p:nvGrpSpPr>
            <p:cNvPr id="2188" name="Google Shape;2188;p3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89;p3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1" name="Google Shape;2191;p3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92" name="Google Shape;2192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93" name="Google Shape;2193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94" name="Google Shape;2194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95" name="Google Shape;2195;p36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96" name="Google Shape;2196;p36"/>
          <p:cNvSpPr txBox="1">
            <a:spLocks noGrp="1"/>
          </p:cNvSpPr>
          <p:nvPr>
            <p:ph type="subTitle" idx="2"/>
          </p:nvPr>
        </p:nvSpPr>
        <p:spPr>
          <a:xfrm>
            <a:off x="1197768" y="656019"/>
            <a:ext cx="2232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latar belakang masalahnya?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7" name="Google Shape;2197;p36"/>
          <p:cNvSpPr txBox="1">
            <a:spLocks noGrp="1"/>
          </p:cNvSpPr>
          <p:nvPr>
            <p:ph type="subTitle" idx="1"/>
          </p:nvPr>
        </p:nvSpPr>
        <p:spPr>
          <a:xfrm>
            <a:off x="1197768" y="428100"/>
            <a:ext cx="22320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198" name="Google Shape;2198;p36"/>
          <p:cNvSpPr txBox="1">
            <a:spLocks noGrp="1"/>
          </p:cNvSpPr>
          <p:nvPr>
            <p:ph type="subTitle" idx="3"/>
          </p:nvPr>
        </p:nvSpPr>
        <p:spPr>
          <a:xfrm>
            <a:off x="1197760" y="1295656"/>
            <a:ext cx="26358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&amp; Insight</a:t>
            </a:r>
            <a:endParaRPr/>
          </a:p>
        </p:txBody>
      </p:sp>
      <p:sp>
        <p:nvSpPr>
          <p:cNvPr id="2199" name="Google Shape;2199;p36"/>
          <p:cNvSpPr txBox="1">
            <a:spLocks noGrp="1"/>
          </p:cNvSpPr>
          <p:nvPr>
            <p:ph type="subTitle" idx="4"/>
          </p:nvPr>
        </p:nvSpPr>
        <p:spPr>
          <a:xfrm>
            <a:off x="1197768" y="1523583"/>
            <a:ext cx="2232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Bagaimana analisis data dan </a:t>
            </a:r>
            <a:r>
              <a:rPr lang="en" i="1"/>
              <a:t>insight</a:t>
            </a:r>
            <a:r>
              <a:rPr lang="en"/>
              <a:t>nya?</a:t>
            </a:r>
            <a:endParaRPr/>
          </a:p>
        </p:txBody>
      </p:sp>
      <p:sp>
        <p:nvSpPr>
          <p:cNvPr id="2200" name="Google Shape;2200;p36"/>
          <p:cNvSpPr txBox="1">
            <a:spLocks noGrp="1"/>
          </p:cNvSpPr>
          <p:nvPr>
            <p:ph type="subTitle" idx="5"/>
          </p:nvPr>
        </p:nvSpPr>
        <p:spPr>
          <a:xfrm>
            <a:off x="1197768" y="2163228"/>
            <a:ext cx="22320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2201" name="Google Shape;2201;p36"/>
          <p:cNvSpPr txBox="1">
            <a:spLocks noGrp="1"/>
          </p:cNvSpPr>
          <p:nvPr>
            <p:ph type="subTitle" idx="6"/>
          </p:nvPr>
        </p:nvSpPr>
        <p:spPr>
          <a:xfrm>
            <a:off x="1197768" y="2391147"/>
            <a:ext cx="2232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Bagaimana proses persiapan dan pembersihan datanya?</a:t>
            </a:r>
            <a:endParaRPr/>
          </a:p>
        </p:txBody>
      </p:sp>
      <p:sp>
        <p:nvSpPr>
          <p:cNvPr id="2202" name="Google Shape;2202;p36"/>
          <p:cNvSpPr txBox="1">
            <a:spLocks noGrp="1"/>
          </p:cNvSpPr>
          <p:nvPr>
            <p:ph type="title" idx="9"/>
          </p:nvPr>
        </p:nvSpPr>
        <p:spPr>
          <a:xfrm>
            <a:off x="472038" y="663372"/>
            <a:ext cx="3900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3" name="Google Shape;2203;p36"/>
          <p:cNvSpPr txBox="1">
            <a:spLocks noGrp="1"/>
          </p:cNvSpPr>
          <p:nvPr>
            <p:ph type="title" idx="13"/>
          </p:nvPr>
        </p:nvSpPr>
        <p:spPr>
          <a:xfrm>
            <a:off x="472038" y="1530935"/>
            <a:ext cx="3900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04" name="Google Shape;2204;p36"/>
          <p:cNvSpPr txBox="1">
            <a:spLocks noGrp="1"/>
          </p:cNvSpPr>
          <p:nvPr>
            <p:ph type="title" idx="14"/>
          </p:nvPr>
        </p:nvSpPr>
        <p:spPr>
          <a:xfrm>
            <a:off x="472038" y="2398499"/>
            <a:ext cx="3900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2205" name="Google Shape;2205;p36"/>
          <p:cNvGrpSpPr/>
          <p:nvPr/>
        </p:nvGrpSpPr>
        <p:grpSpPr>
          <a:xfrm>
            <a:off x="401910" y="4124747"/>
            <a:ext cx="541994" cy="590651"/>
            <a:chOff x="731647" y="573573"/>
            <a:chExt cx="635100" cy="734640"/>
          </a:xfrm>
        </p:grpSpPr>
        <p:grpSp>
          <p:nvGrpSpPr>
            <p:cNvPr id="2206" name="Google Shape;2206;p3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207" name="Google Shape;2207;p3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9" name="Google Shape;2209;p3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210" name="Google Shape;2210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11" name="Google Shape;2211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12" name="Google Shape;2212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213" name="Google Shape;2213;p36"/>
          <p:cNvSpPr txBox="1">
            <a:spLocks noGrp="1"/>
          </p:cNvSpPr>
          <p:nvPr>
            <p:ph type="subTitle" idx="2"/>
          </p:nvPr>
        </p:nvSpPr>
        <p:spPr>
          <a:xfrm>
            <a:off x="1197768" y="4237068"/>
            <a:ext cx="2232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rekomendasi bisnis yang dapat diberikan?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4" name="Google Shape;2214;p36"/>
          <p:cNvSpPr txBox="1">
            <a:spLocks noGrp="1"/>
          </p:cNvSpPr>
          <p:nvPr>
            <p:ph type="subTitle" idx="1"/>
          </p:nvPr>
        </p:nvSpPr>
        <p:spPr>
          <a:xfrm>
            <a:off x="1197768" y="4009149"/>
            <a:ext cx="22320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215" name="Google Shape;2215;p36"/>
          <p:cNvSpPr txBox="1">
            <a:spLocks noGrp="1"/>
          </p:cNvSpPr>
          <p:nvPr>
            <p:ph type="title" idx="9"/>
          </p:nvPr>
        </p:nvSpPr>
        <p:spPr>
          <a:xfrm>
            <a:off x="472038" y="4244421"/>
            <a:ext cx="3900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2216" name="Google Shape;2216;p36"/>
          <p:cNvGrpSpPr/>
          <p:nvPr/>
        </p:nvGrpSpPr>
        <p:grpSpPr>
          <a:xfrm>
            <a:off x="401910" y="3286376"/>
            <a:ext cx="541994" cy="590702"/>
            <a:chOff x="731647" y="3806675"/>
            <a:chExt cx="635100" cy="734704"/>
          </a:xfrm>
        </p:grpSpPr>
        <p:grpSp>
          <p:nvGrpSpPr>
            <p:cNvPr id="2217" name="Google Shape;2217;p36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218" name="Google Shape;2218;p36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6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36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221" name="Google Shape;2221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22" name="Google Shape;2222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23" name="Google Shape;2223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224" name="Google Shape;2224;p36"/>
          <p:cNvSpPr txBox="1">
            <a:spLocks noGrp="1"/>
          </p:cNvSpPr>
          <p:nvPr>
            <p:ph type="subTitle" idx="7"/>
          </p:nvPr>
        </p:nvSpPr>
        <p:spPr>
          <a:xfrm>
            <a:off x="1197755" y="3200157"/>
            <a:ext cx="22320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225" name="Google Shape;2225;p36"/>
          <p:cNvSpPr txBox="1">
            <a:spLocks noGrp="1"/>
          </p:cNvSpPr>
          <p:nvPr>
            <p:ph type="subTitle" idx="8"/>
          </p:nvPr>
        </p:nvSpPr>
        <p:spPr>
          <a:xfrm>
            <a:off x="1197768" y="3401976"/>
            <a:ext cx="2232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Bagaimana modeling datanya?</a:t>
            </a:r>
            <a:endParaRPr/>
          </a:p>
        </p:txBody>
      </p:sp>
      <p:sp>
        <p:nvSpPr>
          <p:cNvPr id="2226" name="Google Shape;2226;p36"/>
          <p:cNvSpPr txBox="1">
            <a:spLocks noGrp="1"/>
          </p:cNvSpPr>
          <p:nvPr>
            <p:ph type="title" idx="15"/>
          </p:nvPr>
        </p:nvSpPr>
        <p:spPr>
          <a:xfrm>
            <a:off x="472038" y="3409328"/>
            <a:ext cx="3900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62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Train &amp; Data Set</a:t>
            </a:r>
            <a:endParaRPr/>
          </a:p>
        </p:txBody>
      </p:sp>
      <p:sp>
        <p:nvSpPr>
          <p:cNvPr id="2976" name="Google Shape;2976;p62"/>
          <p:cNvSpPr/>
          <p:nvPr/>
        </p:nvSpPr>
        <p:spPr>
          <a:xfrm>
            <a:off x="4665800" y="1135700"/>
            <a:ext cx="2376000" cy="2490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62"/>
          <p:cNvSpPr/>
          <p:nvPr/>
        </p:nvSpPr>
        <p:spPr>
          <a:xfrm>
            <a:off x="4850900" y="1294924"/>
            <a:ext cx="2485500" cy="233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62"/>
          <p:cNvSpPr/>
          <p:nvPr/>
        </p:nvSpPr>
        <p:spPr>
          <a:xfrm>
            <a:off x="1650425" y="1135700"/>
            <a:ext cx="2485500" cy="2490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62"/>
          <p:cNvSpPr/>
          <p:nvPr/>
        </p:nvSpPr>
        <p:spPr>
          <a:xfrm>
            <a:off x="1861900" y="1294924"/>
            <a:ext cx="2431200" cy="233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62"/>
          <p:cNvSpPr txBox="1">
            <a:spLocks noGrp="1"/>
          </p:cNvSpPr>
          <p:nvPr>
            <p:ph type="subTitle" idx="1"/>
          </p:nvPr>
        </p:nvSpPr>
        <p:spPr>
          <a:xfrm>
            <a:off x="4770950" y="2199332"/>
            <a:ext cx="28278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X_test: 1605 rows &amp; 11 columns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y_test: 1605 rows</a:t>
            </a:r>
            <a:endParaRPr/>
          </a:p>
        </p:txBody>
      </p:sp>
      <p:sp>
        <p:nvSpPr>
          <p:cNvPr id="2981" name="Google Shape;2981;p62"/>
          <p:cNvSpPr txBox="1">
            <a:spLocks noGrp="1"/>
          </p:cNvSpPr>
          <p:nvPr>
            <p:ph type="subTitle" idx="2"/>
          </p:nvPr>
        </p:nvSpPr>
        <p:spPr>
          <a:xfrm>
            <a:off x="1807675" y="2217524"/>
            <a:ext cx="28278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36853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X_train: 3745 row &amp; 11 columns</a:t>
            </a:r>
            <a:endParaRPr/>
          </a:p>
          <a:p>
            <a:pPr marL="0" marR="236853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y_train: 3745 row </a:t>
            </a:r>
            <a:endParaRPr/>
          </a:p>
        </p:txBody>
      </p:sp>
      <p:sp>
        <p:nvSpPr>
          <p:cNvPr id="2982" name="Google Shape;2982;p62"/>
          <p:cNvSpPr txBox="1">
            <a:spLocks noGrp="1"/>
          </p:cNvSpPr>
          <p:nvPr>
            <p:ph type="title" idx="5"/>
          </p:nvPr>
        </p:nvSpPr>
        <p:spPr>
          <a:xfrm>
            <a:off x="2536850" y="1540174"/>
            <a:ext cx="11988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2983" name="Google Shape;2983;p62"/>
          <p:cNvSpPr txBox="1">
            <a:spLocks noGrp="1"/>
          </p:cNvSpPr>
          <p:nvPr>
            <p:ph type="title" idx="6"/>
          </p:nvPr>
        </p:nvSpPr>
        <p:spPr>
          <a:xfrm>
            <a:off x="5446050" y="1540174"/>
            <a:ext cx="11406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984" name="Google Shape;2984;p62"/>
          <p:cNvSpPr txBox="1"/>
          <p:nvPr/>
        </p:nvSpPr>
        <p:spPr>
          <a:xfrm>
            <a:off x="766800" y="3969925"/>
            <a:ext cx="76104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36853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Hasil Data SMOTE → untuk Pembelajaran Model dan Memprediksi Target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marR="236853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X_smote: 6216 rows dan 11 columns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marR="236853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y_smote: 6216 rows  (0 → 3108, 1 → 3108)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5" name="Google Shape;2985;p62"/>
          <p:cNvSpPr txBox="1"/>
          <p:nvPr/>
        </p:nvSpPr>
        <p:spPr>
          <a:xfrm>
            <a:off x="2409400" y="2727450"/>
            <a:ext cx="188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36853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(0 = 3108, 1 = 637 )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" name="Google Shape;2990;p63"/>
          <p:cNvGrpSpPr/>
          <p:nvPr/>
        </p:nvGrpSpPr>
        <p:grpSpPr>
          <a:xfrm>
            <a:off x="3732424" y="1282941"/>
            <a:ext cx="1679127" cy="1679127"/>
            <a:chOff x="3614228" y="234880"/>
            <a:chExt cx="1915500" cy="1915500"/>
          </a:xfrm>
        </p:grpSpPr>
        <p:sp>
          <p:nvSpPr>
            <p:cNvPr id="2991" name="Google Shape;2991;p63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3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3" name="Google Shape;2993;p63"/>
          <p:cNvSpPr txBox="1"/>
          <p:nvPr/>
        </p:nvSpPr>
        <p:spPr>
          <a:xfrm>
            <a:off x="3856350" y="1873638"/>
            <a:ext cx="14313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FBeta Score</a:t>
            </a:r>
            <a:endParaRPr sz="1500"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94" name="Google Shape;29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050" y="3156175"/>
            <a:ext cx="3611875" cy="7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5" name="Google Shape;2995;p63"/>
          <p:cNvSpPr txBox="1"/>
          <p:nvPr/>
        </p:nvSpPr>
        <p:spPr>
          <a:xfrm>
            <a:off x="5451825" y="1873650"/>
            <a:ext cx="31776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36853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Matrix ini berfokus pada data yang imbalance dan mengevaluasi metriks recall dan precision</a:t>
            </a:r>
            <a:endParaRPr sz="1100"/>
          </a:p>
        </p:txBody>
      </p:sp>
      <p:sp>
        <p:nvSpPr>
          <p:cNvPr id="2996" name="Google Shape;2996;p63"/>
          <p:cNvSpPr txBox="1"/>
          <p:nvPr/>
        </p:nvSpPr>
        <p:spPr>
          <a:xfrm>
            <a:off x="842350" y="1873638"/>
            <a:ext cx="2699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Nilai beta yang digunakan= 2 (F2 Score). Fokus evaluasi matrix recall untuk mengurangi nilai true negative pada prediksi customer yang churn</a:t>
            </a:r>
            <a:endParaRPr sz="1000"/>
          </a:p>
        </p:txBody>
      </p:sp>
      <p:sp>
        <p:nvSpPr>
          <p:cNvPr id="2997" name="Google Shape;2997;p63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64"/>
          <p:cNvSpPr txBox="1">
            <a:spLocks noGrp="1"/>
          </p:cNvSpPr>
          <p:nvPr>
            <p:ph type="title"/>
          </p:nvPr>
        </p:nvSpPr>
        <p:spPr>
          <a:xfrm>
            <a:off x="1823475" y="1859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Implementasi Algoritma</a:t>
            </a:r>
            <a:endParaRPr sz="2500"/>
          </a:p>
        </p:txBody>
      </p:sp>
      <p:sp>
        <p:nvSpPr>
          <p:cNvPr id="3003" name="Google Shape;3003;p64"/>
          <p:cNvSpPr txBox="1"/>
          <p:nvPr/>
        </p:nvSpPr>
        <p:spPr>
          <a:xfrm>
            <a:off x="884400" y="3852925"/>
            <a:ext cx="7179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36853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Kami memilih algoritma XGboost dengan perbandingan F2-Score pada data test dan data train berturut-turut adalah </a:t>
            </a:r>
            <a:r>
              <a:rPr lang="en" b="1">
                <a:latin typeface="Verdana"/>
                <a:ea typeface="Verdana"/>
                <a:cs typeface="Verdana"/>
                <a:sym typeface="Verdana"/>
              </a:rPr>
              <a:t>0.887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dan </a:t>
            </a:r>
            <a:r>
              <a:rPr lang="en" b="1">
                <a:latin typeface="Verdana"/>
                <a:ea typeface="Verdana"/>
                <a:cs typeface="Verdana"/>
                <a:sym typeface="Verdana"/>
              </a:rPr>
              <a:t>0.895 Karena score mendekati angka 1 dan score antara data Train &amp; Test paling berdekatan.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004" name="Google Shape;3004;p64"/>
          <p:cNvGraphicFramePr/>
          <p:nvPr/>
        </p:nvGraphicFramePr>
        <p:xfrm>
          <a:off x="970825" y="842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{2CF3DD0E-8E90-41F8-BC83-4633E0519FEA}</a:tableStyleId>
              </a:tblPr>
              <a:tblGrid>
                <a:gridCol w="159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F2 Test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F2 Train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0,807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0,794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0,943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KNeighbors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0,859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0,903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0,959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Ada Boost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0,853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0,862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Gradient Boosting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0,885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0,893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0,887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0,895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05" name="Google Shape;3005;p64"/>
          <p:cNvGraphicFramePr/>
          <p:nvPr/>
        </p:nvGraphicFramePr>
        <p:xfrm>
          <a:off x="5646075" y="1139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{2CF3DD0E-8E90-41F8-BC83-4633E0519FEA}</a:tableStyleId>
              </a:tblPr>
              <a:tblGrid>
                <a:gridCol w="11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 Test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0,959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 Train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0,998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6" name="Google Shape;3006;p64"/>
          <p:cNvSpPr/>
          <p:nvPr/>
        </p:nvSpPr>
        <p:spPr>
          <a:xfrm>
            <a:off x="4808675" y="1651775"/>
            <a:ext cx="760800" cy="654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66"/>
          <p:cNvSpPr txBox="1">
            <a:spLocks noGrp="1"/>
          </p:cNvSpPr>
          <p:nvPr>
            <p:ph type="title"/>
          </p:nvPr>
        </p:nvSpPr>
        <p:spPr>
          <a:xfrm>
            <a:off x="1486325" y="244100"/>
            <a:ext cx="6153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3024" name="Google Shape;30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00" y="1042150"/>
            <a:ext cx="7191575" cy="2847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5" name="Google Shape;3025;p66"/>
          <p:cNvSpPr txBox="1"/>
          <p:nvPr/>
        </p:nvSpPr>
        <p:spPr>
          <a:xfrm>
            <a:off x="1177505" y="1296655"/>
            <a:ext cx="1172400" cy="692700"/>
          </a:xfrm>
          <a:prstGeom prst="rect">
            <a:avLst/>
          </a:prstGeom>
          <a:solidFill>
            <a:srgbClr val="09306B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True Negative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1,273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79.31%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26" name="Google Shape;3026;p66"/>
          <p:cNvSpPr txBox="1"/>
          <p:nvPr/>
        </p:nvSpPr>
        <p:spPr>
          <a:xfrm>
            <a:off x="1177505" y="2741483"/>
            <a:ext cx="1172400" cy="692700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False Negative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46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2.87%</a:t>
            </a:r>
            <a:endParaRPr sz="1100"/>
          </a:p>
        </p:txBody>
      </p:sp>
      <p:sp>
        <p:nvSpPr>
          <p:cNvPr id="3027" name="Google Shape;3027;p66"/>
          <p:cNvSpPr txBox="1"/>
          <p:nvPr/>
        </p:nvSpPr>
        <p:spPr>
          <a:xfrm>
            <a:off x="2434489" y="2718844"/>
            <a:ext cx="1172400" cy="692700"/>
          </a:xfrm>
          <a:prstGeom prst="rect">
            <a:avLst/>
          </a:prstGeom>
          <a:solidFill>
            <a:srgbClr val="D2E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True Positive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229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14.27%</a:t>
            </a:r>
            <a:endParaRPr sz="1100"/>
          </a:p>
        </p:txBody>
      </p:sp>
      <p:sp>
        <p:nvSpPr>
          <p:cNvPr id="3028" name="Google Shape;3028;p66"/>
          <p:cNvSpPr txBox="1"/>
          <p:nvPr/>
        </p:nvSpPr>
        <p:spPr>
          <a:xfrm>
            <a:off x="2434489" y="1296655"/>
            <a:ext cx="1172400" cy="692700"/>
          </a:xfrm>
          <a:prstGeom prst="rect">
            <a:avLst/>
          </a:prstGeom>
          <a:solidFill>
            <a:srgbClr val="F6FAF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False Positive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57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3.55%</a:t>
            </a:r>
            <a:endParaRPr sz="1100"/>
          </a:p>
        </p:txBody>
      </p:sp>
      <p:sp>
        <p:nvSpPr>
          <p:cNvPr id="3029" name="Google Shape;3029;p66"/>
          <p:cNvSpPr txBox="1"/>
          <p:nvPr/>
        </p:nvSpPr>
        <p:spPr>
          <a:xfrm>
            <a:off x="4946320" y="1296647"/>
            <a:ext cx="1172400" cy="692700"/>
          </a:xfrm>
          <a:prstGeom prst="rect">
            <a:avLst/>
          </a:prstGeom>
          <a:solidFill>
            <a:srgbClr val="09306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True Negative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4,373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81.74%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30" name="Google Shape;3030;p66"/>
          <p:cNvSpPr txBox="1"/>
          <p:nvPr/>
        </p:nvSpPr>
        <p:spPr>
          <a:xfrm>
            <a:off x="4946320" y="2730168"/>
            <a:ext cx="1172400" cy="692700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False Negative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48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0.90%</a:t>
            </a:r>
            <a:endParaRPr sz="1100"/>
          </a:p>
        </p:txBody>
      </p:sp>
      <p:sp>
        <p:nvSpPr>
          <p:cNvPr id="3031" name="Google Shape;3031;p66"/>
          <p:cNvSpPr txBox="1"/>
          <p:nvPr/>
        </p:nvSpPr>
        <p:spPr>
          <a:xfrm>
            <a:off x="6203304" y="2707529"/>
            <a:ext cx="1172400" cy="692700"/>
          </a:xfrm>
          <a:prstGeom prst="rect">
            <a:avLst/>
          </a:prstGeom>
          <a:solidFill>
            <a:srgbClr val="D2E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True Positive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864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16.15%</a:t>
            </a:r>
            <a:endParaRPr sz="1100"/>
          </a:p>
        </p:txBody>
      </p:sp>
      <p:sp>
        <p:nvSpPr>
          <p:cNvPr id="3032" name="Google Shape;3032;p66"/>
          <p:cNvSpPr txBox="1"/>
          <p:nvPr/>
        </p:nvSpPr>
        <p:spPr>
          <a:xfrm>
            <a:off x="6203304" y="1296647"/>
            <a:ext cx="1172400" cy="692700"/>
          </a:xfrm>
          <a:prstGeom prst="rect">
            <a:avLst/>
          </a:prstGeom>
          <a:solidFill>
            <a:srgbClr val="F6FAF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False Positive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65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1.21%</a:t>
            </a:r>
            <a:endParaRPr sz="1100"/>
          </a:p>
        </p:txBody>
      </p:sp>
      <p:sp>
        <p:nvSpPr>
          <p:cNvPr id="3033" name="Google Shape;3033;p66"/>
          <p:cNvSpPr txBox="1"/>
          <p:nvPr/>
        </p:nvSpPr>
        <p:spPr>
          <a:xfrm rot="-5400000">
            <a:off x="425850" y="2112275"/>
            <a:ext cx="96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ACTUAL</a:t>
            </a:r>
            <a:endParaRPr sz="1200" b="1"/>
          </a:p>
        </p:txBody>
      </p:sp>
      <p:sp>
        <p:nvSpPr>
          <p:cNvPr id="3034" name="Google Shape;3034;p66"/>
          <p:cNvSpPr txBox="1"/>
          <p:nvPr/>
        </p:nvSpPr>
        <p:spPr>
          <a:xfrm>
            <a:off x="1882700" y="3664825"/>
            <a:ext cx="12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PREDICTED</a:t>
            </a:r>
            <a:endParaRPr sz="1200" b="1"/>
          </a:p>
        </p:txBody>
      </p:sp>
      <p:sp>
        <p:nvSpPr>
          <p:cNvPr id="3035" name="Google Shape;3035;p66"/>
          <p:cNvSpPr txBox="1"/>
          <p:nvPr/>
        </p:nvSpPr>
        <p:spPr>
          <a:xfrm rot="-5400000">
            <a:off x="4194700" y="2112275"/>
            <a:ext cx="96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ACTUAL</a:t>
            </a:r>
            <a:endParaRPr sz="1200" b="1"/>
          </a:p>
        </p:txBody>
      </p:sp>
      <p:sp>
        <p:nvSpPr>
          <p:cNvPr id="3036" name="Google Shape;3036;p66"/>
          <p:cNvSpPr txBox="1"/>
          <p:nvPr/>
        </p:nvSpPr>
        <p:spPr>
          <a:xfrm>
            <a:off x="5652150" y="3664825"/>
            <a:ext cx="12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PREDICTED</a:t>
            </a:r>
            <a:endParaRPr sz="1200" b="1"/>
          </a:p>
        </p:txBody>
      </p:sp>
      <p:sp>
        <p:nvSpPr>
          <p:cNvPr id="3037" name="Google Shape;3037;p66"/>
          <p:cNvSpPr txBox="1"/>
          <p:nvPr/>
        </p:nvSpPr>
        <p:spPr>
          <a:xfrm>
            <a:off x="3070800" y="4208000"/>
            <a:ext cx="2769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After Modeling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- (True Positive) 864 customers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- (False Positive) 65 customers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- Total 929 customers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8" name="Google Shape;3038;p66"/>
          <p:cNvSpPr txBox="1"/>
          <p:nvPr/>
        </p:nvSpPr>
        <p:spPr>
          <a:xfrm>
            <a:off x="1578200" y="855650"/>
            <a:ext cx="15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On Data Test</a:t>
            </a:r>
            <a:endParaRPr sz="1100" b="1"/>
          </a:p>
        </p:txBody>
      </p:sp>
      <p:sp>
        <p:nvSpPr>
          <p:cNvPr id="3039" name="Google Shape;3039;p66"/>
          <p:cNvSpPr txBox="1"/>
          <p:nvPr/>
        </p:nvSpPr>
        <p:spPr>
          <a:xfrm>
            <a:off x="5413500" y="855650"/>
            <a:ext cx="15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On Original Data </a:t>
            </a:r>
            <a:endParaRPr sz="1100" b="1"/>
          </a:p>
        </p:txBody>
      </p:sp>
      <p:sp>
        <p:nvSpPr>
          <p:cNvPr id="3040" name="Google Shape;3040;p66"/>
          <p:cNvSpPr/>
          <p:nvPr/>
        </p:nvSpPr>
        <p:spPr>
          <a:xfrm rot="1191958">
            <a:off x="5197833" y="4050225"/>
            <a:ext cx="1128241" cy="50800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93% Prec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97% Acc</a:t>
            </a:r>
            <a:endParaRPr sz="10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p67"/>
          <p:cNvSpPr txBox="1">
            <a:spLocks noGrp="1"/>
          </p:cNvSpPr>
          <p:nvPr>
            <p:ph type="title"/>
          </p:nvPr>
        </p:nvSpPr>
        <p:spPr>
          <a:xfrm>
            <a:off x="1823475" y="1097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Before-After Modeling</a:t>
            </a:r>
            <a:endParaRPr sz="2500"/>
          </a:p>
        </p:txBody>
      </p:sp>
      <p:sp>
        <p:nvSpPr>
          <p:cNvPr id="3046" name="Google Shape;3046;p67"/>
          <p:cNvSpPr txBox="1"/>
          <p:nvPr/>
        </p:nvSpPr>
        <p:spPr>
          <a:xfrm>
            <a:off x="1174613" y="3745350"/>
            <a:ext cx="69432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189230" marR="236853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%Churn Predicted: </a:t>
            </a:r>
            <a:r>
              <a:rPr lang="en" sz="1300" b="1">
                <a:latin typeface="Verdana"/>
                <a:ea typeface="Verdana"/>
                <a:cs typeface="Verdana"/>
                <a:sym typeface="Verdana"/>
              </a:rPr>
              <a:t>93</a:t>
            </a:r>
            <a:r>
              <a:rPr lang="en" sz="13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% → </a:t>
            </a:r>
            <a:r>
              <a:rPr lang="en" sz="1300" b="1">
                <a:latin typeface="Verdana"/>
                <a:ea typeface="Verdana"/>
                <a:cs typeface="Verdana"/>
                <a:sym typeface="Verdana"/>
              </a:rPr>
              <a:t>864 </a:t>
            </a:r>
            <a:r>
              <a:rPr lang="en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customer</a:t>
            </a:r>
            <a:endParaRPr sz="13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89230" marR="236853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Dengan modeling kita dapat mengetahui dan mengantisipasi lebih cepat dan akurat customers yang akan churn. 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marL="189230" marR="236853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Jika semua customer yang terdeteksi churn dapat diantisipasi maka jumlah customer yang churn akan berkurang sebanyak </a:t>
            </a:r>
            <a:r>
              <a:rPr lang="en" sz="13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300" b="1"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3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,4%</a:t>
            </a:r>
            <a:endParaRPr sz="13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7" name="Google Shape;3047;p67"/>
          <p:cNvSpPr txBox="1"/>
          <p:nvPr/>
        </p:nvSpPr>
        <p:spPr>
          <a:xfrm>
            <a:off x="5847313" y="806950"/>
            <a:ext cx="1958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189230" marR="236853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After Modeling</a:t>
            </a:r>
            <a:endParaRPr sz="13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48" name="Google Shape;3048;p6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00" y="1280600"/>
            <a:ext cx="3387924" cy="2094868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p67"/>
          <p:cNvSpPr/>
          <p:nvPr/>
        </p:nvSpPr>
        <p:spPr>
          <a:xfrm>
            <a:off x="4298613" y="1965500"/>
            <a:ext cx="546900" cy="7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67"/>
          <p:cNvSpPr txBox="1"/>
          <p:nvPr/>
        </p:nvSpPr>
        <p:spPr>
          <a:xfrm>
            <a:off x="1490225" y="806950"/>
            <a:ext cx="1958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189230" marR="236853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Before Modeling</a:t>
            </a:r>
            <a:endParaRPr sz="13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1" name="Google Shape;3051;p67"/>
          <p:cNvSpPr txBox="1"/>
          <p:nvPr/>
        </p:nvSpPr>
        <p:spPr>
          <a:xfrm>
            <a:off x="910700" y="33207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52" name="Google Shape;3052;p6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525" y="1220876"/>
            <a:ext cx="3387924" cy="2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68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3058" name="Google Shape;305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875" y="824050"/>
            <a:ext cx="6883858" cy="38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p69"/>
          <p:cNvSpPr txBox="1">
            <a:spLocks noGrp="1"/>
          </p:cNvSpPr>
          <p:nvPr>
            <p:ph type="title"/>
          </p:nvPr>
        </p:nvSpPr>
        <p:spPr>
          <a:xfrm>
            <a:off x="2127600" y="2231125"/>
            <a:ext cx="4888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Recommendation</a:t>
            </a:r>
            <a:endParaRPr sz="4500"/>
          </a:p>
        </p:txBody>
      </p:sp>
      <p:sp>
        <p:nvSpPr>
          <p:cNvPr id="3064" name="Google Shape;3064;p69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65" name="Google Shape;3065;p69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rekomendasi bisnis yang dapat diberikan?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0" name="Google Shape;3070;p7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69700" y="1259262"/>
            <a:ext cx="3095999" cy="2922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p70"/>
          <p:cNvSpPr txBox="1">
            <a:spLocks noGrp="1"/>
          </p:cNvSpPr>
          <p:nvPr>
            <p:ph type="title"/>
          </p:nvPr>
        </p:nvSpPr>
        <p:spPr>
          <a:xfrm>
            <a:off x="934650" y="1819948"/>
            <a:ext cx="3566100" cy="18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Meningkatkan Kualitas Layanan Pelanggan</a:t>
            </a:r>
            <a:endParaRPr sz="3500"/>
          </a:p>
        </p:txBody>
      </p:sp>
      <p:sp>
        <p:nvSpPr>
          <p:cNvPr id="3072" name="Google Shape;3072;p70"/>
          <p:cNvSpPr txBox="1">
            <a:spLocks noGrp="1"/>
          </p:cNvSpPr>
          <p:nvPr>
            <p:ph type="body" idx="1"/>
          </p:nvPr>
        </p:nvSpPr>
        <p:spPr>
          <a:xfrm>
            <a:off x="4939450" y="1981650"/>
            <a:ext cx="35076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Meningkatkan responsivitas customer service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Mengoptimalkan proses penanganan keluhan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Menganalisa lebih lanjut keluhan customer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Google Shape;3077;p7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86025" y="1192113"/>
            <a:ext cx="3045500" cy="3056566"/>
          </a:xfrm>
          <a:prstGeom prst="rect">
            <a:avLst/>
          </a:prstGeom>
          <a:noFill/>
          <a:ln>
            <a:noFill/>
          </a:ln>
        </p:spPr>
      </p:pic>
      <p:sp>
        <p:nvSpPr>
          <p:cNvPr id="3078" name="Google Shape;3078;p71"/>
          <p:cNvSpPr txBox="1">
            <a:spLocks noGrp="1"/>
          </p:cNvSpPr>
          <p:nvPr>
            <p:ph type="title"/>
          </p:nvPr>
        </p:nvSpPr>
        <p:spPr>
          <a:xfrm>
            <a:off x="925737" y="2089362"/>
            <a:ext cx="3566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Customer Loyalty Program</a:t>
            </a:r>
            <a:endParaRPr sz="3500"/>
          </a:p>
        </p:txBody>
      </p:sp>
      <p:sp>
        <p:nvSpPr>
          <p:cNvPr id="3079" name="Google Shape;3079;p71"/>
          <p:cNvSpPr txBox="1">
            <a:spLocks noGrp="1"/>
          </p:cNvSpPr>
          <p:nvPr>
            <p:ph type="body" idx="1"/>
          </p:nvPr>
        </p:nvSpPr>
        <p:spPr>
          <a:xfrm>
            <a:off x="4899150" y="2197050"/>
            <a:ext cx="30960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Membuat loyalty points dan rewards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Memberikan pemberitahuan pada customer terhadap promo baru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Membuat referral program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Google Shape;3084;p7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86025" y="1192113"/>
            <a:ext cx="3045500" cy="3056566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72"/>
          <p:cNvSpPr txBox="1">
            <a:spLocks noGrp="1"/>
          </p:cNvSpPr>
          <p:nvPr>
            <p:ph type="title"/>
          </p:nvPr>
        </p:nvSpPr>
        <p:spPr>
          <a:xfrm>
            <a:off x="925737" y="1890462"/>
            <a:ext cx="3566100" cy="18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Mengoptimalkan Kategori Produk Terlaris</a:t>
            </a:r>
            <a:endParaRPr sz="3500"/>
          </a:p>
        </p:txBody>
      </p:sp>
      <p:sp>
        <p:nvSpPr>
          <p:cNvPr id="3086" name="Google Shape;3086;p72"/>
          <p:cNvSpPr txBox="1">
            <a:spLocks noGrp="1"/>
          </p:cNvSpPr>
          <p:nvPr>
            <p:ph type="body" idx="1"/>
          </p:nvPr>
        </p:nvSpPr>
        <p:spPr>
          <a:xfrm>
            <a:off x="4912600" y="2304750"/>
            <a:ext cx="30960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Mengoptimalkan promo pada kategori produk yang paling diminati oleh pelanggan (Phone, Laptop dan Grocery)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7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Background</a:t>
            </a:r>
            <a:endParaRPr sz="4700"/>
          </a:p>
        </p:txBody>
      </p:sp>
      <p:sp>
        <p:nvSpPr>
          <p:cNvPr id="2232" name="Google Shape;2232;p37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3" name="Google Shape;2233;p37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latar belakang masalahnya?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1" name="Google Shape;3091;p7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48088" y="1400425"/>
            <a:ext cx="3462125" cy="26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2" name="Google Shape;3092;p73"/>
          <p:cNvSpPr txBox="1">
            <a:spLocks noGrp="1"/>
          </p:cNvSpPr>
          <p:nvPr>
            <p:ph type="title"/>
          </p:nvPr>
        </p:nvSpPr>
        <p:spPr>
          <a:xfrm>
            <a:off x="896112" y="1829362"/>
            <a:ext cx="3566100" cy="18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Konsisten Dalam Memuaskan Pelanggan</a:t>
            </a:r>
            <a:endParaRPr sz="3500"/>
          </a:p>
        </p:txBody>
      </p:sp>
      <p:sp>
        <p:nvSpPr>
          <p:cNvPr id="3093" name="Google Shape;3093;p73"/>
          <p:cNvSpPr txBox="1">
            <a:spLocks noGrp="1"/>
          </p:cNvSpPr>
          <p:nvPr>
            <p:ph type="body" idx="1"/>
          </p:nvPr>
        </p:nvSpPr>
        <p:spPr>
          <a:xfrm>
            <a:off x="4939450" y="1883213"/>
            <a:ext cx="3096000" cy="16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Memberikan rekomendasi produk yang sesuai dengan preferensi customer.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Memberikan promo cashback dan bonus.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Menawarkan layanan pengiriman cepat dan gratis ongkir</a:t>
            </a:r>
            <a:endParaRPr/>
          </a:p>
        </p:txBody>
      </p:sp>
      <p:sp>
        <p:nvSpPr>
          <p:cNvPr id="3094" name="Google Shape;3094;p73"/>
          <p:cNvSpPr txBox="1">
            <a:spLocks noGrp="1"/>
          </p:cNvSpPr>
          <p:nvPr>
            <p:ph type="body" idx="1"/>
          </p:nvPr>
        </p:nvSpPr>
        <p:spPr>
          <a:xfrm>
            <a:off x="6048000" y="4496991"/>
            <a:ext cx="30960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Pengiriman cepat,  gratis ongkir (2x)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Cepat dan gratis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Hanya di Numero Uno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p74"/>
          <p:cNvSpPr txBox="1">
            <a:spLocks noGrp="1"/>
          </p:cNvSpPr>
          <p:nvPr>
            <p:ph type="title"/>
          </p:nvPr>
        </p:nvSpPr>
        <p:spPr>
          <a:xfrm>
            <a:off x="2103150" y="1916311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Terima Kasih</a:t>
            </a:r>
            <a:endParaRPr sz="7200"/>
          </a:p>
        </p:txBody>
      </p:sp>
      <p:sp>
        <p:nvSpPr>
          <p:cNvPr id="3100" name="Google Shape;3100;p74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01" name="Google Shape;3101;p74"/>
          <p:cNvSpPr/>
          <p:nvPr/>
        </p:nvSpPr>
        <p:spPr>
          <a:xfrm>
            <a:off x="2553725" y="3717325"/>
            <a:ext cx="4108500" cy="9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74"/>
          <p:cNvSpPr txBox="1">
            <a:spLocks noGrp="1"/>
          </p:cNvSpPr>
          <p:nvPr>
            <p:ph type="body" idx="1"/>
          </p:nvPr>
        </p:nvSpPr>
        <p:spPr>
          <a:xfrm>
            <a:off x="2103150" y="2995400"/>
            <a:ext cx="493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Pengiriman cepat dan gratis ongkir (2x); Cepat dan gratis; Hanya di Numero Uno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8" name="Google Shape;2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25" y="492225"/>
            <a:ext cx="3770901" cy="170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9" name="Google Shape;2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125" y="2264950"/>
            <a:ext cx="3770900" cy="18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0" name="Google Shape;2240;p38"/>
          <p:cNvPicPr preferRelativeResize="0"/>
          <p:nvPr/>
        </p:nvPicPr>
        <p:blipFill rotWithShape="1">
          <a:blip r:embed="rId5">
            <a:alphaModFix/>
          </a:blip>
          <a:srcRect b="92976"/>
          <a:stretch/>
        </p:blipFill>
        <p:spPr>
          <a:xfrm>
            <a:off x="5321650" y="595200"/>
            <a:ext cx="2817475" cy="33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1" name="Google Shape;2241;p38"/>
          <p:cNvPicPr preferRelativeResize="0"/>
          <p:nvPr/>
        </p:nvPicPr>
        <p:blipFill rotWithShape="1">
          <a:blip r:embed="rId5">
            <a:alphaModFix/>
          </a:blip>
          <a:srcRect t="37280"/>
          <a:stretch/>
        </p:blipFill>
        <p:spPr>
          <a:xfrm>
            <a:off x="5321650" y="935025"/>
            <a:ext cx="2817475" cy="3034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42" name="Google Shape;2242;p38"/>
          <p:cNvSpPr txBox="1"/>
          <p:nvPr/>
        </p:nvSpPr>
        <p:spPr>
          <a:xfrm>
            <a:off x="8422200" y="4650900"/>
            <a:ext cx="72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*</a:t>
            </a:r>
            <a:r>
              <a:rPr lang="en" sz="1000" u="sng">
                <a:solidFill>
                  <a:schemeClr val="hlink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6"/>
              </a:rPr>
              <a:t>Republika</a:t>
            </a:r>
            <a:endParaRPr sz="1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**</a:t>
            </a:r>
            <a:r>
              <a:rPr lang="en" sz="1000" u="sng">
                <a:solidFill>
                  <a:schemeClr val="hlink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7"/>
              </a:rPr>
              <a:t>Kompas</a:t>
            </a:r>
            <a:endParaRPr sz="1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7" name="Google Shape;2247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248" name="Google Shape;2248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0" name="Google Shape;2250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PT. Numero Uno</a:t>
            </a:r>
            <a:endParaRPr/>
          </a:p>
        </p:txBody>
      </p:sp>
      <p:sp>
        <p:nvSpPr>
          <p:cNvPr id="2251" name="Google Shape;2251;p39"/>
          <p:cNvSpPr txBox="1">
            <a:spLocks noGrp="1"/>
          </p:cNvSpPr>
          <p:nvPr>
            <p:ph type="subTitle" idx="1"/>
          </p:nvPr>
        </p:nvSpPr>
        <p:spPr>
          <a:xfrm>
            <a:off x="2401875" y="3054025"/>
            <a:ext cx="43401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Tim </a:t>
            </a:r>
            <a:r>
              <a:rPr lang="en" sz="1600" i="1"/>
              <a:t>data scientist</a:t>
            </a:r>
            <a:r>
              <a:rPr lang="en" sz="1600"/>
              <a:t> di perusahaan </a:t>
            </a:r>
            <a:r>
              <a:rPr lang="en" sz="1600" i="1"/>
              <a:t>e-commerce</a:t>
            </a:r>
            <a:r>
              <a:rPr lang="en" sz="1600"/>
              <a:t> Numero Uno bertugas untuk memberikan rekomendasi bisnis berdasarkan data untuk mengurangi persentase </a:t>
            </a:r>
            <a:r>
              <a:rPr lang="en" sz="1600" i="1"/>
              <a:t>customer</a:t>
            </a:r>
            <a:r>
              <a:rPr lang="en" sz="1600"/>
              <a:t> yang </a:t>
            </a:r>
            <a:r>
              <a:rPr lang="en" sz="1600" i="1"/>
              <a:t>churn</a:t>
            </a:r>
            <a:r>
              <a:rPr lang="en" sz="1600"/>
              <a:t>.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52" name="Google Shape;2252;p39"/>
          <p:cNvPicPr preferRelativeResize="0"/>
          <p:nvPr/>
        </p:nvPicPr>
        <p:blipFill rotWithShape="1">
          <a:blip r:embed="rId3">
            <a:alphaModFix/>
          </a:blip>
          <a:srcRect l="39756" t="21180" r="40277" b="18337"/>
          <a:stretch/>
        </p:blipFill>
        <p:spPr>
          <a:xfrm>
            <a:off x="4356125" y="876227"/>
            <a:ext cx="431600" cy="9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40"/>
          <p:cNvSpPr txBox="1">
            <a:spLocks noGrp="1"/>
          </p:cNvSpPr>
          <p:nvPr>
            <p:ph type="title"/>
          </p:nvPr>
        </p:nvSpPr>
        <p:spPr>
          <a:xfrm>
            <a:off x="2475725" y="1674400"/>
            <a:ext cx="4563300" cy="21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Companies with loyal, long-time customers can financially outperform competitors with lower unit costs and high market share but high customer churn.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Reichheld &amp; Sasser, 1990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Harvard Business Review</a:t>
            </a:r>
            <a:endParaRPr sz="1000"/>
          </a:p>
        </p:txBody>
      </p:sp>
      <p:sp>
        <p:nvSpPr>
          <p:cNvPr id="2258" name="Google Shape;2258;p40"/>
          <p:cNvSpPr txBox="1"/>
          <p:nvPr/>
        </p:nvSpPr>
        <p:spPr>
          <a:xfrm>
            <a:off x="7628100" y="4804800"/>
            <a:ext cx="1515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*</a:t>
            </a:r>
            <a:r>
              <a:rPr lang="en" sz="1000" u="sng">
                <a:solidFill>
                  <a:schemeClr val="hlink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Harvard Business Review</a:t>
            </a:r>
            <a:endParaRPr sz="1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1"/>
          <p:cNvSpPr txBox="1">
            <a:spLocks noGrp="1"/>
          </p:cNvSpPr>
          <p:nvPr>
            <p:ph type="subTitle" idx="4"/>
          </p:nvPr>
        </p:nvSpPr>
        <p:spPr>
          <a:xfrm>
            <a:off x="3625575" y="2827025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Mengidentifikasi penyebab </a:t>
            </a:r>
            <a:r>
              <a:rPr lang="en" i="1"/>
              <a:t>churn</a:t>
            </a:r>
            <a:r>
              <a:rPr lang="en"/>
              <a:t>, membuat model prediksi, memberi rekomendasi bisnis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64" name="Google Shape;2264;p41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265" name="Google Shape;2265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6" name="Google Shape;2266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7" name="Google Shape;2267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68" name="Google Shape;2268;p41"/>
          <p:cNvGrpSpPr/>
          <p:nvPr/>
        </p:nvGrpSpPr>
        <p:grpSpPr>
          <a:xfrm>
            <a:off x="4484494" y="4274828"/>
            <a:ext cx="175013" cy="27000"/>
            <a:chOff x="5662375" y="212375"/>
            <a:chExt cx="175013" cy="27000"/>
          </a:xfrm>
        </p:grpSpPr>
        <p:sp>
          <p:nvSpPr>
            <p:cNvPr id="2269" name="Google Shape;2269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0" name="Google Shape;2270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1" name="Google Shape;2271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72" name="Google Shape;2272;p41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273" name="Google Shape;2273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4" name="Google Shape;2274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5" name="Google Shape;2275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6" name="Google Shape;2276;p41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2277" name="Google Shape;2277;p41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278" name="Google Shape;2278;p41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279" name="Google Shape;2279;p41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Metric</a:t>
            </a:r>
            <a:endParaRPr/>
          </a:p>
        </p:txBody>
      </p:sp>
      <p:sp>
        <p:nvSpPr>
          <p:cNvPr id="2280" name="Google Shape;2280;p41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Mengurangi </a:t>
            </a:r>
            <a:r>
              <a:rPr lang="en" i="1"/>
              <a:t>churn rate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81" name="Google Shape;2281;p41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rate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82" name="Google Shape;2282;p41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83" name="Google Shape;2283;p41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84" name="Google Shape;2284;p41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85" name="Google Shape;2285;p41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86" name="Google Shape;2286;p41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87" name="Google Shape;2287;p41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88" name="Google Shape;2288;p41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89" name="Google Shape;2289;p41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90" name="Google Shape;2290;p41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91" name="Google Shape;2291;p41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92" name="Google Shape;2292;p41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93" name="Google Shape;2293;p41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94" name="Google Shape;2294;p41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95" name="Google Shape;2295;p41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96" name="Google Shape;2296;p41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97" name="Google Shape;2297;p41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98" name="Google Shape;2298;p41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99" name="Google Shape;2299;p41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42"/>
          <p:cNvSpPr txBox="1">
            <a:spLocks noGrp="1"/>
          </p:cNvSpPr>
          <p:nvPr>
            <p:ph type="title"/>
          </p:nvPr>
        </p:nvSpPr>
        <p:spPr>
          <a:xfrm>
            <a:off x="1654350" y="2231125"/>
            <a:ext cx="5835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EDA &amp; Insight</a:t>
            </a:r>
            <a:endParaRPr sz="3800"/>
          </a:p>
        </p:txBody>
      </p:sp>
      <p:sp>
        <p:nvSpPr>
          <p:cNvPr id="2305" name="Google Shape;2305;p42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06" name="Google Shape;2306;p42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analisis data dan </a:t>
            </a:r>
            <a:r>
              <a:rPr lang="en" i="1"/>
              <a:t>insight</a:t>
            </a:r>
            <a:r>
              <a:rPr lang="en"/>
              <a:t>nya?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43"/>
          <p:cNvSpPr txBox="1">
            <a:spLocks noGrp="1"/>
          </p:cNvSpPr>
          <p:nvPr>
            <p:ph type="subTitle" idx="1"/>
          </p:nvPr>
        </p:nvSpPr>
        <p:spPr>
          <a:xfrm>
            <a:off x="832225" y="2058050"/>
            <a:ext cx="2832300" cy="138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 Semi Condensed"/>
              <a:buChar char="-"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20 kolom, 5630 baris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Barlow Semi Condensed"/>
              <a:buChar char="-"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Beberapa kolom memiliki nilai kosong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 Semi Condensed"/>
              <a:buChar char="-"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Beberapa tipe data kurang sesuai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-   Tidak ada data duplikat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Barlow Semi Condensed"/>
              <a:buChar char="-"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Kolom </a:t>
            </a:r>
            <a:r>
              <a:rPr lang="en" sz="1300" i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Churn</a:t>
            </a: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akan menjadi target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312" name="Google Shape;2312;p43"/>
          <p:cNvGrpSpPr/>
          <p:nvPr/>
        </p:nvGrpSpPr>
        <p:grpSpPr>
          <a:xfrm>
            <a:off x="7072504" y="1112200"/>
            <a:ext cx="1375415" cy="384754"/>
            <a:chOff x="2771600" y="526920"/>
            <a:chExt cx="3480300" cy="1145100"/>
          </a:xfrm>
        </p:grpSpPr>
        <p:sp>
          <p:nvSpPr>
            <p:cNvPr id="2313" name="Google Shape;2313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5" name="Google Shape;2315;p43"/>
          <p:cNvGrpSpPr/>
          <p:nvPr/>
        </p:nvGrpSpPr>
        <p:grpSpPr>
          <a:xfrm>
            <a:off x="7072504" y="2101420"/>
            <a:ext cx="1375415" cy="384754"/>
            <a:chOff x="2771600" y="526920"/>
            <a:chExt cx="3480300" cy="1145100"/>
          </a:xfrm>
        </p:grpSpPr>
        <p:sp>
          <p:nvSpPr>
            <p:cNvPr id="2316" name="Google Shape;2316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8" name="Google Shape;2318;p43"/>
          <p:cNvGrpSpPr/>
          <p:nvPr/>
        </p:nvGrpSpPr>
        <p:grpSpPr>
          <a:xfrm>
            <a:off x="7072504" y="1606831"/>
            <a:ext cx="1375415" cy="384754"/>
            <a:chOff x="2771600" y="526920"/>
            <a:chExt cx="3480300" cy="1145100"/>
          </a:xfrm>
        </p:grpSpPr>
        <p:sp>
          <p:nvSpPr>
            <p:cNvPr id="2319" name="Google Shape;2319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1" name="Google Shape;2321;p43"/>
          <p:cNvSpPr txBox="1">
            <a:spLocks noGrp="1"/>
          </p:cNvSpPr>
          <p:nvPr>
            <p:ph type="subTitle" idx="2"/>
          </p:nvPr>
        </p:nvSpPr>
        <p:spPr>
          <a:xfrm>
            <a:off x="7069587" y="1841411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251 rows</a:t>
            </a:r>
            <a:endParaRPr sz="700"/>
          </a:p>
        </p:txBody>
      </p:sp>
      <p:sp>
        <p:nvSpPr>
          <p:cNvPr id="2322" name="Google Shape;2322;p43"/>
          <p:cNvSpPr txBox="1">
            <a:spLocks noGrp="1"/>
          </p:cNvSpPr>
          <p:nvPr>
            <p:ph type="title" idx="4294967295"/>
          </p:nvPr>
        </p:nvSpPr>
        <p:spPr>
          <a:xfrm>
            <a:off x="7069587" y="1171703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Tenure</a:t>
            </a:r>
            <a:endParaRPr sz="800"/>
          </a:p>
        </p:txBody>
      </p:sp>
      <p:sp>
        <p:nvSpPr>
          <p:cNvPr id="2323" name="Google Shape;2323;p43"/>
          <p:cNvSpPr txBox="1">
            <a:spLocks noGrp="1"/>
          </p:cNvSpPr>
          <p:nvPr>
            <p:ph type="subTitle" idx="3"/>
          </p:nvPr>
        </p:nvSpPr>
        <p:spPr>
          <a:xfrm>
            <a:off x="7069587" y="1346810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264 rows</a:t>
            </a:r>
            <a:endParaRPr sz="700"/>
          </a:p>
        </p:txBody>
      </p:sp>
      <p:sp>
        <p:nvSpPr>
          <p:cNvPr id="2324" name="Google Shape;2324;p43"/>
          <p:cNvSpPr txBox="1">
            <a:spLocks noGrp="1"/>
          </p:cNvSpPr>
          <p:nvPr>
            <p:ph type="title"/>
          </p:nvPr>
        </p:nvSpPr>
        <p:spPr>
          <a:xfrm>
            <a:off x="7069587" y="1666576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WarehousToHome</a:t>
            </a:r>
            <a:endParaRPr sz="800"/>
          </a:p>
        </p:txBody>
      </p:sp>
      <p:sp>
        <p:nvSpPr>
          <p:cNvPr id="2325" name="Google Shape;2325;p43"/>
          <p:cNvSpPr txBox="1">
            <a:spLocks noGrp="1"/>
          </p:cNvSpPr>
          <p:nvPr>
            <p:ph type="title" idx="4294967295"/>
          </p:nvPr>
        </p:nvSpPr>
        <p:spPr>
          <a:xfrm>
            <a:off x="7069587" y="2160904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HourSpendOnApp</a:t>
            </a:r>
            <a:endParaRPr sz="800"/>
          </a:p>
        </p:txBody>
      </p:sp>
      <p:sp>
        <p:nvSpPr>
          <p:cNvPr id="2326" name="Google Shape;2326;p43"/>
          <p:cNvSpPr txBox="1">
            <a:spLocks noGrp="1"/>
          </p:cNvSpPr>
          <p:nvPr>
            <p:ph type="subTitle" idx="4"/>
          </p:nvPr>
        </p:nvSpPr>
        <p:spPr>
          <a:xfrm>
            <a:off x="7073200" y="2336011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255 rows</a:t>
            </a:r>
            <a:endParaRPr sz="700"/>
          </a:p>
        </p:txBody>
      </p:sp>
      <p:grpSp>
        <p:nvGrpSpPr>
          <p:cNvPr id="2327" name="Google Shape;2327;p43"/>
          <p:cNvGrpSpPr/>
          <p:nvPr/>
        </p:nvGrpSpPr>
        <p:grpSpPr>
          <a:xfrm>
            <a:off x="7070692" y="2596001"/>
            <a:ext cx="1375415" cy="384754"/>
            <a:chOff x="2771600" y="526920"/>
            <a:chExt cx="3480300" cy="1145100"/>
          </a:xfrm>
        </p:grpSpPr>
        <p:sp>
          <p:nvSpPr>
            <p:cNvPr id="2328" name="Google Shape;2328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0" name="Google Shape;2330;p43"/>
          <p:cNvGrpSpPr/>
          <p:nvPr/>
        </p:nvGrpSpPr>
        <p:grpSpPr>
          <a:xfrm>
            <a:off x="7070692" y="3585221"/>
            <a:ext cx="1375415" cy="384754"/>
            <a:chOff x="2771600" y="526920"/>
            <a:chExt cx="3480300" cy="1145100"/>
          </a:xfrm>
        </p:grpSpPr>
        <p:sp>
          <p:nvSpPr>
            <p:cNvPr id="2331" name="Google Shape;2331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3" name="Google Shape;2333;p43"/>
          <p:cNvGrpSpPr/>
          <p:nvPr/>
        </p:nvGrpSpPr>
        <p:grpSpPr>
          <a:xfrm>
            <a:off x="7070692" y="3090632"/>
            <a:ext cx="1375415" cy="384754"/>
            <a:chOff x="2771600" y="526920"/>
            <a:chExt cx="3480300" cy="1145100"/>
          </a:xfrm>
        </p:grpSpPr>
        <p:sp>
          <p:nvSpPr>
            <p:cNvPr id="2334" name="Google Shape;2334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6" name="Google Shape;2336;p43"/>
          <p:cNvSpPr txBox="1">
            <a:spLocks noGrp="1"/>
          </p:cNvSpPr>
          <p:nvPr>
            <p:ph type="subTitle" idx="5"/>
          </p:nvPr>
        </p:nvSpPr>
        <p:spPr>
          <a:xfrm>
            <a:off x="7067775" y="3325212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256 rows</a:t>
            </a:r>
            <a:endParaRPr sz="700"/>
          </a:p>
        </p:txBody>
      </p:sp>
      <p:sp>
        <p:nvSpPr>
          <p:cNvPr id="2337" name="Google Shape;2337;p43"/>
          <p:cNvSpPr txBox="1">
            <a:spLocks noGrp="1"/>
          </p:cNvSpPr>
          <p:nvPr>
            <p:ph type="title" idx="4294967295"/>
          </p:nvPr>
        </p:nvSpPr>
        <p:spPr>
          <a:xfrm>
            <a:off x="7067775" y="2655504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OrderAmontHikeFromLastYear</a:t>
            </a:r>
            <a:endParaRPr sz="800"/>
          </a:p>
        </p:txBody>
      </p:sp>
      <p:sp>
        <p:nvSpPr>
          <p:cNvPr id="2338" name="Google Shape;2338;p43"/>
          <p:cNvSpPr txBox="1">
            <a:spLocks noGrp="1"/>
          </p:cNvSpPr>
          <p:nvPr>
            <p:ph type="subTitle" idx="6"/>
          </p:nvPr>
        </p:nvSpPr>
        <p:spPr>
          <a:xfrm>
            <a:off x="7067775" y="2830611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265 rows</a:t>
            </a:r>
            <a:endParaRPr sz="700"/>
          </a:p>
        </p:txBody>
      </p:sp>
      <p:sp>
        <p:nvSpPr>
          <p:cNvPr id="2339" name="Google Shape;2339;p43"/>
          <p:cNvSpPr txBox="1">
            <a:spLocks noGrp="1"/>
          </p:cNvSpPr>
          <p:nvPr>
            <p:ph type="title"/>
          </p:nvPr>
        </p:nvSpPr>
        <p:spPr>
          <a:xfrm>
            <a:off x="7067775" y="3150377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CouponUsed</a:t>
            </a:r>
            <a:endParaRPr sz="800"/>
          </a:p>
        </p:txBody>
      </p:sp>
      <p:sp>
        <p:nvSpPr>
          <p:cNvPr id="2340" name="Google Shape;2340;p43"/>
          <p:cNvSpPr txBox="1">
            <a:spLocks noGrp="1"/>
          </p:cNvSpPr>
          <p:nvPr>
            <p:ph type="title" idx="4294967295"/>
          </p:nvPr>
        </p:nvSpPr>
        <p:spPr>
          <a:xfrm>
            <a:off x="7067775" y="3644705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OrderCount</a:t>
            </a:r>
            <a:endParaRPr sz="800"/>
          </a:p>
        </p:txBody>
      </p:sp>
      <p:sp>
        <p:nvSpPr>
          <p:cNvPr id="2341" name="Google Shape;2341;p43"/>
          <p:cNvSpPr txBox="1">
            <a:spLocks noGrp="1"/>
          </p:cNvSpPr>
          <p:nvPr>
            <p:ph type="subTitle" idx="7"/>
          </p:nvPr>
        </p:nvSpPr>
        <p:spPr>
          <a:xfrm>
            <a:off x="7071387" y="3819812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258 rows</a:t>
            </a:r>
            <a:endParaRPr sz="700"/>
          </a:p>
        </p:txBody>
      </p:sp>
      <p:grpSp>
        <p:nvGrpSpPr>
          <p:cNvPr id="2342" name="Google Shape;2342;p43"/>
          <p:cNvGrpSpPr/>
          <p:nvPr/>
        </p:nvGrpSpPr>
        <p:grpSpPr>
          <a:xfrm>
            <a:off x="7068892" y="4079821"/>
            <a:ext cx="1375415" cy="384754"/>
            <a:chOff x="2771600" y="526920"/>
            <a:chExt cx="3480300" cy="1145100"/>
          </a:xfrm>
        </p:grpSpPr>
        <p:sp>
          <p:nvSpPr>
            <p:cNvPr id="2343" name="Google Shape;2343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5" name="Google Shape;2345;p43"/>
          <p:cNvSpPr txBox="1">
            <a:spLocks noGrp="1"/>
          </p:cNvSpPr>
          <p:nvPr>
            <p:ph type="title" idx="4294967295"/>
          </p:nvPr>
        </p:nvSpPr>
        <p:spPr>
          <a:xfrm>
            <a:off x="7065975" y="4139305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DaySinceLastOrder</a:t>
            </a:r>
            <a:endParaRPr sz="800"/>
          </a:p>
        </p:txBody>
      </p:sp>
      <p:sp>
        <p:nvSpPr>
          <p:cNvPr id="2346" name="Google Shape;2346;p43"/>
          <p:cNvSpPr txBox="1">
            <a:spLocks noGrp="1"/>
          </p:cNvSpPr>
          <p:nvPr>
            <p:ph type="subTitle" idx="8"/>
          </p:nvPr>
        </p:nvSpPr>
        <p:spPr>
          <a:xfrm>
            <a:off x="7069587" y="4314412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307rows</a:t>
            </a:r>
            <a:endParaRPr sz="700"/>
          </a:p>
        </p:txBody>
      </p:sp>
      <p:grpSp>
        <p:nvGrpSpPr>
          <p:cNvPr id="2347" name="Google Shape;2347;p43"/>
          <p:cNvGrpSpPr/>
          <p:nvPr/>
        </p:nvGrpSpPr>
        <p:grpSpPr>
          <a:xfrm>
            <a:off x="5293616" y="1911700"/>
            <a:ext cx="1375415" cy="384754"/>
            <a:chOff x="2771600" y="526920"/>
            <a:chExt cx="3480300" cy="1145100"/>
          </a:xfrm>
        </p:grpSpPr>
        <p:sp>
          <p:nvSpPr>
            <p:cNvPr id="2348" name="Google Shape;2348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43"/>
          <p:cNvGrpSpPr/>
          <p:nvPr/>
        </p:nvGrpSpPr>
        <p:grpSpPr>
          <a:xfrm>
            <a:off x="5293616" y="2900920"/>
            <a:ext cx="1375415" cy="384754"/>
            <a:chOff x="2771600" y="526920"/>
            <a:chExt cx="3480300" cy="1145100"/>
          </a:xfrm>
        </p:grpSpPr>
        <p:sp>
          <p:nvSpPr>
            <p:cNvPr id="2351" name="Google Shape;2351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3" name="Google Shape;2353;p43"/>
          <p:cNvGrpSpPr/>
          <p:nvPr/>
        </p:nvGrpSpPr>
        <p:grpSpPr>
          <a:xfrm>
            <a:off x="5293616" y="2406331"/>
            <a:ext cx="1375415" cy="384754"/>
            <a:chOff x="2771600" y="526920"/>
            <a:chExt cx="3480300" cy="1145100"/>
          </a:xfrm>
        </p:grpSpPr>
        <p:sp>
          <p:nvSpPr>
            <p:cNvPr id="2354" name="Google Shape;2354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6" name="Google Shape;2356;p43"/>
          <p:cNvSpPr txBox="1">
            <a:spLocks noGrp="1"/>
          </p:cNvSpPr>
          <p:nvPr>
            <p:ph type="subTitle" idx="9"/>
          </p:nvPr>
        </p:nvSpPr>
        <p:spPr>
          <a:xfrm>
            <a:off x="5290700" y="2640911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Int64 </a:t>
            </a:r>
            <a:r>
              <a:rPr lang="en" sz="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→</a:t>
            </a:r>
            <a:r>
              <a:rPr lang="en" sz="700"/>
              <a:t> object</a:t>
            </a:r>
            <a:endParaRPr sz="700"/>
          </a:p>
        </p:txBody>
      </p:sp>
      <p:sp>
        <p:nvSpPr>
          <p:cNvPr id="2357" name="Google Shape;2357;p43"/>
          <p:cNvSpPr txBox="1">
            <a:spLocks noGrp="1"/>
          </p:cNvSpPr>
          <p:nvPr>
            <p:ph type="title" idx="4294967295"/>
          </p:nvPr>
        </p:nvSpPr>
        <p:spPr>
          <a:xfrm>
            <a:off x="5290700" y="1971203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CustomerID</a:t>
            </a:r>
            <a:endParaRPr sz="800"/>
          </a:p>
        </p:txBody>
      </p:sp>
      <p:sp>
        <p:nvSpPr>
          <p:cNvPr id="2358" name="Google Shape;2358;p43"/>
          <p:cNvSpPr txBox="1">
            <a:spLocks noGrp="1"/>
          </p:cNvSpPr>
          <p:nvPr>
            <p:ph type="subTitle" idx="13"/>
          </p:nvPr>
        </p:nvSpPr>
        <p:spPr>
          <a:xfrm>
            <a:off x="5290700" y="2146310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Int64 </a:t>
            </a:r>
            <a:r>
              <a:rPr lang="en" sz="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→</a:t>
            </a:r>
            <a:r>
              <a:rPr lang="en" sz="700"/>
              <a:t> object</a:t>
            </a:r>
            <a:endParaRPr sz="700"/>
          </a:p>
        </p:txBody>
      </p:sp>
      <p:sp>
        <p:nvSpPr>
          <p:cNvPr id="2359" name="Google Shape;2359;p43"/>
          <p:cNvSpPr txBox="1">
            <a:spLocks noGrp="1"/>
          </p:cNvSpPr>
          <p:nvPr>
            <p:ph type="title"/>
          </p:nvPr>
        </p:nvSpPr>
        <p:spPr>
          <a:xfrm>
            <a:off x="5290700" y="2466076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CityTier</a:t>
            </a:r>
            <a:endParaRPr sz="800"/>
          </a:p>
        </p:txBody>
      </p:sp>
      <p:sp>
        <p:nvSpPr>
          <p:cNvPr id="2360" name="Google Shape;2360;p43"/>
          <p:cNvSpPr txBox="1">
            <a:spLocks noGrp="1"/>
          </p:cNvSpPr>
          <p:nvPr>
            <p:ph type="title" idx="4294967295"/>
          </p:nvPr>
        </p:nvSpPr>
        <p:spPr>
          <a:xfrm>
            <a:off x="5290700" y="2960404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CouponUsed</a:t>
            </a:r>
            <a:endParaRPr sz="800"/>
          </a:p>
        </p:txBody>
      </p:sp>
      <p:sp>
        <p:nvSpPr>
          <p:cNvPr id="2361" name="Google Shape;2361;p43"/>
          <p:cNvSpPr txBox="1">
            <a:spLocks noGrp="1"/>
          </p:cNvSpPr>
          <p:nvPr>
            <p:ph type="subTitle" idx="14"/>
          </p:nvPr>
        </p:nvSpPr>
        <p:spPr>
          <a:xfrm>
            <a:off x="5294312" y="3135511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float64 </a:t>
            </a:r>
            <a:r>
              <a:rPr lang="en" sz="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→</a:t>
            </a:r>
            <a:r>
              <a:rPr lang="en" sz="700"/>
              <a:t> int64</a:t>
            </a:r>
            <a:endParaRPr sz="700"/>
          </a:p>
        </p:txBody>
      </p:sp>
      <p:grpSp>
        <p:nvGrpSpPr>
          <p:cNvPr id="2362" name="Google Shape;2362;p43"/>
          <p:cNvGrpSpPr/>
          <p:nvPr/>
        </p:nvGrpSpPr>
        <p:grpSpPr>
          <a:xfrm>
            <a:off x="5291804" y="3395501"/>
            <a:ext cx="1375415" cy="384754"/>
            <a:chOff x="2771600" y="526920"/>
            <a:chExt cx="3480300" cy="1145100"/>
          </a:xfrm>
        </p:grpSpPr>
        <p:sp>
          <p:nvSpPr>
            <p:cNvPr id="2363" name="Google Shape;2363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43"/>
          <p:cNvGrpSpPr/>
          <p:nvPr/>
        </p:nvGrpSpPr>
        <p:grpSpPr>
          <a:xfrm>
            <a:off x="5291804" y="3890132"/>
            <a:ext cx="1375415" cy="384754"/>
            <a:chOff x="2771600" y="526920"/>
            <a:chExt cx="3480300" cy="1145100"/>
          </a:xfrm>
        </p:grpSpPr>
        <p:sp>
          <p:nvSpPr>
            <p:cNvPr id="2366" name="Google Shape;2366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8" name="Google Shape;2368;p43"/>
          <p:cNvSpPr txBox="1">
            <a:spLocks noGrp="1"/>
          </p:cNvSpPr>
          <p:nvPr>
            <p:ph type="subTitle" idx="15"/>
          </p:nvPr>
        </p:nvSpPr>
        <p:spPr>
          <a:xfrm>
            <a:off x="5288887" y="4124712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float64 </a:t>
            </a:r>
            <a:r>
              <a:rPr lang="en" sz="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→</a:t>
            </a:r>
            <a:r>
              <a:rPr lang="en" sz="700"/>
              <a:t> int64</a:t>
            </a:r>
            <a:endParaRPr sz="700"/>
          </a:p>
        </p:txBody>
      </p:sp>
      <p:sp>
        <p:nvSpPr>
          <p:cNvPr id="2369" name="Google Shape;2369;p43"/>
          <p:cNvSpPr txBox="1">
            <a:spLocks noGrp="1"/>
          </p:cNvSpPr>
          <p:nvPr>
            <p:ph type="title" idx="4294967295"/>
          </p:nvPr>
        </p:nvSpPr>
        <p:spPr>
          <a:xfrm>
            <a:off x="5288887" y="3455004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OrderCount</a:t>
            </a:r>
            <a:endParaRPr sz="800"/>
          </a:p>
        </p:txBody>
      </p:sp>
      <p:sp>
        <p:nvSpPr>
          <p:cNvPr id="2370" name="Google Shape;2370;p43"/>
          <p:cNvSpPr txBox="1">
            <a:spLocks noGrp="1"/>
          </p:cNvSpPr>
          <p:nvPr>
            <p:ph type="subTitle" idx="16"/>
          </p:nvPr>
        </p:nvSpPr>
        <p:spPr>
          <a:xfrm>
            <a:off x="5288887" y="3630111"/>
            <a:ext cx="13767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float64 </a:t>
            </a:r>
            <a:r>
              <a:rPr lang="en" sz="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→</a:t>
            </a:r>
            <a:r>
              <a:rPr lang="en" sz="700"/>
              <a:t> int64</a:t>
            </a:r>
            <a:endParaRPr sz="700"/>
          </a:p>
        </p:txBody>
      </p:sp>
      <p:sp>
        <p:nvSpPr>
          <p:cNvPr id="2371" name="Google Shape;2371;p43"/>
          <p:cNvSpPr txBox="1">
            <a:spLocks noGrp="1"/>
          </p:cNvSpPr>
          <p:nvPr>
            <p:ph type="title"/>
          </p:nvPr>
        </p:nvSpPr>
        <p:spPr>
          <a:xfrm>
            <a:off x="5288887" y="3949877"/>
            <a:ext cx="1376700" cy="1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DaySinceLastOrder</a:t>
            </a:r>
            <a:endParaRPr sz="800"/>
          </a:p>
        </p:txBody>
      </p:sp>
      <p:sp>
        <p:nvSpPr>
          <p:cNvPr id="2372" name="Google Shape;2372;p43"/>
          <p:cNvSpPr txBox="1">
            <a:spLocks noGrp="1"/>
          </p:cNvSpPr>
          <p:nvPr>
            <p:ph type="subTitle" idx="17"/>
          </p:nvPr>
        </p:nvSpPr>
        <p:spPr>
          <a:xfrm>
            <a:off x="7073200" y="678925"/>
            <a:ext cx="1376700" cy="3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Missing Values</a:t>
            </a:r>
            <a:endParaRPr sz="1200">
              <a:solidFill>
                <a:schemeClr val="accen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73" name="Google Shape;2373;p43"/>
          <p:cNvSpPr txBox="1">
            <a:spLocks noGrp="1"/>
          </p:cNvSpPr>
          <p:nvPr>
            <p:ph type="subTitle" idx="18"/>
          </p:nvPr>
        </p:nvSpPr>
        <p:spPr>
          <a:xfrm>
            <a:off x="5288875" y="1478413"/>
            <a:ext cx="1376700" cy="3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Incorrect Data Type</a:t>
            </a:r>
            <a:endParaRPr sz="1200">
              <a:solidFill>
                <a:schemeClr val="accen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Macintosh PowerPoint</Application>
  <PresentationFormat>On-screen Show (16:9)</PresentationFormat>
  <Paragraphs>256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Fjalla One</vt:lpstr>
      <vt:lpstr>Barlow Semi Condensed Medium</vt:lpstr>
      <vt:lpstr>Arial</vt:lpstr>
      <vt:lpstr>Abel</vt:lpstr>
      <vt:lpstr>Roboto Condensed Light</vt:lpstr>
      <vt:lpstr>Barlow Semi Condensed</vt:lpstr>
      <vt:lpstr>Verdana</vt:lpstr>
      <vt:lpstr>Technology Consulting by Slidesgo</vt:lpstr>
      <vt:lpstr>Tim Numero Uno Fawwaz El Gifari Amala Fahditia Ismail Ashari Stephen James Azam Fathurahman Marcelius Steven Susanto Helmy Naufal Aziz</vt:lpstr>
      <vt:lpstr>Table of Contents</vt:lpstr>
      <vt:lpstr>Background</vt:lpstr>
      <vt:lpstr>PowerPoint Presentation</vt:lpstr>
      <vt:lpstr>PT. Numero Uno</vt:lpstr>
      <vt:lpstr>Companies with loyal, long-time customers can financially outperform competitors with lower unit costs and high market share but high customer churn.  Reichheld &amp; Sasser, 1990 Harvard Business Review</vt:lpstr>
      <vt:lpstr>Understanding the Problem</vt:lpstr>
      <vt:lpstr>EDA &amp; Insight</vt:lpstr>
      <vt:lpstr>Tenure</vt:lpstr>
      <vt:lpstr>Exploratory Data Analysis</vt:lpstr>
      <vt:lpstr>Insight</vt:lpstr>
      <vt:lpstr>Insight</vt:lpstr>
      <vt:lpstr>Pre-Processing</vt:lpstr>
      <vt:lpstr>Data Pre-Processing </vt:lpstr>
      <vt:lpstr>Handle Missing Value</vt:lpstr>
      <vt:lpstr>Feature Transformation</vt:lpstr>
      <vt:lpstr>Churn</vt:lpstr>
      <vt:lpstr>Modeling</vt:lpstr>
      <vt:lpstr>Split Data Train &amp; Test</vt:lpstr>
      <vt:lpstr>Split Data Train &amp; Data Set</vt:lpstr>
      <vt:lpstr>Modeling</vt:lpstr>
      <vt:lpstr>Implementasi Algoritma</vt:lpstr>
      <vt:lpstr>Confusion Matrix</vt:lpstr>
      <vt:lpstr>Before-After Modeling</vt:lpstr>
      <vt:lpstr>Feature Importance</vt:lpstr>
      <vt:lpstr>Recommendation</vt:lpstr>
      <vt:lpstr>Meningkatkan Kualitas Layanan Pelanggan</vt:lpstr>
      <vt:lpstr>Customer Loyalty Program</vt:lpstr>
      <vt:lpstr>Mengoptimalkan Kategori Produk Terlaris</vt:lpstr>
      <vt:lpstr>Konsisten Dalam Memuaskan Pelanggan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 Numero Uno Fawwaz El Gifari Amala Fahditia Ismail Ashari Stephen James Azam Fathurahman Marcelius Steven Susanto Helmy Naufal Aziz</dc:title>
  <cp:lastModifiedBy>Amala F</cp:lastModifiedBy>
  <cp:revision>1</cp:revision>
  <dcterms:modified xsi:type="dcterms:W3CDTF">2023-03-04T00:25:02Z</dcterms:modified>
</cp:coreProperties>
</file>