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1"/>
  </p:notesMasterIdLst>
  <p:sldIdLst>
    <p:sldId id="256" r:id="rId2"/>
    <p:sldId id="261" r:id="rId3"/>
    <p:sldId id="304" r:id="rId4"/>
    <p:sldId id="305" r:id="rId5"/>
    <p:sldId id="306" r:id="rId6"/>
    <p:sldId id="307" r:id="rId7"/>
    <p:sldId id="260" r:id="rId8"/>
    <p:sldId id="308" r:id="rId9"/>
    <p:sldId id="285" r:id="rId10"/>
  </p:sldIdLst>
  <p:sldSz cx="9144000" cy="5143500" type="screen16x9"/>
  <p:notesSz cx="6858000" cy="9144000"/>
  <p:embeddedFontLst>
    <p:embeddedFont>
      <p:font typeface="Montserrat ExtraBold" panose="020B0604020202020204" charset="0"/>
      <p:bold r:id="rId12"/>
      <p:boldItalic r:id="rId13"/>
    </p:embeddedFont>
    <p:embeddedFont>
      <p:font typeface="Montserrat" panose="020B0604020202020204" charset="0"/>
      <p:regular r:id="rId14"/>
      <p:bold r:id="rId15"/>
      <p:italic r:id="rId16"/>
      <p:boldItalic r:id="rId17"/>
    </p:embeddedFont>
    <p:embeddedFont>
      <p:font typeface="Arvo" panose="020B0604020202020204" charset="0"/>
      <p:regular r:id="rId18"/>
      <p:bold r:id="rId19"/>
      <p:italic r:id="rId20"/>
      <p:boldItalic r:id="rId21"/>
    </p:embeddedFont>
    <p:embeddedFont>
      <p:font typeface="Josefin Slab SemiBold" panose="020B0604020202020204" charset="0"/>
      <p:regular r:id="rId22"/>
      <p:bold r:id="rId23"/>
      <p:italic r:id="rId24"/>
      <p:boldItalic r:id="rId25"/>
    </p:embeddedFont>
    <p:embeddedFont>
      <p:font typeface="Proxima Nova Extrabold" panose="020B0604020202020204" charset="0"/>
      <p:bold r:id="rId26"/>
    </p:embeddedFont>
    <p:embeddedFont>
      <p:font typeface="Quicksand Light" panose="020B0604020202020204" charset="0"/>
      <p:regular r:id="rId27"/>
      <p:bold r:id="rId28"/>
    </p:embeddedFont>
    <p:embeddedFont>
      <p:font typeface="Spectral Light" panose="020B0604020202020204" charset="0"/>
      <p:regular r:id="rId29"/>
      <p:bold r:id="rId30"/>
      <p:italic r:id="rId31"/>
      <p:boldItalic r:id="rId32"/>
    </p:embeddedFont>
    <p:embeddedFont>
      <p:font typeface="Spectral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7">
          <p15:clr>
            <a:srgbClr val="A4A3A4"/>
          </p15:clr>
        </p15:guide>
        <p15:guide id="2" pos="5558">
          <p15:clr>
            <a:srgbClr val="A4A3A4"/>
          </p15:clr>
        </p15:guide>
        <p15:guide id="3" pos="1304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orient="horz" pos="2623">
          <p15:clr>
            <a:srgbClr val="A4A3A4"/>
          </p15:clr>
        </p15:guide>
        <p15:guide id="6" pos="4320">
          <p15:clr>
            <a:srgbClr val="A4A3A4"/>
          </p15:clr>
        </p15:guide>
        <p15:guide id="7" pos="3118">
          <p15:clr>
            <a:srgbClr val="A4A3A4"/>
          </p15:clr>
        </p15:guide>
        <p15:guide id="8" pos="2976">
          <p15:clr>
            <a:srgbClr val="A4A3A4"/>
          </p15:clr>
        </p15:guide>
        <p15:guide id="9" orient="horz" pos="590">
          <p15:clr>
            <a:srgbClr val="A4A3A4"/>
          </p15:clr>
        </p15:guide>
        <p15:guide id="10" pos="2268">
          <p15:clr>
            <a:srgbClr val="A4A3A4"/>
          </p15:clr>
        </p15:guide>
        <p15:guide id="11" pos="3902">
          <p15:clr>
            <a:srgbClr val="A4A3A4"/>
          </p15:clr>
        </p15:guide>
        <p15:guide id="12" orient="horz" pos="10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BAB2CB-D6CE-4C3D-AE75-D4B67702C909}">
  <a:tblStyle styleId="{09BAB2CB-D6CE-4C3D-AE75-D4B67702C9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337"/>
        <p:guide pos="5558"/>
        <p:guide pos="1304"/>
        <p:guide orient="horz" pos="1620"/>
        <p:guide orient="horz" pos="2623"/>
        <p:guide pos="4320"/>
        <p:guide pos="3118"/>
        <p:guide pos="2976"/>
        <p:guide orient="horz" pos="590"/>
        <p:guide pos="2268"/>
        <p:guide pos="3902"/>
        <p:guide orient="horz" pos="10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font" Target="fonts/font25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91764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8566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de7457949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de7457949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851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de7457949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de7457949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8967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755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de7457949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3de7457949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650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de7457949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3de7457949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8370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16500" y="1001050"/>
            <a:ext cx="6809100" cy="31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4600"/>
              <a:buNone/>
              <a:defRPr sz="4600">
                <a:solidFill>
                  <a:srgbClr val="25252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 rot="-5400000">
            <a:off x="-1772935" y="1844264"/>
            <a:ext cx="49506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&amp; subtitle slide" type="secHead">
  <p:cSld name="SECTION_HEADER">
    <p:bg>
      <p:bgPr>
        <a:noFill/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77425" y="2095075"/>
            <a:ext cx="3942300" cy="1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477425" y="4030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" name="Google Shape;17;p3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0" y="0"/>
            <a:ext cx="7115100" cy="5143500"/>
          </a:xfrm>
          <a:prstGeom prst="parallelogram">
            <a:avLst>
              <a:gd name="adj" fmla="val 25000"/>
            </a:avLst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1285900" y="1173400"/>
            <a:ext cx="4736700" cy="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1285875" y="1991650"/>
            <a:ext cx="4289400" cy="21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&amp; Image slide">
  <p:cSld name="TITLE_AND_BODY_1">
    <p:bg>
      <p:bgPr>
        <a:solidFill>
          <a:srgbClr val="252525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3515048" y="3403220"/>
            <a:ext cx="5413200" cy="10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6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6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6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6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6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6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6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6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919800" y="1785425"/>
            <a:ext cx="4790100" cy="10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●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○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■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●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○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■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●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○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■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2" name="Google Shape;52;p10"/>
          <p:cNvSpPr/>
          <p:nvPr/>
        </p:nvSpPr>
        <p:spPr>
          <a:xfrm rot="10800000">
            <a:off x="6533400" y="4516800"/>
            <a:ext cx="22896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BED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slide">
  <p:cSld name="ONE_COLUM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/>
        </p:nvSpPr>
        <p:spPr>
          <a:xfrm>
            <a:off x="8251984" y="44451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3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‹#›</a:t>
            </a:fld>
            <a:endParaRPr sz="1300">
              <a:solidFill>
                <a:srgbClr val="FFFFFF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496300" y="1198875"/>
            <a:ext cx="50160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/>
          <p:nvPr/>
        </p:nvSpPr>
        <p:spPr>
          <a:xfrm rot="10800000">
            <a:off x="561900" y="4669200"/>
            <a:ext cx="2289600" cy="92400"/>
          </a:xfrm>
          <a:prstGeom prst="rect">
            <a:avLst/>
          </a:prstGeom>
          <a:solidFill>
            <a:srgbClr val="90CC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7FF"/>
              </a:solidFill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"/>
          </p:nvPr>
        </p:nvSpPr>
        <p:spPr>
          <a:xfrm>
            <a:off x="496300" y="3315875"/>
            <a:ext cx="3343200" cy="1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Slide &amp; title">
  <p:cSld name="CUSTOM_1">
    <p:bg>
      <p:bgPr>
        <a:solidFill>
          <a:srgbClr val="252525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410675" y="375400"/>
            <a:ext cx="7498800" cy="102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6" r:id="rId4"/>
    <p:sldLayoutId id="2147483663" r:id="rId5"/>
    <p:sldLayoutId id="214748366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liyhafiz.com/cloud-security-and-cloud-computing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82128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 l="13106" t="15681" r="3518" b="17473"/>
          <a:stretch/>
        </p:blipFill>
        <p:spPr>
          <a:xfrm>
            <a:off x="1198475" y="747408"/>
            <a:ext cx="7624521" cy="407485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>
            <a:spLocks noGrp="1"/>
          </p:cNvSpPr>
          <p:nvPr>
            <p:ph type="ctrTitle"/>
          </p:nvPr>
        </p:nvSpPr>
        <p:spPr>
          <a:xfrm>
            <a:off x="1475403" y="850148"/>
            <a:ext cx="6809100" cy="18243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2800" dirty="0" smtClean="0">
                <a:solidFill>
                  <a:srgbClr val="252525"/>
                </a:solidFill>
              </a:rPr>
              <a:t>Edge Computing in 5G : A Review</a:t>
            </a:r>
            <a:endParaRPr sz="2800" dirty="0">
              <a:solidFill>
                <a:srgbClr val="0043C1"/>
              </a:solidFill>
            </a:endParaRPr>
          </a:p>
        </p:txBody>
      </p:sp>
      <p:sp>
        <p:nvSpPr>
          <p:cNvPr id="5" name="Google Shape;164;p26"/>
          <p:cNvSpPr txBox="1">
            <a:spLocks/>
          </p:cNvSpPr>
          <p:nvPr/>
        </p:nvSpPr>
        <p:spPr>
          <a:xfrm>
            <a:off x="1475403" y="2564221"/>
            <a:ext cx="6809100" cy="446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4600"/>
              <a:buFont typeface="Montserrat ExtraBold"/>
              <a:buNone/>
              <a:defRPr sz="4600" b="0" i="0" u="none" strike="noStrike" cap="none">
                <a:solidFill>
                  <a:srgbClr val="25252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Montserrat ExtraBold"/>
              <a:buNone/>
              <a:defRPr sz="48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Montserrat ExtraBold"/>
              <a:buNone/>
              <a:defRPr sz="48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Montserrat ExtraBold"/>
              <a:buNone/>
              <a:defRPr sz="48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Montserrat ExtraBold"/>
              <a:buNone/>
              <a:defRPr sz="48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Montserrat ExtraBold"/>
              <a:buNone/>
              <a:defRPr sz="48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Montserrat ExtraBold"/>
              <a:buNone/>
              <a:defRPr sz="48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Montserrat ExtraBold"/>
              <a:buNone/>
              <a:defRPr sz="48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Montserrat ExtraBold"/>
              <a:buNone/>
              <a:defRPr sz="48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dirty="0" smtClean="0">
                <a:solidFill>
                  <a:srgbClr val="0043C1"/>
                </a:solidFill>
              </a:rPr>
              <a:t>3120521027 – </a:t>
            </a:r>
            <a:r>
              <a:rPr lang="en-US" sz="1800" dirty="0" err="1" smtClean="0">
                <a:solidFill>
                  <a:srgbClr val="0043C1"/>
                </a:solidFill>
              </a:rPr>
              <a:t>Marcell</a:t>
            </a:r>
            <a:r>
              <a:rPr lang="en-US" sz="1800" dirty="0" smtClean="0">
                <a:solidFill>
                  <a:srgbClr val="0043C1"/>
                </a:solidFill>
              </a:rPr>
              <a:t> </a:t>
            </a:r>
            <a:r>
              <a:rPr lang="en-US" sz="1800" dirty="0" err="1" smtClean="0">
                <a:solidFill>
                  <a:srgbClr val="0043C1"/>
                </a:solidFill>
              </a:rPr>
              <a:t>Bintang</a:t>
            </a:r>
            <a:r>
              <a:rPr lang="en-US" sz="1800" dirty="0" smtClean="0">
                <a:solidFill>
                  <a:srgbClr val="0043C1"/>
                </a:solidFill>
              </a:rPr>
              <a:t> </a:t>
            </a:r>
            <a:r>
              <a:rPr lang="en-US" sz="1800" dirty="0" err="1" smtClean="0">
                <a:solidFill>
                  <a:srgbClr val="0043C1"/>
                </a:solidFill>
              </a:rPr>
              <a:t>Setiawan</a:t>
            </a:r>
            <a:endParaRPr lang="en-US" sz="1800" dirty="0">
              <a:solidFill>
                <a:srgbClr val="0043C1"/>
              </a:solidFill>
            </a:endParaRPr>
          </a:p>
        </p:txBody>
      </p:sp>
      <p:sp>
        <p:nvSpPr>
          <p:cNvPr id="6" name="Google Shape;164;p26"/>
          <p:cNvSpPr txBox="1">
            <a:spLocks/>
          </p:cNvSpPr>
          <p:nvPr/>
        </p:nvSpPr>
        <p:spPr>
          <a:xfrm>
            <a:off x="1547321" y="1967799"/>
            <a:ext cx="6809100" cy="446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4600"/>
              <a:buFont typeface="Montserrat ExtraBold"/>
              <a:buNone/>
              <a:defRPr sz="4600" b="0" i="0" u="none" strike="noStrike" cap="none">
                <a:solidFill>
                  <a:srgbClr val="25252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Montserrat ExtraBold"/>
              <a:buNone/>
              <a:defRPr sz="48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Montserrat ExtraBold"/>
              <a:buNone/>
              <a:defRPr sz="48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Montserrat ExtraBold"/>
              <a:buNone/>
              <a:defRPr sz="48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Montserrat ExtraBold"/>
              <a:buNone/>
              <a:defRPr sz="48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Montserrat ExtraBold"/>
              <a:buNone/>
              <a:defRPr sz="48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Montserrat ExtraBold"/>
              <a:buNone/>
              <a:defRPr sz="48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Montserrat ExtraBold"/>
              <a:buNone/>
              <a:defRPr sz="48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Montserrat ExtraBold"/>
              <a:buNone/>
              <a:defRPr sz="48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>
              <a:buClr>
                <a:srgbClr val="000000"/>
              </a:buClr>
              <a:buSzPts val="1100"/>
            </a:pPr>
            <a:r>
              <a:rPr lang="en-US" sz="1100" dirty="0">
                <a:solidFill>
                  <a:srgbClr val="0043C1"/>
                </a:solidFill>
              </a:rPr>
              <a:t>NAJMUL HASSAN 1, KOK-LIM ALVIN YAU 1, (Senior Member, IEEE),</a:t>
            </a:r>
          </a:p>
          <a:p>
            <a:pPr>
              <a:buClr>
                <a:srgbClr val="000000"/>
              </a:buClr>
              <a:buSzPts val="1100"/>
            </a:pPr>
            <a:r>
              <a:rPr lang="en-US" sz="1100" dirty="0">
                <a:solidFill>
                  <a:srgbClr val="0043C1"/>
                </a:solidFill>
              </a:rPr>
              <a:t>AND CELIMUGE WU 2, (Senior Member, IEEE)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1070142" y="844627"/>
            <a:ext cx="4736700" cy="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dirty="0" smtClean="0">
                <a:solidFill>
                  <a:schemeClr val="lt1"/>
                </a:solidFill>
              </a:rPr>
              <a:t>Overview</a:t>
            </a:r>
            <a:endParaRPr sz="2200" dirty="0">
              <a:solidFill>
                <a:srgbClr val="90CCFA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10" name="Google Shape;210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81748" y="1330627"/>
            <a:ext cx="8166909" cy="319000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Paper </a:t>
            </a:r>
            <a:r>
              <a:rPr lang="en-US" sz="1600" dirty="0" err="1">
                <a:solidFill>
                  <a:schemeClr val="bg1"/>
                </a:solidFill>
              </a:rPr>
              <a:t>ini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menyoroti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kemajuan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terbaru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komputasi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tepi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dalam</a:t>
            </a:r>
            <a:r>
              <a:rPr lang="en-US" sz="1600" dirty="0">
                <a:solidFill>
                  <a:schemeClr val="bg1"/>
                </a:solidFill>
              </a:rPr>
              <a:t> 5G. </a:t>
            </a:r>
            <a:endParaRPr lang="en-US" sz="16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bg1"/>
                </a:solidFill>
              </a:rPr>
              <a:t>Beberapa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analisis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telah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dilakukan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pada</a:t>
            </a:r>
            <a:r>
              <a:rPr lang="en-US" sz="1600" dirty="0">
                <a:solidFill>
                  <a:schemeClr val="bg1"/>
                </a:solidFill>
              </a:rPr>
              <a:t> platform </a:t>
            </a:r>
            <a:r>
              <a:rPr lang="en-US" sz="1600" dirty="0" err="1">
                <a:solidFill>
                  <a:schemeClr val="bg1"/>
                </a:solidFill>
              </a:rPr>
              <a:t>komputasi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tertentu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dari</a:t>
            </a:r>
            <a:r>
              <a:rPr lang="en-US" sz="1600" dirty="0">
                <a:solidFill>
                  <a:schemeClr val="bg1"/>
                </a:solidFill>
              </a:rPr>
              <a:t> edge computing di 5G,khususnya mobile edge computing (</a:t>
            </a:r>
            <a:r>
              <a:rPr lang="en-US" sz="1600" dirty="0" smtClean="0">
                <a:solidFill>
                  <a:schemeClr val="bg1"/>
                </a:solidFill>
              </a:rPr>
              <a:t>MEC).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bg1"/>
                </a:solidFill>
              </a:rPr>
              <a:t>Selain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itu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berfokus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pada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orkestrasi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tepi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masalah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terkait</a:t>
            </a:r>
            <a:r>
              <a:rPr lang="en-US" sz="1600" dirty="0">
                <a:solidFill>
                  <a:schemeClr val="bg1"/>
                </a:solidFill>
              </a:rPr>
              <a:t> di </a:t>
            </a:r>
            <a:r>
              <a:rPr lang="en-US" sz="1600" dirty="0" err="1">
                <a:solidFill>
                  <a:schemeClr val="bg1"/>
                </a:solidFill>
              </a:rPr>
              <a:t>lingkungan</a:t>
            </a:r>
            <a:r>
              <a:rPr lang="en-US" sz="1600" dirty="0">
                <a:solidFill>
                  <a:schemeClr val="bg1"/>
                </a:solidFill>
              </a:rPr>
              <a:t> 5G </a:t>
            </a:r>
            <a:r>
              <a:rPr lang="en-US" sz="1600" dirty="0" err="1">
                <a:solidFill>
                  <a:schemeClr val="bg1"/>
                </a:solidFill>
              </a:rPr>
              <a:t>dan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arsitektur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MEC.Dalam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survei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komputasi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tepi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termasuk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aplikasinya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tantangan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utama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disajikan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dari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perspektif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jaringan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kendaraan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 smtClean="0">
                <a:solidFill>
                  <a:schemeClr val="bg1"/>
                </a:solidFill>
              </a:rPr>
              <a:t>Makalah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ini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menyajikan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a) </a:t>
            </a:r>
            <a:r>
              <a:rPr lang="en-US" sz="1600" dirty="0" err="1" smtClean="0">
                <a:solidFill>
                  <a:schemeClr val="bg1"/>
                </a:solidFill>
              </a:rPr>
              <a:t>taksonomi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komputasi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tepi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dalam</a:t>
            </a:r>
            <a:r>
              <a:rPr lang="en-US" sz="1600" dirty="0">
                <a:solidFill>
                  <a:schemeClr val="bg1"/>
                </a:solidFill>
              </a:rPr>
              <a:t> 5G yang </a:t>
            </a:r>
            <a:r>
              <a:rPr lang="en-US" sz="1600" dirty="0" err="1">
                <a:solidFill>
                  <a:schemeClr val="bg1"/>
                </a:solidFill>
              </a:rPr>
              <a:t>mencakup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tujuan,platform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komputasi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atribut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penggunaan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fungsi</a:t>
            </a:r>
            <a:r>
              <a:rPr lang="en-US" sz="1600" dirty="0">
                <a:solidFill>
                  <a:schemeClr val="bg1"/>
                </a:solidFill>
              </a:rPr>
              <a:t> 5G,ukuran </a:t>
            </a:r>
            <a:r>
              <a:rPr lang="en-US" sz="1600" dirty="0" err="1">
                <a:solidFill>
                  <a:schemeClr val="bg1"/>
                </a:solidFill>
              </a:rPr>
              <a:t>kinerja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dan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peran</a:t>
            </a:r>
            <a:r>
              <a:rPr lang="en-US" sz="1600" dirty="0">
                <a:solidFill>
                  <a:schemeClr val="bg1"/>
                </a:solidFill>
              </a:rPr>
              <a:t> edge </a:t>
            </a:r>
            <a:r>
              <a:rPr lang="en-US" sz="1600" dirty="0" smtClean="0">
                <a:solidFill>
                  <a:schemeClr val="bg1"/>
                </a:solidFill>
              </a:rPr>
              <a:t>computing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b</a:t>
            </a:r>
            <a:r>
              <a:rPr lang="en-US" sz="1600" dirty="0" smtClean="0">
                <a:solidFill>
                  <a:schemeClr val="bg1"/>
                </a:solidFill>
              </a:rPr>
              <a:t>) </a:t>
            </a:r>
            <a:r>
              <a:rPr lang="en-US" sz="1600" dirty="0" err="1" smtClean="0">
                <a:solidFill>
                  <a:schemeClr val="bg1"/>
                </a:solidFill>
              </a:rPr>
              <a:t>tinjauan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skema</a:t>
            </a:r>
            <a:r>
              <a:rPr lang="en-US" sz="1600" dirty="0">
                <a:solidFill>
                  <a:schemeClr val="bg1"/>
                </a:solidFill>
              </a:rPr>
              <a:t> edge computing </a:t>
            </a:r>
            <a:r>
              <a:rPr lang="en-US" sz="1600" dirty="0" err="1">
                <a:solidFill>
                  <a:schemeClr val="bg1"/>
                </a:solidFill>
              </a:rPr>
              <a:t>mutakhir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dalam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5G </a:t>
            </a:r>
            <a:r>
              <a:rPr lang="en-US" sz="1600" dirty="0" err="1" smtClean="0">
                <a:solidFill>
                  <a:schemeClr val="bg1"/>
                </a:solidFill>
              </a:rPr>
              <a:t>dan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</a:t>
            </a:r>
            <a:r>
              <a:rPr lang="en-US" sz="1600" dirty="0">
                <a:solidFill>
                  <a:schemeClr val="bg1"/>
                </a:solidFill>
              </a:rPr>
              <a:t>) </a:t>
            </a:r>
            <a:r>
              <a:rPr lang="en-US" sz="1600" dirty="0" err="1">
                <a:solidFill>
                  <a:schemeClr val="bg1"/>
                </a:solidFill>
              </a:rPr>
              <a:t>isu-isu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terbuka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dalam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topik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penelitian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ini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Topik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tepat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waktukarena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munculnya</a:t>
            </a:r>
            <a:r>
              <a:rPr lang="en-US" sz="1600" dirty="0">
                <a:solidFill>
                  <a:schemeClr val="bg1"/>
                </a:solidFill>
              </a:rPr>
              <a:t> 5G </a:t>
            </a:r>
            <a:r>
              <a:rPr lang="en-US" sz="1600" dirty="0" err="1">
                <a:solidFill>
                  <a:schemeClr val="bg1"/>
                </a:solidFill>
              </a:rPr>
              <a:t>baru-baru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ini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dan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peran</a:t>
            </a:r>
            <a:r>
              <a:rPr lang="en-US" sz="1600" dirty="0">
                <a:solidFill>
                  <a:schemeClr val="bg1"/>
                </a:solidFill>
              </a:rPr>
              <a:t> edge yang </a:t>
            </a:r>
            <a:r>
              <a:rPr lang="en-US" sz="1600" dirty="0" err="1">
                <a:solidFill>
                  <a:schemeClr val="bg1"/>
                </a:solidFill>
              </a:rPr>
              <a:t>berkembangkomputasi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dalam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realisasi</a:t>
            </a:r>
            <a:r>
              <a:rPr lang="en-US" sz="1600" dirty="0">
                <a:solidFill>
                  <a:schemeClr val="bg1"/>
                </a:solidFill>
              </a:rPr>
              <a:t> 5G.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>
            <a:spLocks noGrp="1"/>
          </p:cNvSpPr>
          <p:nvPr>
            <p:ph type="subTitle" idx="1"/>
          </p:nvPr>
        </p:nvSpPr>
        <p:spPr>
          <a:xfrm>
            <a:off x="403834" y="1119883"/>
            <a:ext cx="5041470" cy="35240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b="1" dirty="0" err="1"/>
              <a:t>Pertama</a:t>
            </a:r>
            <a:r>
              <a:rPr lang="en-US" b="1" dirty="0"/>
              <a:t>, </a:t>
            </a:r>
            <a:r>
              <a:rPr lang="en-US" b="1" dirty="0" err="1"/>
              <a:t>sejumlah</a:t>
            </a:r>
            <a:r>
              <a:rPr lang="en-US" b="1" dirty="0"/>
              <a:t> </a:t>
            </a:r>
            <a:r>
              <a:rPr lang="en-US" b="1" dirty="0" err="1"/>
              <a:t>besar</a:t>
            </a:r>
            <a:r>
              <a:rPr lang="en-US" b="1" dirty="0"/>
              <a:t> data </a:t>
            </a:r>
            <a:r>
              <a:rPr lang="en-US" b="1" dirty="0" err="1"/>
              <a:t>dihasilkan</a:t>
            </a:r>
            <a:r>
              <a:rPr lang="en-US" b="1" dirty="0" smtClean="0"/>
              <a:t>.</a:t>
            </a:r>
          </a:p>
          <a:p>
            <a:pPr marL="0" lvl="0" indent="0" algn="just"/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i="1" dirty="0"/>
              <a:t>International Telecommunication Union </a:t>
            </a:r>
            <a:r>
              <a:rPr lang="en-US" dirty="0"/>
              <a:t>(ITU),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7,5 </a:t>
            </a:r>
            <a:r>
              <a:rPr lang="en-US" dirty="0" err="1"/>
              <a:t>miliar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seluler</a:t>
            </a:r>
            <a:r>
              <a:rPr lang="en-US" dirty="0"/>
              <a:t> di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2017,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seluler</a:t>
            </a:r>
            <a:r>
              <a:rPr lang="en-US" dirty="0"/>
              <a:t> </a:t>
            </a:r>
            <a:r>
              <a:rPr lang="en-US" dirty="0" err="1"/>
              <a:t>diperkirakan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meningkat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25 </a:t>
            </a:r>
            <a:r>
              <a:rPr lang="en-US" dirty="0" err="1"/>
              <a:t>miliar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2020, </a:t>
            </a:r>
            <a:r>
              <a:rPr lang="en-US" dirty="0" err="1"/>
              <a:t>berkontribusi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padat</a:t>
            </a:r>
            <a:r>
              <a:rPr lang="en-US" dirty="0"/>
              <a:t>. </a:t>
            </a:r>
            <a:r>
              <a:rPr lang="en-US" dirty="0" err="1"/>
              <a:t>Akibatnya</a:t>
            </a:r>
            <a:r>
              <a:rPr lang="en-US" dirty="0"/>
              <a:t>,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ledakan</a:t>
            </a:r>
            <a:r>
              <a:rPr lang="en-US" dirty="0"/>
              <a:t> </a:t>
            </a:r>
            <a:r>
              <a:rPr lang="en-US" dirty="0" err="1"/>
              <a:t>pertumbuhan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16,5 </a:t>
            </a:r>
            <a:r>
              <a:rPr lang="en-US" dirty="0" err="1"/>
              <a:t>exabyte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2014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perkiraan</a:t>
            </a:r>
            <a:r>
              <a:rPr lang="en-US" dirty="0"/>
              <a:t> 500 </a:t>
            </a:r>
            <a:r>
              <a:rPr lang="en-US" dirty="0" err="1"/>
              <a:t>exabyte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2020, </a:t>
            </a:r>
            <a:r>
              <a:rPr lang="en-US" dirty="0" err="1"/>
              <a:t>berkontribusi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pertumbuhan</a:t>
            </a:r>
            <a:r>
              <a:rPr lang="en-US" dirty="0"/>
              <a:t> 30 kali </a:t>
            </a:r>
            <a:r>
              <a:rPr lang="en-US" dirty="0" err="1"/>
              <a:t>lipat</a:t>
            </a:r>
            <a:r>
              <a:rPr lang="en-US" dirty="0" smtClean="0"/>
              <a:t>.</a:t>
            </a:r>
          </a:p>
          <a:p>
            <a:pPr marL="0" lvl="0" indent="0" algn="just"/>
            <a:endParaRPr lang="en-US" dirty="0"/>
          </a:p>
          <a:p>
            <a:pPr marL="0" lvl="0" indent="0" algn="just"/>
            <a:r>
              <a:rPr lang="en-US" b="1" dirty="0" err="1" smtClean="0"/>
              <a:t>Kedua</a:t>
            </a:r>
            <a:r>
              <a:rPr lang="en-US" b="1" dirty="0"/>
              <a:t>, </a:t>
            </a:r>
            <a:r>
              <a:rPr lang="en-US" b="1" dirty="0" err="1"/>
              <a:t>persyaratan</a:t>
            </a:r>
            <a:r>
              <a:rPr lang="en-US" b="1" dirty="0"/>
              <a:t> </a:t>
            </a:r>
            <a:r>
              <a:rPr lang="en-US" b="1" dirty="0" err="1" smtClean="0"/>
              <a:t>QoS</a:t>
            </a:r>
            <a:r>
              <a:rPr lang="en-US" b="1" dirty="0" smtClean="0"/>
              <a:t> (</a:t>
            </a:r>
            <a:r>
              <a:rPr lang="en-US" b="1" i="1" dirty="0" smtClean="0"/>
              <a:t>Quality of Service</a:t>
            </a:r>
            <a:r>
              <a:rPr lang="en-US" b="1" dirty="0" smtClean="0"/>
              <a:t>) </a:t>
            </a:r>
            <a:r>
              <a:rPr lang="en-US" b="1" dirty="0"/>
              <a:t>yang </a:t>
            </a:r>
            <a:r>
              <a:rPr lang="en-US" b="1" dirty="0" err="1"/>
              <a:t>ketat</a:t>
            </a:r>
            <a:r>
              <a:rPr lang="en-US" b="1" dirty="0"/>
              <a:t> </a:t>
            </a:r>
            <a:endParaRPr lang="en-US" b="1" dirty="0" smtClean="0"/>
          </a:p>
          <a:p>
            <a:pPr marL="0" lvl="0" indent="0" algn="just"/>
            <a:r>
              <a:rPr lang="en-US" dirty="0" err="1" smtClean="0"/>
              <a:t>dikenakan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interaktif</a:t>
            </a:r>
            <a:r>
              <a:rPr lang="en-US" dirty="0"/>
              <a:t>, yang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latensi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throughput yang </a:t>
            </a:r>
            <a:r>
              <a:rPr lang="en-US" dirty="0" err="1"/>
              <a:t>tinggi</a:t>
            </a:r>
            <a:r>
              <a:rPr lang="en-US" dirty="0" smtClean="0"/>
              <a:t>.</a:t>
            </a:r>
          </a:p>
          <a:p>
            <a:pPr marL="0" lvl="0" indent="0" algn="just"/>
            <a:endParaRPr lang="en-US" dirty="0"/>
          </a:p>
          <a:p>
            <a:pPr marL="0" lvl="0" indent="0" algn="just"/>
            <a:r>
              <a:rPr lang="en-US" b="1" dirty="0" err="1" smtClean="0"/>
              <a:t>Ketiga</a:t>
            </a:r>
            <a:r>
              <a:rPr lang="en-US" b="1" dirty="0"/>
              <a:t>, </a:t>
            </a:r>
            <a:r>
              <a:rPr lang="en-US" b="1" dirty="0" err="1"/>
              <a:t>lingkungan</a:t>
            </a:r>
            <a:r>
              <a:rPr lang="en-US" b="1" dirty="0"/>
              <a:t> yang </a:t>
            </a:r>
            <a:r>
              <a:rPr lang="en-US" b="1" dirty="0" err="1"/>
              <a:t>heterogen</a:t>
            </a:r>
            <a:r>
              <a:rPr lang="en-US" b="1" dirty="0"/>
              <a:t> </a:t>
            </a:r>
            <a:r>
              <a:rPr lang="en-US" b="1" dirty="0" err="1"/>
              <a:t>harus</a:t>
            </a:r>
            <a:r>
              <a:rPr lang="en-US" b="1" dirty="0"/>
              <a:t> </a:t>
            </a:r>
            <a:r>
              <a:rPr lang="en-US" b="1" dirty="0" err="1" smtClean="0"/>
              <a:t>didukung</a:t>
            </a:r>
            <a:endParaRPr lang="en-US" b="1" dirty="0" smtClean="0"/>
          </a:p>
          <a:p>
            <a:pPr marL="0" lvl="0" indent="0" algn="just"/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/>
              <a:t>inter-</a:t>
            </a:r>
            <a:r>
              <a:rPr lang="en-US" dirty="0" err="1"/>
              <a:t>operabilitas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peralatan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(</a:t>
            </a:r>
            <a:r>
              <a:rPr lang="en-US" dirty="0" err="1"/>
              <a:t>mis</a:t>
            </a:r>
            <a:r>
              <a:rPr lang="en-US" dirty="0"/>
              <a:t>., smartphone </a:t>
            </a:r>
            <a:r>
              <a:rPr lang="en-US" dirty="0" err="1"/>
              <a:t>dan</a:t>
            </a:r>
            <a:r>
              <a:rPr lang="en-US" dirty="0"/>
              <a:t> tablet),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QoS</a:t>
            </a:r>
            <a:r>
              <a:rPr lang="en-US" dirty="0"/>
              <a:t> (</a:t>
            </a:r>
            <a:r>
              <a:rPr lang="en-US" dirty="0" err="1"/>
              <a:t>mis</a:t>
            </a:r>
            <a:r>
              <a:rPr lang="en-US" dirty="0"/>
              <a:t>., level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latensi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throughput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multimedia),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(</a:t>
            </a:r>
            <a:r>
              <a:rPr lang="en-US" dirty="0" err="1"/>
              <a:t>mis</a:t>
            </a:r>
            <a:r>
              <a:rPr lang="en-US" dirty="0"/>
              <a:t>., IEEE 802.11 </a:t>
            </a:r>
            <a:r>
              <a:rPr lang="en-US" dirty="0" err="1"/>
              <a:t>dan</a:t>
            </a:r>
            <a:r>
              <a:rPr lang="en-US" dirty="0"/>
              <a:t> Internet of things),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sebagainya</a:t>
            </a:r>
            <a:r>
              <a:rPr lang="en-US" dirty="0"/>
              <a:t>.</a:t>
            </a:r>
            <a:endParaRPr dirty="0"/>
          </a:p>
        </p:txBody>
      </p:sp>
      <p:pic>
        <p:nvPicPr>
          <p:cNvPr id="238" name="Google Shape;238;p34"/>
          <p:cNvPicPr preferRelativeResize="0"/>
          <p:nvPr/>
        </p:nvPicPr>
        <p:blipFill rotWithShape="1">
          <a:blip r:embed="rId3">
            <a:alphaModFix/>
          </a:blip>
          <a:srcRect l="49748" t="14843" b="14843"/>
          <a:stretch/>
        </p:blipFill>
        <p:spPr>
          <a:xfrm>
            <a:off x="5517222" y="0"/>
            <a:ext cx="36267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4"/>
          <p:cNvSpPr txBox="1">
            <a:spLocks noGrp="1"/>
          </p:cNvSpPr>
          <p:nvPr>
            <p:ph type="title"/>
          </p:nvPr>
        </p:nvSpPr>
        <p:spPr>
          <a:xfrm>
            <a:off x="352462" y="459136"/>
            <a:ext cx="5016000" cy="6607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 smtClean="0"/>
              <a:t>Karakteristik </a:t>
            </a:r>
            <a:r>
              <a:rPr lang="es" sz="3200" dirty="0" smtClean="0">
                <a:solidFill>
                  <a:srgbClr val="0043C1"/>
                </a:solidFill>
              </a:rPr>
              <a:t>5G</a:t>
            </a:r>
            <a:endParaRPr sz="3200" dirty="0">
              <a:solidFill>
                <a:srgbClr val="0043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38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870" y="3419014"/>
            <a:ext cx="8229603" cy="1082700"/>
          </a:xfrm>
        </p:spPr>
        <p:txBody>
          <a:bodyPr/>
          <a:lstStyle/>
          <a:p>
            <a:pPr marL="139700" indent="0" algn="just">
              <a:buNone/>
            </a:pP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tepi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model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awan</a:t>
            </a:r>
            <a:r>
              <a:rPr lang="en-US" dirty="0"/>
              <a:t> </a:t>
            </a:r>
            <a:r>
              <a:rPr lang="en-US" dirty="0" err="1"/>
              <a:t>tradisional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 smtClean="0"/>
              <a:t>interaktif</a:t>
            </a:r>
            <a:r>
              <a:rPr lang="en-US" dirty="0" smtClean="0"/>
              <a:t> </a:t>
            </a:r>
            <a:r>
              <a:rPr lang="en-US" dirty="0" err="1" smtClean="0"/>
              <a:t>intensif</a:t>
            </a:r>
            <a:r>
              <a:rPr lang="en-US" dirty="0" smtClean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QoS</a:t>
            </a:r>
            <a:r>
              <a:rPr lang="en-US" dirty="0"/>
              <a:t> yang </a:t>
            </a:r>
            <a:r>
              <a:rPr lang="en-US" dirty="0" err="1"/>
              <a:t>tinggi,termasuk</a:t>
            </a:r>
            <a:r>
              <a:rPr lang="en-US" dirty="0"/>
              <a:t> </a:t>
            </a:r>
            <a:r>
              <a:rPr lang="en-US" dirty="0" err="1"/>
              <a:t>latensi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throughput </a:t>
            </a:r>
            <a:r>
              <a:rPr lang="en-US" dirty="0" err="1"/>
              <a:t>tinggi</a:t>
            </a:r>
            <a:r>
              <a:rPr lang="en-US" dirty="0"/>
              <a:t>.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 smtClean="0"/>
              <a:t>dikarenakan</a:t>
            </a:r>
            <a:r>
              <a:rPr lang="en-US" dirty="0" smtClean="0"/>
              <a:t> cloud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Peralatan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, yang juga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konsumsi</a:t>
            </a:r>
            <a:r>
              <a:rPr lang="en-US" dirty="0"/>
              <a:t> </a:t>
            </a:r>
            <a:r>
              <a:rPr lang="en-US" dirty="0" err="1"/>
              <a:t>energi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kata lain, server cloud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terletak</a:t>
            </a:r>
            <a:r>
              <a:rPr lang="en-US" dirty="0"/>
              <a:t> di </a:t>
            </a:r>
            <a:r>
              <a:rPr lang="en-US" dirty="0" err="1"/>
              <a:t>jaringan</a:t>
            </a:r>
            <a:r>
              <a:rPr lang="en-US" dirty="0"/>
              <a:t> inti, </a:t>
            </a:r>
            <a:r>
              <a:rPr lang="en-US" dirty="0" err="1"/>
              <a:t>dan</a:t>
            </a:r>
            <a:r>
              <a:rPr lang="en-US" dirty="0"/>
              <a:t> server </a:t>
            </a:r>
            <a:r>
              <a:rPr lang="en-US" dirty="0" err="1" smtClean="0"/>
              <a:t>tepi</a:t>
            </a:r>
            <a:r>
              <a:rPr lang="en-US" dirty="0" smtClean="0"/>
              <a:t> </a:t>
            </a:r>
            <a:r>
              <a:rPr lang="en-US" dirty="0" err="1" smtClean="0"/>
              <a:t>awan</a:t>
            </a:r>
            <a:r>
              <a:rPr lang="en-US" dirty="0" smtClean="0"/>
              <a:t> </a:t>
            </a:r>
            <a:r>
              <a:rPr lang="en-US" dirty="0"/>
              <a:t>mini </a:t>
            </a:r>
            <a:r>
              <a:rPr lang="en-US" dirty="0" err="1"/>
              <a:t>terletak</a:t>
            </a:r>
            <a:r>
              <a:rPr lang="en-US" dirty="0"/>
              <a:t> di </a:t>
            </a:r>
            <a:r>
              <a:rPr lang="en-US" dirty="0" err="1"/>
              <a:t>tepi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9307"/>
          <a:stretch/>
        </p:blipFill>
        <p:spPr>
          <a:xfrm>
            <a:off x="4728815" y="747018"/>
            <a:ext cx="3886742" cy="2487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0484"/>
          <a:stretch/>
        </p:blipFill>
        <p:spPr>
          <a:xfrm>
            <a:off x="487246" y="804811"/>
            <a:ext cx="3886742" cy="2429271"/>
          </a:xfrm>
          <a:prstGeom prst="rect">
            <a:avLst/>
          </a:prstGeom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1784050" y="205668"/>
            <a:ext cx="5889529" cy="5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●"/>
              <a:defRPr sz="1400" b="0" i="0" u="none" strike="noStrike" cap="none"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○"/>
              <a:defRPr sz="1400" b="0" i="0" u="none" strike="noStrike" cap="none"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■"/>
              <a:defRPr sz="1400" b="0" i="0" u="none" strike="noStrike" cap="none"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●"/>
              <a:defRPr sz="1400" b="0" i="0" u="none" strike="noStrike" cap="none"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○"/>
              <a:defRPr sz="1400" b="0" i="0" u="none" strike="noStrike" cap="none"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■"/>
              <a:defRPr sz="1400" b="0" i="0" u="none" strike="noStrike" cap="none"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●"/>
              <a:defRPr sz="1400" b="0" i="0" u="none" strike="noStrike" cap="none"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○"/>
              <a:defRPr sz="1400" b="0" i="0" u="none" strike="noStrike" cap="none"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■"/>
              <a:defRPr sz="1400" b="0" i="0" u="none" strike="noStrike" cap="none"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pPr marL="139700" indent="0" algn="just">
              <a:buNone/>
            </a:pPr>
            <a:r>
              <a:rPr lang="en-US" sz="2000" b="1" dirty="0" smtClean="0"/>
              <a:t>Model Cloud Computing </a:t>
            </a:r>
            <a:r>
              <a:rPr lang="en-US" sz="2000" b="1" dirty="0" err="1" smtClean="0"/>
              <a:t>dan</a:t>
            </a:r>
            <a:r>
              <a:rPr lang="en-US" sz="2000" b="1" dirty="0" smtClean="0"/>
              <a:t> Edge Computing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4237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5" y="246579"/>
            <a:ext cx="8768375" cy="446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3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768" y="166861"/>
            <a:ext cx="7909815" cy="1023300"/>
          </a:xfrm>
        </p:spPr>
        <p:txBody>
          <a:bodyPr/>
          <a:lstStyle/>
          <a:p>
            <a:r>
              <a:rPr lang="en-ID" sz="2400" dirty="0" err="1"/>
              <a:t>Kecanggihan</a:t>
            </a:r>
            <a:r>
              <a:rPr lang="en-ID" sz="2400" dirty="0"/>
              <a:t> edge computing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jaringan</a:t>
            </a:r>
            <a:r>
              <a:rPr lang="en-ID" sz="2400" dirty="0"/>
              <a:t> 5G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768" y="1168977"/>
            <a:ext cx="8433798" cy="1082700"/>
          </a:xfrm>
        </p:spPr>
        <p:txBody>
          <a:bodyPr/>
          <a:lstStyle/>
          <a:p>
            <a:pPr marL="139700" indent="0">
              <a:buNone/>
            </a:pPr>
            <a:r>
              <a:rPr lang="en-US" dirty="0" err="1"/>
              <a:t>Kecanggihan</a:t>
            </a:r>
            <a:r>
              <a:rPr lang="en-US" dirty="0"/>
              <a:t> edge computing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5G </a:t>
            </a:r>
            <a:r>
              <a:rPr lang="en-US" dirty="0" err="1"/>
              <a:t>disajikan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fogbased</a:t>
            </a:r>
            <a:r>
              <a:rPr lang="en-US" dirty="0"/>
              <a:t>, MEC-based, </a:t>
            </a:r>
            <a:r>
              <a:rPr lang="en-US" dirty="0" err="1"/>
              <a:t>dan</a:t>
            </a:r>
            <a:r>
              <a:rPr lang="en-US" dirty="0"/>
              <a:t> hybrid</a:t>
            </a:r>
            <a:r>
              <a:rPr lang="en-US" dirty="0" smtClean="0"/>
              <a:t>.</a:t>
            </a:r>
          </a:p>
          <a:p>
            <a:pPr marL="139700" indent="0">
              <a:buNone/>
            </a:pPr>
            <a:endParaRPr lang="en-ID" dirty="0"/>
          </a:p>
          <a:p>
            <a:r>
              <a:rPr lang="en-US" dirty="0"/>
              <a:t>Fog Computing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kabut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infrastruktur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terdesentralisasi</a:t>
            </a:r>
            <a:r>
              <a:rPr lang="en-US" dirty="0"/>
              <a:t> di mana data, </a:t>
            </a:r>
            <a:r>
              <a:rPr lang="en-US" dirty="0" err="1"/>
              <a:t>komputasi</a:t>
            </a:r>
            <a:r>
              <a:rPr lang="en-US" dirty="0"/>
              <a:t>, </a:t>
            </a:r>
            <a:r>
              <a:rPr lang="en-US" dirty="0" err="1"/>
              <a:t>penyimpanan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cloud</a:t>
            </a:r>
            <a:r>
              <a:rPr lang="en-US" dirty="0" smtClean="0"/>
              <a:t>.</a:t>
            </a:r>
          </a:p>
          <a:p>
            <a:r>
              <a:rPr lang="en-US" dirty="0"/>
              <a:t>Mobile Edge Computing, </a:t>
            </a:r>
            <a:r>
              <a:rPr lang="en-US" dirty="0" err="1"/>
              <a:t>atau</a:t>
            </a:r>
            <a:r>
              <a:rPr lang="en-US" dirty="0"/>
              <a:t> Multi-access Edge Computing (MEC)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kemacetan</a:t>
            </a:r>
            <a:r>
              <a:rPr lang="en-US" dirty="0"/>
              <a:t> di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seluler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yang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di </a:t>
            </a:r>
            <a:r>
              <a:rPr lang="en-US" dirty="0" err="1"/>
              <a:t>awan</a:t>
            </a:r>
            <a:r>
              <a:rPr lang="en-US" dirty="0"/>
              <a:t> </a:t>
            </a:r>
            <a:r>
              <a:rPr lang="en-US" dirty="0" err="1"/>
              <a:t>terpusat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, di </a:t>
            </a:r>
            <a:r>
              <a:rPr lang="en-US" dirty="0" err="1"/>
              <a:t>tepi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seluler</a:t>
            </a:r>
            <a:r>
              <a:rPr lang="en-US" dirty="0"/>
              <a:t>,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dekat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yang </a:t>
            </a:r>
            <a:r>
              <a:rPr lang="en-US" dirty="0" err="1"/>
              <a:t>terhubung</a:t>
            </a:r>
            <a:r>
              <a:rPr lang="en-US" dirty="0"/>
              <a:t>. MEC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WIFI </a:t>
            </a:r>
            <a:r>
              <a:rPr lang="en-US" dirty="0" err="1"/>
              <a:t>dan</a:t>
            </a:r>
            <a:r>
              <a:rPr lang="en-US" dirty="0"/>
              <a:t> LTE,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5G </a:t>
            </a:r>
            <a:r>
              <a:rPr lang="en-US" dirty="0" err="1"/>
              <a:t>terjadi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5G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 smtClean="0"/>
              <a:t>.</a:t>
            </a:r>
          </a:p>
          <a:p>
            <a:r>
              <a:rPr lang="en-US" dirty="0" err="1"/>
              <a:t>arsitektur</a:t>
            </a:r>
            <a:r>
              <a:rPr lang="en-US" dirty="0"/>
              <a:t> edge and fog computing </a:t>
            </a:r>
            <a:r>
              <a:rPr lang="en-US" dirty="0" err="1"/>
              <a:t>berbasis</a:t>
            </a:r>
            <a:r>
              <a:rPr lang="en-US" dirty="0"/>
              <a:t> D2D </a:t>
            </a:r>
            <a:r>
              <a:rPr lang="en-US" dirty="0" err="1"/>
              <a:t>diperkenalkan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kolaboratif</a:t>
            </a:r>
            <a:r>
              <a:rPr lang="en-US" dirty="0"/>
              <a:t>, yang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di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platform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paradigma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MEC. </a:t>
            </a:r>
            <a:r>
              <a:rPr lang="en-US" dirty="0" err="1"/>
              <a:t>Arsitektur</a:t>
            </a:r>
            <a:r>
              <a:rPr lang="en-US" dirty="0"/>
              <a:t> yang </a:t>
            </a:r>
            <a:r>
              <a:rPr lang="en-US" dirty="0" err="1"/>
              <a:t>diusulkan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 smtClean="0"/>
              <a:t>QoS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 err="1"/>
              <a:t>analisis</a:t>
            </a:r>
            <a:r>
              <a:rPr lang="en-US" dirty="0"/>
              <a:t> data </a:t>
            </a:r>
            <a:r>
              <a:rPr lang="en-US" dirty="0" err="1"/>
              <a:t>lokal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smtClean="0"/>
              <a:t>local. Yang </a:t>
            </a:r>
            <a:r>
              <a:rPr lang="en-US" dirty="0" err="1" smtClean="0"/>
              <a:t>diusulkan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smtClean="0"/>
              <a:t>hybrid </a:t>
            </a:r>
            <a:r>
              <a:rPr lang="en-US" dirty="0" err="1" smtClean="0"/>
              <a:t>untuk</a:t>
            </a:r>
            <a:r>
              <a:rPr lang="en-US" dirty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/>
              <a:t>D2D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kolaboratif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226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>
            <a:spLocks noGrp="1"/>
          </p:cNvSpPr>
          <p:nvPr>
            <p:ph type="subTitle" idx="1"/>
          </p:nvPr>
        </p:nvSpPr>
        <p:spPr>
          <a:xfrm>
            <a:off x="1323312" y="619928"/>
            <a:ext cx="7543285" cy="4404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makalah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ini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disjikan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ulasan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tentang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negara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bagianpengembangan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seni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edge computing,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termasuk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solusi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berbasis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kabut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berbasis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MEC,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dan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hybrid,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jaringan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5G.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Taksonomi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didirikan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di mana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pendekatan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komputasi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tepi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diklasifikasikan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menurut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karakteristik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berbeda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misalnya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tujuan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, platform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komputasi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dan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atribut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)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dan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fitur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komputasi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tepi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disajikan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0" lvl="0" indent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Persyaratan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utama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edge computing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adalah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menyediakan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interaksi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waktu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nyata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pemrosesan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lokal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laju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data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tinggi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dan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ketersediaan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tinggi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Komputasi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tepi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meningkatkan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kinerja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jaringan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untuk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mendukung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dan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menyebarkan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berbagai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skenario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seperti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operasi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jarak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jauh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Masalah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terbuka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untuk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keberhasilan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penyebaran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komputasi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tepi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5G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diidentifikasi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termasuk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peningkatan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layanan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standardisasi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serta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mengatasi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heterogenitas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dan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kerentanan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keamanan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</a:p>
          <a:p>
            <a:pPr marL="0" lvl="0" indent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Perbandingan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kualitatif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antara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skema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ada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literatur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disajikan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dan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ini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menunjukkan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kesenjangan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penelitian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topik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ini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di mana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tanda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centang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hilang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mewakili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potensi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masalah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terbuka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dapat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dikembangkan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lebih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lanjut.diselidiki.Meskipun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penerapan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komputasi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tepi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5G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memberikan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banyak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manfaat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konvergensi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komputasi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tepi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dan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5G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menimbulkan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masalah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baru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harus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diselesaikan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waktu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dekat</a:t>
            </a:r>
            <a:r>
              <a:rPr lang="en-US" dirty="0">
                <a:solidFill>
                  <a:srgbClr val="0043C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en-US" dirty="0">
              <a:solidFill>
                <a:srgbClr val="0043C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23312" y="166861"/>
            <a:ext cx="6793271" cy="511233"/>
          </a:xfrm>
        </p:spPr>
        <p:txBody>
          <a:bodyPr/>
          <a:lstStyle/>
          <a:p>
            <a:r>
              <a:rPr lang="en-ID" sz="2400" dirty="0" smtClean="0"/>
              <a:t>Conclusion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5"/>
          <p:cNvSpPr txBox="1"/>
          <p:nvPr/>
        </p:nvSpPr>
        <p:spPr>
          <a:xfrm rot="-5400000">
            <a:off x="-1841525" y="1971151"/>
            <a:ext cx="5256600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 smtClean="0"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rPr>
              <a:t>Ask Google</a:t>
            </a:r>
            <a:endParaRPr sz="1100" dirty="0">
              <a:solidFill>
                <a:srgbClr val="252525"/>
              </a:solidFill>
              <a:latin typeface="Spectral Light"/>
              <a:ea typeface="Spectral Light"/>
              <a:cs typeface="Spectral Light"/>
              <a:sym typeface="Spectral Light"/>
            </a:endParaRPr>
          </a:p>
        </p:txBody>
      </p:sp>
      <p:sp>
        <p:nvSpPr>
          <p:cNvPr id="645" name="Google Shape;645;p55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55"/>
          <p:cNvSpPr txBox="1">
            <a:spLocks noGrp="1"/>
          </p:cNvSpPr>
          <p:nvPr>
            <p:ph type="ctrTitle"/>
          </p:nvPr>
        </p:nvSpPr>
        <p:spPr>
          <a:xfrm>
            <a:off x="1691275" y="1086075"/>
            <a:ext cx="6135000" cy="11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400" dirty="0" smtClean="0"/>
              <a:t>Paper Link</a:t>
            </a:r>
            <a:r>
              <a:rPr lang="es" sz="6400" dirty="0" smtClean="0">
                <a:solidFill>
                  <a:srgbClr val="0043C1"/>
                </a:solidFill>
              </a:rPr>
              <a:t>!</a:t>
            </a:r>
            <a:endParaRPr sz="6400" dirty="0">
              <a:solidFill>
                <a:srgbClr val="0043C1"/>
              </a:solidFill>
            </a:endParaRPr>
          </a:p>
        </p:txBody>
      </p:sp>
      <p:sp>
        <p:nvSpPr>
          <p:cNvPr id="647" name="Google Shape;647;p55"/>
          <p:cNvSpPr txBox="1">
            <a:spLocks noGrp="1"/>
          </p:cNvSpPr>
          <p:nvPr>
            <p:ph type="ctrTitle"/>
          </p:nvPr>
        </p:nvSpPr>
        <p:spPr>
          <a:xfrm>
            <a:off x="1453414" y="2544375"/>
            <a:ext cx="6809100" cy="6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sz="2000" dirty="0">
                <a:solidFill>
                  <a:srgbClr val="FFFF00"/>
                </a:solidFill>
                <a:latin typeface="Spectral"/>
                <a:ea typeface="Spectral"/>
                <a:cs typeface="Spectral"/>
                <a:sym typeface="Spectral"/>
                <a:hlinkClick r:id="rId3"/>
              </a:rPr>
              <a:t>https://</a:t>
            </a:r>
            <a:r>
              <a:rPr lang="en-US" sz="2000" dirty="0" smtClean="0">
                <a:solidFill>
                  <a:srgbClr val="FFFF00"/>
                </a:solidFill>
                <a:latin typeface="Spectral"/>
                <a:ea typeface="Spectral"/>
                <a:cs typeface="Spectral"/>
                <a:sym typeface="Spectral"/>
                <a:hlinkClick r:id="rId3"/>
              </a:rPr>
              <a:t>ieeexplore.ieee.org/document/8821283</a:t>
            </a:r>
            <a:r>
              <a:rPr lang="en-US" sz="2000" dirty="0" smtClean="0">
                <a:solidFill>
                  <a:srgbClr val="FFFF00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 sz="2000" dirty="0">
              <a:solidFill>
                <a:srgbClr val="FFFF00"/>
              </a:solidFill>
              <a:latin typeface="Josefin Slab SemiBold"/>
              <a:ea typeface="Josefin Slab SemiBold"/>
              <a:cs typeface="Josefin Slab SemiBold"/>
              <a:sym typeface="Josefin Slab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65818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" name="Google Shape;643;p55"/>
          <p:cNvPicPr preferRelativeResize="0"/>
          <p:nvPr/>
        </p:nvPicPr>
        <p:blipFill rotWithShape="1">
          <a:blip r:embed="rId3">
            <a:alphaModFix/>
          </a:blip>
          <a:srcRect l="12766" t="15681" r="3516" b="17473"/>
          <a:stretch/>
        </p:blipFill>
        <p:spPr>
          <a:xfrm>
            <a:off x="1167450" y="534324"/>
            <a:ext cx="7655547" cy="4074852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55"/>
          <p:cNvSpPr txBox="1"/>
          <p:nvPr/>
        </p:nvSpPr>
        <p:spPr>
          <a:xfrm rot="-5400000">
            <a:off x="-1841525" y="1971151"/>
            <a:ext cx="5256600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 smtClean="0"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rPr>
              <a:t>Ask Google</a:t>
            </a:r>
            <a:endParaRPr sz="1100" dirty="0">
              <a:solidFill>
                <a:srgbClr val="252525"/>
              </a:solidFill>
              <a:latin typeface="Spectral Light"/>
              <a:ea typeface="Spectral Light"/>
              <a:cs typeface="Spectral Light"/>
              <a:sym typeface="Spectral Light"/>
            </a:endParaRPr>
          </a:p>
        </p:txBody>
      </p:sp>
      <p:sp>
        <p:nvSpPr>
          <p:cNvPr id="645" name="Google Shape;645;p55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55"/>
          <p:cNvSpPr txBox="1">
            <a:spLocks noGrp="1"/>
          </p:cNvSpPr>
          <p:nvPr>
            <p:ph type="ctrTitle"/>
          </p:nvPr>
        </p:nvSpPr>
        <p:spPr>
          <a:xfrm>
            <a:off x="1504500" y="1859401"/>
            <a:ext cx="6135000" cy="11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400">
                <a:solidFill>
                  <a:srgbClr val="252525"/>
                </a:solidFill>
              </a:rPr>
              <a:t>Thanks</a:t>
            </a:r>
            <a:r>
              <a:rPr lang="es" sz="6400">
                <a:solidFill>
                  <a:srgbClr val="0043C1"/>
                </a:solidFill>
              </a:rPr>
              <a:t>!</a:t>
            </a:r>
            <a:endParaRPr sz="6400">
              <a:solidFill>
                <a:srgbClr val="0043C1"/>
              </a:solidFill>
            </a:endParaRPr>
          </a:p>
        </p:txBody>
      </p:sp>
      <p:sp>
        <p:nvSpPr>
          <p:cNvPr id="647" name="Google Shape;647;p55"/>
          <p:cNvSpPr txBox="1">
            <a:spLocks noGrp="1"/>
          </p:cNvSpPr>
          <p:nvPr>
            <p:ph type="ctrTitle"/>
          </p:nvPr>
        </p:nvSpPr>
        <p:spPr>
          <a:xfrm>
            <a:off x="1319850" y="3151206"/>
            <a:ext cx="6809100" cy="6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2000" dirty="0">
                <a:latin typeface="Spectral"/>
                <a:ea typeface="Spectral"/>
                <a:cs typeface="Spectral"/>
                <a:sym typeface="Spectral"/>
              </a:rPr>
              <a:t>Does </a:t>
            </a:r>
            <a:r>
              <a:rPr lang="es" sz="2000" b="1" dirty="0">
                <a:latin typeface="Spectral"/>
                <a:ea typeface="Spectral"/>
                <a:cs typeface="Spectral"/>
                <a:sym typeface="Spectral"/>
              </a:rPr>
              <a:t>anyone</a:t>
            </a:r>
            <a:r>
              <a:rPr lang="es" sz="2000" dirty="0">
                <a:latin typeface="Spectral Light"/>
                <a:ea typeface="Spectral Light"/>
                <a:cs typeface="Spectral Light"/>
                <a:sym typeface="Spectral Light"/>
              </a:rPr>
              <a:t> have any questions</a:t>
            </a:r>
            <a:r>
              <a:rPr lang="es" sz="2000" dirty="0" smtClean="0">
                <a:latin typeface="Spectral Light"/>
                <a:ea typeface="Spectral Light"/>
                <a:cs typeface="Spectral Light"/>
                <a:sym typeface="Spectral Light"/>
              </a:rPr>
              <a:t>? </a:t>
            </a:r>
            <a:r>
              <a:rPr lang="en-US" sz="2000" dirty="0" smtClean="0">
                <a:latin typeface="Spectral Light"/>
                <a:ea typeface="Spectral Light"/>
                <a:cs typeface="Spectral Light"/>
                <a:sym typeface="Spectral Light"/>
              </a:rPr>
              <a:t>B</a:t>
            </a:r>
            <a:r>
              <a:rPr lang="es" sz="2000" dirty="0" smtClean="0">
                <a:latin typeface="Spectral Light"/>
                <a:ea typeface="Spectral Light"/>
                <a:cs typeface="Spectral Light"/>
                <a:sym typeface="Spectral Light"/>
              </a:rPr>
              <a:t>etter you ask </a:t>
            </a:r>
            <a:r>
              <a:rPr lang="es" sz="2000" b="1" dirty="0" smtClean="0">
                <a:latin typeface="Spectral Light"/>
                <a:ea typeface="Spectral Light"/>
                <a:cs typeface="Spectral Light"/>
                <a:sym typeface="Spectral Light"/>
              </a:rPr>
              <a:t>Google</a:t>
            </a:r>
            <a:r>
              <a:rPr lang="es" sz="2000" dirty="0" smtClean="0">
                <a:latin typeface="Spectral Light"/>
                <a:ea typeface="Spectral Light"/>
                <a:cs typeface="Spectral Light"/>
                <a:sym typeface="Spectral Light"/>
              </a:rPr>
              <a:t> brouhh</a:t>
            </a:r>
            <a:endParaRPr sz="1400" dirty="0">
              <a:latin typeface="Spectral Light"/>
              <a:ea typeface="Spectral Light"/>
              <a:cs typeface="Spectral Light"/>
              <a:sym typeface="Spectral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dirty="0">
              <a:solidFill>
                <a:srgbClr val="434343"/>
              </a:solidFill>
              <a:latin typeface="Josefin Slab SemiBold"/>
              <a:ea typeface="Josefin Slab SemiBold"/>
              <a:cs typeface="Josefin Slab SemiBold"/>
              <a:sym typeface="Josefin Slab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gant Blu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650</Words>
  <Application>Microsoft Office PowerPoint</Application>
  <PresentationFormat>On-screen Show (16:9)</PresentationFormat>
  <Paragraphs>39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Montserrat ExtraBold</vt:lpstr>
      <vt:lpstr>Montserrat</vt:lpstr>
      <vt:lpstr>Arvo</vt:lpstr>
      <vt:lpstr>Arial</vt:lpstr>
      <vt:lpstr>Josefin Slab SemiBold</vt:lpstr>
      <vt:lpstr>Proxima Nova Extrabold</vt:lpstr>
      <vt:lpstr>Quicksand Light</vt:lpstr>
      <vt:lpstr>Spectral Light</vt:lpstr>
      <vt:lpstr>Spectral</vt:lpstr>
      <vt:lpstr>Elegant Blue</vt:lpstr>
      <vt:lpstr>Edge Computing in 5G : A Review</vt:lpstr>
      <vt:lpstr>Overview</vt:lpstr>
      <vt:lpstr>Karakteristik 5G</vt:lpstr>
      <vt:lpstr>PowerPoint Presentation</vt:lpstr>
      <vt:lpstr>PowerPoint Presentation</vt:lpstr>
      <vt:lpstr>Kecanggihan edge computing dalam jaringan 5G</vt:lpstr>
      <vt:lpstr>Conclusion</vt:lpstr>
      <vt:lpstr>Paper Link!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Computing in 5G : A Review</dc:title>
  <cp:lastModifiedBy>ASUS</cp:lastModifiedBy>
  <cp:revision>11</cp:revision>
  <dcterms:modified xsi:type="dcterms:W3CDTF">2023-04-17T03:56:24Z</dcterms:modified>
</cp:coreProperties>
</file>