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61" r:id="rId3"/>
    <p:sldId id="304" r:id="rId4"/>
    <p:sldId id="305" r:id="rId5"/>
    <p:sldId id="306" r:id="rId6"/>
    <p:sldId id="307" r:id="rId7"/>
    <p:sldId id="260" r:id="rId8"/>
    <p:sldId id="308" r:id="rId9"/>
    <p:sldId id="285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Josefin Slab SemiBold" panose="020B0604020202020204" charset="0"/>
      <p:regular r:id="rId16"/>
      <p:bold r:id="rId17"/>
      <p:italic r:id="rId18"/>
      <p:boldItalic r:id="rId19"/>
    </p:embeddedFont>
    <p:embeddedFont>
      <p:font typeface="Montserrat ExtraBold" panose="020B0604020202020204" charset="0"/>
      <p:bold r:id="rId20"/>
      <p:boldItalic r:id="rId21"/>
    </p:embeddedFont>
    <p:embeddedFont>
      <p:font typeface="Spectral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Spectral Light" panose="020B0604020202020204" charset="0"/>
      <p:regular r:id="rId30"/>
      <p:bold r:id="rId31"/>
      <p:italic r:id="rId32"/>
      <p:boldItalic r:id="rId33"/>
    </p:embeddedFont>
    <p:embeddedFont>
      <p:font typeface="Proxima Nova Extrabold" panose="020B0604020202020204" charset="0"/>
      <p:bold r:id="rId34"/>
    </p:embeddedFont>
    <p:embeddedFont>
      <p:font typeface="Quicksand Ligh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BAB2CB-D6CE-4C3D-AE75-D4B67702C909}">
  <a:tblStyle styleId="{09BAB2CB-D6CE-4C3D-AE75-D4B67702C9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76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56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85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96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75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65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3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bg>
      <p:bgPr>
        <a:solidFill>
          <a:srgbClr val="25252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515048" y="3403220"/>
            <a:ext cx="5413200" cy="10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919800" y="1785425"/>
            <a:ext cx="47901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96300" y="1198875"/>
            <a:ext cx="50160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561900" y="4669200"/>
            <a:ext cx="2289600" cy="924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7FF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Slide &amp; title">
  <p:cSld name="CUSTOM_1">
    <p:bg>
      <p:bgPr>
        <a:solidFill>
          <a:srgbClr val="25252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63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liyhafiz.com/cloud-security-and-cloud-computing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2128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747408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475403" y="850148"/>
            <a:ext cx="6809100" cy="1824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800" dirty="0" smtClean="0">
                <a:solidFill>
                  <a:srgbClr val="252525"/>
                </a:solidFill>
              </a:rPr>
              <a:t>Edge Computing in 5G : A Review</a:t>
            </a:r>
            <a:endParaRPr sz="2800" dirty="0">
              <a:solidFill>
                <a:srgbClr val="0043C1"/>
              </a:solidFill>
            </a:endParaRPr>
          </a:p>
        </p:txBody>
      </p:sp>
      <p:sp>
        <p:nvSpPr>
          <p:cNvPr id="5" name="Google Shape;164;p26"/>
          <p:cNvSpPr txBox="1">
            <a:spLocks/>
          </p:cNvSpPr>
          <p:nvPr/>
        </p:nvSpPr>
        <p:spPr>
          <a:xfrm>
            <a:off x="1475403" y="2564221"/>
            <a:ext cx="6809100" cy="4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Font typeface="Montserrat ExtraBold"/>
              <a:buNone/>
              <a:defRPr sz="4600" b="0" i="0" u="none" strike="noStrike" cap="none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43C1"/>
                </a:solidFill>
              </a:rPr>
              <a:t>3120521027 – </a:t>
            </a:r>
            <a:r>
              <a:rPr lang="en-US" sz="1800" dirty="0" err="1" smtClean="0">
                <a:solidFill>
                  <a:srgbClr val="0043C1"/>
                </a:solidFill>
              </a:rPr>
              <a:t>Marcell</a:t>
            </a:r>
            <a:r>
              <a:rPr lang="en-US" sz="1800" dirty="0" smtClean="0">
                <a:solidFill>
                  <a:srgbClr val="0043C1"/>
                </a:solidFill>
              </a:rPr>
              <a:t> </a:t>
            </a:r>
            <a:r>
              <a:rPr lang="en-US" sz="1800" dirty="0" err="1" smtClean="0">
                <a:solidFill>
                  <a:srgbClr val="0043C1"/>
                </a:solidFill>
              </a:rPr>
              <a:t>Bintang</a:t>
            </a:r>
            <a:r>
              <a:rPr lang="en-US" sz="1800" dirty="0" smtClean="0">
                <a:solidFill>
                  <a:srgbClr val="0043C1"/>
                </a:solidFill>
              </a:rPr>
              <a:t> </a:t>
            </a:r>
            <a:r>
              <a:rPr lang="en-US" sz="1800" dirty="0" err="1" smtClean="0">
                <a:solidFill>
                  <a:srgbClr val="0043C1"/>
                </a:solidFill>
              </a:rPr>
              <a:t>Setiawan</a:t>
            </a:r>
            <a:endParaRPr lang="en-US" sz="1800" dirty="0">
              <a:solidFill>
                <a:srgbClr val="0043C1"/>
              </a:solidFill>
            </a:endParaRPr>
          </a:p>
        </p:txBody>
      </p:sp>
      <p:sp>
        <p:nvSpPr>
          <p:cNvPr id="6" name="Google Shape;164;p26"/>
          <p:cNvSpPr txBox="1">
            <a:spLocks/>
          </p:cNvSpPr>
          <p:nvPr/>
        </p:nvSpPr>
        <p:spPr>
          <a:xfrm>
            <a:off x="1547321" y="1967799"/>
            <a:ext cx="6809100" cy="4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Font typeface="Montserrat ExtraBold"/>
              <a:buNone/>
              <a:defRPr sz="4600" b="0" i="0" u="none" strike="noStrike" cap="none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>
              <a:buClr>
                <a:srgbClr val="000000"/>
              </a:buClr>
              <a:buSzPts val="1100"/>
            </a:pPr>
            <a:r>
              <a:rPr lang="en-US" sz="1100" dirty="0">
                <a:solidFill>
                  <a:srgbClr val="0043C1"/>
                </a:solidFill>
              </a:rPr>
              <a:t>NAJMUL HASSAN 1, KOK-LIM ALVIN YAU 1, (Senior Member, IEEE),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1100" dirty="0">
                <a:solidFill>
                  <a:srgbClr val="0043C1"/>
                </a:solidFill>
              </a:rPr>
              <a:t>AND CELIMUGE WU 2, (Senior Member, IEEE)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1070142" y="844627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 smtClean="0">
                <a:solidFill>
                  <a:schemeClr val="lt1"/>
                </a:solidFill>
              </a:rPr>
              <a:t>Overview</a:t>
            </a:r>
            <a:endParaRPr sz="2200" dirty="0">
              <a:solidFill>
                <a:srgbClr val="90CCF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81748" y="1330627"/>
            <a:ext cx="8166909" cy="31900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Paper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menyoroti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kemajuan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terbaru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5G. 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Beberapa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analisis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platform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tertentu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edge computing di 5G,khususnya mobile edge computing (</a:t>
            </a:r>
            <a:r>
              <a:rPr lang="en-US" sz="1600" dirty="0" smtClean="0">
                <a:solidFill>
                  <a:schemeClr val="bg1"/>
                </a:solidFill>
              </a:rPr>
              <a:t>MEC).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Selain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berfokus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orkestrasi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terkait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lingkungan</a:t>
            </a:r>
            <a:r>
              <a:rPr lang="en-US" sz="1600" dirty="0">
                <a:solidFill>
                  <a:schemeClr val="bg1"/>
                </a:solidFill>
              </a:rPr>
              <a:t> 5G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arsitektur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MEC.Dalam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survei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termasuk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aplikasinya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tantangan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utama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disajikan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perspektif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jaringan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kendaraan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Makalah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menyajikan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a) </a:t>
            </a:r>
            <a:r>
              <a:rPr lang="en-US" sz="1600" dirty="0" err="1" smtClean="0">
                <a:solidFill>
                  <a:schemeClr val="bg1"/>
                </a:solidFill>
              </a:rPr>
              <a:t>taksonomi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5G yang </a:t>
            </a:r>
            <a:r>
              <a:rPr lang="en-US" sz="1600" dirty="0" err="1">
                <a:solidFill>
                  <a:schemeClr val="bg1"/>
                </a:solidFill>
              </a:rPr>
              <a:t>mencakup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tujuan,platform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atribut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penggunaan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fungsi</a:t>
            </a:r>
            <a:r>
              <a:rPr lang="en-US" sz="1600" dirty="0">
                <a:solidFill>
                  <a:schemeClr val="bg1"/>
                </a:solidFill>
              </a:rPr>
              <a:t> 5G,ukuran </a:t>
            </a:r>
            <a:r>
              <a:rPr lang="en-US" sz="1600" dirty="0" err="1">
                <a:solidFill>
                  <a:schemeClr val="bg1"/>
                </a:solidFill>
              </a:rPr>
              <a:t>kinerja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peran</a:t>
            </a:r>
            <a:r>
              <a:rPr lang="en-US" sz="1600" dirty="0">
                <a:solidFill>
                  <a:schemeClr val="bg1"/>
                </a:solidFill>
              </a:rPr>
              <a:t> edge </a:t>
            </a:r>
            <a:r>
              <a:rPr lang="en-US" sz="1600" dirty="0" smtClean="0">
                <a:solidFill>
                  <a:schemeClr val="bg1"/>
                </a:solidFill>
              </a:rPr>
              <a:t>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  <a:r>
              <a:rPr lang="en-US" sz="1600" dirty="0" err="1" smtClean="0">
                <a:solidFill>
                  <a:schemeClr val="bg1"/>
                </a:solidFill>
              </a:rPr>
              <a:t>tinjauan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skema</a:t>
            </a:r>
            <a:r>
              <a:rPr lang="en-US" sz="1600" dirty="0">
                <a:solidFill>
                  <a:schemeClr val="bg1"/>
                </a:solidFill>
              </a:rPr>
              <a:t> edge computing </a:t>
            </a:r>
            <a:r>
              <a:rPr lang="en-US" sz="1600" dirty="0" err="1">
                <a:solidFill>
                  <a:schemeClr val="bg1"/>
                </a:solidFill>
              </a:rPr>
              <a:t>mutakhir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5G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en-US" sz="1600" dirty="0" err="1">
                <a:solidFill>
                  <a:schemeClr val="bg1"/>
                </a:solidFill>
              </a:rPr>
              <a:t>isu-isu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terbuka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penelitian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Topik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waktukarena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munculnya</a:t>
            </a:r>
            <a:r>
              <a:rPr lang="en-US" sz="1600" dirty="0">
                <a:solidFill>
                  <a:schemeClr val="bg1"/>
                </a:solidFill>
              </a:rPr>
              <a:t> 5G </a:t>
            </a:r>
            <a:r>
              <a:rPr lang="en-US" sz="1600" dirty="0" err="1">
                <a:solidFill>
                  <a:schemeClr val="bg1"/>
                </a:solidFill>
              </a:rPr>
              <a:t>baru-baru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peran</a:t>
            </a:r>
            <a:r>
              <a:rPr lang="en-US" sz="1600" dirty="0">
                <a:solidFill>
                  <a:schemeClr val="bg1"/>
                </a:solidFill>
              </a:rPr>
              <a:t> edge yang </a:t>
            </a:r>
            <a:r>
              <a:rPr lang="en-US" sz="1600" dirty="0" err="1">
                <a:solidFill>
                  <a:schemeClr val="bg1"/>
                </a:solidFill>
              </a:rPr>
              <a:t>berkembangkomputasi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realisasi</a:t>
            </a:r>
            <a:r>
              <a:rPr lang="en-US" sz="1600" dirty="0">
                <a:solidFill>
                  <a:schemeClr val="bg1"/>
                </a:solidFill>
              </a:rPr>
              <a:t> 5G.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subTitle" idx="1"/>
          </p:nvPr>
        </p:nvSpPr>
        <p:spPr>
          <a:xfrm>
            <a:off x="403834" y="1119883"/>
            <a:ext cx="5041470" cy="3524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b="1" dirty="0" err="1"/>
              <a:t>Pertama</a:t>
            </a:r>
            <a:r>
              <a:rPr lang="en-US" b="1" dirty="0"/>
              <a:t>, </a:t>
            </a:r>
            <a:r>
              <a:rPr lang="en-US" b="1" dirty="0" err="1"/>
              <a:t>sejumlah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data </a:t>
            </a:r>
            <a:r>
              <a:rPr lang="en-US" b="1" dirty="0" err="1"/>
              <a:t>dihasilkan</a:t>
            </a:r>
            <a:r>
              <a:rPr lang="en-US" b="1" dirty="0" smtClean="0"/>
              <a:t>.</a:t>
            </a:r>
          </a:p>
          <a:p>
            <a:pPr marL="0" lvl="0" indent="0" algn="just"/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i="1" dirty="0"/>
              <a:t>International Telecommunication Union </a:t>
            </a:r>
            <a:r>
              <a:rPr lang="en-US" dirty="0"/>
              <a:t>(ITU),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7,5 </a:t>
            </a:r>
            <a:r>
              <a:rPr lang="en-US" dirty="0" err="1"/>
              <a:t>miliar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2017,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25 </a:t>
            </a:r>
            <a:r>
              <a:rPr lang="en-US" dirty="0" err="1"/>
              <a:t>miliar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2020,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. </a:t>
            </a:r>
            <a:r>
              <a:rPr lang="en-US" dirty="0" err="1"/>
              <a:t>Akibatnya</a:t>
            </a:r>
            <a:r>
              <a:rPr lang="en-US" dirty="0"/>
              <a:t>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ledakan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16,5 </a:t>
            </a:r>
            <a:r>
              <a:rPr lang="en-US" dirty="0" err="1"/>
              <a:t>exabyte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2014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500 </a:t>
            </a:r>
            <a:r>
              <a:rPr lang="en-US" dirty="0" err="1"/>
              <a:t>exabyte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2020,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30 kali </a:t>
            </a:r>
            <a:r>
              <a:rPr lang="en-US" dirty="0" err="1"/>
              <a:t>lipat</a:t>
            </a:r>
            <a:r>
              <a:rPr lang="en-US" dirty="0" smtClean="0"/>
              <a:t>.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b="1" dirty="0" err="1" smtClean="0"/>
              <a:t>Kedua</a:t>
            </a:r>
            <a:r>
              <a:rPr lang="en-US" b="1" dirty="0"/>
              <a:t>, </a:t>
            </a:r>
            <a:r>
              <a:rPr lang="en-US" b="1" dirty="0" err="1"/>
              <a:t>persyaratan</a:t>
            </a:r>
            <a:r>
              <a:rPr lang="en-US" b="1" dirty="0"/>
              <a:t> </a:t>
            </a:r>
            <a:r>
              <a:rPr lang="en-US" b="1" dirty="0" err="1" smtClean="0"/>
              <a:t>QoS</a:t>
            </a:r>
            <a:r>
              <a:rPr lang="en-US" b="1" dirty="0" smtClean="0"/>
              <a:t> (</a:t>
            </a:r>
            <a:r>
              <a:rPr lang="en-US" b="1" i="1" dirty="0" smtClean="0"/>
              <a:t>Quality of Service</a:t>
            </a:r>
            <a:r>
              <a:rPr lang="en-US" b="1" dirty="0" smtClean="0"/>
              <a:t>) </a:t>
            </a:r>
            <a:r>
              <a:rPr lang="en-US" b="1" dirty="0"/>
              <a:t>yang </a:t>
            </a:r>
            <a:r>
              <a:rPr lang="en-US" b="1" dirty="0" err="1"/>
              <a:t>ketat</a:t>
            </a:r>
            <a:r>
              <a:rPr lang="en-US" b="1" dirty="0"/>
              <a:t> </a:t>
            </a:r>
            <a:endParaRPr lang="en-US" b="1" dirty="0" smtClean="0"/>
          </a:p>
          <a:p>
            <a:pPr marL="0" lvl="0" indent="0" algn="just"/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,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latensi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throughput yang </a:t>
            </a:r>
            <a:r>
              <a:rPr lang="en-US" dirty="0" err="1"/>
              <a:t>tinggi</a:t>
            </a:r>
            <a:r>
              <a:rPr lang="en-US" dirty="0" smtClean="0"/>
              <a:t>.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b="1" dirty="0" err="1" smtClean="0"/>
              <a:t>Ketiga</a:t>
            </a:r>
            <a:r>
              <a:rPr lang="en-US" b="1" dirty="0"/>
              <a:t>, </a:t>
            </a:r>
            <a:r>
              <a:rPr lang="en-US" b="1" dirty="0" err="1"/>
              <a:t>lingkungan</a:t>
            </a:r>
            <a:r>
              <a:rPr lang="en-US" b="1" dirty="0"/>
              <a:t> yang </a:t>
            </a:r>
            <a:r>
              <a:rPr lang="en-US" b="1" dirty="0" err="1"/>
              <a:t>heterogen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 smtClean="0"/>
              <a:t>didukung</a:t>
            </a:r>
            <a:endParaRPr lang="en-US" b="1" dirty="0" smtClean="0"/>
          </a:p>
          <a:p>
            <a:pPr marL="0" lvl="0" indent="0" algn="just"/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/>
              <a:t>inter-</a:t>
            </a:r>
            <a:r>
              <a:rPr lang="en-US" dirty="0" err="1"/>
              <a:t>operabilitas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., smartphone </a:t>
            </a:r>
            <a:r>
              <a:rPr lang="en-US" dirty="0" err="1"/>
              <a:t>dan</a:t>
            </a:r>
            <a:r>
              <a:rPr lang="en-US" dirty="0"/>
              <a:t> tablet),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., level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latensi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throughput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multimedia),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., IEEE 802.11 </a:t>
            </a:r>
            <a:r>
              <a:rPr lang="en-US" dirty="0" err="1"/>
              <a:t>dan</a:t>
            </a:r>
            <a:r>
              <a:rPr lang="en-US" dirty="0"/>
              <a:t> Internet of things),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l="49748" t="14843" b="14843"/>
          <a:stretch/>
        </p:blipFill>
        <p:spPr>
          <a:xfrm>
            <a:off x="5517222" y="0"/>
            <a:ext cx="36267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52462" y="459136"/>
            <a:ext cx="5016000" cy="660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Karakteristik </a:t>
            </a:r>
            <a:r>
              <a:rPr lang="es" sz="3200" dirty="0" smtClean="0">
                <a:solidFill>
                  <a:srgbClr val="0043C1"/>
                </a:solidFill>
              </a:rPr>
              <a:t>5G</a:t>
            </a:r>
            <a:endParaRPr sz="3200" dirty="0">
              <a:solidFill>
                <a:srgbClr val="004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70" y="3419014"/>
            <a:ext cx="8229603" cy="1082700"/>
          </a:xfrm>
        </p:spPr>
        <p:txBody>
          <a:bodyPr/>
          <a:lstStyle/>
          <a:p>
            <a:pPr marL="139700" indent="0" algn="just">
              <a:buNone/>
            </a:pP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model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intensif</a:t>
            </a:r>
            <a:r>
              <a:rPr lang="en-US" dirty="0" smtClean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yang </a:t>
            </a:r>
            <a:r>
              <a:rPr lang="en-US" dirty="0" err="1"/>
              <a:t>tinggi,termasuk</a:t>
            </a:r>
            <a:r>
              <a:rPr lang="en-US" dirty="0"/>
              <a:t> </a:t>
            </a:r>
            <a:r>
              <a:rPr lang="en-US" dirty="0" err="1"/>
              <a:t>latensi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throughput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cloud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yang juga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server cloud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jaringan</a:t>
            </a:r>
            <a:r>
              <a:rPr lang="en-US" dirty="0"/>
              <a:t> inti, </a:t>
            </a:r>
            <a:r>
              <a:rPr lang="en-US" dirty="0" err="1"/>
              <a:t>dan</a:t>
            </a:r>
            <a:r>
              <a:rPr lang="en-US" dirty="0"/>
              <a:t> server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awan</a:t>
            </a:r>
            <a:r>
              <a:rPr lang="en-US" dirty="0" smtClean="0"/>
              <a:t> </a:t>
            </a:r>
            <a:r>
              <a:rPr lang="en-US" dirty="0"/>
              <a:t>mini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9307"/>
          <a:stretch/>
        </p:blipFill>
        <p:spPr>
          <a:xfrm>
            <a:off x="4728815" y="747018"/>
            <a:ext cx="3886742" cy="2487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0484"/>
          <a:stretch/>
        </p:blipFill>
        <p:spPr>
          <a:xfrm>
            <a:off x="487246" y="804811"/>
            <a:ext cx="3886742" cy="242927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784050" y="205668"/>
            <a:ext cx="5889529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marL="139700" indent="0" algn="just">
              <a:buNone/>
            </a:pPr>
            <a:r>
              <a:rPr lang="en-US" sz="2000" b="1" dirty="0" smtClean="0"/>
              <a:t>Model Cloud Computing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Edge Computing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23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5" y="246579"/>
            <a:ext cx="8768375" cy="44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68" y="166861"/>
            <a:ext cx="7909815" cy="1023300"/>
          </a:xfrm>
        </p:spPr>
        <p:txBody>
          <a:bodyPr/>
          <a:lstStyle/>
          <a:p>
            <a:r>
              <a:rPr lang="en-ID" sz="2400" dirty="0" err="1"/>
              <a:t>Kecanggihan</a:t>
            </a:r>
            <a:r>
              <a:rPr lang="en-ID" sz="2400" dirty="0"/>
              <a:t> edge computing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 5G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768" y="1168977"/>
            <a:ext cx="8433798" cy="1082700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Kecanggihan</a:t>
            </a:r>
            <a:r>
              <a:rPr lang="en-US" dirty="0"/>
              <a:t> edge computing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5G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fogbased</a:t>
            </a:r>
            <a:r>
              <a:rPr lang="en-US" dirty="0"/>
              <a:t>, MEC-based, </a:t>
            </a:r>
            <a:r>
              <a:rPr lang="en-US" dirty="0" err="1"/>
              <a:t>dan</a:t>
            </a:r>
            <a:r>
              <a:rPr lang="en-US" dirty="0"/>
              <a:t> hybrid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endParaRPr lang="en-ID" dirty="0"/>
          </a:p>
          <a:p>
            <a:r>
              <a:rPr lang="en-US" dirty="0"/>
              <a:t>Fog Computing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kabut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terdesentralisasi</a:t>
            </a:r>
            <a:r>
              <a:rPr lang="en-US" dirty="0"/>
              <a:t> di mana data,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cloud</a:t>
            </a:r>
            <a:r>
              <a:rPr lang="en-US" dirty="0" smtClean="0"/>
              <a:t>.</a:t>
            </a:r>
          </a:p>
          <a:p>
            <a:r>
              <a:rPr lang="en-US" dirty="0"/>
              <a:t>Mobile Edge Computing, </a:t>
            </a:r>
            <a:r>
              <a:rPr lang="en-US" dirty="0" err="1"/>
              <a:t>atau</a:t>
            </a:r>
            <a:r>
              <a:rPr lang="en-US" dirty="0"/>
              <a:t> Multi-access Edge Computing (MEC)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di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, di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. MEC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WIFI </a:t>
            </a:r>
            <a:r>
              <a:rPr lang="en-US" dirty="0" err="1"/>
              <a:t>dan</a:t>
            </a:r>
            <a:r>
              <a:rPr lang="en-US" dirty="0"/>
              <a:t> LTE,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5G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5G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</a:p>
          <a:p>
            <a:r>
              <a:rPr lang="en-US" dirty="0" err="1"/>
              <a:t>arsitektur</a:t>
            </a:r>
            <a:r>
              <a:rPr lang="en-US" dirty="0"/>
              <a:t> edge and fog computing </a:t>
            </a:r>
            <a:r>
              <a:rPr lang="en-US" dirty="0" err="1"/>
              <a:t>berbasis</a:t>
            </a:r>
            <a:r>
              <a:rPr lang="en-US" dirty="0"/>
              <a:t> D2D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,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platform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MEC.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 smtClean="0"/>
              <a:t>QoS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smtClean="0"/>
              <a:t>local. Yang </a:t>
            </a:r>
            <a:r>
              <a:rPr lang="en-US" dirty="0" err="1" smtClean="0"/>
              <a:t>diusulkan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smtClean="0"/>
              <a:t>hybrid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/>
              <a:t>D2D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2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subTitle" idx="1"/>
          </p:nvPr>
        </p:nvSpPr>
        <p:spPr>
          <a:xfrm>
            <a:off x="1323312" y="619928"/>
            <a:ext cx="7543285" cy="4404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makalah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disjikan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ulasan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tentan</a:t>
            </a:r>
            <a:r>
              <a:rPr lang="en-US" dirty="0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pengembangan</a:t>
            </a:r>
            <a:r>
              <a:rPr lang="en-US" dirty="0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edge computing,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termasuk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solusi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berbasis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kabut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berbasis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MEC,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hybrid,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jaringan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5G.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Taksonomi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didirikan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di mana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pendekatan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diklasifikasikan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menurut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karakteristik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berbeda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misalnya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tujuan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platform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atribut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fitur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disajikan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Persyaratan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utama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edge computing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menyediakan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interaksi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waktu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nyata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pemrosesan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lokal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laju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tinggi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ketersediaan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tinggi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meningkatkan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kinerja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jaringan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mendukung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menyebarkan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berbagai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skenario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seperti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operasi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jarak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jauh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terbuka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keberhasilan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penyebaran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5G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diidentifikasi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termasuk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peningkatan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layanan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standardisasi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serta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mengatasi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heterogenitas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kerentanan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keamanan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Perbandingan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kualitatif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antara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skema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literatur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disajikan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perbedaan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US" dirty="0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topik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di mana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tanda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centang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hilang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mewakili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potensi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terbuka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dikembangkan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lanjut.diselidiki.Meskipun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penerapan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5G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memberikan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manfaat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 smtClean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5G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menimbulkan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baru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harus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diselesaikan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waktu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dekat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3312" y="166861"/>
            <a:ext cx="6793271" cy="511233"/>
          </a:xfrm>
        </p:spPr>
        <p:txBody>
          <a:bodyPr/>
          <a:lstStyle/>
          <a:p>
            <a:r>
              <a:rPr lang="en-ID" sz="2400" dirty="0" smtClean="0"/>
              <a:t>Conclusion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5"/>
          <p:cNvSpPr txBox="1"/>
          <p:nvPr/>
        </p:nvSpPr>
        <p:spPr>
          <a:xfrm rot="-5400000">
            <a:off x="-1841525" y="1971151"/>
            <a:ext cx="5256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Ask Google</a:t>
            </a:r>
            <a:endParaRPr sz="1100" dirty="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645" name="Google Shape;645;p55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1691275" y="1086075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 smtClean="0"/>
              <a:t>Paper Link</a:t>
            </a:r>
            <a:r>
              <a:rPr lang="es" sz="6400" dirty="0" smtClean="0">
                <a:solidFill>
                  <a:srgbClr val="0043C1"/>
                </a:solidFill>
              </a:rPr>
              <a:t>!</a:t>
            </a:r>
            <a:endParaRPr sz="6400" dirty="0">
              <a:solidFill>
                <a:srgbClr val="0043C1"/>
              </a:solidFill>
            </a:endParaRPr>
          </a:p>
        </p:txBody>
      </p:sp>
      <p:sp>
        <p:nvSpPr>
          <p:cNvPr id="647" name="Google Shape;647;p55"/>
          <p:cNvSpPr txBox="1">
            <a:spLocks noGrp="1"/>
          </p:cNvSpPr>
          <p:nvPr>
            <p:ph type="ctrTitle"/>
          </p:nvPr>
        </p:nvSpPr>
        <p:spPr>
          <a:xfrm>
            <a:off x="1453414" y="2544375"/>
            <a:ext cx="68091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sz="2000" dirty="0">
                <a:solidFill>
                  <a:srgbClr val="FFFF00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ieeexplore.ieee.org/document/8821283</a:t>
            </a:r>
            <a:r>
              <a:rPr lang="en-US" sz="2000" dirty="0" smtClean="0">
                <a:solidFill>
                  <a:srgbClr val="FFFF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2000" dirty="0">
              <a:solidFill>
                <a:srgbClr val="FFFF00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81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5"/>
          <p:cNvPicPr preferRelativeResize="0"/>
          <p:nvPr/>
        </p:nvPicPr>
        <p:blipFill rotWithShape="1">
          <a:blip r:embed="rId3">
            <a:alphaModFix/>
          </a:blip>
          <a:srcRect l="12766" t="15681" r="3516" b="17473"/>
          <a:stretch/>
        </p:blipFill>
        <p:spPr>
          <a:xfrm>
            <a:off x="1167450" y="534324"/>
            <a:ext cx="7655547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5"/>
          <p:cNvSpPr txBox="1"/>
          <p:nvPr/>
        </p:nvSpPr>
        <p:spPr>
          <a:xfrm rot="-5400000">
            <a:off x="-1841525" y="1971151"/>
            <a:ext cx="5256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Ask Google</a:t>
            </a:r>
            <a:endParaRPr sz="1100" dirty="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645" name="Google Shape;645;p55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1504500" y="1859401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>
                <a:solidFill>
                  <a:srgbClr val="252525"/>
                </a:solidFill>
              </a:rPr>
              <a:t>Thanks</a:t>
            </a:r>
            <a:r>
              <a:rPr lang="es" sz="6400">
                <a:solidFill>
                  <a:srgbClr val="0043C1"/>
                </a:solidFill>
              </a:rPr>
              <a:t>!</a:t>
            </a:r>
            <a:endParaRPr sz="6400">
              <a:solidFill>
                <a:srgbClr val="0043C1"/>
              </a:solidFill>
            </a:endParaRPr>
          </a:p>
        </p:txBody>
      </p:sp>
      <p:sp>
        <p:nvSpPr>
          <p:cNvPr id="647" name="Google Shape;647;p55"/>
          <p:cNvSpPr txBox="1">
            <a:spLocks noGrp="1"/>
          </p:cNvSpPr>
          <p:nvPr>
            <p:ph type="ctrTitle"/>
          </p:nvPr>
        </p:nvSpPr>
        <p:spPr>
          <a:xfrm>
            <a:off x="1319850" y="3151206"/>
            <a:ext cx="68091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 dirty="0">
                <a:latin typeface="Spectral"/>
                <a:ea typeface="Spectral"/>
                <a:cs typeface="Spectral"/>
                <a:sym typeface="Spectral"/>
              </a:rPr>
              <a:t>Does </a:t>
            </a:r>
            <a:r>
              <a:rPr lang="es" sz="2000" b="1" dirty="0">
                <a:latin typeface="Spectral"/>
                <a:ea typeface="Spectral"/>
                <a:cs typeface="Spectral"/>
                <a:sym typeface="Spectral"/>
              </a:rPr>
              <a:t>anyone</a:t>
            </a:r>
            <a:r>
              <a:rPr lang="es" sz="2000" dirty="0">
                <a:latin typeface="Spectral Light"/>
                <a:ea typeface="Spectral Light"/>
                <a:cs typeface="Spectral Light"/>
                <a:sym typeface="Spectral Light"/>
              </a:rPr>
              <a:t> have any questions</a:t>
            </a:r>
            <a:r>
              <a:rPr lang="es" sz="2000" dirty="0" smtClean="0">
                <a:latin typeface="Spectral Light"/>
                <a:ea typeface="Spectral Light"/>
                <a:cs typeface="Spectral Light"/>
                <a:sym typeface="Spectral Light"/>
              </a:rPr>
              <a:t>? </a:t>
            </a:r>
            <a:r>
              <a:rPr lang="en-US" sz="2000" dirty="0" smtClean="0">
                <a:latin typeface="Spectral Light"/>
                <a:ea typeface="Spectral Light"/>
                <a:cs typeface="Spectral Light"/>
                <a:sym typeface="Spectral Light"/>
              </a:rPr>
              <a:t>B</a:t>
            </a:r>
            <a:r>
              <a:rPr lang="es" sz="2000" dirty="0" smtClean="0">
                <a:latin typeface="Spectral Light"/>
                <a:ea typeface="Spectral Light"/>
                <a:cs typeface="Spectral Light"/>
                <a:sym typeface="Spectral Light"/>
              </a:rPr>
              <a:t>etter you ask </a:t>
            </a:r>
            <a:r>
              <a:rPr lang="es" sz="2000" b="1" dirty="0" smtClean="0">
                <a:latin typeface="Spectral Light"/>
                <a:ea typeface="Spectral Light"/>
                <a:cs typeface="Spectral Light"/>
                <a:sym typeface="Spectral Light"/>
              </a:rPr>
              <a:t>Google</a:t>
            </a:r>
            <a:r>
              <a:rPr lang="es" sz="2000" dirty="0" smtClean="0">
                <a:latin typeface="Spectral Light"/>
                <a:ea typeface="Spectral Light"/>
                <a:cs typeface="Spectral Light"/>
                <a:sym typeface="Spectral Light"/>
              </a:rPr>
              <a:t> brouhh</a:t>
            </a:r>
            <a:endParaRPr sz="1400" dirty="0"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rgbClr val="434343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647</Words>
  <Application>Microsoft Office PowerPoint</Application>
  <PresentationFormat>On-screen Show (16:9)</PresentationFormat>
  <Paragraphs>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Arvo</vt:lpstr>
      <vt:lpstr>Arial</vt:lpstr>
      <vt:lpstr>Josefin Slab SemiBold</vt:lpstr>
      <vt:lpstr>Montserrat ExtraBold</vt:lpstr>
      <vt:lpstr>Spectral</vt:lpstr>
      <vt:lpstr>Montserrat</vt:lpstr>
      <vt:lpstr>Spectral Light</vt:lpstr>
      <vt:lpstr>Proxima Nova Extrabold</vt:lpstr>
      <vt:lpstr>Quicksand Light</vt:lpstr>
      <vt:lpstr>Elegant Blue</vt:lpstr>
      <vt:lpstr>Edge Computing in 5G : A Review</vt:lpstr>
      <vt:lpstr>Overview</vt:lpstr>
      <vt:lpstr>Karakteristik 5G</vt:lpstr>
      <vt:lpstr>PowerPoint Presentation</vt:lpstr>
      <vt:lpstr>PowerPoint Presentation</vt:lpstr>
      <vt:lpstr>Kecanggihan edge computing dalam jaringan 5G</vt:lpstr>
      <vt:lpstr>Conclusion</vt:lpstr>
      <vt:lpstr>Paper Link!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in 5G : A Review</dc:title>
  <dc:creator>MARCELL</dc:creator>
  <cp:lastModifiedBy>ASUS</cp:lastModifiedBy>
  <cp:revision>14</cp:revision>
  <dcterms:modified xsi:type="dcterms:W3CDTF">2023-04-18T05:37:11Z</dcterms:modified>
</cp:coreProperties>
</file>