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80" r:id="rId4"/>
    <p:sldId id="270" r:id="rId5"/>
    <p:sldId id="271" r:id="rId6"/>
    <p:sldId id="272" r:id="rId7"/>
    <p:sldId id="281" r:id="rId8"/>
    <p:sldId id="273" r:id="rId9"/>
    <p:sldId id="279" r:id="rId10"/>
    <p:sldId id="274" r:id="rId11"/>
    <p:sldId id="263" r:id="rId12"/>
    <p:sldId id="278" r:id="rId13"/>
    <p:sldId id="282" r:id="rId14"/>
    <p:sldId id="283" r:id="rId15"/>
    <p:sldId id="285" r:id="rId16"/>
    <p:sldId id="286" r:id="rId17"/>
    <p:sldId id="287" r:id="rId18"/>
    <p:sldId id="288" r:id="rId19"/>
    <p:sldId id="289" r:id="rId20"/>
    <p:sldId id="284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 Sans Heavy" panose="020B0604020202020204" charset="0"/>
      <p:regular r:id="rId27"/>
    </p:embeddedFont>
    <p:embeddedFont>
      <p:font typeface="Nunito Sans Semi-Bold" panose="020B0604020202020204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Light" panose="02000000000000000000" pitchFamily="2" charset="0"/>
      <p:regular r:id="rId33"/>
      <p:italic r:id="rId34"/>
    </p:embeddedFont>
    <p:embeddedFont>
      <p:font typeface="Roboto Medium" panose="02000000000000000000" pitchFamily="2" charset="0"/>
      <p:regular r:id="rId35"/>
      <p:italic r:id="rId36"/>
    </p:embeddedFont>
    <p:embeddedFont>
      <p:font typeface="Roboto Thin" panose="02000000000000000000" pitchFamily="2" charset="0"/>
      <p:regular r:id="rId37"/>
      <p: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22" autoAdjust="0"/>
  </p:normalViewPr>
  <p:slideViewPr>
    <p:cSldViewPr>
      <p:cViewPr varScale="1">
        <p:scale>
          <a:sx n="72" d="100"/>
          <a:sy n="72" d="100"/>
        </p:scale>
        <p:origin x="972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3"/>
          <c:order val="1"/>
          <c:tx>
            <c:strRef>
              <c:f>Munka1!$X$18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Munka1!$X$19:$X$31</c:f>
              <c:numCache>
                <c:formatCode>0.00%</c:formatCode>
                <c:ptCount val="13"/>
                <c:pt idx="0">
                  <c:v>0.746</c:v>
                </c:pt>
                <c:pt idx="1">
                  <c:v>0.70399999999999996</c:v>
                </c:pt>
                <c:pt idx="2">
                  <c:v>1.216</c:v>
                </c:pt>
                <c:pt idx="3">
                  <c:v>0.69099999999999995</c:v>
                </c:pt>
                <c:pt idx="4">
                  <c:v>0.91900000000000004</c:v>
                </c:pt>
                <c:pt idx="5">
                  <c:v>1.748</c:v>
                </c:pt>
                <c:pt idx="6">
                  <c:v>0.51800000000000002</c:v>
                </c:pt>
                <c:pt idx="7">
                  <c:v>0.58299999999999996</c:v>
                </c:pt>
                <c:pt idx="8">
                  <c:v>0.52300000000000002</c:v>
                </c:pt>
                <c:pt idx="9">
                  <c:v>0.76800000000000002</c:v>
                </c:pt>
                <c:pt idx="10">
                  <c:v>0.40300000000000002</c:v>
                </c:pt>
                <c:pt idx="11">
                  <c:v>0.84799999999999998</c:v>
                </c:pt>
                <c:pt idx="12">
                  <c:v>0.437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F-480B-8790-26A25412796A}"/>
            </c:ext>
          </c:extLst>
        </c:ser>
        <c:ser>
          <c:idx val="2"/>
          <c:order val="2"/>
          <c:tx>
            <c:strRef>
              <c:f>Munka1!$W$18</c:f>
              <c:strCache>
                <c:ptCount val="1"/>
                <c:pt idx="0">
                  <c:v>Kyoto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Munka1!$W$19:$W$31</c:f>
              <c:numCache>
                <c:formatCode>0.00%</c:formatCode>
                <c:ptCount val="13"/>
                <c:pt idx="0">
                  <c:v>0.436</c:v>
                </c:pt>
                <c:pt idx="1">
                  <c:v>0.41199999999999998</c:v>
                </c:pt>
                <c:pt idx="2">
                  <c:v>0.89600000000000002</c:v>
                </c:pt>
                <c:pt idx="3">
                  <c:v>0.436</c:v>
                </c:pt>
                <c:pt idx="4">
                  <c:v>0.89500000000000002</c:v>
                </c:pt>
                <c:pt idx="5">
                  <c:v>0.83699999999999997</c:v>
                </c:pt>
                <c:pt idx="6">
                  <c:v>0.38700000000000001</c:v>
                </c:pt>
                <c:pt idx="7">
                  <c:v>0.36199999999999999</c:v>
                </c:pt>
                <c:pt idx="8">
                  <c:v>0.33600000000000002</c:v>
                </c:pt>
                <c:pt idx="9">
                  <c:v>0.68600000000000005</c:v>
                </c:pt>
                <c:pt idx="10">
                  <c:v>0.51100000000000001</c:v>
                </c:pt>
                <c:pt idx="11">
                  <c:v>0.66</c:v>
                </c:pt>
                <c:pt idx="12">
                  <c:v>0.49299999999999999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BF-480B-8790-26A25412796A}"/>
            </c:ext>
          </c:extLst>
        </c:ser>
        <c:ser>
          <c:idx val="1"/>
          <c:order val="3"/>
          <c:tx>
            <c:strRef>
              <c:f>Munka1!$V$18</c:f>
              <c:strCache>
                <c:ptCount val="1"/>
                <c:pt idx="0">
                  <c:v>NIF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Munka1!$V$19:$V$31</c:f>
              <c:numCache>
                <c:formatCode>0.00%</c:formatCode>
                <c:ptCount val="13"/>
                <c:pt idx="0">
                  <c:v>0.30299999999999999</c:v>
                </c:pt>
                <c:pt idx="1">
                  <c:v>0.25800000000000001</c:v>
                </c:pt>
                <c:pt idx="2">
                  <c:v>0.42099999999999999</c:v>
                </c:pt>
                <c:pt idx="3">
                  <c:v>0.30099999999999999</c:v>
                </c:pt>
                <c:pt idx="4">
                  <c:v>0.59199999999999997</c:v>
                </c:pt>
                <c:pt idx="5">
                  <c:v>0.442</c:v>
                </c:pt>
                <c:pt idx="6">
                  <c:v>0.3</c:v>
                </c:pt>
                <c:pt idx="7">
                  <c:v>0.30399999999999999</c:v>
                </c:pt>
                <c:pt idx="8">
                  <c:v>0.27100000000000002</c:v>
                </c:pt>
                <c:pt idx="9">
                  <c:v>0.49299999999999999</c:v>
                </c:pt>
                <c:pt idx="10">
                  <c:v>0.36199999999999999</c:v>
                </c:pt>
                <c:pt idx="11">
                  <c:v>0.49299999999999999</c:v>
                </c:pt>
                <c:pt idx="12">
                  <c:v>0.38300000000000001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BF-480B-8790-26A25412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9600"/>
        <c:axId val="574993824"/>
      </c:barChart>
      <c:lineChart>
        <c:grouping val="standard"/>
        <c:varyColors val="0"/>
        <c:ser>
          <c:idx val="0"/>
          <c:order val="0"/>
          <c:tx>
            <c:strRef>
              <c:f>Munka1!$U$18</c:f>
              <c:strCache>
                <c:ptCount val="1"/>
                <c:pt idx="0">
                  <c:v>Mnesia</c:v>
                </c:pt>
              </c:strCache>
            </c:strRef>
          </c:tx>
          <c:spPr>
            <a:ln w="28575" cap="rnd">
              <a:solidFill>
                <a:srgbClr val="EE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E0000"/>
              </a:solidFill>
              <a:ln w="9525">
                <a:noFill/>
              </a:ln>
              <a:effectLst/>
            </c:spPr>
          </c:marker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Munka1!$U$19:$U$31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BF-480B-8790-26A25412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459600"/>
        <c:axId val="574993824"/>
      </c:lineChart>
      <c:catAx>
        <c:axId val="4684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574993824"/>
        <c:crosses val="autoZero"/>
        <c:auto val="1"/>
        <c:lblAlgn val="ctr"/>
        <c:lblOffset val="100"/>
        <c:noMultiLvlLbl val="0"/>
      </c:catAx>
      <c:valAx>
        <c:axId val="574993824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468459600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Roboto Light" panose="02000000000000000000" pitchFamily="2" charset="0"/>
          <a:ea typeface="Roboto Light" panose="02000000000000000000" pitchFamily="2" charset="0"/>
        </a:defRPr>
      </a:pPr>
      <a:endParaRPr lang="hu-H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3"/>
          <c:order val="1"/>
          <c:tx>
            <c:strRef>
              <c:f>Munka1!$X$18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Munka1!$AD$19:$AD$31</c:f>
              <c:numCache>
                <c:formatCode>0.00%</c:formatCode>
                <c:ptCount val="13"/>
                <c:pt idx="0">
                  <c:v>1.022</c:v>
                </c:pt>
                <c:pt idx="1">
                  <c:v>1.1140000000000001</c:v>
                </c:pt>
                <c:pt idx="2">
                  <c:v>2.9089999999999998</c:v>
                </c:pt>
                <c:pt idx="3">
                  <c:v>0.752</c:v>
                </c:pt>
                <c:pt idx="4">
                  <c:v>0.94199999999999995</c:v>
                </c:pt>
                <c:pt idx="5">
                  <c:v>2.403</c:v>
                </c:pt>
                <c:pt idx="6">
                  <c:v>0.54500000000000004</c:v>
                </c:pt>
                <c:pt idx="7">
                  <c:v>0.70699999999999996</c:v>
                </c:pt>
                <c:pt idx="8">
                  <c:v>0.46700000000000003</c:v>
                </c:pt>
                <c:pt idx="9">
                  <c:v>0.79500000000000004</c:v>
                </c:pt>
                <c:pt idx="10">
                  <c:v>0.40100000000000002</c:v>
                </c:pt>
                <c:pt idx="11">
                  <c:v>0.74099999999999999</c:v>
                </c:pt>
                <c:pt idx="12">
                  <c:v>0.42099999999999999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5-4D01-A2C8-03E3911B4B35}"/>
            </c:ext>
          </c:extLst>
        </c:ser>
        <c:ser>
          <c:idx val="2"/>
          <c:order val="2"/>
          <c:tx>
            <c:strRef>
              <c:f>Munka1!$W$18</c:f>
              <c:strCache>
                <c:ptCount val="1"/>
                <c:pt idx="0">
                  <c:v>Kyoto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Munka1!$AC$19:$AC$31</c:f>
              <c:numCache>
                <c:formatCode>0.00%</c:formatCode>
                <c:ptCount val="13"/>
                <c:pt idx="0">
                  <c:v>0.55500000000000005</c:v>
                </c:pt>
                <c:pt idx="1">
                  <c:v>0.53500000000000003</c:v>
                </c:pt>
                <c:pt idx="2">
                  <c:v>1.3240000000000001</c:v>
                </c:pt>
                <c:pt idx="3">
                  <c:v>0.59899999999999998</c:v>
                </c:pt>
                <c:pt idx="4">
                  <c:v>0.98899999999999999</c:v>
                </c:pt>
                <c:pt idx="5">
                  <c:v>1.022</c:v>
                </c:pt>
                <c:pt idx="6">
                  <c:v>0.45</c:v>
                </c:pt>
                <c:pt idx="7">
                  <c:v>0.40200000000000002</c:v>
                </c:pt>
                <c:pt idx="8">
                  <c:v>0.33900000000000002</c:v>
                </c:pt>
                <c:pt idx="9">
                  <c:v>0.68600000000000005</c:v>
                </c:pt>
                <c:pt idx="10">
                  <c:v>0.53500000000000003</c:v>
                </c:pt>
                <c:pt idx="11">
                  <c:v>0.54800000000000004</c:v>
                </c:pt>
                <c:pt idx="12">
                  <c:v>0.47199999999999998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5-4D01-A2C8-03E3911B4B35}"/>
            </c:ext>
          </c:extLst>
        </c:ser>
        <c:ser>
          <c:idx val="1"/>
          <c:order val="3"/>
          <c:tx>
            <c:strRef>
              <c:f>Munka1!$V$18</c:f>
              <c:strCache>
                <c:ptCount val="1"/>
                <c:pt idx="0">
                  <c:v>NIF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Munka1!$AB$19:$AB$31</c:f>
              <c:numCache>
                <c:formatCode>0.00%</c:formatCode>
                <c:ptCount val="13"/>
                <c:pt idx="0">
                  <c:v>0.35299999999999998</c:v>
                </c:pt>
                <c:pt idx="1">
                  <c:v>0.24399999999999999</c:v>
                </c:pt>
                <c:pt idx="2">
                  <c:v>0.41499999999999998</c:v>
                </c:pt>
                <c:pt idx="3">
                  <c:v>0.34899999999999998</c:v>
                </c:pt>
                <c:pt idx="4">
                  <c:v>0.60099999999999998</c:v>
                </c:pt>
                <c:pt idx="5">
                  <c:v>0.51400000000000001</c:v>
                </c:pt>
                <c:pt idx="6">
                  <c:v>0.31900000000000001</c:v>
                </c:pt>
                <c:pt idx="7">
                  <c:v>0.30099999999999999</c:v>
                </c:pt>
                <c:pt idx="8">
                  <c:v>0.26100000000000001</c:v>
                </c:pt>
                <c:pt idx="9">
                  <c:v>0.47899999999999998</c:v>
                </c:pt>
                <c:pt idx="10">
                  <c:v>0.36</c:v>
                </c:pt>
                <c:pt idx="11">
                  <c:v>0.39</c:v>
                </c:pt>
                <c:pt idx="12">
                  <c:v>0.33600000000000002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15-4D01-A2C8-03E3911B4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9600"/>
        <c:axId val="574993824"/>
      </c:barChart>
      <c:lineChart>
        <c:grouping val="standard"/>
        <c:varyColors val="0"/>
        <c:ser>
          <c:idx val="0"/>
          <c:order val="0"/>
          <c:tx>
            <c:strRef>
              <c:f>Munka1!$U$18</c:f>
              <c:strCache>
                <c:ptCount val="1"/>
                <c:pt idx="0">
                  <c:v>Mnesia</c:v>
                </c:pt>
              </c:strCache>
            </c:strRef>
          </c:tx>
          <c:spPr>
            <a:ln w="28575" cap="rnd">
              <a:solidFill>
                <a:srgbClr val="EE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E0000"/>
              </a:solidFill>
              <a:ln w="9525">
                <a:noFill/>
              </a:ln>
              <a:effectLst/>
            </c:spPr>
          </c:marker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Munka1!$U$19:$U$31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15-4D01-A2C8-03E3911B4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459600"/>
        <c:axId val="574993824"/>
      </c:lineChart>
      <c:catAx>
        <c:axId val="4684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574993824"/>
        <c:crosses val="autoZero"/>
        <c:auto val="1"/>
        <c:lblAlgn val="ctr"/>
        <c:lblOffset val="100"/>
        <c:noMultiLvlLbl val="0"/>
      </c:catAx>
      <c:valAx>
        <c:axId val="574993824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468459600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Roboto Light" panose="02000000000000000000" pitchFamily="2" charset="0"/>
          <a:ea typeface="Roboto Light" panose="02000000000000000000" pitchFamily="2" charset="0"/>
        </a:defRPr>
      </a:pPr>
      <a:endParaRPr lang="hu-HU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0.20101</cdr:x>
      <cdr:y>0.03251</cdr:y>
    </cdr:from>
    <cdr:to>
      <cdr:x>0.25849</cdr:x>
      <cdr:y>0.05203</cdr:y>
    </cdr:to>
    <cdr:pic>
      <cdr:nvPicPr>
        <cdr:cNvPr id="2" name="Ábra 12" descr="Villámcsapás">
          <a:extLst xmlns:a="http://schemas.openxmlformats.org/drawingml/2006/main">
            <a:ext uri="{FF2B5EF4-FFF2-40B4-BE49-F238E27FC236}">
              <a16:creationId xmlns:a16="http://schemas.microsoft.com/office/drawing/2014/main" id="{6B81C94A-70D5-401F-9E07-A87C16C444C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rot="3893942">
          <a:off x="1823100" y="54517"/>
          <a:ext cx="134349" cy="47292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0.41174</cdr:x>
      <cdr:y>0.03834</cdr:y>
    </cdr:from>
    <cdr:to>
      <cdr:x>0.46959</cdr:x>
      <cdr:y>0.05786</cdr:y>
    </cdr:to>
    <cdr:pic>
      <cdr:nvPicPr>
        <cdr:cNvPr id="3" name="Ábra 12" descr="Villámcsapás">
          <a:extLst xmlns:a="http://schemas.openxmlformats.org/drawingml/2006/main">
            <a:ext uri="{FF2B5EF4-FFF2-40B4-BE49-F238E27FC236}">
              <a16:creationId xmlns:a16="http://schemas.microsoft.com/office/drawing/2014/main" id="{B387863C-CD0C-4167-BB12-3A24FFBFFB5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3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rot="3893942">
          <a:off x="3558392" y="93077"/>
          <a:ext cx="134349" cy="47597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C356-0324-4B04-925A-4E4B5C1E930C}" type="datetimeFigureOut">
              <a:rPr lang="hu-HU" smtClean="0"/>
              <a:t>2024. 06. 20.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12A5-599A-43DF-9C28-A989FC92BB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56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12A5-599A-43DF-9C28-A989FC92BB1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24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12A5-599A-43DF-9C28-A989FC92BB1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39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2024-06-20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24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78172" y="5169006"/>
            <a:ext cx="1233165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u-HU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Statikus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elemzést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támogató</a:t>
            </a:r>
            <a:b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hatékony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adattárolási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módszerek</a:t>
            </a:r>
            <a:endParaRPr lang="en-US" sz="6000" dirty="0">
              <a:solidFill>
                <a:srgbClr val="004AA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34333" y="7252895"/>
            <a:ext cx="1012266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Harmaci Marcell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21796" y="3306601"/>
            <a:ext cx="661128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846528F-1288-4ACE-9C77-5A3E49019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15" y="658593"/>
            <a:ext cx="3022222" cy="302222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4A7D0E4-D79C-4A79-A106-843336FEADF3}"/>
              </a:ext>
            </a:extLst>
          </p:cNvPr>
          <p:cNvSpPr txBox="1"/>
          <p:nvPr/>
        </p:nvSpPr>
        <p:spPr>
          <a:xfrm>
            <a:off x="5690024" y="3486137"/>
            <a:ext cx="6611280" cy="708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Eötvös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Loránd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Tudományegyetem</a:t>
            </a:r>
            <a:endParaRPr lang="en-US" sz="2800" dirty="0">
              <a:solidFill>
                <a:srgbClr val="0000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Helyesség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vizsgálata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3974086"/>
            <a:ext cx="7076542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db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példány: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endParaRPr lang="hu-HU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endParaRPr lang="hu-HU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Teszt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81937759-E602-41F4-A80A-14CFCD5AB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638" y="2688091"/>
            <a:ext cx="8130703" cy="6148844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01F98474-DDC4-4692-B4B1-A9178FF94A59}"/>
              </a:ext>
            </a:extLst>
          </p:cNvPr>
          <p:cNvSpPr txBox="1"/>
          <p:nvPr/>
        </p:nvSpPr>
        <p:spPr>
          <a:xfrm>
            <a:off x="3834269" y="6599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SzPct val="400000"/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38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 flipV="1">
            <a:off x="1394296" y="6092310"/>
            <a:ext cx="1558815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73691" y="502920"/>
            <a:ext cx="11740619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Összefoglalás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1338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Adatstruktúra kiválasztása,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Műveletidők és memóriahasználat vizsgálata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075060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Kódbázis betöltési idő és lekérdezések vizsgálata,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Helyesség igazolása 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21457" y="4048613"/>
            <a:ext cx="5460639" cy="1596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 alapú, in-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memory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adatbázis implementációja,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 a 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-be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30829" y="6489323"/>
            <a:ext cx="5617896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Tervezés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364551" y="6489323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3888008" y="5840541"/>
            <a:ext cx="10537260" cy="503538"/>
            <a:chOff x="0" y="0"/>
            <a:chExt cx="14049680" cy="6713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6689148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13378296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6342828" y="3383562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Megvalósítás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24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78172" y="5169006"/>
            <a:ext cx="12331656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Köszönöm</a:t>
            </a:r>
            <a:r>
              <a:rPr lang="en-US" sz="88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88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figyelmet</a:t>
            </a:r>
            <a:r>
              <a:rPr lang="en-US" sz="88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821796" y="3306601"/>
            <a:ext cx="661128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846528F-1288-4ACE-9C77-5A3E49019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15" y="658593"/>
            <a:ext cx="3022222" cy="302222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4A7D0E4-D79C-4A79-A106-843336FEADF3}"/>
              </a:ext>
            </a:extLst>
          </p:cNvPr>
          <p:cNvSpPr txBox="1"/>
          <p:nvPr/>
        </p:nvSpPr>
        <p:spPr>
          <a:xfrm>
            <a:off x="5690024" y="3486137"/>
            <a:ext cx="6611280" cy="708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Eötvös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Loránd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Tudományegyetem</a:t>
            </a:r>
            <a:endParaRPr lang="en-US" sz="2800" dirty="0">
              <a:solidFill>
                <a:srgbClr val="0000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8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Előzetes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mérések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34337609-1B6E-49C5-B523-218F3380ADF9}"/>
              </a:ext>
            </a:extLst>
          </p:cNvPr>
          <p:cNvSpPr txBox="1"/>
          <p:nvPr/>
        </p:nvSpPr>
        <p:spPr>
          <a:xfrm>
            <a:off x="12696832" y="2356649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2. </a:t>
            </a:r>
            <a:r>
              <a:rPr lang="en-US" sz="28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mérés</a:t>
            </a:r>
            <a:endParaRPr lang="hu-HU" sz="1200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11B41AC-4FFA-4FC3-A1BF-8C875248F6C3}"/>
              </a:ext>
            </a:extLst>
          </p:cNvPr>
          <p:cNvSpPr txBox="1"/>
          <p:nvPr/>
        </p:nvSpPr>
        <p:spPr>
          <a:xfrm>
            <a:off x="4512541" y="6097018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3. </a:t>
            </a:r>
            <a:r>
              <a:rPr lang="en-US" sz="28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mérés</a:t>
            </a:r>
            <a:endParaRPr lang="hu-HU" sz="1200" dirty="0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720B4E42-D0E2-43EE-A3B2-3BB8562C8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87" y="2904770"/>
            <a:ext cx="6685525" cy="3005157"/>
          </a:xfrm>
          <a:prstGeom prst="rect">
            <a:avLst/>
          </a:prstGeom>
        </p:spPr>
      </p:pic>
      <p:sp>
        <p:nvSpPr>
          <p:cNvPr id="34" name="Szövegdoboz 33">
            <a:extLst>
              <a:ext uri="{FF2B5EF4-FFF2-40B4-BE49-F238E27FC236}">
                <a16:creationId xmlns:a16="http://schemas.microsoft.com/office/drawing/2014/main" id="{9D878258-C1FB-4EF1-A7B9-151A5821EF1A}"/>
              </a:ext>
            </a:extLst>
          </p:cNvPr>
          <p:cNvSpPr txBox="1"/>
          <p:nvPr/>
        </p:nvSpPr>
        <p:spPr>
          <a:xfrm>
            <a:off x="4512541" y="2356649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1. </a:t>
            </a:r>
            <a:r>
              <a:rPr lang="en-US" sz="28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mérés</a:t>
            </a:r>
            <a:endParaRPr lang="hu-HU" sz="1200" dirty="0"/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06E0F019-8CBB-4CCE-A90C-F883760D4D81}"/>
              </a:ext>
            </a:extLst>
          </p:cNvPr>
          <p:cNvSpPr txBox="1"/>
          <p:nvPr/>
        </p:nvSpPr>
        <p:spPr>
          <a:xfrm>
            <a:off x="12732063" y="6096509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Skálázhatóság</a:t>
            </a:r>
            <a:endParaRPr lang="hu-HU" sz="1200" dirty="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A0779BCE-10E8-4A63-94F6-A304E50A5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956" y="2910013"/>
            <a:ext cx="8478970" cy="2640593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93D2D8FD-2AC5-4394-AF79-463570121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98" y="6688773"/>
            <a:ext cx="9455905" cy="2639234"/>
          </a:xfrm>
          <a:prstGeom prst="rect">
            <a:avLst/>
          </a:prstGeom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1E86910D-F2F7-4FE1-88C8-3A697B6A4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5589" y="6688504"/>
            <a:ext cx="7464337" cy="26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7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Path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nyelv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DB3EFF3A-C264-4752-BA80-B7B087551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925" y="2967589"/>
            <a:ext cx="11140149" cy="57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</a:t>
            </a:r>
            <a:r>
              <a:rPr lang="hu-HU" sz="8000" dirty="0">
                <a:solidFill>
                  <a:srgbClr val="FFFFFF"/>
                </a:solidFill>
                <a:latin typeface="Nunito Sans Heavy"/>
              </a:rPr>
              <a:t>3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Lekérdezések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460DA08F-AE0B-4AD9-B769-0B189006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196" y="2410454"/>
            <a:ext cx="10849607" cy="65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8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</a:t>
            </a:r>
            <a:r>
              <a:rPr lang="hu-HU" sz="8000" dirty="0">
                <a:solidFill>
                  <a:srgbClr val="FFFFFF"/>
                </a:solidFill>
                <a:latin typeface="Nunito Sans Heavy"/>
              </a:rPr>
              <a:t>4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Lekérdezések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5EA36B49-4065-4F18-8757-B232AED43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410" y="2494967"/>
            <a:ext cx="12281180" cy="66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</a:t>
            </a:r>
            <a:r>
              <a:rPr lang="hu-HU" sz="8000" dirty="0">
                <a:solidFill>
                  <a:srgbClr val="FFFFFF"/>
                </a:solidFill>
                <a:latin typeface="Nunito Sans Heavy"/>
              </a:rPr>
              <a:t>5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Lekérdezések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68BD25BC-8423-4919-B96F-94DEBAC61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861" y="2949367"/>
            <a:ext cx="11866926" cy="59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1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</a:t>
            </a:r>
            <a:r>
              <a:rPr lang="hu-HU" sz="8000" dirty="0">
                <a:solidFill>
                  <a:srgbClr val="FFFFFF"/>
                </a:solidFill>
                <a:latin typeface="Nunito Sans Heavy"/>
              </a:rPr>
              <a:t>6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Lekérdezések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D1200CE9-01F4-4410-9E01-5904D6863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390" y="2952680"/>
            <a:ext cx="12203867" cy="59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1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</a:t>
            </a:r>
            <a:r>
              <a:rPr lang="hu-HU" sz="8000" dirty="0">
                <a:solidFill>
                  <a:srgbClr val="FFFFFF"/>
                </a:solidFill>
                <a:latin typeface="Nunito Sans Heavy"/>
              </a:rPr>
              <a:t>7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Lekérdezések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3082E60A-7560-406A-8791-9269B8830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885" y="1789332"/>
            <a:ext cx="10194877" cy="78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72755" y="502920"/>
            <a:ext cx="834249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Motiváció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52800" y="3561446"/>
            <a:ext cx="6650277" cy="4975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elemző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Emacs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Eclipse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" panose="02000000000000000000" pitchFamily="2" charset="0"/>
                <a:ea typeface="Roboto" panose="02000000000000000000" pitchFamily="2" charset="0"/>
              </a:rPr>
              <a:t>Visual Studio Code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IntelliJ IDEA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F37F0D1-C0DC-4A56-94F8-AD08872EE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557" y="2519815"/>
            <a:ext cx="2662030" cy="266203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0377EEA-170D-4A19-A785-59BD2B11E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0" y="5533111"/>
            <a:ext cx="2917624" cy="266203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192BED8-AFF3-4E22-9BA7-5C8FDB1F3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950" y="0"/>
            <a:ext cx="4762500" cy="47625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26829C6E-8389-4C47-9245-AAC2EF9522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358" y="3960489"/>
            <a:ext cx="2917624" cy="266203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27A8553D-BD08-4B9D-A908-3BB4587A94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185" y="6861804"/>
            <a:ext cx="2662030" cy="26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</a:t>
            </a:r>
            <a:r>
              <a:rPr lang="hu-HU" sz="8000" dirty="0">
                <a:solidFill>
                  <a:srgbClr val="FFFFFF"/>
                </a:solidFill>
                <a:latin typeface="Nunito Sans Heavy"/>
              </a:rPr>
              <a:t>8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Haskell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reprezentáció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F2C824AC-3505-4E37-B767-DD9EB187A385}"/>
              </a:ext>
            </a:extLst>
          </p:cNvPr>
          <p:cNvGrpSpPr>
            <a:grpSpLocks noChangeAspect="1"/>
          </p:cNvGrpSpPr>
          <p:nvPr/>
        </p:nvGrpSpPr>
        <p:grpSpPr>
          <a:xfrm>
            <a:off x="4568677" y="2743200"/>
            <a:ext cx="9659553" cy="7040880"/>
            <a:chOff x="4876800" y="2760483"/>
            <a:chExt cx="9104563" cy="6636347"/>
          </a:xfrm>
        </p:grpSpPr>
        <p:pic>
          <p:nvPicPr>
            <p:cNvPr id="15" name="Kép 14">
              <a:extLst>
                <a:ext uri="{FF2B5EF4-FFF2-40B4-BE49-F238E27FC236}">
                  <a16:creationId xmlns:a16="http://schemas.microsoft.com/office/drawing/2014/main" id="{74C44C50-920B-43BD-A9D5-8C944288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6800" y="2760483"/>
              <a:ext cx="3026802" cy="1493747"/>
            </a:xfrm>
            <a:prstGeom prst="rect">
              <a:avLst/>
            </a:prstGeom>
          </p:spPr>
        </p:pic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1096CA42-679D-484D-AAAC-C9524E2CC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7926" y="4390690"/>
              <a:ext cx="2908874" cy="1768909"/>
            </a:xfrm>
            <a:prstGeom prst="rect">
              <a:avLst/>
            </a:prstGeom>
          </p:spPr>
        </p:pic>
        <p:pic>
          <p:nvPicPr>
            <p:cNvPr id="22" name="Kép 21">
              <a:extLst>
                <a:ext uri="{FF2B5EF4-FFF2-40B4-BE49-F238E27FC236}">
                  <a16:creationId xmlns:a16="http://schemas.microsoft.com/office/drawing/2014/main" id="{FA928877-2419-4EAC-A057-8EE89B75D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4972" y="4464143"/>
              <a:ext cx="4127457" cy="2961286"/>
            </a:xfrm>
            <a:prstGeom prst="rect">
              <a:avLst/>
            </a:prstGeom>
          </p:spPr>
        </p:pic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3B30EF8E-F266-4B8C-BD90-4C012D4E9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87926" y="6296752"/>
              <a:ext cx="2515783" cy="1755807"/>
            </a:xfrm>
            <a:prstGeom prst="rect">
              <a:avLst/>
            </a:prstGeom>
          </p:spPr>
        </p:pic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C63A2F62-CBC5-4798-8497-636A6065B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87926" y="8189712"/>
              <a:ext cx="2293032" cy="759976"/>
            </a:xfrm>
            <a:prstGeom prst="rect">
              <a:avLst/>
            </a:prstGeom>
          </p:spPr>
        </p:pic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C0FBE7D2-7C21-42DC-855F-4144AD37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63642" y="2760483"/>
              <a:ext cx="4324003" cy="1008933"/>
            </a:xfrm>
            <a:prstGeom prst="rect">
              <a:avLst/>
            </a:prstGeom>
          </p:spPr>
        </p:pic>
        <p:pic>
          <p:nvPicPr>
            <p:cNvPr id="27" name="Kép 26">
              <a:extLst>
                <a:ext uri="{FF2B5EF4-FFF2-40B4-BE49-F238E27FC236}">
                  <a16:creationId xmlns:a16="http://schemas.microsoft.com/office/drawing/2014/main" id="{811D572D-B70D-4265-A3FA-F0C4AFAD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63642" y="3858431"/>
              <a:ext cx="2384753" cy="275164"/>
            </a:xfrm>
            <a:prstGeom prst="rect">
              <a:avLst/>
            </a:prstGeom>
          </p:spPr>
        </p:pic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203416D9-3747-4082-B9B0-974A4A0B0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44972" y="7824465"/>
              <a:ext cx="5136391" cy="1572365"/>
            </a:xfrm>
            <a:prstGeom prst="rect">
              <a:avLst/>
            </a:prstGeom>
          </p:spPr>
        </p:pic>
      </p:grp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089D3005-881E-4173-A524-CB7358D93A6E}"/>
              </a:ext>
            </a:extLst>
          </p:cNvPr>
          <p:cNvSpPr txBox="1"/>
          <p:nvPr/>
        </p:nvSpPr>
        <p:spPr>
          <a:xfrm>
            <a:off x="4580481" y="2122455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en-US" sz="28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odell</a:t>
            </a:r>
            <a:endParaRPr lang="hu-HU" sz="1200" dirty="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62007B9C-2FC4-4F13-801B-9844F669DFF7}"/>
              </a:ext>
            </a:extLst>
          </p:cNvPr>
          <p:cNvSpPr txBox="1"/>
          <p:nvPr/>
        </p:nvSpPr>
        <p:spPr>
          <a:xfrm>
            <a:off x="8778738" y="2122455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</a:t>
            </a:r>
            <a:r>
              <a:rPr lang="hu-HU" sz="28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ázis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55400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2"/>
            <a:ext cx="18288000" cy="12262103"/>
            <a:chOff x="0" y="0"/>
            <a:chExt cx="24384000" cy="16349470"/>
          </a:xfrm>
        </p:grpSpPr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2650101" y="502681"/>
            <a:ext cx="1301044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Problémakör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bemutatása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767354FF-6B3F-4525-BBCC-089850ACE74A}"/>
              </a:ext>
            </a:extLst>
          </p:cNvPr>
          <p:cNvGrpSpPr/>
          <p:nvPr/>
        </p:nvGrpSpPr>
        <p:grpSpPr>
          <a:xfrm>
            <a:off x="6512343" y="4642057"/>
            <a:ext cx="4541888" cy="1225297"/>
            <a:chOff x="7068684" y="4592450"/>
            <a:chExt cx="4541888" cy="1225297"/>
          </a:xfrm>
        </p:grpSpPr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3FA45FA5-5855-4F4F-B891-6AA8490578A7}"/>
                </a:ext>
              </a:extLst>
            </p:cNvPr>
            <p:cNvSpPr/>
            <p:nvPr/>
          </p:nvSpPr>
          <p:spPr>
            <a:xfrm>
              <a:off x="7980983" y="4592450"/>
              <a:ext cx="31068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Freeform 12"/>
            <p:cNvSpPr/>
            <p:nvPr/>
          </p:nvSpPr>
          <p:spPr>
            <a:xfrm flipH="1">
              <a:off x="7263043" y="4592451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7068684" y="4730319"/>
              <a:ext cx="4541888" cy="9385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Felépítés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2</a:t>
            </a:r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0CBD75C-4EE1-4197-96B9-801DEFCAF539}"/>
              </a:ext>
            </a:extLst>
          </p:cNvPr>
          <p:cNvGrpSpPr/>
          <p:nvPr/>
        </p:nvGrpSpPr>
        <p:grpSpPr>
          <a:xfrm>
            <a:off x="5709816" y="6242470"/>
            <a:ext cx="4821677" cy="1225296"/>
            <a:chOff x="7058487" y="6367044"/>
            <a:chExt cx="4821677" cy="1225296"/>
          </a:xfrm>
        </p:grpSpPr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D37ABB5C-835F-4C7B-A957-2BA930CAF241}"/>
                </a:ext>
              </a:extLst>
            </p:cNvPr>
            <p:cNvGrpSpPr/>
            <p:nvPr/>
          </p:nvGrpSpPr>
          <p:grpSpPr>
            <a:xfrm rot="10800000">
              <a:off x="7058487" y="6367044"/>
              <a:ext cx="4821677" cy="1225296"/>
              <a:chOff x="7263043" y="4587427"/>
              <a:chExt cx="4821677" cy="1225296"/>
            </a:xfrm>
          </p:grpSpPr>
          <p:sp>
            <p:nvSpPr>
              <p:cNvPr id="29" name="Téglalap: lekerekített 28">
                <a:extLst>
                  <a:ext uri="{FF2B5EF4-FFF2-40B4-BE49-F238E27FC236}">
                    <a16:creationId xmlns:a16="http://schemas.microsoft.com/office/drawing/2014/main" id="{5B6ABFA0-218C-4ECD-8A73-7D9876483D58}"/>
                  </a:ext>
                </a:extLst>
              </p:cNvPr>
              <p:cNvSpPr/>
              <p:nvPr/>
            </p:nvSpPr>
            <p:spPr>
              <a:xfrm rot="10800000">
                <a:off x="7974069" y="4587427"/>
                <a:ext cx="2740738" cy="1225296"/>
              </a:xfrm>
              <a:prstGeom prst="roundRect">
                <a:avLst/>
              </a:prstGeom>
              <a:solidFill>
                <a:srgbClr val="004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37871864-FC2D-4E8C-9481-15EA09BB341C}"/>
                  </a:ext>
                </a:extLst>
              </p:cNvPr>
              <p:cNvSpPr/>
              <p:nvPr/>
            </p:nvSpPr>
            <p:spPr>
              <a:xfrm flipH="1">
                <a:off x="7263043" y="4587427"/>
                <a:ext cx="1662242" cy="1225296"/>
              </a:xfrm>
              <a:custGeom>
                <a:avLst/>
                <a:gdLst/>
                <a:ahLst/>
                <a:cxnLst/>
                <a:rect l="l" t="t" r="r" b="b"/>
                <a:pathLst>
                  <a:path w="1662242" h="1224014">
                    <a:moveTo>
                      <a:pt x="1662242" y="0"/>
                    </a:moveTo>
                    <a:lnTo>
                      <a:pt x="0" y="0"/>
                    </a:lnTo>
                    <a:lnTo>
                      <a:pt x="0" y="1224014"/>
                    </a:lnTo>
                    <a:lnTo>
                      <a:pt x="1662242" y="1224014"/>
                    </a:lnTo>
                    <a:lnTo>
                      <a:pt x="1662242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31" name="TextBox 14">
                <a:extLst>
                  <a:ext uri="{FF2B5EF4-FFF2-40B4-BE49-F238E27FC236}">
                    <a16:creationId xmlns:a16="http://schemas.microsoft.com/office/drawing/2014/main" id="{6D3B3B1E-1C3D-417E-BCCB-4280323A7FB6}"/>
                  </a:ext>
                </a:extLst>
              </p:cNvPr>
              <p:cNvSpPr txBox="1"/>
              <p:nvPr/>
            </p:nvSpPr>
            <p:spPr>
              <a:xfrm>
                <a:off x="7542832" y="4790893"/>
                <a:ext cx="4541888" cy="9385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endParaRPr lang="en-US" sz="6099" dirty="0">
                  <a:solidFill>
                    <a:srgbClr val="FFFFFF"/>
                  </a:solidFill>
                  <a:latin typeface="Nunito Sans Semi-Bold"/>
                </a:endParaR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8329295" y="6411153"/>
              <a:ext cx="3411847" cy="10098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60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SPG</a:t>
              </a:r>
            </a:p>
          </p:txBody>
        </p:sp>
      </p:grpSp>
      <p:pic>
        <p:nvPicPr>
          <p:cNvPr id="34" name="Kép 33">
            <a:extLst>
              <a:ext uri="{FF2B5EF4-FFF2-40B4-BE49-F238E27FC236}">
                <a16:creationId xmlns:a16="http://schemas.microsoft.com/office/drawing/2014/main" id="{E6D4906B-AB3D-4AEE-8E5D-715BC2DD5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2" y="3693683"/>
            <a:ext cx="6107035" cy="584451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79F1336-F519-4A47-84C1-F0EAB5DCE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77" y="2628901"/>
            <a:ext cx="7344793" cy="69092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39953" y="5643560"/>
            <a:ext cx="6931928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kulcs-érték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tároló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mérés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1x1 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 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100x10 M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B25EABA9-FD7E-4935-80CE-DE08073C2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45" y="3479725"/>
            <a:ext cx="8745170" cy="2972215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B15E442E-BA24-4427-8641-6E56E0909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6744844"/>
            <a:ext cx="7840169" cy="2981741"/>
          </a:xfrm>
          <a:prstGeom prst="rect">
            <a:avLst/>
          </a:prstGeom>
        </p:spPr>
      </p:pic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79A6884-EEFC-407B-AFF4-1C6FDDA20BBC}"/>
              </a:ext>
            </a:extLst>
          </p:cNvPr>
          <p:cNvGrpSpPr/>
          <p:nvPr/>
        </p:nvGrpSpPr>
        <p:grpSpPr>
          <a:xfrm>
            <a:off x="1180355" y="4104895"/>
            <a:ext cx="6723161" cy="1225296"/>
            <a:chOff x="4273315" y="6227064"/>
            <a:chExt cx="6723161" cy="1225296"/>
          </a:xfrm>
        </p:grpSpPr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17B7B9F3-BBF2-4AB1-868E-EF1C11DFE5F0}"/>
                </a:ext>
              </a:extLst>
            </p:cNvPr>
            <p:cNvSpPr/>
            <p:nvPr/>
          </p:nvSpPr>
          <p:spPr>
            <a:xfrm>
              <a:off x="4273315" y="6227064"/>
              <a:ext cx="6012135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A6DD86A-E90A-459C-B222-68582CF69820}"/>
                </a:ext>
              </a:extLst>
            </p:cNvPr>
            <p:cNvSpPr/>
            <p:nvPr/>
          </p:nvSpPr>
          <p:spPr>
            <a:xfrm rot="10800000" flipH="1">
              <a:off x="9334234" y="6227064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D675F50D-8102-4D4C-A9A3-40CC17F07A96}"/>
                </a:ext>
              </a:extLst>
            </p:cNvPr>
            <p:cNvSpPr txBox="1"/>
            <p:nvPr/>
          </p:nvSpPr>
          <p:spPr>
            <a:xfrm>
              <a:off x="4273316" y="6300695"/>
              <a:ext cx="6443372" cy="9906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</a:t>
              </a:r>
              <a:r>
                <a:rPr lang="hu-HU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ű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veleti</a:t>
              </a: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sebesség</a:t>
              </a:r>
              <a:endPara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D82C162-E2ED-444E-88B6-95C07B9E85C5}"/>
              </a:ext>
            </a:extLst>
          </p:cNvPr>
          <p:cNvSpPr/>
          <p:nvPr/>
        </p:nvSpPr>
        <p:spPr>
          <a:xfrm>
            <a:off x="11353800" y="4763316"/>
            <a:ext cx="205740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2265922-0CA7-412B-8F78-ABBFCF444254}"/>
              </a:ext>
            </a:extLst>
          </p:cNvPr>
          <p:cNvSpPr/>
          <p:nvPr/>
        </p:nvSpPr>
        <p:spPr>
          <a:xfrm>
            <a:off x="14196557" y="5169182"/>
            <a:ext cx="109178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D081081F-202A-47B1-B80D-EE64E2885FC6}"/>
              </a:ext>
            </a:extLst>
          </p:cNvPr>
          <p:cNvSpPr/>
          <p:nvPr/>
        </p:nvSpPr>
        <p:spPr>
          <a:xfrm>
            <a:off x="13310020" y="8439912"/>
            <a:ext cx="1091780" cy="381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C6E74DC7-1728-4DEB-98E5-7073BAB94666}"/>
              </a:ext>
            </a:extLst>
          </p:cNvPr>
          <p:cNvSpPr/>
          <p:nvPr/>
        </p:nvSpPr>
        <p:spPr>
          <a:xfrm>
            <a:off x="15227653" y="8439912"/>
            <a:ext cx="1091780" cy="381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9331BAF6-3081-4AA3-9E8D-C9DF3FC5D2F1}"/>
              </a:ext>
            </a:extLst>
          </p:cNvPr>
          <p:cNvSpPr/>
          <p:nvPr/>
        </p:nvSpPr>
        <p:spPr>
          <a:xfrm>
            <a:off x="16140777" y="4748160"/>
            <a:ext cx="109178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32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91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67498" y="5727474"/>
            <a:ext cx="5824846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nehezen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mérhető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array, map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hasonló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legjobb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ets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digraph</a:t>
            </a: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7A9A3BB-02BA-46F5-9701-52F8973A17B0}"/>
              </a:ext>
            </a:extLst>
          </p:cNvPr>
          <p:cNvGrpSpPr/>
          <p:nvPr/>
        </p:nvGrpSpPr>
        <p:grpSpPr>
          <a:xfrm>
            <a:off x="9407599" y="4325111"/>
            <a:ext cx="8133950" cy="1225297"/>
            <a:chOff x="6877450" y="4614466"/>
            <a:chExt cx="8133950" cy="1225297"/>
          </a:xfrm>
        </p:grpSpPr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C32D0F3A-2D57-4896-9034-75F2E120C420}"/>
                </a:ext>
              </a:extLst>
            </p:cNvPr>
            <p:cNvSpPr/>
            <p:nvPr/>
          </p:nvSpPr>
          <p:spPr>
            <a:xfrm>
              <a:off x="7789749" y="4614466"/>
              <a:ext cx="66882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D9315E-ECC9-4BB5-9CDF-C7F0DC128D24}"/>
                </a:ext>
              </a:extLst>
            </p:cNvPr>
            <p:cNvSpPr/>
            <p:nvPr/>
          </p:nvSpPr>
          <p:spPr>
            <a:xfrm flipH="1">
              <a:off x="7071809" y="4614467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A34A4E7B-9517-4693-A3F6-A6CC4DCFADC4}"/>
                </a:ext>
              </a:extLst>
            </p:cNvPr>
            <p:cNvSpPr txBox="1"/>
            <p:nvPr/>
          </p:nvSpPr>
          <p:spPr>
            <a:xfrm>
              <a:off x="6877450" y="4755588"/>
              <a:ext cx="813395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Memóriahasználat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CB7F64C1-4D69-461A-AAC3-536FCF16F273}"/>
              </a:ext>
            </a:extLst>
          </p:cNvPr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34E1EE17-FF42-4CC8-B1BE-3859B9F1F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9" y="6693563"/>
            <a:ext cx="9593014" cy="3048425"/>
          </a:xfrm>
          <a:prstGeom prst="rect">
            <a:avLst/>
          </a:prstGeom>
        </p:spPr>
      </p:pic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85473F81-BF54-4805-972B-95206AE07777}"/>
              </a:ext>
            </a:extLst>
          </p:cNvPr>
          <p:cNvSpPr/>
          <p:nvPr/>
        </p:nvSpPr>
        <p:spPr>
          <a:xfrm>
            <a:off x="4876800" y="8933688"/>
            <a:ext cx="1569720" cy="70408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7A968E06-9ACF-44F9-8311-8389FEF6822E}"/>
              </a:ext>
            </a:extLst>
          </p:cNvPr>
          <p:cNvSpPr/>
          <p:nvPr/>
        </p:nvSpPr>
        <p:spPr>
          <a:xfrm>
            <a:off x="8690787" y="8933688"/>
            <a:ext cx="1569720" cy="70408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62DC647C-43DD-40C5-98E3-5DC9868A9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68" y="3581126"/>
            <a:ext cx="7935432" cy="2838846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989186E1-A903-4A0D-BAED-2E32989BEA61}"/>
              </a:ext>
            </a:extLst>
          </p:cNvPr>
          <p:cNvSpPr/>
          <p:nvPr/>
        </p:nvSpPr>
        <p:spPr>
          <a:xfrm>
            <a:off x="926711" y="3543300"/>
            <a:ext cx="597289" cy="2925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897D77A-E2C8-4420-9219-2210AE82A4DE}"/>
              </a:ext>
            </a:extLst>
          </p:cNvPr>
          <p:cNvSpPr txBox="1"/>
          <p:nvPr/>
        </p:nvSpPr>
        <p:spPr>
          <a:xfrm>
            <a:off x="1075789" y="5779593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2000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F765396-904A-4BD7-8FB9-593B08897FEF}"/>
              </a:ext>
            </a:extLst>
          </p:cNvPr>
          <p:cNvSpPr txBox="1"/>
          <p:nvPr/>
        </p:nvSpPr>
        <p:spPr>
          <a:xfrm>
            <a:off x="930587" y="3500741"/>
            <a:ext cx="6735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12000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400054ED-B572-40DD-9D17-CD8154197E2A}"/>
              </a:ext>
            </a:extLst>
          </p:cNvPr>
          <p:cNvSpPr txBox="1"/>
          <p:nvPr/>
        </p:nvSpPr>
        <p:spPr>
          <a:xfrm>
            <a:off x="926711" y="3975059"/>
            <a:ext cx="6735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10000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3C6D8E16-9FB5-49B5-A902-B1F963385192}"/>
              </a:ext>
            </a:extLst>
          </p:cNvPr>
          <p:cNvSpPr txBox="1"/>
          <p:nvPr/>
        </p:nvSpPr>
        <p:spPr>
          <a:xfrm>
            <a:off x="1081111" y="5340789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4000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FE52BFA-AFF1-48C7-B792-B9645909333E}"/>
              </a:ext>
            </a:extLst>
          </p:cNvPr>
          <p:cNvSpPr txBox="1"/>
          <p:nvPr/>
        </p:nvSpPr>
        <p:spPr>
          <a:xfrm>
            <a:off x="1067629" y="4901985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6000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C5B8B87-4A5A-4899-8715-D6CAFFE18E2C}"/>
              </a:ext>
            </a:extLst>
          </p:cNvPr>
          <p:cNvSpPr txBox="1"/>
          <p:nvPr/>
        </p:nvSpPr>
        <p:spPr>
          <a:xfrm>
            <a:off x="1052083" y="4464409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8000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0D8BB2B7-4572-4773-A115-6B60430C97D7}"/>
              </a:ext>
            </a:extLst>
          </p:cNvPr>
          <p:cNvSpPr txBox="1"/>
          <p:nvPr/>
        </p:nvSpPr>
        <p:spPr>
          <a:xfrm>
            <a:off x="1330080" y="6191683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4F1F5CC0-4C53-4E4A-870D-B369384CC39D}"/>
              </a:ext>
            </a:extLst>
          </p:cNvPr>
          <p:cNvSpPr txBox="1"/>
          <p:nvPr/>
        </p:nvSpPr>
        <p:spPr>
          <a:xfrm rot="16200000">
            <a:off x="380582" y="4921179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</a:rPr>
              <a:t>Megabyte</a:t>
            </a:r>
            <a:endParaRPr lang="hu-HU" sz="1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1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FFFFFF"/>
                </a:solidFill>
                <a:latin typeface="Nunito Sans Heavy"/>
              </a:rPr>
              <a:t>5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57877" y="502920"/>
            <a:ext cx="12172245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Map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alapú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adatréteg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393AF85E-81AE-45E9-AA0F-FB5A46EA7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282207"/>
            <a:ext cx="6812663" cy="733537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F133C671-A52A-4FD3-A918-BF3C53DB6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39" y="4160786"/>
            <a:ext cx="4802375" cy="5623294"/>
          </a:xfrm>
          <a:prstGeom prst="rect">
            <a:avLst/>
          </a:prstGeom>
          <a:ln>
            <a:noFill/>
          </a:ln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D5396E2B-269B-4113-A8A2-2081F0E40424}"/>
              </a:ext>
            </a:extLst>
          </p:cNvPr>
          <p:cNvSpPr txBox="1"/>
          <p:nvPr/>
        </p:nvSpPr>
        <p:spPr>
          <a:xfrm>
            <a:off x="2935656" y="1880630"/>
            <a:ext cx="6371851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adatmodell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rétegmodell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refcore_gendb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viselkedés</a:t>
            </a:r>
          </a:p>
        </p:txBody>
      </p:sp>
    </p:spTree>
    <p:extLst>
      <p:ext uri="{BB962C8B-B14F-4D97-AF65-F5344CB8AC3E}">
        <p14:creationId xmlns:p14="http://schemas.microsoft.com/office/powerpoint/2010/main" val="19970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57877" y="502920"/>
            <a:ext cx="12172245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Map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alapú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adatréteg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919928" y="2404188"/>
            <a:ext cx="8448142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ath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lekérdezések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69B38DE2-8A4F-459A-BB48-DBB7B4046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22" y="3638669"/>
            <a:ext cx="12698978" cy="57919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488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>
            <a:extLst>
              <a:ext uri="{FF2B5EF4-FFF2-40B4-BE49-F238E27FC236}">
                <a16:creationId xmlns:a16="http://schemas.microsoft.com/office/drawing/2014/main" id="{D9EF83F8-5B71-46E8-AFA1-D5A1570ABDA9}"/>
              </a:ext>
            </a:extLst>
          </p:cNvPr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846D6998-8FF0-4AF9-8924-802ADA9A550F}"/>
                </a:ext>
              </a:extLst>
            </p:cNvPr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8F7AA71D-19A5-4A83-8967-B82F196F4AD8}"/>
                </a:ext>
              </a:extLst>
            </p:cNvPr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7DD88A6D-1394-4C72-B865-B020D23B0DC9}"/>
                </a:ext>
              </a:extLst>
            </p:cNvPr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8824165E-C11C-4789-A64F-B3414D5146B4}"/>
                </a:ext>
              </a:extLst>
            </p:cNvPr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1AE0CEB-0ED6-461B-AFEC-6E928D39B09C}"/>
                </a:ext>
              </a:extLst>
            </p:cNvPr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2AC49E8-AF04-4D9D-84DA-5A4BD52FED7C}"/>
                </a:ext>
              </a:extLst>
            </p:cNvPr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2911985"/>
            <a:ext cx="5095341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Adatbetöltés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alkalmazás kódbázisa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56D059F-E9E8-4D4B-9EDF-7624E83BC3A1}"/>
              </a:ext>
            </a:extLst>
          </p:cNvPr>
          <p:cNvSpPr txBox="1"/>
          <p:nvPr/>
        </p:nvSpPr>
        <p:spPr>
          <a:xfrm>
            <a:off x="1381658" y="5426058"/>
            <a:ext cx="8768039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Lekérdezések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13 db lekérdezés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 adatbázison: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94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515 csúcs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és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890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089 é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57,163 csúcs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és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2,110,396 él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74E6F5E2-F06C-470B-BF16-7C37F391EF6B}"/>
              </a:ext>
            </a:extLst>
          </p:cNvPr>
          <p:cNvSpPr/>
          <p:nvPr/>
        </p:nvSpPr>
        <p:spPr>
          <a:xfrm>
            <a:off x="16230600" y="5753100"/>
            <a:ext cx="1171350" cy="48335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87DDA924-142C-4C92-ADD2-A5B88A442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20" y="2494967"/>
            <a:ext cx="10825688" cy="3946555"/>
          </a:xfrm>
          <a:prstGeom prst="rect">
            <a:avLst/>
          </a:prstGeom>
        </p:spPr>
      </p:pic>
      <p:sp>
        <p:nvSpPr>
          <p:cNvPr id="4" name="Bal oldali kapcsos zárójel 3">
            <a:extLst>
              <a:ext uri="{FF2B5EF4-FFF2-40B4-BE49-F238E27FC236}">
                <a16:creationId xmlns:a16="http://schemas.microsoft.com/office/drawing/2014/main" id="{2122241C-00BA-4EC2-979F-AE59BB432AE9}"/>
              </a:ext>
            </a:extLst>
          </p:cNvPr>
          <p:cNvSpPr/>
          <p:nvPr/>
        </p:nvSpPr>
        <p:spPr>
          <a:xfrm rot="16200000">
            <a:off x="10801695" y="4667592"/>
            <a:ext cx="266013" cy="43434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Bal oldali kapcsos zárójel 20">
            <a:extLst>
              <a:ext uri="{FF2B5EF4-FFF2-40B4-BE49-F238E27FC236}">
                <a16:creationId xmlns:a16="http://schemas.microsoft.com/office/drawing/2014/main" id="{A2C2D6F1-98CF-4A8D-8497-99D003DA5602}"/>
              </a:ext>
            </a:extLst>
          </p:cNvPr>
          <p:cNvSpPr/>
          <p:nvPr/>
        </p:nvSpPr>
        <p:spPr>
          <a:xfrm rot="16200000">
            <a:off x="15235467" y="4818536"/>
            <a:ext cx="266013" cy="406695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A0EA2C3-C28D-463A-9054-35188B935BCD}"/>
              </a:ext>
            </a:extLst>
          </p:cNvPr>
          <p:cNvSpPr txBox="1"/>
          <p:nvPr/>
        </p:nvSpPr>
        <p:spPr>
          <a:xfrm>
            <a:off x="14897648" y="6956235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C++</a:t>
            </a:r>
            <a:endParaRPr lang="hu-HU" sz="1200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D3ADE9C7-54D6-4095-986A-5375DBB58805}"/>
              </a:ext>
            </a:extLst>
          </p:cNvPr>
          <p:cNvSpPr txBox="1"/>
          <p:nvPr/>
        </p:nvSpPr>
        <p:spPr>
          <a:xfrm>
            <a:off x="10378291" y="6955157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Erlang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06909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143" y="328784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EDCD450-E991-4880-AE61-B3FB156CC9C4}"/>
              </a:ext>
            </a:extLst>
          </p:cNvPr>
          <p:cNvSpPr txBox="1"/>
          <p:nvPr/>
        </p:nvSpPr>
        <p:spPr>
          <a:xfrm>
            <a:off x="3180577" y="2048009"/>
            <a:ext cx="4237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A4EC41A-FD5B-4F99-978F-1F70684E880F}"/>
              </a:ext>
            </a:extLst>
          </p:cNvPr>
          <p:cNvSpPr txBox="1"/>
          <p:nvPr/>
        </p:nvSpPr>
        <p:spPr>
          <a:xfrm>
            <a:off x="10770032" y="2048009"/>
            <a:ext cx="6388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SSH,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Edoc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7B34D913-EA12-4F1B-9C3D-DE82C5E2A2D8}"/>
              </a:ext>
            </a:extLst>
          </p:cNvPr>
          <p:cNvGraphicFramePr>
            <a:graphicFrameLocks/>
          </p:cNvGraphicFramePr>
          <p:nvPr/>
        </p:nvGraphicFramePr>
        <p:xfrm>
          <a:off x="482319" y="3147808"/>
          <a:ext cx="8227446" cy="68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361B6CDD-DC82-4176-9E32-F2F4AB37C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701262"/>
              </p:ext>
            </p:extLst>
          </p:nvPr>
        </p:nvGraphicFramePr>
        <p:xfrm>
          <a:off x="9578237" y="3147808"/>
          <a:ext cx="8227446" cy="68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95D9D29B-75F2-432A-A5B7-B549D57EB016}"/>
              </a:ext>
            </a:extLst>
          </p:cNvPr>
          <p:cNvSpPr txBox="1"/>
          <p:nvPr/>
        </p:nvSpPr>
        <p:spPr>
          <a:xfrm>
            <a:off x="11174430" y="29785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291%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B2E433BC-BE4B-41DE-B2E2-8B58A3C4A15B}"/>
              </a:ext>
            </a:extLst>
          </p:cNvPr>
          <p:cNvSpPr txBox="1"/>
          <p:nvPr/>
        </p:nvSpPr>
        <p:spPr>
          <a:xfrm>
            <a:off x="12884194" y="29785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240%</a:t>
            </a:r>
          </a:p>
        </p:txBody>
      </p:sp>
    </p:spTree>
    <p:extLst>
      <p:ext uri="{BB962C8B-B14F-4D97-AF65-F5344CB8AC3E}">
        <p14:creationId xmlns:p14="http://schemas.microsoft.com/office/powerpoint/2010/main" val="36042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238</Words>
  <Application>Microsoft Office PowerPoint</Application>
  <PresentationFormat>Egyéni</PresentationFormat>
  <Paragraphs>107</Paragraphs>
  <Slides>20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30" baseType="lpstr">
      <vt:lpstr>Calibri</vt:lpstr>
      <vt:lpstr>Arial</vt:lpstr>
      <vt:lpstr>Nunito Sans Heavy</vt:lpstr>
      <vt:lpstr>Roboto Light</vt:lpstr>
      <vt:lpstr>Roboto Thin</vt:lpstr>
      <vt:lpstr>Nunito Sans Semi-Bold</vt:lpstr>
      <vt:lpstr>Wingdings</vt:lpstr>
      <vt:lpstr>Roboto</vt:lpstr>
      <vt:lpstr>Roboto Medium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Thesis Defense Presentation</dc:title>
  <cp:lastModifiedBy>Marcell Harmaci</cp:lastModifiedBy>
  <cp:revision>68</cp:revision>
  <dcterms:created xsi:type="dcterms:W3CDTF">2006-08-16T00:00:00Z</dcterms:created>
  <dcterms:modified xsi:type="dcterms:W3CDTF">2024-06-20T21:59:35Z</dcterms:modified>
  <dc:identifier>DAGICptdQeU</dc:identifier>
</cp:coreProperties>
</file>