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80" r:id="rId4"/>
    <p:sldId id="270" r:id="rId5"/>
    <p:sldId id="271" r:id="rId6"/>
    <p:sldId id="272" r:id="rId7"/>
    <p:sldId id="281" r:id="rId8"/>
    <p:sldId id="273" r:id="rId9"/>
    <p:sldId id="279" r:id="rId10"/>
    <p:sldId id="274" r:id="rId11"/>
    <p:sldId id="263" r:id="rId12"/>
    <p:sldId id="278" r:id="rId13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Nunito Sans Heavy" panose="020B0604020202020204" charset="0"/>
      <p:regular r:id="rId19"/>
    </p:embeddedFont>
    <p:embeddedFont>
      <p:font typeface="Nunito Sans Semi-Bold" panose="020B0604020202020204" charset="0"/>
      <p:regular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Light" panose="02000000000000000000" pitchFamily="2" charset="0"/>
      <p:regular r:id="rId25"/>
      <p:italic r:id="rId26"/>
    </p:embeddedFont>
    <p:embeddedFont>
      <p:font typeface="Roboto Medium" panose="02000000000000000000" pitchFamily="2" charset="0"/>
      <p:regular r:id="rId27"/>
      <p:italic r:id="rId28"/>
    </p:embeddedFont>
    <p:embeddedFont>
      <p:font typeface="Roboto Thin" panose="02000000000000000000" pitchFamily="2" charset="0"/>
      <p:regular r:id="rId29"/>
      <p: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22" autoAdjust="0"/>
  </p:normalViewPr>
  <p:slideViewPr>
    <p:cSldViewPr>
      <p:cViewPr varScale="1">
        <p:scale>
          <a:sx n="72" d="100"/>
          <a:sy n="72" d="100"/>
        </p:scale>
        <p:origin x="85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3"/>
          <c:order val="1"/>
          <c:tx>
            <c:strRef>
              <c:f>Munka1!$X$18</c:f>
              <c:strCache>
                <c:ptCount val="1"/>
                <c:pt idx="0">
                  <c:v>Map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Munka1!$T$19:$T$31</c:f>
              <c:strCache>
                <c:ptCount val="13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</c:strCache>
            </c:strRef>
          </c:cat>
          <c:val>
            <c:numRef>
              <c:f>Munka1!$X$19:$X$31</c:f>
              <c:numCache>
                <c:formatCode>0.00%</c:formatCode>
                <c:ptCount val="13"/>
                <c:pt idx="0">
                  <c:v>0.746</c:v>
                </c:pt>
                <c:pt idx="1">
                  <c:v>0.70399999999999996</c:v>
                </c:pt>
                <c:pt idx="2">
                  <c:v>1.216</c:v>
                </c:pt>
                <c:pt idx="3">
                  <c:v>0.69099999999999995</c:v>
                </c:pt>
                <c:pt idx="4">
                  <c:v>0.91900000000000004</c:v>
                </c:pt>
                <c:pt idx="5">
                  <c:v>1.748</c:v>
                </c:pt>
                <c:pt idx="6">
                  <c:v>0.51800000000000002</c:v>
                </c:pt>
                <c:pt idx="7">
                  <c:v>0.58299999999999996</c:v>
                </c:pt>
                <c:pt idx="8">
                  <c:v>0.52300000000000002</c:v>
                </c:pt>
                <c:pt idx="9">
                  <c:v>0.76800000000000002</c:v>
                </c:pt>
                <c:pt idx="10">
                  <c:v>0.40300000000000002</c:v>
                </c:pt>
                <c:pt idx="11">
                  <c:v>0.84799999999999998</c:v>
                </c:pt>
                <c:pt idx="12">
                  <c:v>0.437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BF-480B-8790-26A25412796A}"/>
            </c:ext>
          </c:extLst>
        </c:ser>
        <c:ser>
          <c:idx val="2"/>
          <c:order val="2"/>
          <c:tx>
            <c:strRef>
              <c:f>Munka1!$W$18</c:f>
              <c:strCache>
                <c:ptCount val="1"/>
                <c:pt idx="0">
                  <c:v>Kyoto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Munka1!$T$19:$T$31</c:f>
              <c:strCache>
                <c:ptCount val="13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</c:strCache>
            </c:strRef>
          </c:cat>
          <c:val>
            <c:numRef>
              <c:f>Munka1!$W$19:$W$31</c:f>
              <c:numCache>
                <c:formatCode>0.00%</c:formatCode>
                <c:ptCount val="13"/>
                <c:pt idx="0">
                  <c:v>0.436</c:v>
                </c:pt>
                <c:pt idx="1">
                  <c:v>0.41199999999999998</c:v>
                </c:pt>
                <c:pt idx="2">
                  <c:v>0.89600000000000002</c:v>
                </c:pt>
                <c:pt idx="3">
                  <c:v>0.436</c:v>
                </c:pt>
                <c:pt idx="4">
                  <c:v>0.89500000000000002</c:v>
                </c:pt>
                <c:pt idx="5">
                  <c:v>0.83699999999999997</c:v>
                </c:pt>
                <c:pt idx="6">
                  <c:v>0.38700000000000001</c:v>
                </c:pt>
                <c:pt idx="7">
                  <c:v>0.36199999999999999</c:v>
                </c:pt>
                <c:pt idx="8">
                  <c:v>0.33600000000000002</c:v>
                </c:pt>
                <c:pt idx="9">
                  <c:v>0.68600000000000005</c:v>
                </c:pt>
                <c:pt idx="10">
                  <c:v>0.51100000000000001</c:v>
                </c:pt>
                <c:pt idx="11">
                  <c:v>0.66</c:v>
                </c:pt>
                <c:pt idx="12">
                  <c:v>0.49299999999999999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BF-480B-8790-26A25412796A}"/>
            </c:ext>
          </c:extLst>
        </c:ser>
        <c:ser>
          <c:idx val="1"/>
          <c:order val="3"/>
          <c:tx>
            <c:strRef>
              <c:f>Munka1!$V$18</c:f>
              <c:strCache>
                <c:ptCount val="1"/>
                <c:pt idx="0">
                  <c:v>NIF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Munka1!$T$19:$T$31</c:f>
              <c:strCache>
                <c:ptCount val="13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</c:strCache>
            </c:strRef>
          </c:cat>
          <c:val>
            <c:numRef>
              <c:f>Munka1!$V$19:$V$31</c:f>
              <c:numCache>
                <c:formatCode>0.00%</c:formatCode>
                <c:ptCount val="13"/>
                <c:pt idx="0">
                  <c:v>0.30299999999999999</c:v>
                </c:pt>
                <c:pt idx="1">
                  <c:v>0.25800000000000001</c:v>
                </c:pt>
                <c:pt idx="2">
                  <c:v>0.42099999999999999</c:v>
                </c:pt>
                <c:pt idx="3">
                  <c:v>0.30099999999999999</c:v>
                </c:pt>
                <c:pt idx="4">
                  <c:v>0.59199999999999997</c:v>
                </c:pt>
                <c:pt idx="5">
                  <c:v>0.442</c:v>
                </c:pt>
                <c:pt idx="6">
                  <c:v>0.3</c:v>
                </c:pt>
                <c:pt idx="7">
                  <c:v>0.30399999999999999</c:v>
                </c:pt>
                <c:pt idx="8">
                  <c:v>0.27100000000000002</c:v>
                </c:pt>
                <c:pt idx="9">
                  <c:v>0.49299999999999999</c:v>
                </c:pt>
                <c:pt idx="10">
                  <c:v>0.36199999999999999</c:v>
                </c:pt>
                <c:pt idx="11">
                  <c:v>0.49299999999999999</c:v>
                </c:pt>
                <c:pt idx="12">
                  <c:v>0.38300000000000001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BF-480B-8790-26A2541279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8459600"/>
        <c:axId val="574993824"/>
      </c:barChart>
      <c:lineChart>
        <c:grouping val="standard"/>
        <c:varyColors val="0"/>
        <c:ser>
          <c:idx val="0"/>
          <c:order val="0"/>
          <c:tx>
            <c:strRef>
              <c:f>Munka1!$U$18</c:f>
              <c:strCache>
                <c:ptCount val="1"/>
                <c:pt idx="0">
                  <c:v>Mnesia</c:v>
                </c:pt>
              </c:strCache>
            </c:strRef>
          </c:tx>
          <c:spPr>
            <a:ln w="28575" cap="rnd">
              <a:solidFill>
                <a:srgbClr val="EE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E0000"/>
              </a:solidFill>
              <a:ln w="9525">
                <a:noFill/>
              </a:ln>
              <a:effectLst/>
            </c:spPr>
          </c:marker>
          <c:cat>
            <c:strRef>
              <c:f>Munka1!$T$19:$T$31</c:f>
              <c:strCache>
                <c:ptCount val="13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</c:strCache>
            </c:strRef>
          </c:cat>
          <c:val>
            <c:numRef>
              <c:f>Munka1!$U$19:$U$31</c:f>
              <c:numCache>
                <c:formatCode>0.00%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1BF-480B-8790-26A2541279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8459600"/>
        <c:axId val="574993824"/>
      </c:lineChart>
      <c:catAx>
        <c:axId val="468459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pPr>
            <a:endParaRPr lang="hu-HU"/>
          </a:p>
        </c:txPr>
        <c:crossAx val="574993824"/>
        <c:crosses val="autoZero"/>
        <c:auto val="1"/>
        <c:lblAlgn val="ctr"/>
        <c:lblOffset val="100"/>
        <c:noMultiLvlLbl val="0"/>
      </c:catAx>
      <c:valAx>
        <c:axId val="574993824"/>
        <c:scaling>
          <c:orientation val="minMax"/>
          <c:max val="1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pPr>
            <a:endParaRPr lang="hu-HU"/>
          </a:p>
        </c:txPr>
        <c:crossAx val="468459600"/>
        <c:crosses val="autoZero"/>
        <c:crossBetween val="between"/>
      </c:valAx>
      <c:spPr>
        <a:solidFill>
          <a:sysClr val="window" lastClr="FFFFFF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+mn-cs"/>
            </a:defRPr>
          </a:pPr>
          <a:endParaRPr lang="hu-H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Roboto Light" panose="02000000000000000000" pitchFamily="2" charset="0"/>
          <a:ea typeface="Roboto Light" panose="02000000000000000000" pitchFamily="2" charset="0"/>
        </a:defRPr>
      </a:pPr>
      <a:endParaRPr lang="hu-HU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3"/>
          <c:order val="1"/>
          <c:tx>
            <c:strRef>
              <c:f>Munka1!$X$18</c:f>
              <c:strCache>
                <c:ptCount val="1"/>
                <c:pt idx="0">
                  <c:v>Map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Munka1!$Z$19:$Z$31</c:f>
              <c:strCache>
                <c:ptCount val="13"/>
                <c:pt idx="0">
                  <c:v>L1</c:v>
                </c:pt>
                <c:pt idx="1">
                  <c:v>L2</c:v>
                </c:pt>
                <c:pt idx="2">
                  <c:v>L3</c:v>
                </c:pt>
                <c:pt idx="3">
                  <c:v>L4</c:v>
                </c:pt>
                <c:pt idx="4">
                  <c:v>L5</c:v>
                </c:pt>
                <c:pt idx="5">
                  <c:v>L6</c:v>
                </c:pt>
                <c:pt idx="6">
                  <c:v>L7</c:v>
                </c:pt>
                <c:pt idx="7">
                  <c:v>L8</c:v>
                </c:pt>
                <c:pt idx="8">
                  <c:v>L9</c:v>
                </c:pt>
                <c:pt idx="9">
                  <c:v>L10</c:v>
                </c:pt>
                <c:pt idx="10">
                  <c:v>L11</c:v>
                </c:pt>
                <c:pt idx="11">
                  <c:v>L12</c:v>
                </c:pt>
                <c:pt idx="12">
                  <c:v>L13</c:v>
                </c:pt>
              </c:strCache>
            </c:strRef>
          </c:cat>
          <c:val>
            <c:numRef>
              <c:f>Munka1!$AD$19:$AD$31</c:f>
              <c:numCache>
                <c:formatCode>0.00%</c:formatCode>
                <c:ptCount val="13"/>
                <c:pt idx="0">
                  <c:v>1.022</c:v>
                </c:pt>
                <c:pt idx="1">
                  <c:v>1.1140000000000001</c:v>
                </c:pt>
                <c:pt idx="2">
                  <c:v>2.9089999999999998</c:v>
                </c:pt>
                <c:pt idx="3">
                  <c:v>0.752</c:v>
                </c:pt>
                <c:pt idx="4">
                  <c:v>0.94199999999999995</c:v>
                </c:pt>
                <c:pt idx="5">
                  <c:v>2.403</c:v>
                </c:pt>
                <c:pt idx="6">
                  <c:v>0.54500000000000004</c:v>
                </c:pt>
                <c:pt idx="7">
                  <c:v>0.70699999999999996</c:v>
                </c:pt>
                <c:pt idx="8">
                  <c:v>0.46700000000000003</c:v>
                </c:pt>
                <c:pt idx="9">
                  <c:v>0.79500000000000004</c:v>
                </c:pt>
                <c:pt idx="10">
                  <c:v>0.40100000000000002</c:v>
                </c:pt>
                <c:pt idx="11">
                  <c:v>0.74099999999999999</c:v>
                </c:pt>
                <c:pt idx="12">
                  <c:v>0.42099999999999999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15-4D01-A2C8-03E3911B4B35}"/>
            </c:ext>
          </c:extLst>
        </c:ser>
        <c:ser>
          <c:idx val="2"/>
          <c:order val="2"/>
          <c:tx>
            <c:strRef>
              <c:f>Munka1!$W$18</c:f>
              <c:strCache>
                <c:ptCount val="1"/>
                <c:pt idx="0">
                  <c:v>Kyoto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Munka1!$Z$19:$Z$31</c:f>
              <c:strCache>
                <c:ptCount val="13"/>
                <c:pt idx="0">
                  <c:v>L1</c:v>
                </c:pt>
                <c:pt idx="1">
                  <c:v>L2</c:v>
                </c:pt>
                <c:pt idx="2">
                  <c:v>L3</c:v>
                </c:pt>
                <c:pt idx="3">
                  <c:v>L4</c:v>
                </c:pt>
                <c:pt idx="4">
                  <c:v>L5</c:v>
                </c:pt>
                <c:pt idx="5">
                  <c:v>L6</c:v>
                </c:pt>
                <c:pt idx="6">
                  <c:v>L7</c:v>
                </c:pt>
                <c:pt idx="7">
                  <c:v>L8</c:v>
                </c:pt>
                <c:pt idx="8">
                  <c:v>L9</c:v>
                </c:pt>
                <c:pt idx="9">
                  <c:v>L10</c:v>
                </c:pt>
                <c:pt idx="10">
                  <c:v>L11</c:v>
                </c:pt>
                <c:pt idx="11">
                  <c:v>L12</c:v>
                </c:pt>
                <c:pt idx="12">
                  <c:v>L13</c:v>
                </c:pt>
              </c:strCache>
            </c:strRef>
          </c:cat>
          <c:val>
            <c:numRef>
              <c:f>Munka1!$AC$19:$AC$31</c:f>
              <c:numCache>
                <c:formatCode>0.00%</c:formatCode>
                <c:ptCount val="13"/>
                <c:pt idx="0">
                  <c:v>0.55500000000000005</c:v>
                </c:pt>
                <c:pt idx="1">
                  <c:v>0.53500000000000003</c:v>
                </c:pt>
                <c:pt idx="2">
                  <c:v>1.3240000000000001</c:v>
                </c:pt>
                <c:pt idx="3">
                  <c:v>0.59899999999999998</c:v>
                </c:pt>
                <c:pt idx="4">
                  <c:v>0.98899999999999999</c:v>
                </c:pt>
                <c:pt idx="5">
                  <c:v>1.022</c:v>
                </c:pt>
                <c:pt idx="6">
                  <c:v>0.45</c:v>
                </c:pt>
                <c:pt idx="7">
                  <c:v>0.40200000000000002</c:v>
                </c:pt>
                <c:pt idx="8">
                  <c:v>0.33900000000000002</c:v>
                </c:pt>
                <c:pt idx="9">
                  <c:v>0.68600000000000005</c:v>
                </c:pt>
                <c:pt idx="10">
                  <c:v>0.53500000000000003</c:v>
                </c:pt>
                <c:pt idx="11">
                  <c:v>0.54800000000000004</c:v>
                </c:pt>
                <c:pt idx="12">
                  <c:v>0.47199999999999998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15-4D01-A2C8-03E3911B4B35}"/>
            </c:ext>
          </c:extLst>
        </c:ser>
        <c:ser>
          <c:idx val="1"/>
          <c:order val="3"/>
          <c:tx>
            <c:strRef>
              <c:f>Munka1!$V$18</c:f>
              <c:strCache>
                <c:ptCount val="1"/>
                <c:pt idx="0">
                  <c:v>NIF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Munka1!$Z$19:$Z$31</c:f>
              <c:strCache>
                <c:ptCount val="13"/>
                <c:pt idx="0">
                  <c:v>L1</c:v>
                </c:pt>
                <c:pt idx="1">
                  <c:v>L2</c:v>
                </c:pt>
                <c:pt idx="2">
                  <c:v>L3</c:v>
                </c:pt>
                <c:pt idx="3">
                  <c:v>L4</c:v>
                </c:pt>
                <c:pt idx="4">
                  <c:v>L5</c:v>
                </c:pt>
                <c:pt idx="5">
                  <c:v>L6</c:v>
                </c:pt>
                <c:pt idx="6">
                  <c:v>L7</c:v>
                </c:pt>
                <c:pt idx="7">
                  <c:v>L8</c:v>
                </c:pt>
                <c:pt idx="8">
                  <c:v>L9</c:v>
                </c:pt>
                <c:pt idx="9">
                  <c:v>L10</c:v>
                </c:pt>
                <c:pt idx="10">
                  <c:v>L11</c:v>
                </c:pt>
                <c:pt idx="11">
                  <c:v>L12</c:v>
                </c:pt>
                <c:pt idx="12">
                  <c:v>L13</c:v>
                </c:pt>
              </c:strCache>
            </c:strRef>
          </c:cat>
          <c:val>
            <c:numRef>
              <c:f>Munka1!$AB$19:$AB$31</c:f>
              <c:numCache>
                <c:formatCode>0.00%</c:formatCode>
                <c:ptCount val="13"/>
                <c:pt idx="0">
                  <c:v>0.35299999999999998</c:v>
                </c:pt>
                <c:pt idx="1">
                  <c:v>0.24399999999999999</c:v>
                </c:pt>
                <c:pt idx="2">
                  <c:v>0.41499999999999998</c:v>
                </c:pt>
                <c:pt idx="3">
                  <c:v>0.34899999999999998</c:v>
                </c:pt>
                <c:pt idx="4">
                  <c:v>0.60099999999999998</c:v>
                </c:pt>
                <c:pt idx="5">
                  <c:v>0.51400000000000001</c:v>
                </c:pt>
                <c:pt idx="6">
                  <c:v>0.31900000000000001</c:v>
                </c:pt>
                <c:pt idx="7">
                  <c:v>0.30099999999999999</c:v>
                </c:pt>
                <c:pt idx="8">
                  <c:v>0.26100000000000001</c:v>
                </c:pt>
                <c:pt idx="9">
                  <c:v>0.47899999999999998</c:v>
                </c:pt>
                <c:pt idx="10">
                  <c:v>0.36</c:v>
                </c:pt>
                <c:pt idx="11">
                  <c:v>0.39</c:v>
                </c:pt>
                <c:pt idx="12">
                  <c:v>0.33600000000000002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15-4D01-A2C8-03E3911B4B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8459600"/>
        <c:axId val="574993824"/>
      </c:barChart>
      <c:lineChart>
        <c:grouping val="standard"/>
        <c:varyColors val="0"/>
        <c:ser>
          <c:idx val="0"/>
          <c:order val="0"/>
          <c:tx>
            <c:strRef>
              <c:f>Munka1!$U$18</c:f>
              <c:strCache>
                <c:ptCount val="1"/>
                <c:pt idx="0">
                  <c:v>Mnesia</c:v>
                </c:pt>
              </c:strCache>
            </c:strRef>
          </c:tx>
          <c:spPr>
            <a:ln w="28575" cap="rnd">
              <a:solidFill>
                <a:srgbClr val="EE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E0000"/>
              </a:solidFill>
              <a:ln w="9525">
                <a:noFill/>
              </a:ln>
              <a:effectLst/>
            </c:spPr>
          </c:marker>
          <c:cat>
            <c:strRef>
              <c:f>Munka1!$Z$19:$Z$31</c:f>
              <c:strCache>
                <c:ptCount val="13"/>
                <c:pt idx="0">
                  <c:v>L1</c:v>
                </c:pt>
                <c:pt idx="1">
                  <c:v>L2</c:v>
                </c:pt>
                <c:pt idx="2">
                  <c:v>L3</c:v>
                </c:pt>
                <c:pt idx="3">
                  <c:v>L4</c:v>
                </c:pt>
                <c:pt idx="4">
                  <c:v>L5</c:v>
                </c:pt>
                <c:pt idx="5">
                  <c:v>L6</c:v>
                </c:pt>
                <c:pt idx="6">
                  <c:v>L7</c:v>
                </c:pt>
                <c:pt idx="7">
                  <c:v>L8</c:v>
                </c:pt>
                <c:pt idx="8">
                  <c:v>L9</c:v>
                </c:pt>
                <c:pt idx="9">
                  <c:v>L10</c:v>
                </c:pt>
                <c:pt idx="10">
                  <c:v>L11</c:v>
                </c:pt>
                <c:pt idx="11">
                  <c:v>L12</c:v>
                </c:pt>
                <c:pt idx="12">
                  <c:v>L13</c:v>
                </c:pt>
              </c:strCache>
            </c:strRef>
          </c:cat>
          <c:val>
            <c:numRef>
              <c:f>Munka1!$U$19:$U$31</c:f>
              <c:numCache>
                <c:formatCode>0.00%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015-4D01-A2C8-03E3911B4B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8459600"/>
        <c:axId val="574993824"/>
      </c:lineChart>
      <c:catAx>
        <c:axId val="468459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pPr>
            <a:endParaRPr lang="hu-HU"/>
          </a:p>
        </c:txPr>
        <c:crossAx val="574993824"/>
        <c:crosses val="autoZero"/>
        <c:auto val="1"/>
        <c:lblAlgn val="ctr"/>
        <c:lblOffset val="100"/>
        <c:noMultiLvlLbl val="0"/>
      </c:catAx>
      <c:valAx>
        <c:axId val="574993824"/>
        <c:scaling>
          <c:orientation val="minMax"/>
          <c:max val="1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pPr>
            <a:endParaRPr lang="hu-HU"/>
          </a:p>
        </c:txPr>
        <c:crossAx val="468459600"/>
        <c:crosses val="autoZero"/>
        <c:crossBetween val="between"/>
      </c:valAx>
      <c:spPr>
        <a:solidFill>
          <a:sysClr val="window" lastClr="FFFFFF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+mn-cs"/>
            </a:defRPr>
          </a:pPr>
          <a:endParaRPr lang="hu-H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Roboto Light" panose="02000000000000000000" pitchFamily="2" charset="0"/>
          <a:ea typeface="Roboto Light" panose="02000000000000000000" pitchFamily="2" charset="0"/>
        </a:defRPr>
      </a:pPr>
      <a:endParaRPr lang="hu-HU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0.20101</cdr:x>
      <cdr:y>0.03251</cdr:y>
    </cdr:from>
    <cdr:to>
      <cdr:x>0.25849</cdr:x>
      <cdr:y>0.05203</cdr:y>
    </cdr:to>
    <cdr:pic>
      <cdr:nvPicPr>
        <cdr:cNvPr id="2" name="Ábra 12" descr="Villámcsapás">
          <a:extLst xmlns:a="http://schemas.openxmlformats.org/drawingml/2006/main">
            <a:ext uri="{FF2B5EF4-FFF2-40B4-BE49-F238E27FC236}">
              <a16:creationId xmlns:a16="http://schemas.microsoft.com/office/drawing/2014/main" id="{6B81C94A-70D5-401F-9E07-A87C16C444CB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2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 rot="3893942">
          <a:off x="1823100" y="54517"/>
          <a:ext cx="134349" cy="472929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0.41174</cdr:x>
      <cdr:y>0.03834</cdr:y>
    </cdr:from>
    <cdr:to>
      <cdr:x>0.46959</cdr:x>
      <cdr:y>0.05786</cdr:y>
    </cdr:to>
    <cdr:pic>
      <cdr:nvPicPr>
        <cdr:cNvPr id="3" name="Ábra 12" descr="Villámcsapás">
          <a:extLst xmlns:a="http://schemas.openxmlformats.org/drawingml/2006/main">
            <a:ext uri="{FF2B5EF4-FFF2-40B4-BE49-F238E27FC236}">
              <a16:creationId xmlns:a16="http://schemas.microsoft.com/office/drawing/2014/main" id="{B387863C-CD0C-4167-BB12-3A24FFBFFB5F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3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 rot="3893942">
          <a:off x="3558392" y="93077"/>
          <a:ext cx="134349" cy="475979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8C356-0324-4B04-925A-4E4B5C1E930C}" type="datetimeFigureOut">
              <a:rPr lang="hu-HU" smtClean="0"/>
              <a:t>2024. 06. 20.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E12A5-599A-43DF-9C28-A989FC92BB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1569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E12A5-599A-43DF-9C28-A989FC92BB17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244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E12A5-599A-43DF-9C28-A989FC92BB17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539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2024-06-20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324" y="-987552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2978172" y="5169006"/>
            <a:ext cx="12331656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hu-HU" sz="6000" dirty="0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Statikus</a:t>
            </a:r>
            <a:r>
              <a:rPr lang="en-US" sz="6000" dirty="0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elemzést</a:t>
            </a:r>
            <a:r>
              <a:rPr lang="en-US" sz="6000" dirty="0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támogató</a:t>
            </a:r>
            <a:br>
              <a:rPr lang="en-US" sz="6000" dirty="0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6000" dirty="0" err="1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hatékony</a:t>
            </a:r>
            <a:r>
              <a:rPr lang="en-US" sz="6000" dirty="0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adattárolási</a:t>
            </a:r>
            <a:r>
              <a:rPr lang="en-US" sz="6000" dirty="0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módszerek</a:t>
            </a:r>
            <a:endParaRPr lang="en-US" sz="6000" dirty="0">
              <a:solidFill>
                <a:srgbClr val="004AAD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Freeform 11"/>
          <p:cNvSpPr/>
          <p:nvPr/>
        </p:nvSpPr>
        <p:spPr>
          <a:xfrm flipH="1">
            <a:off x="0" y="8618398"/>
            <a:ext cx="5173960" cy="1668602"/>
          </a:xfrm>
          <a:custGeom>
            <a:avLst/>
            <a:gdLst/>
            <a:ahLst/>
            <a:cxnLst/>
            <a:rect l="l" t="t" r="r" b="b"/>
            <a:pathLst>
              <a:path w="5173960" h="1668602">
                <a:moveTo>
                  <a:pt x="5173960" y="0"/>
                </a:moveTo>
                <a:lnTo>
                  <a:pt x="0" y="0"/>
                </a:lnTo>
                <a:lnTo>
                  <a:pt x="0" y="1668602"/>
                </a:lnTo>
                <a:lnTo>
                  <a:pt x="5173960" y="1668602"/>
                </a:lnTo>
                <a:lnTo>
                  <a:pt x="517396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3934333" y="7252895"/>
            <a:ext cx="1012266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00" dirty="0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Harmaci Marcell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821796" y="3306601"/>
            <a:ext cx="6611280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Freeform 14"/>
          <p:cNvSpPr/>
          <p:nvPr/>
        </p:nvSpPr>
        <p:spPr>
          <a:xfrm flipV="1">
            <a:off x="13114040" y="0"/>
            <a:ext cx="5173960" cy="1668602"/>
          </a:xfrm>
          <a:custGeom>
            <a:avLst/>
            <a:gdLst/>
            <a:ahLst/>
            <a:cxnLst/>
            <a:rect l="l" t="t" r="r" b="b"/>
            <a:pathLst>
              <a:path w="5173960" h="1668602">
                <a:moveTo>
                  <a:pt x="0" y="1668602"/>
                </a:moveTo>
                <a:lnTo>
                  <a:pt x="5173960" y="1668602"/>
                </a:lnTo>
                <a:lnTo>
                  <a:pt x="5173960" y="0"/>
                </a:lnTo>
                <a:lnTo>
                  <a:pt x="0" y="0"/>
                </a:lnTo>
                <a:lnTo>
                  <a:pt x="0" y="1668602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E846528F-1288-4ACE-9C77-5A3E490194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215" y="658593"/>
            <a:ext cx="3022222" cy="3022222"/>
          </a:xfrm>
          <a:prstGeom prst="rect">
            <a:avLst/>
          </a:prstGeom>
        </p:spPr>
      </p:pic>
      <p:sp>
        <p:nvSpPr>
          <p:cNvPr id="15" name="TextBox 12">
            <a:extLst>
              <a:ext uri="{FF2B5EF4-FFF2-40B4-BE49-F238E27FC236}">
                <a16:creationId xmlns:a16="http://schemas.microsoft.com/office/drawing/2014/main" id="{E4A7D0E4-D79C-4A79-A106-843336FEADF3}"/>
              </a:ext>
            </a:extLst>
          </p:cNvPr>
          <p:cNvSpPr txBox="1"/>
          <p:nvPr/>
        </p:nvSpPr>
        <p:spPr>
          <a:xfrm>
            <a:off x="5690024" y="3486137"/>
            <a:ext cx="6611280" cy="7085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2800" dirty="0" err="1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Eötvös</a:t>
            </a:r>
            <a:r>
              <a:rPr lang="en-US" sz="2800" dirty="0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Loránd</a:t>
            </a:r>
            <a:r>
              <a:rPr lang="en-US" sz="2800" dirty="0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Tudományegyetem</a:t>
            </a:r>
            <a:endParaRPr lang="en-US" sz="2800" dirty="0">
              <a:solidFill>
                <a:srgbClr val="000000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52400" y="-987552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9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29129" y="502681"/>
            <a:ext cx="13629742" cy="1333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Helyesség</a:t>
            </a: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vizsgálata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381659" y="3974086"/>
            <a:ext cx="7076542" cy="2821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3 db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RefactorErl</a:t>
            </a: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példány:</a:t>
            </a:r>
          </a:p>
          <a:p>
            <a:pPr marL="1028700" lvl="1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hu-HU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Mnesia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DB</a:t>
            </a:r>
            <a:endParaRPr lang="hu-HU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1028700" lvl="1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Map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DB</a:t>
            </a:r>
            <a:endParaRPr lang="hu-HU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1028700" lvl="1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Teszt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81937759-E602-41F4-A80A-14CFCD5AB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638" y="2688091"/>
            <a:ext cx="8130703" cy="6148844"/>
          </a:xfrm>
          <a:prstGeom prst="rect">
            <a:avLst/>
          </a:prstGeom>
        </p:spPr>
      </p:pic>
      <p:sp>
        <p:nvSpPr>
          <p:cNvPr id="15" name="Szövegdoboz 14">
            <a:extLst>
              <a:ext uri="{FF2B5EF4-FFF2-40B4-BE49-F238E27FC236}">
                <a16:creationId xmlns:a16="http://schemas.microsoft.com/office/drawing/2014/main" id="{01F98474-DDC4-4692-B4B1-A9178FF94A59}"/>
              </a:ext>
            </a:extLst>
          </p:cNvPr>
          <p:cNvSpPr txBox="1"/>
          <p:nvPr/>
        </p:nvSpPr>
        <p:spPr>
          <a:xfrm>
            <a:off x="3834269" y="65998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SzPct val="400000"/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6384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87551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AutoShape 9"/>
          <p:cNvSpPr/>
          <p:nvPr/>
        </p:nvSpPr>
        <p:spPr>
          <a:xfrm flipV="1">
            <a:off x="1394296" y="6092310"/>
            <a:ext cx="15588151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0" name="Group 10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273691" y="502920"/>
            <a:ext cx="11740619" cy="1333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hu-HU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Összefoglalás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10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41338" y="7152935"/>
            <a:ext cx="6196878" cy="1596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hu-HU" sz="3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Adatstruktúra kiválasztása,</a:t>
            </a:r>
          </a:p>
          <a:p>
            <a:pPr algn="ctr">
              <a:lnSpc>
                <a:spcPts val="4200"/>
              </a:lnSpc>
            </a:pPr>
            <a:r>
              <a:rPr lang="hu-HU" sz="3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Műveletidők és memóriahasználat vizsgálata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075060" y="7152935"/>
            <a:ext cx="6196878" cy="1596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hu-HU" sz="3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Kódbázis betöltési idő és lekérdezések vizsgálata,</a:t>
            </a:r>
          </a:p>
          <a:p>
            <a:pPr algn="ctr">
              <a:lnSpc>
                <a:spcPts val="4200"/>
              </a:lnSpc>
            </a:pPr>
            <a:r>
              <a:rPr lang="hu-HU" sz="3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Helyesség igazolása </a:t>
            </a:r>
            <a:endParaRPr lang="en-US" sz="3000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421457" y="4048613"/>
            <a:ext cx="5460639" cy="15965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hu-HU" sz="3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Map alapú, in-</a:t>
            </a:r>
            <a:r>
              <a:rPr lang="hu-HU" sz="3000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memory</a:t>
            </a:r>
            <a:r>
              <a:rPr lang="hu-HU" sz="3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adatbázis implementációja,</a:t>
            </a:r>
          </a:p>
          <a:p>
            <a:pPr algn="ctr">
              <a:lnSpc>
                <a:spcPts val="4200"/>
              </a:lnSpc>
            </a:pPr>
            <a:r>
              <a:rPr lang="hu-HU" sz="3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Integráció a </a:t>
            </a:r>
            <a:r>
              <a:rPr lang="hu-HU" sz="3000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RefactorErl</a:t>
            </a:r>
            <a:r>
              <a:rPr lang="hu-HU" sz="3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-be</a:t>
            </a:r>
            <a:endParaRPr lang="en-US" sz="3000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330829" y="6489323"/>
            <a:ext cx="5617896" cy="69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hu-HU" sz="3999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Tervezés</a:t>
            </a:r>
            <a:endParaRPr lang="en-US" sz="3999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1364551" y="6489323"/>
            <a:ext cx="5617896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hu-HU" sz="3999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Kiértékelés</a:t>
            </a:r>
            <a:endParaRPr lang="en-US" sz="3999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20" name="Group 20"/>
          <p:cNvGrpSpPr/>
          <p:nvPr/>
        </p:nvGrpSpPr>
        <p:grpSpPr>
          <a:xfrm>
            <a:off x="3888008" y="5840541"/>
            <a:ext cx="10537260" cy="503538"/>
            <a:chOff x="0" y="0"/>
            <a:chExt cx="14049680" cy="671384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71384" cy="671384"/>
            </a:xfrm>
            <a:custGeom>
              <a:avLst/>
              <a:gdLst/>
              <a:ahLst/>
              <a:cxnLst/>
              <a:rect l="l" t="t" r="r" b="b"/>
              <a:pathLst>
                <a:path w="671384" h="671384">
                  <a:moveTo>
                    <a:pt x="0" y="0"/>
                  </a:moveTo>
                  <a:lnTo>
                    <a:pt x="671384" y="0"/>
                  </a:lnTo>
                  <a:lnTo>
                    <a:pt x="671384" y="671384"/>
                  </a:lnTo>
                  <a:lnTo>
                    <a:pt x="0" y="6713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" name="Freeform 22"/>
            <p:cNvSpPr/>
            <p:nvPr/>
          </p:nvSpPr>
          <p:spPr>
            <a:xfrm>
              <a:off x="6689148" y="0"/>
              <a:ext cx="671384" cy="671384"/>
            </a:xfrm>
            <a:custGeom>
              <a:avLst/>
              <a:gdLst/>
              <a:ahLst/>
              <a:cxnLst/>
              <a:rect l="l" t="t" r="r" b="b"/>
              <a:pathLst>
                <a:path w="671384" h="671384">
                  <a:moveTo>
                    <a:pt x="0" y="0"/>
                  </a:moveTo>
                  <a:lnTo>
                    <a:pt x="671384" y="0"/>
                  </a:lnTo>
                  <a:lnTo>
                    <a:pt x="671384" y="671384"/>
                  </a:lnTo>
                  <a:lnTo>
                    <a:pt x="0" y="6713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" name="Freeform 23"/>
            <p:cNvSpPr/>
            <p:nvPr/>
          </p:nvSpPr>
          <p:spPr>
            <a:xfrm>
              <a:off x="13378296" y="0"/>
              <a:ext cx="671384" cy="671384"/>
            </a:xfrm>
            <a:custGeom>
              <a:avLst/>
              <a:gdLst/>
              <a:ahLst/>
              <a:cxnLst/>
              <a:rect l="l" t="t" r="r" b="b"/>
              <a:pathLst>
                <a:path w="671384" h="671384">
                  <a:moveTo>
                    <a:pt x="0" y="0"/>
                  </a:moveTo>
                  <a:lnTo>
                    <a:pt x="671384" y="0"/>
                  </a:lnTo>
                  <a:lnTo>
                    <a:pt x="671384" y="671384"/>
                  </a:lnTo>
                  <a:lnTo>
                    <a:pt x="0" y="6713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4" name="TextBox 24"/>
          <p:cNvSpPr txBox="1"/>
          <p:nvPr/>
        </p:nvSpPr>
        <p:spPr>
          <a:xfrm>
            <a:off x="6342828" y="3383562"/>
            <a:ext cx="5617896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hu-HU" sz="3999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Megvalósítás</a:t>
            </a:r>
            <a:endParaRPr lang="en-US" sz="3999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324" y="-987552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2978172" y="5169006"/>
            <a:ext cx="12331656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8800" dirty="0" err="1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Köszönöm</a:t>
            </a:r>
            <a:r>
              <a:rPr lang="en-US" sz="8800" dirty="0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sz="8800" dirty="0" err="1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figyelmet</a:t>
            </a:r>
            <a:r>
              <a:rPr lang="en-US" sz="8800" dirty="0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!</a:t>
            </a:r>
          </a:p>
        </p:txBody>
      </p:sp>
      <p:sp>
        <p:nvSpPr>
          <p:cNvPr id="11" name="Freeform 11"/>
          <p:cNvSpPr/>
          <p:nvPr/>
        </p:nvSpPr>
        <p:spPr>
          <a:xfrm flipH="1">
            <a:off x="0" y="8618398"/>
            <a:ext cx="5173960" cy="1668602"/>
          </a:xfrm>
          <a:custGeom>
            <a:avLst/>
            <a:gdLst/>
            <a:ahLst/>
            <a:cxnLst/>
            <a:rect l="l" t="t" r="r" b="b"/>
            <a:pathLst>
              <a:path w="5173960" h="1668602">
                <a:moveTo>
                  <a:pt x="5173960" y="0"/>
                </a:moveTo>
                <a:lnTo>
                  <a:pt x="0" y="0"/>
                </a:lnTo>
                <a:lnTo>
                  <a:pt x="0" y="1668602"/>
                </a:lnTo>
                <a:lnTo>
                  <a:pt x="5173960" y="1668602"/>
                </a:lnTo>
                <a:lnTo>
                  <a:pt x="517396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5821796" y="3306601"/>
            <a:ext cx="6611280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Freeform 14"/>
          <p:cNvSpPr/>
          <p:nvPr/>
        </p:nvSpPr>
        <p:spPr>
          <a:xfrm flipV="1">
            <a:off x="13114040" y="0"/>
            <a:ext cx="5173960" cy="1668602"/>
          </a:xfrm>
          <a:custGeom>
            <a:avLst/>
            <a:gdLst/>
            <a:ahLst/>
            <a:cxnLst/>
            <a:rect l="l" t="t" r="r" b="b"/>
            <a:pathLst>
              <a:path w="5173960" h="1668602">
                <a:moveTo>
                  <a:pt x="0" y="1668602"/>
                </a:moveTo>
                <a:lnTo>
                  <a:pt x="5173960" y="1668602"/>
                </a:lnTo>
                <a:lnTo>
                  <a:pt x="5173960" y="0"/>
                </a:lnTo>
                <a:lnTo>
                  <a:pt x="0" y="0"/>
                </a:lnTo>
                <a:lnTo>
                  <a:pt x="0" y="1668602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E846528F-1288-4ACE-9C77-5A3E490194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215" y="658593"/>
            <a:ext cx="3022222" cy="3022222"/>
          </a:xfrm>
          <a:prstGeom prst="rect">
            <a:avLst/>
          </a:prstGeom>
        </p:spPr>
      </p:pic>
      <p:sp>
        <p:nvSpPr>
          <p:cNvPr id="15" name="TextBox 12">
            <a:extLst>
              <a:ext uri="{FF2B5EF4-FFF2-40B4-BE49-F238E27FC236}">
                <a16:creationId xmlns:a16="http://schemas.microsoft.com/office/drawing/2014/main" id="{E4A7D0E4-D79C-4A79-A106-843336FEADF3}"/>
              </a:ext>
            </a:extLst>
          </p:cNvPr>
          <p:cNvSpPr txBox="1"/>
          <p:nvPr/>
        </p:nvSpPr>
        <p:spPr>
          <a:xfrm>
            <a:off x="5690024" y="3486137"/>
            <a:ext cx="6611280" cy="7085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2800" dirty="0" err="1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Eötvös</a:t>
            </a:r>
            <a:r>
              <a:rPr lang="en-US" sz="2800" dirty="0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Loránd</a:t>
            </a:r>
            <a:r>
              <a:rPr lang="en-US" sz="2800" dirty="0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Tudományegyetem</a:t>
            </a:r>
            <a:endParaRPr lang="en-US" sz="2800" dirty="0">
              <a:solidFill>
                <a:srgbClr val="000000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18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87551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972755" y="502920"/>
            <a:ext cx="8342491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Motiváció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352800" y="3561446"/>
            <a:ext cx="6650277" cy="4975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RefactorErl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elemző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IDE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integrációk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</a:t>
            </a:r>
          </a:p>
          <a:p>
            <a:pPr marL="1028700" lvl="1" indent="-571500">
              <a:lnSpc>
                <a:spcPts val="5599"/>
              </a:lnSpc>
              <a:buFontTx/>
              <a:buChar char="→"/>
            </a:pP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Emacs</a:t>
            </a:r>
          </a:p>
          <a:p>
            <a:pPr marL="1028700" lvl="1" indent="-571500">
              <a:lnSpc>
                <a:spcPts val="5599"/>
              </a:lnSpc>
              <a:buFontTx/>
              <a:buChar char="→"/>
            </a:pP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Vim</a:t>
            </a:r>
          </a:p>
          <a:p>
            <a:pPr marL="1028700" lvl="1" indent="-571500">
              <a:lnSpc>
                <a:spcPts val="5599"/>
              </a:lnSpc>
              <a:buFontTx/>
              <a:buChar char="→"/>
            </a:pPr>
            <a:r>
              <a:rPr lang="en-US" sz="3999" dirty="0">
                <a:latin typeface="Roboto Light" panose="02000000000000000000" pitchFamily="2" charset="0"/>
                <a:ea typeface="Roboto Light" panose="02000000000000000000" pitchFamily="2" charset="0"/>
              </a:rPr>
              <a:t>Eclipse</a:t>
            </a:r>
          </a:p>
          <a:p>
            <a:pPr marL="1028700" lvl="1" indent="-571500">
              <a:lnSpc>
                <a:spcPts val="5599"/>
              </a:lnSpc>
              <a:buFontTx/>
              <a:buChar char="→"/>
            </a:pPr>
            <a:r>
              <a:rPr lang="en-US" sz="3999" dirty="0">
                <a:latin typeface="Roboto" panose="02000000000000000000" pitchFamily="2" charset="0"/>
                <a:ea typeface="Roboto" panose="02000000000000000000" pitchFamily="2" charset="0"/>
              </a:rPr>
              <a:t>Visual Studio Code</a:t>
            </a:r>
          </a:p>
          <a:p>
            <a:pPr marL="1028700" lvl="1" indent="-571500">
              <a:lnSpc>
                <a:spcPts val="5599"/>
              </a:lnSpc>
              <a:buFontTx/>
              <a:buChar char="→"/>
            </a:pPr>
            <a:r>
              <a:rPr lang="en-US" sz="3999" dirty="0">
                <a:latin typeface="Roboto Light" panose="02000000000000000000" pitchFamily="2" charset="0"/>
                <a:ea typeface="Roboto Light" panose="02000000000000000000" pitchFamily="2" charset="0"/>
              </a:rPr>
              <a:t>IntelliJ IDEA</a:t>
            </a:r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EF37F0D1-C0DC-4A56-94F8-AD08872EE5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557" y="2519815"/>
            <a:ext cx="2662030" cy="2662030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C0377EEA-170D-4A19-A785-59BD2B11E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760" y="5533111"/>
            <a:ext cx="2917624" cy="2662030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A192BED8-AFF3-4E22-9BA7-5C8FDB1F3B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3950" y="0"/>
            <a:ext cx="4762500" cy="4762500"/>
          </a:xfrm>
          <a:prstGeom prst="rect">
            <a:avLst/>
          </a:prstGeom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id="{26829C6E-8389-4C47-9245-AAC2EF95222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3358" y="3960489"/>
            <a:ext cx="2917624" cy="2662030"/>
          </a:xfrm>
          <a:prstGeom prst="rect">
            <a:avLst/>
          </a:prstGeom>
        </p:spPr>
      </p:pic>
      <p:pic>
        <p:nvPicPr>
          <p:cNvPr id="24" name="Kép 23">
            <a:extLst>
              <a:ext uri="{FF2B5EF4-FFF2-40B4-BE49-F238E27FC236}">
                <a16:creationId xmlns:a16="http://schemas.microsoft.com/office/drawing/2014/main" id="{27A8553D-BD08-4B9D-A908-3BB4587A948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4185" y="6861804"/>
            <a:ext cx="2662030" cy="266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5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87552"/>
            <a:ext cx="18288000" cy="12262103"/>
            <a:chOff x="0" y="0"/>
            <a:chExt cx="24384000" cy="16349470"/>
          </a:xfrm>
        </p:grpSpPr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2650101" y="502681"/>
            <a:ext cx="13010445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Problémakör</a:t>
            </a: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bemutatása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27" name="Csoportba foglalás 26">
            <a:extLst>
              <a:ext uri="{FF2B5EF4-FFF2-40B4-BE49-F238E27FC236}">
                <a16:creationId xmlns:a16="http://schemas.microsoft.com/office/drawing/2014/main" id="{767354FF-6B3F-4525-BBCC-089850ACE74A}"/>
              </a:ext>
            </a:extLst>
          </p:cNvPr>
          <p:cNvGrpSpPr/>
          <p:nvPr/>
        </p:nvGrpSpPr>
        <p:grpSpPr>
          <a:xfrm>
            <a:off x="6512343" y="4642057"/>
            <a:ext cx="4541888" cy="1225297"/>
            <a:chOff x="7068684" y="4592450"/>
            <a:chExt cx="4541888" cy="1225297"/>
          </a:xfrm>
        </p:grpSpPr>
        <p:sp>
          <p:nvSpPr>
            <p:cNvPr id="26" name="Téglalap: lekerekített 25">
              <a:extLst>
                <a:ext uri="{FF2B5EF4-FFF2-40B4-BE49-F238E27FC236}">
                  <a16:creationId xmlns:a16="http://schemas.microsoft.com/office/drawing/2014/main" id="{3FA45FA5-5855-4F4F-B891-6AA8490578A7}"/>
                </a:ext>
              </a:extLst>
            </p:cNvPr>
            <p:cNvSpPr/>
            <p:nvPr/>
          </p:nvSpPr>
          <p:spPr>
            <a:xfrm>
              <a:off x="7980983" y="4592450"/>
              <a:ext cx="3106851" cy="1225296"/>
            </a:xfrm>
            <a:prstGeom prst="roundRect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Freeform 12"/>
            <p:cNvSpPr/>
            <p:nvPr/>
          </p:nvSpPr>
          <p:spPr>
            <a:xfrm flipH="1">
              <a:off x="7263043" y="4592451"/>
              <a:ext cx="1662242" cy="1225296"/>
            </a:xfrm>
            <a:custGeom>
              <a:avLst/>
              <a:gdLst/>
              <a:ahLst/>
              <a:cxnLst/>
              <a:rect l="l" t="t" r="r" b="b"/>
              <a:pathLst>
                <a:path w="1662242" h="1224014">
                  <a:moveTo>
                    <a:pt x="1662242" y="0"/>
                  </a:moveTo>
                  <a:lnTo>
                    <a:pt x="0" y="0"/>
                  </a:lnTo>
                  <a:lnTo>
                    <a:pt x="0" y="1224014"/>
                  </a:lnTo>
                  <a:lnTo>
                    <a:pt x="1662242" y="1224014"/>
                  </a:lnTo>
                  <a:lnTo>
                    <a:pt x="1662242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TextBox 14"/>
            <p:cNvSpPr txBox="1"/>
            <p:nvPr/>
          </p:nvSpPr>
          <p:spPr>
            <a:xfrm>
              <a:off x="7068684" y="4730319"/>
              <a:ext cx="4541888" cy="93859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6000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Felépítés</a:t>
              </a:r>
              <a:endParaRPr lang="en-US" sz="6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2</a:t>
            </a:r>
          </a:p>
        </p:txBody>
      </p:sp>
      <p:grpSp>
        <p:nvGrpSpPr>
          <p:cNvPr id="32" name="Csoportba foglalás 31">
            <a:extLst>
              <a:ext uri="{FF2B5EF4-FFF2-40B4-BE49-F238E27FC236}">
                <a16:creationId xmlns:a16="http://schemas.microsoft.com/office/drawing/2014/main" id="{50CBD75C-4EE1-4197-96B9-801DEFCAF539}"/>
              </a:ext>
            </a:extLst>
          </p:cNvPr>
          <p:cNvGrpSpPr/>
          <p:nvPr/>
        </p:nvGrpSpPr>
        <p:grpSpPr>
          <a:xfrm>
            <a:off x="5709816" y="6242470"/>
            <a:ext cx="4821677" cy="1225296"/>
            <a:chOff x="7058487" y="6367044"/>
            <a:chExt cx="4821677" cy="1225296"/>
          </a:xfrm>
        </p:grpSpPr>
        <p:grpSp>
          <p:nvGrpSpPr>
            <p:cNvPr id="28" name="Csoportba foglalás 27">
              <a:extLst>
                <a:ext uri="{FF2B5EF4-FFF2-40B4-BE49-F238E27FC236}">
                  <a16:creationId xmlns:a16="http://schemas.microsoft.com/office/drawing/2014/main" id="{D37ABB5C-835F-4C7B-A957-2BA930CAF241}"/>
                </a:ext>
              </a:extLst>
            </p:cNvPr>
            <p:cNvGrpSpPr/>
            <p:nvPr/>
          </p:nvGrpSpPr>
          <p:grpSpPr>
            <a:xfrm rot="10800000">
              <a:off x="7058487" y="6367044"/>
              <a:ext cx="4821677" cy="1225296"/>
              <a:chOff x="7263043" y="4587427"/>
              <a:chExt cx="4821677" cy="1225296"/>
            </a:xfrm>
          </p:grpSpPr>
          <p:sp>
            <p:nvSpPr>
              <p:cNvPr id="29" name="Téglalap: lekerekített 28">
                <a:extLst>
                  <a:ext uri="{FF2B5EF4-FFF2-40B4-BE49-F238E27FC236}">
                    <a16:creationId xmlns:a16="http://schemas.microsoft.com/office/drawing/2014/main" id="{5B6ABFA0-218C-4ECD-8A73-7D9876483D58}"/>
                  </a:ext>
                </a:extLst>
              </p:cNvPr>
              <p:cNvSpPr/>
              <p:nvPr/>
            </p:nvSpPr>
            <p:spPr>
              <a:xfrm rot="10800000">
                <a:off x="7974069" y="4587427"/>
                <a:ext cx="2740738" cy="1225296"/>
              </a:xfrm>
              <a:prstGeom prst="roundRect">
                <a:avLst/>
              </a:prstGeom>
              <a:solidFill>
                <a:srgbClr val="004A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37871864-FC2D-4E8C-9481-15EA09BB341C}"/>
                  </a:ext>
                </a:extLst>
              </p:cNvPr>
              <p:cNvSpPr/>
              <p:nvPr/>
            </p:nvSpPr>
            <p:spPr>
              <a:xfrm flipH="1">
                <a:off x="7263043" y="4587427"/>
                <a:ext cx="1662242" cy="1225296"/>
              </a:xfrm>
              <a:custGeom>
                <a:avLst/>
                <a:gdLst/>
                <a:ahLst/>
                <a:cxnLst/>
                <a:rect l="l" t="t" r="r" b="b"/>
                <a:pathLst>
                  <a:path w="1662242" h="1224014">
                    <a:moveTo>
                      <a:pt x="1662242" y="0"/>
                    </a:moveTo>
                    <a:lnTo>
                      <a:pt x="0" y="0"/>
                    </a:lnTo>
                    <a:lnTo>
                      <a:pt x="0" y="1224014"/>
                    </a:lnTo>
                    <a:lnTo>
                      <a:pt x="1662242" y="1224014"/>
                    </a:lnTo>
                    <a:lnTo>
                      <a:pt x="1662242" y="0"/>
                    </a:lnTo>
                    <a:close/>
                  </a:path>
                </a:pathLst>
              </a:custGeom>
              <a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a:blipFill>
            </p:spPr>
          </p:sp>
          <p:sp>
            <p:nvSpPr>
              <p:cNvPr id="31" name="TextBox 14">
                <a:extLst>
                  <a:ext uri="{FF2B5EF4-FFF2-40B4-BE49-F238E27FC236}">
                    <a16:creationId xmlns:a16="http://schemas.microsoft.com/office/drawing/2014/main" id="{6D3B3B1E-1C3D-417E-BCCB-4280323A7FB6}"/>
                  </a:ext>
                </a:extLst>
              </p:cNvPr>
              <p:cNvSpPr txBox="1"/>
              <p:nvPr/>
            </p:nvSpPr>
            <p:spPr>
              <a:xfrm>
                <a:off x="7542832" y="4790893"/>
                <a:ext cx="4541888" cy="938590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:endParaRPr lang="en-US" sz="6099" dirty="0">
                  <a:solidFill>
                    <a:srgbClr val="FFFFFF"/>
                  </a:solidFill>
                  <a:latin typeface="Nunito Sans Semi-Bold"/>
                </a:endParaRPr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8329295" y="6411153"/>
              <a:ext cx="3411847" cy="100989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8539"/>
                </a:lnSpc>
              </a:pPr>
              <a:r>
                <a:rPr lang="en-US" sz="60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SPG</a:t>
              </a:r>
            </a:p>
          </p:txBody>
        </p:sp>
      </p:grpSp>
      <p:pic>
        <p:nvPicPr>
          <p:cNvPr id="34" name="Kép 33">
            <a:extLst>
              <a:ext uri="{FF2B5EF4-FFF2-40B4-BE49-F238E27FC236}">
                <a16:creationId xmlns:a16="http://schemas.microsoft.com/office/drawing/2014/main" id="{E6D4906B-AB3D-4AEE-8E5D-715BC2DD51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82" y="3693683"/>
            <a:ext cx="6107035" cy="5844515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679F1336-F519-4A47-84C1-F0EAB5DCE2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477" y="2628901"/>
            <a:ext cx="7344793" cy="69092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87551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232683" y="502920"/>
            <a:ext cx="13822634" cy="27699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Megfelelő</a:t>
            </a: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adatstruktúra</a:t>
            </a: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kiválasztása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339953" y="5643560"/>
            <a:ext cx="6931928" cy="35394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db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kulcs-érték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tároló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3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mérés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</a:p>
          <a:p>
            <a:pPr marL="1028700" lvl="1" indent="-571500">
              <a:lnSpc>
                <a:spcPts val="5599"/>
              </a:lnSpc>
              <a:buFontTx/>
              <a:buChar char="→"/>
            </a:pP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1x1 M</a:t>
            </a:r>
          </a:p>
          <a:p>
            <a:pPr marL="1028700" lvl="1" indent="-571500">
              <a:lnSpc>
                <a:spcPts val="5599"/>
              </a:lnSpc>
              <a:buFontTx/>
              <a:buChar char="→"/>
            </a:pP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100x1 M</a:t>
            </a:r>
          </a:p>
          <a:p>
            <a:pPr marL="1028700" lvl="1" indent="-571500">
              <a:lnSpc>
                <a:spcPts val="5599"/>
              </a:lnSpc>
              <a:buFontTx/>
              <a:buChar char="→"/>
            </a:pP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100x10 M</a:t>
            </a:r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B25EABA9-FD7E-4935-80CE-DE08073C2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245" y="3479725"/>
            <a:ext cx="8745170" cy="2972215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B15E442E-BA24-4427-8641-6E56E0909E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360" y="6744844"/>
            <a:ext cx="7840169" cy="2981741"/>
          </a:xfrm>
          <a:prstGeom prst="rect">
            <a:avLst/>
          </a:prstGeom>
        </p:spPr>
      </p:pic>
      <p:grpSp>
        <p:nvGrpSpPr>
          <p:cNvPr id="27" name="Csoportba foglalás 26">
            <a:extLst>
              <a:ext uri="{FF2B5EF4-FFF2-40B4-BE49-F238E27FC236}">
                <a16:creationId xmlns:a16="http://schemas.microsoft.com/office/drawing/2014/main" id="{B79A6884-EEFC-407B-AFF4-1C6FDDA20BBC}"/>
              </a:ext>
            </a:extLst>
          </p:cNvPr>
          <p:cNvGrpSpPr/>
          <p:nvPr/>
        </p:nvGrpSpPr>
        <p:grpSpPr>
          <a:xfrm>
            <a:off x="1180355" y="4104895"/>
            <a:ext cx="6723161" cy="1225296"/>
            <a:chOff x="4273315" y="6227064"/>
            <a:chExt cx="6723161" cy="1225296"/>
          </a:xfrm>
        </p:grpSpPr>
        <p:sp>
          <p:nvSpPr>
            <p:cNvPr id="24" name="Téglalap: lekerekített 23">
              <a:extLst>
                <a:ext uri="{FF2B5EF4-FFF2-40B4-BE49-F238E27FC236}">
                  <a16:creationId xmlns:a16="http://schemas.microsoft.com/office/drawing/2014/main" id="{17B7B9F3-BBF2-4AB1-868E-EF1C11DFE5F0}"/>
                </a:ext>
              </a:extLst>
            </p:cNvPr>
            <p:cNvSpPr/>
            <p:nvPr/>
          </p:nvSpPr>
          <p:spPr>
            <a:xfrm>
              <a:off x="4273315" y="6227064"/>
              <a:ext cx="6012135" cy="1225296"/>
            </a:xfrm>
            <a:prstGeom prst="roundRect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FA6DD86A-E90A-459C-B222-68582CF69820}"/>
                </a:ext>
              </a:extLst>
            </p:cNvPr>
            <p:cNvSpPr/>
            <p:nvPr/>
          </p:nvSpPr>
          <p:spPr>
            <a:xfrm rot="10800000" flipH="1">
              <a:off x="9334234" y="6227064"/>
              <a:ext cx="1662242" cy="1225296"/>
            </a:xfrm>
            <a:custGeom>
              <a:avLst/>
              <a:gdLst/>
              <a:ahLst/>
              <a:cxnLst/>
              <a:rect l="l" t="t" r="r" b="b"/>
              <a:pathLst>
                <a:path w="1662242" h="1224014">
                  <a:moveTo>
                    <a:pt x="1662242" y="0"/>
                  </a:moveTo>
                  <a:lnTo>
                    <a:pt x="0" y="0"/>
                  </a:lnTo>
                  <a:lnTo>
                    <a:pt x="0" y="1224014"/>
                  </a:lnTo>
                  <a:lnTo>
                    <a:pt x="1662242" y="1224014"/>
                  </a:lnTo>
                  <a:lnTo>
                    <a:pt x="1662242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6" name="TextBox 20">
              <a:extLst>
                <a:ext uri="{FF2B5EF4-FFF2-40B4-BE49-F238E27FC236}">
                  <a16:creationId xmlns:a16="http://schemas.microsoft.com/office/drawing/2014/main" id="{D675F50D-8102-4D4C-A9A3-40CC17F07A96}"/>
                </a:ext>
              </a:extLst>
            </p:cNvPr>
            <p:cNvSpPr txBox="1"/>
            <p:nvPr/>
          </p:nvSpPr>
          <p:spPr>
            <a:xfrm>
              <a:off x="4273316" y="6300695"/>
              <a:ext cx="6443372" cy="99065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8539"/>
                </a:lnSpc>
              </a:pPr>
              <a:r>
                <a:rPr lang="en-US" sz="54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</a:t>
              </a:r>
              <a:r>
                <a:rPr lang="hu-HU" sz="54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ű</a:t>
              </a:r>
              <a:r>
                <a:rPr lang="en-US" sz="5400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veleti</a:t>
              </a:r>
              <a:r>
                <a:rPr lang="en-US" sz="54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5400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sebesség</a:t>
              </a:r>
              <a:endParaRPr lang="en-US" sz="5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5D82C162-E2ED-444E-88B6-95C07B9E85C5}"/>
              </a:ext>
            </a:extLst>
          </p:cNvPr>
          <p:cNvSpPr/>
          <p:nvPr/>
        </p:nvSpPr>
        <p:spPr>
          <a:xfrm>
            <a:off x="11353800" y="4763316"/>
            <a:ext cx="2057400" cy="405866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églalap: lekerekített 22">
            <a:extLst>
              <a:ext uri="{FF2B5EF4-FFF2-40B4-BE49-F238E27FC236}">
                <a16:creationId xmlns:a16="http://schemas.microsoft.com/office/drawing/2014/main" id="{02265922-0CA7-412B-8F78-ABBFCF444254}"/>
              </a:ext>
            </a:extLst>
          </p:cNvPr>
          <p:cNvSpPr/>
          <p:nvPr/>
        </p:nvSpPr>
        <p:spPr>
          <a:xfrm>
            <a:off x="14196557" y="5169182"/>
            <a:ext cx="1091780" cy="405866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églalap: lekerekített 27">
            <a:extLst>
              <a:ext uri="{FF2B5EF4-FFF2-40B4-BE49-F238E27FC236}">
                <a16:creationId xmlns:a16="http://schemas.microsoft.com/office/drawing/2014/main" id="{D081081F-202A-47B1-B80D-EE64E2885FC6}"/>
              </a:ext>
            </a:extLst>
          </p:cNvPr>
          <p:cNvSpPr/>
          <p:nvPr/>
        </p:nvSpPr>
        <p:spPr>
          <a:xfrm>
            <a:off x="13310020" y="8439912"/>
            <a:ext cx="1091780" cy="381000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Téglalap: lekerekített 28">
            <a:extLst>
              <a:ext uri="{FF2B5EF4-FFF2-40B4-BE49-F238E27FC236}">
                <a16:creationId xmlns:a16="http://schemas.microsoft.com/office/drawing/2014/main" id="{C6E74DC7-1728-4DEB-98E5-7073BAB94666}"/>
              </a:ext>
            </a:extLst>
          </p:cNvPr>
          <p:cNvSpPr/>
          <p:nvPr/>
        </p:nvSpPr>
        <p:spPr>
          <a:xfrm>
            <a:off x="15227653" y="8439912"/>
            <a:ext cx="1091780" cy="381000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Téglalap: lekerekített 29">
            <a:extLst>
              <a:ext uri="{FF2B5EF4-FFF2-40B4-BE49-F238E27FC236}">
                <a16:creationId xmlns:a16="http://schemas.microsoft.com/office/drawing/2014/main" id="{9331BAF6-3081-4AA3-9E8D-C9DF3FC5D2F1}"/>
              </a:ext>
            </a:extLst>
          </p:cNvPr>
          <p:cNvSpPr/>
          <p:nvPr/>
        </p:nvSpPr>
        <p:spPr>
          <a:xfrm>
            <a:off x="16140777" y="4748160"/>
            <a:ext cx="1091780" cy="405866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7320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91" y="-987552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167498" y="5727474"/>
            <a:ext cx="5824846" cy="21031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nehezen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mérhető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array, map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hasonló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legjobb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ets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digraph</a:t>
            </a:r>
          </a:p>
        </p:txBody>
      </p:sp>
      <p:grpSp>
        <p:nvGrpSpPr>
          <p:cNvPr id="22" name="Csoportba foglalás 21">
            <a:extLst>
              <a:ext uri="{FF2B5EF4-FFF2-40B4-BE49-F238E27FC236}">
                <a16:creationId xmlns:a16="http://schemas.microsoft.com/office/drawing/2014/main" id="{77A9A3BB-02BA-46F5-9701-52F8973A17B0}"/>
              </a:ext>
            </a:extLst>
          </p:cNvPr>
          <p:cNvGrpSpPr/>
          <p:nvPr/>
        </p:nvGrpSpPr>
        <p:grpSpPr>
          <a:xfrm>
            <a:off x="9407599" y="4325111"/>
            <a:ext cx="8133950" cy="1225297"/>
            <a:chOff x="6877450" y="4614466"/>
            <a:chExt cx="8133950" cy="1225297"/>
          </a:xfrm>
        </p:grpSpPr>
        <p:sp>
          <p:nvSpPr>
            <p:cNvPr id="19" name="Téglalap: lekerekített 18">
              <a:extLst>
                <a:ext uri="{FF2B5EF4-FFF2-40B4-BE49-F238E27FC236}">
                  <a16:creationId xmlns:a16="http://schemas.microsoft.com/office/drawing/2014/main" id="{C32D0F3A-2D57-4896-9034-75F2E120C420}"/>
                </a:ext>
              </a:extLst>
            </p:cNvPr>
            <p:cNvSpPr/>
            <p:nvPr/>
          </p:nvSpPr>
          <p:spPr>
            <a:xfrm>
              <a:off x="7789749" y="4614466"/>
              <a:ext cx="6688251" cy="1225296"/>
            </a:xfrm>
            <a:prstGeom prst="roundRect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7D9315E-ECC9-4BB5-9CDF-C7F0DC128D24}"/>
                </a:ext>
              </a:extLst>
            </p:cNvPr>
            <p:cNvSpPr/>
            <p:nvPr/>
          </p:nvSpPr>
          <p:spPr>
            <a:xfrm flipH="1">
              <a:off x="7071809" y="4614467"/>
              <a:ext cx="1662242" cy="1225296"/>
            </a:xfrm>
            <a:custGeom>
              <a:avLst/>
              <a:gdLst/>
              <a:ahLst/>
              <a:cxnLst/>
              <a:rect l="l" t="t" r="r" b="b"/>
              <a:pathLst>
                <a:path w="1662242" h="1224014">
                  <a:moveTo>
                    <a:pt x="1662242" y="0"/>
                  </a:moveTo>
                  <a:lnTo>
                    <a:pt x="0" y="0"/>
                  </a:lnTo>
                  <a:lnTo>
                    <a:pt x="0" y="1224014"/>
                  </a:lnTo>
                  <a:lnTo>
                    <a:pt x="1662242" y="1224014"/>
                  </a:lnTo>
                  <a:lnTo>
                    <a:pt x="1662242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" name="TextBox 14">
              <a:extLst>
                <a:ext uri="{FF2B5EF4-FFF2-40B4-BE49-F238E27FC236}">
                  <a16:creationId xmlns:a16="http://schemas.microsoft.com/office/drawing/2014/main" id="{A34A4E7B-9517-4693-A3F6-A6CC4DCFADC4}"/>
                </a:ext>
              </a:extLst>
            </p:cNvPr>
            <p:cNvSpPr txBox="1"/>
            <p:nvPr/>
          </p:nvSpPr>
          <p:spPr>
            <a:xfrm>
              <a:off x="6877450" y="4755588"/>
              <a:ext cx="8133950" cy="9233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6000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Memóriahasználat</a:t>
              </a:r>
              <a:endParaRPr lang="en-US" sz="6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23" name="TextBox 13">
            <a:extLst>
              <a:ext uri="{FF2B5EF4-FFF2-40B4-BE49-F238E27FC236}">
                <a16:creationId xmlns:a16="http://schemas.microsoft.com/office/drawing/2014/main" id="{CB7F64C1-4D69-461A-AAC3-536FCF16F273}"/>
              </a:ext>
            </a:extLst>
          </p:cNvPr>
          <p:cNvSpPr txBox="1"/>
          <p:nvPr/>
        </p:nvSpPr>
        <p:spPr>
          <a:xfrm>
            <a:off x="2232683" y="502920"/>
            <a:ext cx="13822634" cy="27699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Megfelelő</a:t>
            </a: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adatstruktúra</a:t>
            </a: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kiválasztása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25" name="Kép 24">
            <a:extLst>
              <a:ext uri="{FF2B5EF4-FFF2-40B4-BE49-F238E27FC236}">
                <a16:creationId xmlns:a16="http://schemas.microsoft.com/office/drawing/2014/main" id="{34E1EE17-FF42-4CC8-B1BE-3859B9F1F7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99" y="6693563"/>
            <a:ext cx="9593014" cy="3048425"/>
          </a:xfrm>
          <a:prstGeom prst="rect">
            <a:avLst/>
          </a:prstGeom>
        </p:spPr>
      </p:pic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85473F81-BF54-4805-972B-95206AE07777}"/>
              </a:ext>
            </a:extLst>
          </p:cNvPr>
          <p:cNvSpPr/>
          <p:nvPr/>
        </p:nvSpPr>
        <p:spPr>
          <a:xfrm>
            <a:off x="4876800" y="8933688"/>
            <a:ext cx="1569720" cy="70408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Téglalap: lekerekített 25">
            <a:extLst>
              <a:ext uri="{FF2B5EF4-FFF2-40B4-BE49-F238E27FC236}">
                <a16:creationId xmlns:a16="http://schemas.microsoft.com/office/drawing/2014/main" id="{7A968E06-9ACF-44F9-8311-8389FEF6822E}"/>
              </a:ext>
            </a:extLst>
          </p:cNvPr>
          <p:cNvSpPr/>
          <p:nvPr/>
        </p:nvSpPr>
        <p:spPr>
          <a:xfrm>
            <a:off x="8690787" y="8933688"/>
            <a:ext cx="1569720" cy="70408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7" name="Kép 26">
            <a:extLst>
              <a:ext uri="{FF2B5EF4-FFF2-40B4-BE49-F238E27FC236}">
                <a16:creationId xmlns:a16="http://schemas.microsoft.com/office/drawing/2014/main" id="{62DC647C-43DD-40C5-98E3-5DC9868A9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68" y="3581126"/>
            <a:ext cx="7935432" cy="2838846"/>
          </a:xfrm>
          <a:prstGeom prst="rect">
            <a:avLst/>
          </a:prstGeom>
        </p:spPr>
      </p:pic>
      <p:sp>
        <p:nvSpPr>
          <p:cNvPr id="18" name="Téglalap 17">
            <a:extLst>
              <a:ext uri="{FF2B5EF4-FFF2-40B4-BE49-F238E27FC236}">
                <a16:creationId xmlns:a16="http://schemas.microsoft.com/office/drawing/2014/main" id="{989186E1-A903-4A0D-BAED-2E32989BEA61}"/>
              </a:ext>
            </a:extLst>
          </p:cNvPr>
          <p:cNvSpPr/>
          <p:nvPr/>
        </p:nvSpPr>
        <p:spPr>
          <a:xfrm>
            <a:off x="926711" y="3543300"/>
            <a:ext cx="597289" cy="2925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1897D77A-E2C8-4420-9219-2210AE82A4DE}"/>
              </a:ext>
            </a:extLst>
          </p:cNvPr>
          <p:cNvSpPr txBox="1"/>
          <p:nvPr/>
        </p:nvSpPr>
        <p:spPr>
          <a:xfrm>
            <a:off x="1075789" y="5779593"/>
            <a:ext cx="52450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Roboto Thin" panose="02000000000000000000" pitchFamily="2" charset="0"/>
                <a:ea typeface="Roboto Thin" panose="02000000000000000000" pitchFamily="2" charset="0"/>
              </a:rPr>
              <a:t>2000</a:t>
            </a:r>
            <a:endParaRPr lang="hu-HU" sz="12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1F765396-904A-4BD7-8FB9-593B08897FEF}"/>
              </a:ext>
            </a:extLst>
          </p:cNvPr>
          <p:cNvSpPr txBox="1"/>
          <p:nvPr/>
        </p:nvSpPr>
        <p:spPr>
          <a:xfrm>
            <a:off x="930587" y="3500741"/>
            <a:ext cx="67358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12000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400054ED-B572-40DD-9D17-CD8154197E2A}"/>
              </a:ext>
            </a:extLst>
          </p:cNvPr>
          <p:cNvSpPr txBox="1"/>
          <p:nvPr/>
        </p:nvSpPr>
        <p:spPr>
          <a:xfrm>
            <a:off x="926711" y="3975059"/>
            <a:ext cx="67358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10000</a:t>
            </a: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3C6D8E16-9FB5-49B5-A902-B1F963385192}"/>
              </a:ext>
            </a:extLst>
          </p:cNvPr>
          <p:cNvSpPr txBox="1"/>
          <p:nvPr/>
        </p:nvSpPr>
        <p:spPr>
          <a:xfrm>
            <a:off x="1081111" y="5340789"/>
            <a:ext cx="52450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Roboto Thin" panose="02000000000000000000" pitchFamily="2" charset="0"/>
                <a:ea typeface="Roboto Thin" panose="02000000000000000000" pitchFamily="2" charset="0"/>
              </a:rPr>
              <a:t>4000</a:t>
            </a:r>
            <a:endParaRPr lang="hu-HU" sz="12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CFE52BFA-AFF1-48C7-B792-B9645909333E}"/>
              </a:ext>
            </a:extLst>
          </p:cNvPr>
          <p:cNvSpPr txBox="1"/>
          <p:nvPr/>
        </p:nvSpPr>
        <p:spPr>
          <a:xfrm>
            <a:off x="1067629" y="4901985"/>
            <a:ext cx="52450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Roboto Thin" panose="02000000000000000000" pitchFamily="2" charset="0"/>
                <a:ea typeface="Roboto Thin" panose="02000000000000000000" pitchFamily="2" charset="0"/>
              </a:rPr>
              <a:t>6000</a:t>
            </a:r>
            <a:endParaRPr lang="hu-HU" sz="12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0C5B8B87-4A5A-4899-8715-D6CAFFE18E2C}"/>
              </a:ext>
            </a:extLst>
          </p:cNvPr>
          <p:cNvSpPr txBox="1"/>
          <p:nvPr/>
        </p:nvSpPr>
        <p:spPr>
          <a:xfrm>
            <a:off x="1052083" y="4464409"/>
            <a:ext cx="52450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Roboto Thin" panose="02000000000000000000" pitchFamily="2" charset="0"/>
                <a:ea typeface="Roboto Thin" panose="02000000000000000000" pitchFamily="2" charset="0"/>
              </a:rPr>
              <a:t>8000</a:t>
            </a:r>
            <a:endParaRPr lang="hu-HU" sz="12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0D8BB2B7-4572-4773-A115-6B60430C97D7}"/>
              </a:ext>
            </a:extLst>
          </p:cNvPr>
          <p:cNvSpPr txBox="1"/>
          <p:nvPr/>
        </p:nvSpPr>
        <p:spPr>
          <a:xfrm>
            <a:off x="1330080" y="6191683"/>
            <a:ext cx="2696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Roboto Thin" panose="02000000000000000000" pitchFamily="2" charset="0"/>
                <a:ea typeface="Roboto Thin" panose="02000000000000000000" pitchFamily="2" charset="0"/>
              </a:rPr>
              <a:t>0</a:t>
            </a:r>
            <a:endParaRPr lang="hu-HU" sz="12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4F1F5CC0-4C53-4E4A-870D-B369384CC39D}"/>
              </a:ext>
            </a:extLst>
          </p:cNvPr>
          <p:cNvSpPr txBox="1"/>
          <p:nvPr/>
        </p:nvSpPr>
        <p:spPr>
          <a:xfrm rot="16200000">
            <a:off x="380582" y="4921179"/>
            <a:ext cx="1066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Roboto Thin" panose="02000000000000000000" pitchFamily="2" charset="0"/>
                <a:ea typeface="Roboto Thin" panose="02000000000000000000" pitchFamily="2" charset="0"/>
              </a:rPr>
              <a:t>Megabyte</a:t>
            </a:r>
            <a:endParaRPr lang="hu-HU" sz="16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41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87551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hu-HU" sz="8000" dirty="0">
                <a:solidFill>
                  <a:srgbClr val="FFFFFF"/>
                </a:solidFill>
                <a:latin typeface="Nunito Sans Heavy"/>
              </a:rPr>
              <a:t>5</a:t>
            </a:r>
            <a:endParaRPr lang="en-US" sz="8000" dirty="0">
              <a:solidFill>
                <a:srgbClr val="FFFFFF"/>
              </a:solidFill>
              <a:latin typeface="Nunito Sans Heavy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057877" y="502920"/>
            <a:ext cx="12172245" cy="1333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Map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alapú</a:t>
            </a: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adatréteg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393AF85E-81AE-45E9-AA0F-FB5A46EA7D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282207"/>
            <a:ext cx="6812663" cy="7335373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F133C671-A52A-4FD3-A918-BF3C53DB6B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239" y="4160786"/>
            <a:ext cx="4802375" cy="5623294"/>
          </a:xfrm>
          <a:prstGeom prst="rect">
            <a:avLst/>
          </a:prstGeom>
          <a:ln>
            <a:noFill/>
          </a:ln>
        </p:spPr>
      </p:pic>
      <p:sp>
        <p:nvSpPr>
          <p:cNvPr id="19" name="TextBox 14">
            <a:extLst>
              <a:ext uri="{FF2B5EF4-FFF2-40B4-BE49-F238E27FC236}">
                <a16:creationId xmlns:a16="http://schemas.microsoft.com/office/drawing/2014/main" id="{D5396E2B-269B-4113-A8A2-2081F0E40424}"/>
              </a:ext>
            </a:extLst>
          </p:cNvPr>
          <p:cNvSpPr txBox="1"/>
          <p:nvPr/>
        </p:nvSpPr>
        <p:spPr>
          <a:xfrm>
            <a:off x="2935656" y="1880630"/>
            <a:ext cx="6371851" cy="21031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adatmodell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rétegmodell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hu-HU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refcore_gendb</a:t>
            </a: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viselkedés</a:t>
            </a:r>
          </a:p>
        </p:txBody>
      </p:sp>
    </p:spTree>
    <p:extLst>
      <p:ext uri="{BB962C8B-B14F-4D97-AF65-F5344CB8AC3E}">
        <p14:creationId xmlns:p14="http://schemas.microsoft.com/office/powerpoint/2010/main" val="199700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87551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6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057877" y="502920"/>
            <a:ext cx="12172245" cy="1333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Map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alapú</a:t>
            </a: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adatréteg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919928" y="2404188"/>
            <a:ext cx="8448142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</a:t>
            </a:r>
            <a:r>
              <a:rPr lang="hu-HU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ath</a:t>
            </a: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lekérdezések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69B38DE2-8A4F-459A-BB48-DBB7B40465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422" y="3638669"/>
            <a:ext cx="12698978" cy="579193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4883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">
            <a:extLst>
              <a:ext uri="{FF2B5EF4-FFF2-40B4-BE49-F238E27FC236}">
                <a16:creationId xmlns:a16="http://schemas.microsoft.com/office/drawing/2014/main" id="{D9EF83F8-5B71-46E8-AFA1-D5A1570ABDA9}"/>
              </a:ext>
            </a:extLst>
          </p:cNvPr>
          <p:cNvGrpSpPr/>
          <p:nvPr/>
        </p:nvGrpSpPr>
        <p:grpSpPr>
          <a:xfrm>
            <a:off x="0" y="-987551"/>
            <a:ext cx="18288000" cy="12262103"/>
            <a:chOff x="0" y="0"/>
            <a:chExt cx="24384000" cy="16349470"/>
          </a:xfrm>
        </p:grpSpPr>
        <p:sp>
          <p:nvSpPr>
            <p:cNvPr id="27" name="Freeform 3">
              <a:extLst>
                <a:ext uri="{FF2B5EF4-FFF2-40B4-BE49-F238E27FC236}">
                  <a16:creationId xmlns:a16="http://schemas.microsoft.com/office/drawing/2014/main" id="{846D6998-8FF0-4AF9-8924-802ADA9A550F}"/>
                </a:ext>
              </a:extLst>
            </p:cNvPr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8" name="Freeform 4">
              <a:extLst>
                <a:ext uri="{FF2B5EF4-FFF2-40B4-BE49-F238E27FC236}">
                  <a16:creationId xmlns:a16="http://schemas.microsoft.com/office/drawing/2014/main" id="{8F7AA71D-19A5-4A83-8967-B82F196F4AD8}"/>
                </a:ext>
              </a:extLst>
            </p:cNvPr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7DD88A6D-1394-4C72-B865-B020D23B0DC9}"/>
                </a:ext>
              </a:extLst>
            </p:cNvPr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8824165E-C11C-4789-A64F-B3414D5146B4}"/>
                </a:ext>
              </a:extLst>
            </p:cNvPr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B1AE0CEB-0ED6-461B-AFEC-6E928D39B09C}"/>
                </a:ext>
              </a:extLst>
            </p:cNvPr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02AC49E8-AF04-4D9D-84DA-5A4BD52FED7C}"/>
                </a:ext>
              </a:extLst>
            </p:cNvPr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7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29129" y="502681"/>
            <a:ext cx="13629742" cy="1333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Eredmények</a:t>
            </a: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kiértékelése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381659" y="2911985"/>
            <a:ext cx="5095341" cy="21031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hu-HU" sz="3999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Adatbetöltés</a:t>
            </a:r>
          </a:p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hu-HU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Mnesia</a:t>
            </a: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alkalmazás kódbázisa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C56D059F-E9E8-4D4B-9EDF-7624E83BC3A1}"/>
              </a:ext>
            </a:extLst>
          </p:cNvPr>
          <p:cNvSpPr txBox="1"/>
          <p:nvPr/>
        </p:nvSpPr>
        <p:spPr>
          <a:xfrm>
            <a:off x="1381658" y="5426058"/>
            <a:ext cx="8768039" cy="35394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hu-HU" sz="3999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Lekérdezések</a:t>
            </a:r>
          </a:p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13 db lekérdezés</a:t>
            </a:r>
          </a:p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 adatbázison:</a:t>
            </a:r>
          </a:p>
          <a:p>
            <a:pPr marL="1028700" lvl="1" indent="-571500">
              <a:lnSpc>
                <a:spcPts val="5599"/>
              </a:lnSpc>
              <a:buFontTx/>
              <a:buChar char="→"/>
            </a:pPr>
            <a:r>
              <a:rPr lang="pt-BR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94</a:t>
            </a: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</a:t>
            </a:r>
            <a:r>
              <a:rPr lang="pt-BR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515 csúcs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és</a:t>
            </a:r>
            <a:r>
              <a:rPr lang="pt-BR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890</a:t>
            </a: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</a:t>
            </a:r>
            <a:r>
              <a:rPr lang="pt-BR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089 é</a:t>
            </a: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1028700" lvl="1" indent="-571500">
              <a:lnSpc>
                <a:spcPts val="5599"/>
              </a:lnSpc>
              <a:buFontTx/>
              <a:buChar char="→"/>
            </a:pP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9</a:t>
            </a:r>
            <a:r>
              <a:rPr lang="es-E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57,163 csúcs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és</a:t>
            </a:r>
            <a:r>
              <a:rPr lang="es-E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2,110,396 él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74E6F5E2-F06C-470B-BF16-7C37F391EF6B}"/>
              </a:ext>
            </a:extLst>
          </p:cNvPr>
          <p:cNvSpPr/>
          <p:nvPr/>
        </p:nvSpPr>
        <p:spPr>
          <a:xfrm>
            <a:off x="16230600" y="5753100"/>
            <a:ext cx="1171350" cy="483352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87DDA924-142C-4C92-ADD2-A5B88A442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120" y="2494967"/>
            <a:ext cx="10825688" cy="3946555"/>
          </a:xfrm>
          <a:prstGeom prst="rect">
            <a:avLst/>
          </a:prstGeom>
        </p:spPr>
      </p:pic>
      <p:sp>
        <p:nvSpPr>
          <p:cNvPr id="4" name="Bal oldali kapcsos zárójel 3">
            <a:extLst>
              <a:ext uri="{FF2B5EF4-FFF2-40B4-BE49-F238E27FC236}">
                <a16:creationId xmlns:a16="http://schemas.microsoft.com/office/drawing/2014/main" id="{2122241C-00BA-4EC2-979F-AE59BB432AE9}"/>
              </a:ext>
            </a:extLst>
          </p:cNvPr>
          <p:cNvSpPr/>
          <p:nvPr/>
        </p:nvSpPr>
        <p:spPr>
          <a:xfrm rot="16200000">
            <a:off x="10801695" y="4667592"/>
            <a:ext cx="266013" cy="434340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Bal oldali kapcsos zárójel 20">
            <a:extLst>
              <a:ext uri="{FF2B5EF4-FFF2-40B4-BE49-F238E27FC236}">
                <a16:creationId xmlns:a16="http://schemas.microsoft.com/office/drawing/2014/main" id="{A2C2D6F1-98CF-4A8D-8497-99D003DA5602}"/>
              </a:ext>
            </a:extLst>
          </p:cNvPr>
          <p:cNvSpPr/>
          <p:nvPr/>
        </p:nvSpPr>
        <p:spPr>
          <a:xfrm rot="16200000">
            <a:off x="15235467" y="4818536"/>
            <a:ext cx="266013" cy="406695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A0EA2C3-C28D-463A-9054-35188B935BCD}"/>
              </a:ext>
            </a:extLst>
          </p:cNvPr>
          <p:cNvSpPr txBox="1"/>
          <p:nvPr/>
        </p:nvSpPr>
        <p:spPr>
          <a:xfrm>
            <a:off x="14897648" y="6956235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C++</a:t>
            </a:r>
            <a:endParaRPr lang="hu-HU" sz="1200" dirty="0"/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D3ADE9C7-54D6-4095-986A-5375DBB58805}"/>
              </a:ext>
            </a:extLst>
          </p:cNvPr>
          <p:cNvSpPr txBox="1"/>
          <p:nvPr/>
        </p:nvSpPr>
        <p:spPr>
          <a:xfrm>
            <a:off x="10378291" y="6955157"/>
            <a:ext cx="1176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Erlang</a:t>
            </a: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1069095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143" y="328784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8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29129" y="502681"/>
            <a:ext cx="13629742" cy="1333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Eredmények</a:t>
            </a: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kiértékelése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4EDCD450-E991-4880-AE61-B3FB156CC9C4}"/>
              </a:ext>
            </a:extLst>
          </p:cNvPr>
          <p:cNvSpPr txBox="1"/>
          <p:nvPr/>
        </p:nvSpPr>
        <p:spPr>
          <a:xfrm>
            <a:off x="3180577" y="2048009"/>
            <a:ext cx="4237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Adatbázis</a:t>
            </a:r>
            <a:r>
              <a:rPr lang="hu-HU" sz="36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hu-HU" sz="3600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Mnesia</a:t>
            </a:r>
            <a:endParaRPr lang="hu-HU" sz="3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FA4EC41A-FD5B-4F99-978F-1F70684E880F}"/>
              </a:ext>
            </a:extLst>
          </p:cNvPr>
          <p:cNvSpPr txBox="1"/>
          <p:nvPr/>
        </p:nvSpPr>
        <p:spPr>
          <a:xfrm>
            <a:off x="10770032" y="2048009"/>
            <a:ext cx="63882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Adatbázis</a:t>
            </a:r>
            <a:r>
              <a:rPr lang="hu-HU" sz="36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hu-HU" sz="3600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Mnesia</a:t>
            </a:r>
            <a:r>
              <a:rPr lang="hu-HU" sz="36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SSH, </a:t>
            </a:r>
            <a:r>
              <a:rPr lang="hu-HU" sz="3600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Edoc</a:t>
            </a:r>
            <a:endParaRPr lang="hu-HU" sz="3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7B34D913-EA12-4F1B-9C3D-DE82C5E2A2D8}"/>
              </a:ext>
            </a:extLst>
          </p:cNvPr>
          <p:cNvGraphicFramePr>
            <a:graphicFrameLocks/>
          </p:cNvGraphicFramePr>
          <p:nvPr/>
        </p:nvGraphicFramePr>
        <p:xfrm>
          <a:off x="482319" y="3147808"/>
          <a:ext cx="8227446" cy="6883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361B6CDD-DC82-4176-9E32-F2F4AB37C1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701262"/>
              </p:ext>
            </p:extLst>
          </p:nvPr>
        </p:nvGraphicFramePr>
        <p:xfrm>
          <a:off x="9578237" y="3147808"/>
          <a:ext cx="8227446" cy="6883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Szövegdoboz 13">
            <a:extLst>
              <a:ext uri="{FF2B5EF4-FFF2-40B4-BE49-F238E27FC236}">
                <a16:creationId xmlns:a16="http://schemas.microsoft.com/office/drawing/2014/main" id="{95D9D29B-75F2-432A-A5B7-B549D57EB016}"/>
              </a:ext>
            </a:extLst>
          </p:cNvPr>
          <p:cNvSpPr txBox="1"/>
          <p:nvPr/>
        </p:nvSpPr>
        <p:spPr>
          <a:xfrm>
            <a:off x="11174430" y="2978531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291%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B2E433BC-BE4B-41DE-B2E2-8B58A3C4A15B}"/>
              </a:ext>
            </a:extLst>
          </p:cNvPr>
          <p:cNvSpPr txBox="1"/>
          <p:nvPr/>
        </p:nvSpPr>
        <p:spPr>
          <a:xfrm>
            <a:off x="12884194" y="2978531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240%</a:t>
            </a:r>
          </a:p>
        </p:txBody>
      </p:sp>
    </p:spTree>
    <p:extLst>
      <p:ext uri="{BB962C8B-B14F-4D97-AF65-F5344CB8AC3E}">
        <p14:creationId xmlns:p14="http://schemas.microsoft.com/office/powerpoint/2010/main" val="360428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1375</TotalTime>
  <Words>199</Words>
  <Application>Microsoft Office PowerPoint</Application>
  <PresentationFormat>Egyéni</PresentationFormat>
  <Paragraphs>85</Paragraphs>
  <Slides>12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9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22" baseType="lpstr">
      <vt:lpstr>Wingdings</vt:lpstr>
      <vt:lpstr>Roboto</vt:lpstr>
      <vt:lpstr>Roboto Medium</vt:lpstr>
      <vt:lpstr>Nunito Sans Semi-Bold</vt:lpstr>
      <vt:lpstr>Calibri</vt:lpstr>
      <vt:lpstr>Arial</vt:lpstr>
      <vt:lpstr>Roboto Light</vt:lpstr>
      <vt:lpstr>Roboto Thin</vt:lpstr>
      <vt:lpstr>Nunito Sans Heavy</vt:lpstr>
      <vt:lpstr>Office Theme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Simple Thesis Defense Presentation</dc:title>
  <cp:lastModifiedBy>Marcell Harmaci</cp:lastModifiedBy>
  <cp:revision>58</cp:revision>
  <dcterms:created xsi:type="dcterms:W3CDTF">2006-08-16T00:00:00Z</dcterms:created>
  <dcterms:modified xsi:type="dcterms:W3CDTF">2024-06-20T20:36:29Z</dcterms:modified>
  <dc:identifier>DAGICptdQeU</dc:identifier>
</cp:coreProperties>
</file>