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.xml" ContentType="application/vnd.openxmlformats-officedocument.drawingml.char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1 colonne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1"/>
            <c:spPr>
              <a:solidFill>
                <a:srgbClr val="ff420e"/>
              </a:solidFill>
              <a:ln>
                <a:noFill/>
              </a:ln>
            </c:spPr>
          </c:dPt>
          <c:dPt>
            <c:idx val="2"/>
            <c:spPr>
              <a:solidFill>
                <a:srgbClr val="ffd320"/>
              </a:solidFill>
              <a:ln>
                <a:noFill/>
              </a:ln>
            </c:spPr>
          </c:dPt>
          <c:dPt>
            <c:idx val="3"/>
            <c:spPr>
              <a:solidFill>
                <a:srgbClr val="579d1c"/>
              </a:solidFill>
              <a:ln>
                <a:noFill/>
              </a:ln>
            </c:spPr>
          </c:dPt>
          <c:dPt>
            <c:idx val="4"/>
            <c:spPr>
              <a:solidFill>
                <a:srgbClr val="7e0021"/>
              </a:solidFill>
              <a:ln>
                <a:noFill/>
              </a:ln>
            </c:spPr>
          </c:dPt>
          <c:dPt>
            <c:idx val="5"/>
            <c:spPr>
              <a:solidFill>
                <a:srgbClr val="83caff"/>
              </a:solidFill>
              <a:ln>
                <a:noFill/>
              </a:ln>
            </c:spPr>
          </c:dPt>
          <c:dPt>
            <c:idx val="6"/>
            <c:spPr>
              <a:solidFill>
                <a:srgbClr val="314004"/>
              </a:solidFill>
              <a:ln>
                <a:noFill/>
              </a:ln>
            </c:spPr>
          </c:dPt>
          <c:dLbls>
            <c:numFmt formatCode="0%" sourceLinked="0"/>
            <c:dLbl>
              <c:idx val="0"/>
              <c:numFmt formatCode="0%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 </c:separator>
            </c:dLbl>
            <c:dLbl>
              <c:idx val="1"/>
              <c:numFmt formatCode="0%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 </c:separator>
            </c:dLbl>
            <c:dLbl>
              <c:idx val="2"/>
              <c:numFmt formatCode="0%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 </c:separator>
            </c:dLbl>
            <c:dLbl>
              <c:idx val="3"/>
              <c:numFmt formatCode="0%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 </c:separator>
            </c:dLbl>
            <c:dLbl>
              <c:idx val="4"/>
              <c:numFmt formatCode="0%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 </c:separator>
            </c:dLbl>
            <c:dLbl>
              <c:idx val="5"/>
              <c:numFmt formatCode="0%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 </c:separator>
            </c:dLbl>
            <c:dLbl>
              <c:idx val="6"/>
              <c:numFmt formatCode="0%" sourceLinked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 </c:separator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eparator> </c:separator>
            <c:showLeaderLines val="0"/>
          </c:dLbls>
          <c:cat>
            <c:strRef>
              <c:f>categories</c:f>
              <c:strCache>
                <c:ptCount val="7"/>
                <c:pt idx="0">
                  <c:v>Alt</c:v>
                </c:pt>
                <c:pt idx="1">
                  <c:v>Big</c:v>
                </c:pt>
                <c:pt idx="2">
                  <c:v>Mac</c:v>
                </c:pt>
                <c:pt idx="3">
                  <c:v>Mil</c:v>
                </c:pt>
                <c:pt idx="4">
                  <c:v>Myc</c:v>
                </c:pt>
                <c:pt idx="5">
                  <c:v>Pse</c:v>
                </c:pt>
                <c:pt idx="6">
                  <c:v>Syl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988</c:v>
                </c:pt>
                <c:pt idx="1">
                  <c:v>665</c:v>
                </c:pt>
                <c:pt idx="2">
                  <c:v>750</c:v>
                </c:pt>
                <c:pt idx="3">
                  <c:v>100</c:v>
                </c:pt>
                <c:pt idx="4">
                  <c:v>768</c:v>
                </c:pt>
                <c:pt idx="5">
                  <c:v>780</c:v>
                </c:pt>
                <c:pt idx="6">
                  <c:v>857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zero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865920" y="6337800"/>
            <a:ext cx="20876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00a3a6"/>
                </a:solidFill>
                <a:latin typeface="Raleway"/>
                <a:ea typeface="DejaVu Sans"/>
              </a:rPr>
              <a:t>p. </a:t>
            </a:r>
            <a:fld id="{ACC613BB-61BA-43B6-87D0-E7035667531D}" type="slidenum">
              <a:rPr b="0" lang="fr-FR" sz="1200" spc="-1" strike="noStrike">
                <a:solidFill>
                  <a:srgbClr val="00a3a6"/>
                </a:solidFill>
                <a:latin typeface="Raleway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1" name="Image 7" descr=""/>
          <p:cNvPicPr/>
          <p:nvPr/>
        </p:nvPicPr>
        <p:blipFill>
          <a:blip r:embed="rId2"/>
          <a:stretch/>
        </p:blipFill>
        <p:spPr>
          <a:xfrm>
            <a:off x="0" y="6076080"/>
            <a:ext cx="1998720" cy="7988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143000" y="6350760"/>
            <a:ext cx="6714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275662"/>
                </a:solidFill>
                <a:latin typeface="Calibri"/>
                <a:ea typeface="DejaVu Sans"/>
              </a:rPr>
              <a:t>Titre de la présentation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1143000" y="6533280"/>
            <a:ext cx="6714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a3a6"/>
                </a:solidFill>
                <a:latin typeface="Calibri Light"/>
                <a:ea typeface="DejaVu Sans"/>
              </a:rPr>
              <a:t>Date / information / nom de l’auteur</a:t>
            </a:r>
            <a:endParaRPr b="0" lang="fr-FR" sz="1000" spc="-1" strike="noStrike">
              <a:latin typeface="Arial"/>
            </a:endParaRPr>
          </a:p>
        </p:txBody>
      </p:sp>
      <p:pic>
        <p:nvPicPr>
          <p:cNvPr id="4" name="Image 4" descr=""/>
          <p:cNvPicPr/>
          <p:nvPr/>
        </p:nvPicPr>
        <p:blipFill>
          <a:blip r:embed="rId3"/>
          <a:stretch/>
        </p:blipFill>
        <p:spPr>
          <a:xfrm>
            <a:off x="0" y="2330640"/>
            <a:ext cx="4075200" cy="2789280"/>
          </a:xfrm>
          <a:prstGeom prst="rect">
            <a:avLst/>
          </a:prstGeom>
          <a:ln>
            <a:noFill/>
          </a:ln>
        </p:spPr>
      </p:pic>
      <p:pic>
        <p:nvPicPr>
          <p:cNvPr id="5" name="Image 5" descr=""/>
          <p:cNvPicPr/>
          <p:nvPr/>
        </p:nvPicPr>
        <p:blipFill>
          <a:blip r:embed="rId4"/>
          <a:stretch/>
        </p:blipFill>
        <p:spPr>
          <a:xfrm>
            <a:off x="1401840" y="2355120"/>
            <a:ext cx="234360" cy="320040"/>
          </a:xfrm>
          <a:prstGeom prst="rect">
            <a:avLst/>
          </a:prstGeom>
          <a:ln>
            <a:noFill/>
          </a:ln>
        </p:spPr>
      </p:pic>
      <p:sp>
        <p:nvSpPr>
          <p:cNvPr id="6" name="CustomShape 4"/>
          <p:cNvSpPr/>
          <p:nvPr/>
        </p:nvSpPr>
        <p:spPr>
          <a:xfrm>
            <a:off x="0" y="5994720"/>
            <a:ext cx="9142560" cy="862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Image 2" descr="Une image contenant dessin, signe&#10;&#10;Description générée automatiquement"/>
          <p:cNvPicPr/>
          <p:nvPr/>
        </p:nvPicPr>
        <p:blipFill>
          <a:blip r:embed="rId5"/>
          <a:stretch/>
        </p:blipFill>
        <p:spPr>
          <a:xfrm>
            <a:off x="1801440" y="5561640"/>
            <a:ext cx="2284560" cy="895680"/>
          </a:xfrm>
          <a:prstGeom prst="rect">
            <a:avLst/>
          </a:prstGeom>
          <a:ln>
            <a:noFill/>
          </a:ln>
        </p:spPr>
      </p:pic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865920" y="6337800"/>
            <a:ext cx="20876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00a3a6"/>
                </a:solidFill>
                <a:latin typeface="Raleway"/>
                <a:ea typeface="DejaVu Sans"/>
              </a:rPr>
              <a:t>p. </a:t>
            </a:r>
            <a:fld id="{DC5F76B0-1B67-4A5A-96B5-B5E35C3276F3}" type="slidenum">
              <a:rPr b="0" lang="fr-FR" sz="1200" spc="-1" strike="noStrike">
                <a:solidFill>
                  <a:srgbClr val="00a3a6"/>
                </a:solidFill>
                <a:latin typeface="Raleway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47" name="Image 7" descr=""/>
          <p:cNvPicPr/>
          <p:nvPr/>
        </p:nvPicPr>
        <p:blipFill>
          <a:blip r:embed="rId2"/>
          <a:stretch/>
        </p:blipFill>
        <p:spPr>
          <a:xfrm>
            <a:off x="0" y="6076080"/>
            <a:ext cx="1998720" cy="79884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1143000" y="6350760"/>
            <a:ext cx="6714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275662"/>
                </a:solidFill>
                <a:latin typeface="Calibri"/>
                <a:ea typeface="DejaVu Sans"/>
              </a:rPr>
              <a:t>Titre de la présentation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1143000" y="6533280"/>
            <a:ext cx="6714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a3a6"/>
                </a:solidFill>
                <a:latin typeface="Calibri Light"/>
                <a:ea typeface="DejaVu Sans"/>
              </a:rPr>
              <a:t>Date / information / nom de l’auteur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645920" y="2192040"/>
            <a:ext cx="6856560" cy="10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6800" bIns="45000">
            <a:noAutofit/>
          </a:bodyPr>
          <a:p>
            <a:pPr algn="just">
              <a:lnSpc>
                <a:spcPct val="100000"/>
              </a:lnSpc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  <a:ea typeface="Noto Sans CJK SC"/>
              </a:rPr>
              <a:t>Identification automatisée de multiples symptômes foliaires par vision numérique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645920" y="4572000"/>
            <a:ext cx="685656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Noto Sans CJK SC"/>
              </a:rPr>
              <a:t>Apport des approches multi-vues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532160" y="928440"/>
            <a:ext cx="7660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  <a:ea typeface="DejaVu Sans"/>
              </a:rPr>
              <a:t>Résultats et analyses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532160" y="1842480"/>
            <a:ext cx="65138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Machine learning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Conclusion : sur le meilleur (matrix confusion) 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32160" y="928440"/>
            <a:ext cx="7660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  <a:ea typeface="DejaVu Sans"/>
              </a:rPr>
              <a:t>Résultats et analyses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32160" y="1842480"/>
            <a:ext cx="65138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Comparaison ml dl recto 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32160" y="928440"/>
            <a:ext cx="7660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  <a:ea typeface="DejaVu Sans"/>
              </a:rPr>
              <a:t>Résultats et analyses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532160" y="1842480"/>
            <a:ext cx="65138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Machine learning 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592000" y="2196000"/>
            <a:ext cx="5851800" cy="43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834640" y="2011680"/>
            <a:ext cx="5851080" cy="438804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1532160" y="928440"/>
            <a:ext cx="7660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  <a:ea typeface="DejaVu Sans"/>
              </a:rPr>
              <a:t>Résultats et analyses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532160" y="1842480"/>
            <a:ext cx="65138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Deep learning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Gain = -0,505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 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532160" y="928440"/>
            <a:ext cx="7660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  <a:ea typeface="DejaVu Sans"/>
              </a:rPr>
              <a:t>Résultats et analyses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532160" y="1842480"/>
            <a:ext cx="65138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Deep learning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 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520000" y="2235240"/>
            <a:ext cx="5851800" cy="43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532160" y="928440"/>
            <a:ext cx="7660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  <a:ea typeface="DejaVu Sans"/>
              </a:rPr>
              <a:t>Résultats et analyses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532160" y="1842480"/>
            <a:ext cx="65138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Deep learning 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Gain = 0,0636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291840" y="2011680"/>
            <a:ext cx="5851080" cy="438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532160" y="928440"/>
            <a:ext cx="7660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  <a:ea typeface="DejaVu Sans"/>
              </a:rPr>
              <a:t>Résultats et analyses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32160" y="1842480"/>
            <a:ext cx="65138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Deep learning 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613240" y="2211480"/>
            <a:ext cx="5851080" cy="438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32160" y="928440"/>
            <a:ext cx="7660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  <a:ea typeface="DejaVu Sans"/>
              </a:rPr>
              <a:t>Résultats et analyses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532160" y="1842480"/>
            <a:ext cx="65138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Deep learning 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592000" y="2199240"/>
            <a:ext cx="5851800" cy="43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48160" y="149760"/>
            <a:ext cx="7660800" cy="8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1250280" y="1537920"/>
            <a:ext cx="7258680" cy="40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1250280" y="858960"/>
            <a:ext cx="7258680" cy="6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>
            <a:off x="1532160" y="928080"/>
            <a:ext cx="7660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  <a:ea typeface="DejaVu Sans"/>
              </a:rPr>
              <a:t>Sommaire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1532160" y="1842480"/>
            <a:ext cx="704016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280" algn="just">
              <a:lnSpc>
                <a:spcPct val="100000"/>
              </a:lnSpc>
              <a:buClr>
                <a:srgbClr val="275662"/>
              </a:buClr>
              <a:buFont typeface="Wingdings" charset="2"/>
              <a:buChar char=""/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Contexte</a:t>
            </a:r>
            <a:endParaRPr b="0" lang="fr-FR" sz="24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275662"/>
              </a:buClr>
              <a:buFont typeface="Wingdings" charset="2"/>
              <a:buChar char=""/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Problématique</a:t>
            </a:r>
            <a:endParaRPr b="0" lang="fr-FR" sz="24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275662"/>
              </a:buClr>
              <a:buFont typeface="Wingdings" charset="2"/>
              <a:buChar char=""/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Matériel et méthodes</a:t>
            </a:r>
            <a:endParaRPr b="0" lang="fr-FR" sz="24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275662"/>
              </a:buClr>
              <a:buFont typeface="Wingdings" charset="2"/>
              <a:buChar char=""/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Résultats et analyses</a:t>
            </a:r>
            <a:endParaRPr b="0" lang="fr-FR" sz="24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275662"/>
              </a:buClr>
              <a:buFont typeface="Wingdings" charset="2"/>
              <a:buChar char=""/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Discussion 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532160" y="928440"/>
            <a:ext cx="7660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  <a:ea typeface="DejaVu Sans"/>
              </a:rPr>
              <a:t>Contexte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532160" y="1842480"/>
            <a:ext cx="65138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Atipical 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532160" y="928440"/>
            <a:ext cx="7660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  <a:ea typeface="DejaVu Sans"/>
              </a:rPr>
              <a:t>Problématique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532160" y="1842480"/>
            <a:ext cx="65138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Utilisation  d’un point de vue pour la classification.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Noto Sans CJK SC"/>
              </a:rPr>
              <a:t>Quelle effet de l’utilisation de plusieurs points de vues sur la classification ? 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532160" y="928440"/>
            <a:ext cx="7660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  <a:ea typeface="DejaVu Sans"/>
              </a:rPr>
              <a:t>Matériels et méthodes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532160" y="1842480"/>
            <a:ext cx="65138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Atipical 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532160" y="928440"/>
            <a:ext cx="7660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  <a:ea typeface="DejaVu Sans"/>
              </a:rPr>
              <a:t>Matériels et méthodes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532160" y="1842480"/>
            <a:ext cx="65138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Atipical </a:t>
            </a:r>
            <a:endParaRPr b="0" lang="fr-FR" sz="2400" spc="-1" strike="noStrike">
              <a:latin typeface="Arial"/>
            </a:endParaRPr>
          </a:p>
        </p:txBody>
      </p:sp>
      <p:graphicFrame>
        <p:nvGraphicFramePr>
          <p:cNvPr id="103" name=""/>
          <p:cNvGraphicFramePr/>
          <p:nvPr/>
        </p:nvGraphicFramePr>
        <p:xfrm>
          <a:off x="1731960" y="286668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532160" y="928440"/>
            <a:ext cx="7660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  <a:ea typeface="DejaVu Sans"/>
              </a:rPr>
              <a:t>Résultats et analyses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532160" y="1842480"/>
            <a:ext cx="65138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Machine learning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Méthode comparaison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532160" y="928440"/>
            <a:ext cx="7660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  <a:ea typeface="DejaVu Sans"/>
              </a:rPr>
              <a:t>Résultats et analyses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532160" y="1842480"/>
            <a:ext cx="65138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Machine learning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Gain = 0,0502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109320" y="2194560"/>
            <a:ext cx="5851080" cy="438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835000" y="2070000"/>
            <a:ext cx="5851080" cy="438804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1532160" y="928440"/>
            <a:ext cx="76608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  <a:ea typeface="DejaVu Sans"/>
              </a:rPr>
              <a:t>Résultats et analyses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532160" y="1842480"/>
            <a:ext cx="65138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275662"/>
                </a:solidFill>
                <a:latin typeface="Calibri"/>
                <a:ea typeface="DejaVu Sans"/>
              </a:rPr>
              <a:t>Machine learning 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2019-12-11T10:12:20Z</dcterms:created>
  <dc:creator>arnaud</dc:creator>
  <dc:description/>
  <dc:language>en-US</dc:language>
  <cp:lastModifiedBy/>
  <dcterms:modified xsi:type="dcterms:W3CDTF">2022-01-20T16:41:26Z</dcterms:modified>
  <cp:revision>33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