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gif" ContentType="image/gif"/>
  <Override PartName="/ppt/media/image5.png" ContentType="image/png"/>
  <Override PartName="/ppt/media/image2.png" ContentType="image/png"/>
  <Override PartName="/ppt/media/image3.png" ContentType="image/png"/>
  <Override PartName="/ppt/media/image4.jpeg" ContentType="image/jpeg"/>
  <Override PartName="/ppt/media/image6.png" ContentType="image/png"/>
  <Override PartName="/ppt/media/image7.wmf" ContentType="image/x-wmf"/>
  <Override PartName="/ppt/media/image8.png" ContentType="image/png"/>
  <Override PartName="/ppt/media/image9.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8803600" cy="43205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1440000" y="10109880"/>
            <a:ext cx="25922880" cy="1195272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1440000" y="23198400"/>
            <a:ext cx="25922880" cy="1195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25" name="PlaceHolder 2"/>
          <p:cNvSpPr>
            <a:spLocks noGrp="1"/>
          </p:cNvSpPr>
          <p:nvPr>
            <p:ph type="body"/>
          </p:nvPr>
        </p:nvSpPr>
        <p:spPr>
          <a:xfrm>
            <a:off x="1440000" y="10109880"/>
            <a:ext cx="12650040" cy="11952720"/>
          </a:xfrm>
          <a:prstGeom prst="rect">
            <a:avLst/>
          </a:prstGeom>
        </p:spPr>
        <p:txBody>
          <a:bodyPr lIns="0" rIns="0" tIns="0" bIns="0">
            <a:normAutofit/>
          </a:bodyPr>
          <a:p>
            <a:endParaRPr b="0" lang="fr-FR" sz="3200" spc="-1" strike="noStrike">
              <a:latin typeface="Arial"/>
            </a:endParaRPr>
          </a:p>
        </p:txBody>
      </p:sp>
      <p:sp>
        <p:nvSpPr>
          <p:cNvPr id="26" name="PlaceHolder 3"/>
          <p:cNvSpPr>
            <a:spLocks noGrp="1"/>
          </p:cNvSpPr>
          <p:nvPr>
            <p:ph type="body"/>
          </p:nvPr>
        </p:nvSpPr>
        <p:spPr>
          <a:xfrm>
            <a:off x="14722920" y="10109880"/>
            <a:ext cx="12650040" cy="11952720"/>
          </a:xfrm>
          <a:prstGeom prst="rect">
            <a:avLst/>
          </a:prstGeom>
        </p:spPr>
        <p:txBody>
          <a:bodyPr lIns="0" rIns="0" tIns="0" bIns="0">
            <a:normAutofit/>
          </a:bodyPr>
          <a:p>
            <a:endParaRPr b="0" lang="fr-FR" sz="3200" spc="-1" strike="noStrike">
              <a:latin typeface="Arial"/>
            </a:endParaRPr>
          </a:p>
        </p:txBody>
      </p:sp>
      <p:sp>
        <p:nvSpPr>
          <p:cNvPr id="27" name="PlaceHolder 4"/>
          <p:cNvSpPr>
            <a:spLocks noGrp="1"/>
          </p:cNvSpPr>
          <p:nvPr>
            <p:ph type="body"/>
          </p:nvPr>
        </p:nvSpPr>
        <p:spPr>
          <a:xfrm>
            <a:off x="1440000" y="23198400"/>
            <a:ext cx="12650040" cy="11952720"/>
          </a:xfrm>
          <a:prstGeom prst="rect">
            <a:avLst/>
          </a:prstGeom>
        </p:spPr>
        <p:txBody>
          <a:bodyPr lIns="0" rIns="0" tIns="0" bIns="0">
            <a:normAutofit/>
          </a:bodyPr>
          <a:p>
            <a:endParaRPr b="0" lang="fr-FR" sz="3200" spc="-1" strike="noStrike">
              <a:latin typeface="Arial"/>
            </a:endParaRPr>
          </a:p>
        </p:txBody>
      </p:sp>
      <p:sp>
        <p:nvSpPr>
          <p:cNvPr id="28" name="PlaceHolder 5"/>
          <p:cNvSpPr>
            <a:spLocks noGrp="1"/>
          </p:cNvSpPr>
          <p:nvPr>
            <p:ph type="body"/>
          </p:nvPr>
        </p:nvSpPr>
        <p:spPr>
          <a:xfrm>
            <a:off x="14722920" y="23198400"/>
            <a:ext cx="12650040" cy="1195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1440000" y="10109880"/>
            <a:ext cx="8346960" cy="1195272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10204560" y="10109880"/>
            <a:ext cx="8346960" cy="11952720"/>
          </a:xfrm>
          <a:prstGeom prst="rect">
            <a:avLst/>
          </a:prstGeom>
        </p:spPr>
        <p:txBody>
          <a:bodyPr lIns="0" rIns="0" tIns="0" bIns="0">
            <a:normAutofit/>
          </a:bodyPr>
          <a:p>
            <a:endParaRPr b="0" lang="fr-FR" sz="3200" spc="-1" strike="noStrike">
              <a:latin typeface="Arial"/>
            </a:endParaRPr>
          </a:p>
        </p:txBody>
      </p:sp>
      <p:sp>
        <p:nvSpPr>
          <p:cNvPr id="32" name="PlaceHolder 4"/>
          <p:cNvSpPr>
            <a:spLocks noGrp="1"/>
          </p:cNvSpPr>
          <p:nvPr>
            <p:ph type="body"/>
          </p:nvPr>
        </p:nvSpPr>
        <p:spPr>
          <a:xfrm>
            <a:off x="18969480" y="10109880"/>
            <a:ext cx="8346960" cy="11952720"/>
          </a:xfrm>
          <a:prstGeom prst="rect">
            <a:avLst/>
          </a:prstGeom>
        </p:spPr>
        <p:txBody>
          <a:bodyPr lIns="0" rIns="0" tIns="0" bIns="0">
            <a:normAutofit/>
          </a:bodyPr>
          <a:p>
            <a:endParaRPr b="0" lang="fr-FR" sz="3200" spc="-1" strike="noStrike">
              <a:latin typeface="Arial"/>
            </a:endParaRPr>
          </a:p>
        </p:txBody>
      </p:sp>
      <p:sp>
        <p:nvSpPr>
          <p:cNvPr id="33" name="PlaceHolder 5"/>
          <p:cNvSpPr>
            <a:spLocks noGrp="1"/>
          </p:cNvSpPr>
          <p:nvPr>
            <p:ph type="body"/>
          </p:nvPr>
        </p:nvSpPr>
        <p:spPr>
          <a:xfrm>
            <a:off x="1440000" y="23198400"/>
            <a:ext cx="8346960" cy="11952720"/>
          </a:xfrm>
          <a:prstGeom prst="rect">
            <a:avLst/>
          </a:prstGeom>
        </p:spPr>
        <p:txBody>
          <a:bodyPr lIns="0" rIns="0" tIns="0" bIns="0">
            <a:normAutofit/>
          </a:bodyPr>
          <a:p>
            <a:endParaRPr b="0" lang="fr-FR" sz="3200" spc="-1" strike="noStrike">
              <a:latin typeface="Arial"/>
            </a:endParaRPr>
          </a:p>
        </p:txBody>
      </p:sp>
      <p:sp>
        <p:nvSpPr>
          <p:cNvPr id="34" name="PlaceHolder 6"/>
          <p:cNvSpPr>
            <a:spLocks noGrp="1"/>
          </p:cNvSpPr>
          <p:nvPr>
            <p:ph type="body"/>
          </p:nvPr>
        </p:nvSpPr>
        <p:spPr>
          <a:xfrm>
            <a:off x="10204560" y="23198400"/>
            <a:ext cx="8346960" cy="11952720"/>
          </a:xfrm>
          <a:prstGeom prst="rect">
            <a:avLst/>
          </a:prstGeom>
        </p:spPr>
        <p:txBody>
          <a:bodyPr lIns="0" rIns="0" tIns="0" bIns="0">
            <a:normAutofit/>
          </a:bodyPr>
          <a:p>
            <a:endParaRPr b="0" lang="fr-FR" sz="3200" spc="-1" strike="noStrike">
              <a:latin typeface="Arial"/>
            </a:endParaRPr>
          </a:p>
        </p:txBody>
      </p:sp>
      <p:sp>
        <p:nvSpPr>
          <p:cNvPr id="35" name="PlaceHolder 7"/>
          <p:cNvSpPr>
            <a:spLocks noGrp="1"/>
          </p:cNvSpPr>
          <p:nvPr>
            <p:ph type="body"/>
          </p:nvPr>
        </p:nvSpPr>
        <p:spPr>
          <a:xfrm>
            <a:off x="18969480" y="23198400"/>
            <a:ext cx="8346960" cy="1195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1" name="PlaceHolder 2"/>
          <p:cNvSpPr>
            <a:spLocks noGrp="1"/>
          </p:cNvSpPr>
          <p:nvPr>
            <p:ph type="subTitle"/>
          </p:nvPr>
        </p:nvSpPr>
        <p:spPr>
          <a:xfrm>
            <a:off x="1440000" y="10109880"/>
            <a:ext cx="25922880" cy="2505852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body"/>
          </p:nvPr>
        </p:nvSpPr>
        <p:spPr>
          <a:xfrm>
            <a:off x="1440000" y="10109880"/>
            <a:ext cx="25922880" cy="2505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1440000" y="10109880"/>
            <a:ext cx="12650040" cy="25058520"/>
          </a:xfrm>
          <a:prstGeom prst="rect">
            <a:avLst/>
          </a:prstGeom>
        </p:spPr>
        <p:txBody>
          <a:bodyPr lIns="0" rIns="0" tIns="0" bIns="0">
            <a:normAutofit/>
          </a:bodyPr>
          <a:p>
            <a:endParaRPr b="0" lang="fr-FR" sz="3200" spc="-1" strike="noStrike">
              <a:latin typeface="Arial"/>
            </a:endParaRPr>
          </a:p>
        </p:txBody>
      </p:sp>
      <p:sp>
        <p:nvSpPr>
          <p:cNvPr id="6" name="PlaceHolder 3"/>
          <p:cNvSpPr>
            <a:spLocks noGrp="1"/>
          </p:cNvSpPr>
          <p:nvPr>
            <p:ph type="body"/>
          </p:nvPr>
        </p:nvSpPr>
        <p:spPr>
          <a:xfrm>
            <a:off x="14722920" y="10109880"/>
            <a:ext cx="12650040" cy="2505852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440000" y="1723680"/>
            <a:ext cx="25922880" cy="3344472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10" name="PlaceHolder 2"/>
          <p:cNvSpPr>
            <a:spLocks noGrp="1"/>
          </p:cNvSpPr>
          <p:nvPr>
            <p:ph type="body"/>
          </p:nvPr>
        </p:nvSpPr>
        <p:spPr>
          <a:xfrm>
            <a:off x="1440000" y="10109880"/>
            <a:ext cx="12650040" cy="11952720"/>
          </a:xfrm>
          <a:prstGeom prst="rect">
            <a:avLst/>
          </a:prstGeom>
        </p:spPr>
        <p:txBody>
          <a:bodyPr lIns="0" rIns="0" tIns="0" bIns="0">
            <a:normAutofit/>
          </a:bodyPr>
          <a:p>
            <a:endParaRPr b="0" lang="fr-FR" sz="3200" spc="-1" strike="noStrike">
              <a:latin typeface="Arial"/>
            </a:endParaRPr>
          </a:p>
        </p:txBody>
      </p:sp>
      <p:sp>
        <p:nvSpPr>
          <p:cNvPr id="11" name="PlaceHolder 3"/>
          <p:cNvSpPr>
            <a:spLocks noGrp="1"/>
          </p:cNvSpPr>
          <p:nvPr>
            <p:ph type="body"/>
          </p:nvPr>
        </p:nvSpPr>
        <p:spPr>
          <a:xfrm>
            <a:off x="14722920" y="10109880"/>
            <a:ext cx="12650040" cy="25058520"/>
          </a:xfrm>
          <a:prstGeom prst="rect">
            <a:avLst/>
          </a:prstGeom>
        </p:spPr>
        <p:txBody>
          <a:bodyPr lIns="0" rIns="0" tIns="0" bIns="0">
            <a:normAutofit/>
          </a:bodyPr>
          <a:p>
            <a:endParaRPr b="0" lang="fr-FR" sz="3200" spc="-1" strike="noStrike">
              <a:latin typeface="Arial"/>
            </a:endParaRPr>
          </a:p>
        </p:txBody>
      </p:sp>
      <p:sp>
        <p:nvSpPr>
          <p:cNvPr id="12" name="PlaceHolder 4"/>
          <p:cNvSpPr>
            <a:spLocks noGrp="1"/>
          </p:cNvSpPr>
          <p:nvPr>
            <p:ph type="body"/>
          </p:nvPr>
        </p:nvSpPr>
        <p:spPr>
          <a:xfrm>
            <a:off x="1440000" y="23198400"/>
            <a:ext cx="12650040" cy="1195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14" name="PlaceHolder 2"/>
          <p:cNvSpPr>
            <a:spLocks noGrp="1"/>
          </p:cNvSpPr>
          <p:nvPr>
            <p:ph type="body"/>
          </p:nvPr>
        </p:nvSpPr>
        <p:spPr>
          <a:xfrm>
            <a:off x="1440000" y="10109880"/>
            <a:ext cx="12650040" cy="25058520"/>
          </a:xfrm>
          <a:prstGeom prst="rect">
            <a:avLst/>
          </a:prstGeom>
        </p:spPr>
        <p:txBody>
          <a:bodyPr lIns="0" rIns="0" tIns="0" bIns="0">
            <a:normAutofit/>
          </a:bodyPr>
          <a:p>
            <a:endParaRPr b="0" lang="fr-FR" sz="3200" spc="-1" strike="noStrike">
              <a:latin typeface="Arial"/>
            </a:endParaRPr>
          </a:p>
        </p:txBody>
      </p:sp>
      <p:sp>
        <p:nvSpPr>
          <p:cNvPr id="15" name="PlaceHolder 3"/>
          <p:cNvSpPr>
            <a:spLocks noGrp="1"/>
          </p:cNvSpPr>
          <p:nvPr>
            <p:ph type="body"/>
          </p:nvPr>
        </p:nvSpPr>
        <p:spPr>
          <a:xfrm>
            <a:off x="14722920" y="10109880"/>
            <a:ext cx="12650040" cy="11952720"/>
          </a:xfrm>
          <a:prstGeom prst="rect">
            <a:avLst/>
          </a:prstGeom>
        </p:spPr>
        <p:txBody>
          <a:bodyPr lIns="0" rIns="0" tIns="0" bIns="0">
            <a:normAutofit/>
          </a:bodyPr>
          <a:p>
            <a:endParaRPr b="0" lang="fr-FR" sz="3200" spc="-1" strike="noStrike">
              <a:latin typeface="Arial"/>
            </a:endParaRPr>
          </a:p>
        </p:txBody>
      </p:sp>
      <p:sp>
        <p:nvSpPr>
          <p:cNvPr id="16" name="PlaceHolder 4"/>
          <p:cNvSpPr>
            <a:spLocks noGrp="1"/>
          </p:cNvSpPr>
          <p:nvPr>
            <p:ph type="body"/>
          </p:nvPr>
        </p:nvSpPr>
        <p:spPr>
          <a:xfrm>
            <a:off x="14722920" y="23198400"/>
            <a:ext cx="12650040" cy="1195272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440000" y="1723680"/>
            <a:ext cx="25922880" cy="721476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1440000" y="10109880"/>
            <a:ext cx="12650040" cy="1195272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14722920" y="10109880"/>
            <a:ext cx="12650040" cy="1195272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1440000" y="23198400"/>
            <a:ext cx="25922880" cy="1195272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wmf"/><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Image 6" descr=""/>
          <p:cNvPicPr/>
          <p:nvPr/>
        </p:nvPicPr>
        <p:blipFill>
          <a:blip r:embed="rId1"/>
          <a:stretch/>
        </p:blipFill>
        <p:spPr>
          <a:xfrm>
            <a:off x="792360" y="720360"/>
            <a:ext cx="12549240" cy="5537520"/>
          </a:xfrm>
          <a:prstGeom prst="rect">
            <a:avLst/>
          </a:prstGeom>
          <a:ln>
            <a:noFill/>
          </a:ln>
        </p:spPr>
      </p:pic>
      <p:pic>
        <p:nvPicPr>
          <p:cNvPr id="37" name="" descr=""/>
          <p:cNvPicPr/>
          <p:nvPr/>
        </p:nvPicPr>
        <p:blipFill>
          <a:blip r:embed="rId2"/>
          <a:stretch/>
        </p:blipFill>
        <p:spPr>
          <a:xfrm>
            <a:off x="14760000" y="864000"/>
            <a:ext cx="4246560" cy="4246560"/>
          </a:xfrm>
          <a:prstGeom prst="rect">
            <a:avLst/>
          </a:prstGeom>
          <a:ln>
            <a:noFill/>
          </a:ln>
        </p:spPr>
      </p:pic>
      <p:pic>
        <p:nvPicPr>
          <p:cNvPr id="38" name="Image 12" descr=""/>
          <p:cNvPicPr/>
          <p:nvPr/>
        </p:nvPicPr>
        <p:blipFill>
          <a:blip r:embed="rId3"/>
          <a:stretch/>
        </p:blipFill>
        <p:spPr>
          <a:xfrm>
            <a:off x="21674520" y="38452680"/>
            <a:ext cx="6421680" cy="6496560"/>
          </a:xfrm>
          <a:prstGeom prst="rect">
            <a:avLst/>
          </a:prstGeom>
          <a:ln>
            <a:noFill/>
          </a:ln>
        </p:spPr>
      </p:pic>
      <p:pic>
        <p:nvPicPr>
          <p:cNvPr id="39" name="Image 2" descr=""/>
          <p:cNvPicPr/>
          <p:nvPr/>
        </p:nvPicPr>
        <p:blipFill>
          <a:blip r:embed="rId4"/>
          <a:stretch/>
        </p:blipFill>
        <p:spPr>
          <a:xfrm>
            <a:off x="12600" y="35394840"/>
            <a:ext cx="28789200" cy="7808760"/>
          </a:xfrm>
          <a:prstGeom prst="rect">
            <a:avLst/>
          </a:prstGeom>
          <a:ln>
            <a:noFill/>
          </a:ln>
        </p:spPr>
      </p:pic>
      <p:pic>
        <p:nvPicPr>
          <p:cNvPr id="40" name="Image 4" descr=""/>
          <p:cNvPicPr/>
          <p:nvPr/>
        </p:nvPicPr>
        <p:blipFill>
          <a:blip r:embed="rId5"/>
          <a:stretch/>
        </p:blipFill>
        <p:spPr>
          <a:xfrm>
            <a:off x="20685600" y="37730880"/>
            <a:ext cx="739440" cy="1080000"/>
          </a:xfrm>
          <a:prstGeom prst="rect">
            <a:avLst/>
          </a:prstGeom>
          <a:ln>
            <a:noFill/>
          </a:ln>
        </p:spPr>
      </p:pic>
      <p:sp>
        <p:nvSpPr>
          <p:cNvPr id="41" name="CustomShape 1"/>
          <p:cNvSpPr/>
          <p:nvPr/>
        </p:nvSpPr>
        <p:spPr>
          <a:xfrm>
            <a:off x="22078080" y="37736280"/>
            <a:ext cx="5614920" cy="461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300" spc="-1" strike="noStrike">
                <a:solidFill>
                  <a:srgbClr val="ffffff"/>
                </a:solidFill>
                <a:latin typeface="Avenir Next LT Pro Medium Conde"/>
                <a:ea typeface="DejaVu Sans"/>
              </a:rPr>
              <a:t>Domaine de la Motte,</a:t>
            </a:r>
            <a:endParaRPr b="0" lang="fr-FR" sz="3300" spc="-1" strike="noStrike">
              <a:latin typeface="Arial"/>
            </a:endParaRPr>
          </a:p>
          <a:p>
            <a:pPr>
              <a:lnSpc>
                <a:spcPct val="100000"/>
              </a:lnSpc>
            </a:pPr>
            <a:r>
              <a:rPr b="0" lang="fr-FR" sz="3300" spc="-1" strike="noStrike">
                <a:solidFill>
                  <a:srgbClr val="ffffff"/>
                </a:solidFill>
                <a:latin typeface="Avenir Next LT Pro Medium Conde"/>
                <a:ea typeface="DejaVu Sans"/>
              </a:rPr>
              <a:t>BP 35327 </a:t>
            </a:r>
            <a:br/>
            <a:r>
              <a:rPr b="0" lang="fr-FR" sz="3300" spc="-1" strike="noStrike">
                <a:solidFill>
                  <a:srgbClr val="ffffff"/>
                </a:solidFill>
                <a:latin typeface="Avenir Next LT Pro Medium Conde"/>
                <a:ea typeface="DejaVu Sans"/>
              </a:rPr>
              <a:t>35653 LE RHEU CEDEX</a:t>
            </a:r>
            <a:endParaRPr b="0" lang="fr-FR" sz="3300" spc="-1" strike="noStrike">
              <a:latin typeface="Arial"/>
            </a:endParaRPr>
          </a:p>
          <a:p>
            <a:pPr>
              <a:lnSpc>
                <a:spcPct val="100000"/>
              </a:lnSpc>
            </a:pPr>
            <a:r>
              <a:rPr b="0" lang="fr-FR" sz="3300" spc="-1" strike="noStrike">
                <a:solidFill>
                  <a:srgbClr val="ffffff"/>
                </a:solidFill>
                <a:latin typeface="Avenir Next LT Pro Medium Conde"/>
                <a:ea typeface="DejaVu Sans"/>
              </a:rPr>
              <a:t>Tél. : + 33 (0)2 23 48 70 29</a:t>
            </a:r>
            <a:br/>
            <a:endParaRPr b="0" lang="fr-FR" sz="3300" spc="-1" strike="noStrike">
              <a:latin typeface="Arial"/>
            </a:endParaRPr>
          </a:p>
          <a:p>
            <a:pPr>
              <a:lnSpc>
                <a:spcPct val="100000"/>
              </a:lnSpc>
            </a:pPr>
            <a:r>
              <a:rPr b="0" lang="fr-FR" sz="3300" spc="-1" strike="noStrike">
                <a:solidFill>
                  <a:srgbClr val="ffffff"/>
                </a:solidFill>
                <a:latin typeface="Avenir Next LT Pro Medium Conde"/>
                <a:ea typeface="DejaVu Sans"/>
              </a:rPr>
              <a:t>https://www6.rennes.inrae.fr/igepp/</a:t>
            </a:r>
            <a:endParaRPr b="0" lang="fr-FR" sz="3300" spc="-1" strike="noStrike">
              <a:latin typeface="Arial"/>
            </a:endParaRPr>
          </a:p>
        </p:txBody>
      </p:sp>
      <p:pic>
        <p:nvPicPr>
          <p:cNvPr id="42" name="Image 9" descr=""/>
          <p:cNvPicPr/>
          <p:nvPr/>
        </p:nvPicPr>
        <p:blipFill>
          <a:blip r:embed="rId6"/>
          <a:stretch/>
        </p:blipFill>
        <p:spPr>
          <a:xfrm>
            <a:off x="1368360" y="36652320"/>
            <a:ext cx="645840" cy="1077840"/>
          </a:xfrm>
          <a:prstGeom prst="rect">
            <a:avLst/>
          </a:prstGeom>
          <a:ln>
            <a:noFill/>
          </a:ln>
        </p:spPr>
      </p:pic>
      <p:sp>
        <p:nvSpPr>
          <p:cNvPr id="43" name="CustomShape 2"/>
          <p:cNvSpPr/>
          <p:nvPr/>
        </p:nvSpPr>
        <p:spPr>
          <a:xfrm>
            <a:off x="2541960" y="36652320"/>
            <a:ext cx="8185680" cy="121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700" spc="-1" strike="noStrike">
                <a:solidFill>
                  <a:srgbClr val="ffffff"/>
                </a:solidFill>
                <a:latin typeface="Raleway"/>
                <a:ea typeface="DejaVu Sans"/>
              </a:rPr>
              <a:t>Centre</a:t>
            </a:r>
            <a:endParaRPr b="0" lang="fr-FR" sz="3700" spc="-1" strike="noStrike">
              <a:latin typeface="Arial"/>
            </a:endParaRPr>
          </a:p>
          <a:p>
            <a:pPr>
              <a:lnSpc>
                <a:spcPct val="100000"/>
              </a:lnSpc>
            </a:pPr>
            <a:r>
              <a:rPr b="1" lang="fr-FR" sz="3700" spc="-1" strike="noStrike">
                <a:solidFill>
                  <a:srgbClr val="ffffff"/>
                </a:solidFill>
                <a:latin typeface="Raleway"/>
                <a:ea typeface="DejaVu Sans"/>
              </a:rPr>
              <a:t>Bretagne-Normandie</a:t>
            </a:r>
            <a:endParaRPr b="0" lang="fr-FR" sz="3700" spc="-1" strike="noStrike">
              <a:latin typeface="Arial"/>
            </a:endParaRPr>
          </a:p>
        </p:txBody>
      </p:sp>
      <p:pic>
        <p:nvPicPr>
          <p:cNvPr id="44" name="Image 15" descr=""/>
          <p:cNvPicPr/>
          <p:nvPr/>
        </p:nvPicPr>
        <p:blipFill>
          <a:blip r:embed="rId7"/>
          <a:stretch/>
        </p:blipFill>
        <p:spPr>
          <a:xfrm>
            <a:off x="1512000" y="6768000"/>
            <a:ext cx="6246360" cy="43920"/>
          </a:xfrm>
          <a:prstGeom prst="rect">
            <a:avLst/>
          </a:prstGeom>
          <a:ln>
            <a:noFill/>
          </a:ln>
        </p:spPr>
      </p:pic>
      <p:pic>
        <p:nvPicPr>
          <p:cNvPr id="45" name="Image 20" descr=""/>
          <p:cNvPicPr/>
          <p:nvPr/>
        </p:nvPicPr>
        <p:blipFill>
          <a:blip r:embed="rId8"/>
          <a:stretch/>
        </p:blipFill>
        <p:spPr>
          <a:xfrm>
            <a:off x="8197200" y="6049080"/>
            <a:ext cx="913320" cy="629640"/>
          </a:xfrm>
          <a:prstGeom prst="rect">
            <a:avLst/>
          </a:prstGeom>
          <a:ln>
            <a:noFill/>
          </a:ln>
        </p:spPr>
      </p:pic>
      <p:sp>
        <p:nvSpPr>
          <p:cNvPr id="46" name="CustomShape 3"/>
          <p:cNvSpPr/>
          <p:nvPr/>
        </p:nvSpPr>
        <p:spPr>
          <a:xfrm>
            <a:off x="1323720" y="6206760"/>
            <a:ext cx="6267960" cy="417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350" spc="-1" strike="noStrike">
                <a:solidFill>
                  <a:srgbClr val="354b56"/>
                </a:solidFill>
                <a:latin typeface="Avenir Next LT Pro Condensed"/>
                <a:ea typeface="DejaVu Sans"/>
              </a:rPr>
              <a:t>Démécologie</a:t>
            </a:r>
            <a:endParaRPr b="0" lang="fr-FR" sz="3350" spc="-1" strike="noStrike">
              <a:latin typeface="Arial"/>
            </a:endParaRPr>
          </a:p>
          <a:p>
            <a:pPr>
              <a:lnSpc>
                <a:spcPct val="100000"/>
              </a:lnSpc>
            </a:pPr>
            <a:r>
              <a:rPr b="0" lang="fr-FR" sz="3350" spc="-1" strike="noStrike">
                <a:solidFill>
                  <a:srgbClr val="354b56"/>
                </a:solidFill>
                <a:latin typeface="Avenir Next LT Pro Medium Conde"/>
                <a:ea typeface="DejaVu Sans"/>
              </a:rPr>
              <a:t>UMR IGEPP</a:t>
            </a:r>
            <a:endParaRPr b="0" lang="fr-FR" sz="3350" spc="-1" strike="noStrike">
              <a:latin typeface="Arial"/>
            </a:endParaRPr>
          </a:p>
          <a:p>
            <a:pPr algn="just">
              <a:lnSpc>
                <a:spcPct val="100000"/>
              </a:lnSpc>
            </a:pPr>
            <a:r>
              <a:rPr b="0" lang="fr-FR" sz="3350" spc="-1" strike="noStrike">
                <a:solidFill>
                  <a:srgbClr val="354b56"/>
                </a:solidFill>
                <a:latin typeface="Times New Roman"/>
                <a:ea typeface="Noto Sans CJK SC"/>
              </a:rPr>
              <a:t>M. Palerme</a:t>
            </a:r>
            <a:r>
              <a:rPr b="0" lang="fr-FR" sz="3350" spc="-1" strike="noStrike">
                <a:solidFill>
                  <a:srgbClr val="354b56"/>
                </a:solidFill>
                <a:latin typeface="Avenir Next LT Pro Medium Conde"/>
                <a:ea typeface="Noto Sans CJK SC"/>
              </a:rPr>
              <a:t>, L. Bousset, N. Parisey</a:t>
            </a:r>
            <a:endParaRPr b="0" lang="fr-FR" sz="3350" spc="-1" strike="noStrike">
              <a:latin typeface="Arial"/>
            </a:endParaRPr>
          </a:p>
          <a:p>
            <a:pPr>
              <a:lnSpc>
                <a:spcPct val="100000"/>
              </a:lnSpc>
            </a:pPr>
            <a:endParaRPr b="0" lang="fr-FR" sz="3350" spc="-1" strike="noStrike">
              <a:latin typeface="Arial"/>
            </a:endParaRPr>
          </a:p>
          <a:p>
            <a:pPr>
              <a:lnSpc>
                <a:spcPct val="100000"/>
              </a:lnSpc>
            </a:pPr>
            <a:endParaRPr b="0" lang="fr-FR" sz="3350" spc="-1" strike="noStrike">
              <a:latin typeface="Arial"/>
            </a:endParaRPr>
          </a:p>
          <a:p>
            <a:pPr>
              <a:lnSpc>
                <a:spcPct val="100000"/>
              </a:lnSpc>
            </a:pPr>
            <a:br/>
            <a:endParaRPr b="0" lang="fr-FR" sz="3350" spc="-1" strike="noStrike">
              <a:latin typeface="Arial"/>
            </a:endParaRPr>
          </a:p>
        </p:txBody>
      </p:sp>
      <p:sp>
        <p:nvSpPr>
          <p:cNvPr id="47" name="CustomShape 4"/>
          <p:cNvSpPr/>
          <p:nvPr/>
        </p:nvSpPr>
        <p:spPr>
          <a:xfrm>
            <a:off x="8640000" y="9108000"/>
            <a:ext cx="19654920" cy="17495280"/>
          </a:xfrm>
          <a:custGeom>
            <a:avLst/>
            <a:gdLst/>
            <a:ahLst/>
            <a:rect l="l" t="t" r="r" b="b"/>
            <a:pathLst>
              <a:path w="45602" h="44402">
                <a:moveTo>
                  <a:pt x="7400" y="0"/>
                </a:moveTo>
                <a:lnTo>
                  <a:pt x="7400" y="0"/>
                </a:lnTo>
                <a:cubicBezTo>
                  <a:pt x="6101" y="0"/>
                  <a:pt x="4825" y="342"/>
                  <a:pt x="3700" y="991"/>
                </a:cubicBezTo>
                <a:cubicBezTo>
                  <a:pt x="2575" y="1641"/>
                  <a:pt x="1641" y="2575"/>
                  <a:pt x="991" y="3700"/>
                </a:cubicBezTo>
                <a:cubicBezTo>
                  <a:pt x="342" y="4825"/>
                  <a:pt x="0" y="6101"/>
                  <a:pt x="0" y="7400"/>
                </a:cubicBezTo>
                <a:lnTo>
                  <a:pt x="0" y="37000"/>
                </a:lnTo>
                <a:lnTo>
                  <a:pt x="0" y="37001"/>
                </a:lnTo>
                <a:cubicBezTo>
                  <a:pt x="0" y="38300"/>
                  <a:pt x="342" y="39576"/>
                  <a:pt x="991" y="40701"/>
                </a:cubicBezTo>
                <a:cubicBezTo>
                  <a:pt x="1641" y="41826"/>
                  <a:pt x="2575" y="42760"/>
                  <a:pt x="3700" y="43410"/>
                </a:cubicBezTo>
                <a:cubicBezTo>
                  <a:pt x="4825" y="44059"/>
                  <a:pt x="6101" y="44401"/>
                  <a:pt x="7400" y="44401"/>
                </a:cubicBezTo>
                <a:lnTo>
                  <a:pt x="38200" y="44401"/>
                </a:lnTo>
                <a:lnTo>
                  <a:pt x="38201" y="44401"/>
                </a:lnTo>
                <a:cubicBezTo>
                  <a:pt x="39500" y="44401"/>
                  <a:pt x="40776" y="44059"/>
                  <a:pt x="41901" y="43410"/>
                </a:cubicBezTo>
                <a:cubicBezTo>
                  <a:pt x="43026" y="42760"/>
                  <a:pt x="43960" y="41826"/>
                  <a:pt x="44610" y="40701"/>
                </a:cubicBezTo>
                <a:cubicBezTo>
                  <a:pt x="45259" y="39576"/>
                  <a:pt x="45601" y="38300"/>
                  <a:pt x="45601" y="37001"/>
                </a:cubicBezTo>
                <a:lnTo>
                  <a:pt x="45600" y="7400"/>
                </a:lnTo>
                <a:lnTo>
                  <a:pt x="45601" y="7400"/>
                </a:lnTo>
                <a:lnTo>
                  <a:pt x="45601" y="7400"/>
                </a:lnTo>
                <a:cubicBezTo>
                  <a:pt x="45601" y="6101"/>
                  <a:pt x="45259" y="4825"/>
                  <a:pt x="44610" y="3700"/>
                </a:cubicBezTo>
                <a:cubicBezTo>
                  <a:pt x="43960" y="2575"/>
                  <a:pt x="43026" y="1641"/>
                  <a:pt x="41901" y="991"/>
                </a:cubicBezTo>
                <a:cubicBezTo>
                  <a:pt x="40776" y="342"/>
                  <a:pt x="39500" y="0"/>
                  <a:pt x="38201" y="0"/>
                </a:cubicBezTo>
                <a:lnTo>
                  <a:pt x="7400" y="0"/>
                </a:lnTo>
              </a:path>
            </a:pathLst>
          </a:custGeom>
          <a:solidFill>
            <a:srgbClr val="9dc544"/>
          </a:solidFill>
          <a:ln>
            <a:solidFill>
              <a:srgbClr val="3465a4"/>
            </a:solidFill>
          </a:ln>
        </p:spPr>
        <p:style>
          <a:lnRef idx="0"/>
          <a:fillRef idx="0"/>
          <a:effectRef idx="0"/>
          <a:fontRef idx="minor"/>
        </p:style>
      </p:sp>
      <p:sp>
        <p:nvSpPr>
          <p:cNvPr id="48" name="CustomShape 5"/>
          <p:cNvSpPr/>
          <p:nvPr/>
        </p:nvSpPr>
        <p:spPr>
          <a:xfrm>
            <a:off x="576000" y="9216000"/>
            <a:ext cx="7703280" cy="11879640"/>
          </a:xfrm>
          <a:custGeom>
            <a:avLst/>
            <a:gdLst/>
            <a:ahLst/>
            <a:rect l="l" t="t" r="r" b="b"/>
            <a:pathLst>
              <a:path w="27125" h="22802">
                <a:moveTo>
                  <a:pt x="3800" y="0"/>
                </a:moveTo>
                <a:lnTo>
                  <a:pt x="3800" y="0"/>
                </a:lnTo>
                <a:cubicBezTo>
                  <a:pt x="3133" y="0"/>
                  <a:pt x="2478" y="176"/>
                  <a:pt x="1900" y="509"/>
                </a:cubicBezTo>
                <a:cubicBezTo>
                  <a:pt x="1322" y="843"/>
                  <a:pt x="843" y="1322"/>
                  <a:pt x="509" y="1900"/>
                </a:cubicBezTo>
                <a:cubicBezTo>
                  <a:pt x="176" y="2478"/>
                  <a:pt x="0" y="3133"/>
                  <a:pt x="0" y="3800"/>
                </a:cubicBezTo>
                <a:lnTo>
                  <a:pt x="0" y="19000"/>
                </a:lnTo>
                <a:lnTo>
                  <a:pt x="0" y="19001"/>
                </a:lnTo>
                <a:cubicBezTo>
                  <a:pt x="0" y="19668"/>
                  <a:pt x="176" y="20323"/>
                  <a:pt x="509" y="20901"/>
                </a:cubicBezTo>
                <a:cubicBezTo>
                  <a:pt x="843" y="21479"/>
                  <a:pt x="1322" y="21958"/>
                  <a:pt x="1900" y="22292"/>
                </a:cubicBezTo>
                <a:cubicBezTo>
                  <a:pt x="2478" y="22625"/>
                  <a:pt x="3133" y="22801"/>
                  <a:pt x="3800" y="22801"/>
                </a:cubicBezTo>
                <a:lnTo>
                  <a:pt x="23323" y="22801"/>
                </a:lnTo>
                <a:lnTo>
                  <a:pt x="23324" y="22801"/>
                </a:lnTo>
                <a:cubicBezTo>
                  <a:pt x="23991" y="22801"/>
                  <a:pt x="24646" y="22625"/>
                  <a:pt x="25224" y="22292"/>
                </a:cubicBezTo>
                <a:cubicBezTo>
                  <a:pt x="25802" y="21958"/>
                  <a:pt x="26281" y="21479"/>
                  <a:pt x="26615" y="20901"/>
                </a:cubicBezTo>
                <a:cubicBezTo>
                  <a:pt x="26948" y="20323"/>
                  <a:pt x="27124" y="19668"/>
                  <a:pt x="27124" y="19001"/>
                </a:cubicBezTo>
                <a:lnTo>
                  <a:pt x="27124" y="3800"/>
                </a:lnTo>
                <a:lnTo>
                  <a:pt x="27124" y="3800"/>
                </a:lnTo>
                <a:lnTo>
                  <a:pt x="27124" y="3800"/>
                </a:lnTo>
                <a:cubicBezTo>
                  <a:pt x="27124" y="3133"/>
                  <a:pt x="26948" y="2478"/>
                  <a:pt x="26615" y="1900"/>
                </a:cubicBezTo>
                <a:cubicBezTo>
                  <a:pt x="26281" y="1322"/>
                  <a:pt x="25802" y="843"/>
                  <a:pt x="25224" y="509"/>
                </a:cubicBezTo>
                <a:cubicBezTo>
                  <a:pt x="24646" y="176"/>
                  <a:pt x="23991" y="0"/>
                  <a:pt x="23324" y="0"/>
                </a:cubicBezTo>
                <a:lnTo>
                  <a:pt x="3800" y="0"/>
                </a:lnTo>
              </a:path>
            </a:pathLst>
          </a:custGeom>
          <a:solidFill>
            <a:srgbClr val="00a3a6"/>
          </a:solidFill>
          <a:ln>
            <a:solidFill>
              <a:srgbClr val="3465a4"/>
            </a:solidFill>
          </a:ln>
        </p:spPr>
        <p:style>
          <a:lnRef idx="0"/>
          <a:fillRef idx="0"/>
          <a:effectRef idx="0"/>
          <a:fontRef idx="minor"/>
        </p:style>
      </p:sp>
      <p:sp>
        <p:nvSpPr>
          <p:cNvPr id="49" name="CustomShape 6"/>
          <p:cNvSpPr/>
          <p:nvPr/>
        </p:nvSpPr>
        <p:spPr>
          <a:xfrm>
            <a:off x="7990200" y="4672440"/>
            <a:ext cx="18936360" cy="4111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fr-FR" sz="6600" spc="-1" strike="noStrike">
                <a:solidFill>
                  <a:srgbClr val="364c57"/>
                </a:solidFill>
                <a:latin typeface="Raleway"/>
                <a:ea typeface="Noto Sans CJK SC"/>
              </a:rPr>
              <a:t>Identification automatisée de multiples symptômes foliaires par vision numérique : apport des approches multi-vues</a:t>
            </a:r>
            <a:endParaRPr b="0" lang="fr-FR" sz="6600" spc="-1" strike="noStrike">
              <a:latin typeface="Arial"/>
            </a:endParaRPr>
          </a:p>
        </p:txBody>
      </p:sp>
      <p:sp>
        <p:nvSpPr>
          <p:cNvPr id="50" name="CustomShape 7"/>
          <p:cNvSpPr/>
          <p:nvPr/>
        </p:nvSpPr>
        <p:spPr>
          <a:xfrm>
            <a:off x="1512000" y="9308520"/>
            <a:ext cx="7918560" cy="77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4800" spc="-1" strike="noStrike">
                <a:solidFill>
                  <a:srgbClr val="000000"/>
                </a:solidFill>
                <a:latin typeface="Arial"/>
                <a:ea typeface="DejaVu Sans"/>
              </a:rPr>
              <a:t>Contexte</a:t>
            </a:r>
            <a:endParaRPr b="0" lang="fr-FR" sz="4800" spc="-1" strike="noStrike">
              <a:latin typeface="Arial"/>
            </a:endParaRPr>
          </a:p>
        </p:txBody>
      </p:sp>
      <p:sp>
        <p:nvSpPr>
          <p:cNvPr id="51" name="CustomShape 8"/>
          <p:cNvSpPr/>
          <p:nvPr/>
        </p:nvSpPr>
        <p:spPr>
          <a:xfrm>
            <a:off x="756360" y="10224000"/>
            <a:ext cx="7306920" cy="10727640"/>
          </a:xfrm>
          <a:custGeom>
            <a:avLst/>
            <a:gdLst/>
            <a:ahLst/>
            <a:rect l="l" t="t" r="r" b="b"/>
            <a:pathLst>
              <a:path w="25802" h="18202">
                <a:moveTo>
                  <a:pt x="3033" y="0"/>
                </a:moveTo>
                <a:lnTo>
                  <a:pt x="3034" y="0"/>
                </a:lnTo>
                <a:cubicBezTo>
                  <a:pt x="2501" y="0"/>
                  <a:pt x="1978" y="140"/>
                  <a:pt x="1517" y="406"/>
                </a:cubicBezTo>
                <a:cubicBezTo>
                  <a:pt x="1056" y="673"/>
                  <a:pt x="673" y="1056"/>
                  <a:pt x="406" y="1517"/>
                </a:cubicBezTo>
                <a:cubicBezTo>
                  <a:pt x="140" y="1978"/>
                  <a:pt x="0" y="2501"/>
                  <a:pt x="0" y="3034"/>
                </a:cubicBezTo>
                <a:lnTo>
                  <a:pt x="0" y="15167"/>
                </a:lnTo>
                <a:lnTo>
                  <a:pt x="0" y="15168"/>
                </a:lnTo>
                <a:cubicBezTo>
                  <a:pt x="0" y="15700"/>
                  <a:pt x="140" y="16223"/>
                  <a:pt x="406" y="16684"/>
                </a:cubicBezTo>
                <a:cubicBezTo>
                  <a:pt x="673" y="17145"/>
                  <a:pt x="1056" y="17528"/>
                  <a:pt x="1517" y="17795"/>
                </a:cubicBezTo>
                <a:cubicBezTo>
                  <a:pt x="1978" y="18061"/>
                  <a:pt x="2501" y="18201"/>
                  <a:pt x="3034" y="18201"/>
                </a:cubicBezTo>
                <a:lnTo>
                  <a:pt x="22767" y="18201"/>
                </a:lnTo>
                <a:lnTo>
                  <a:pt x="22768" y="18201"/>
                </a:lnTo>
                <a:cubicBezTo>
                  <a:pt x="23300" y="18201"/>
                  <a:pt x="23823" y="18061"/>
                  <a:pt x="24284" y="17795"/>
                </a:cubicBezTo>
                <a:cubicBezTo>
                  <a:pt x="24745" y="17528"/>
                  <a:pt x="25128" y="17145"/>
                  <a:pt x="25395" y="16684"/>
                </a:cubicBezTo>
                <a:cubicBezTo>
                  <a:pt x="25661" y="16223"/>
                  <a:pt x="25801" y="15700"/>
                  <a:pt x="25801" y="15168"/>
                </a:cubicBezTo>
                <a:lnTo>
                  <a:pt x="25801" y="3033"/>
                </a:lnTo>
                <a:lnTo>
                  <a:pt x="25801" y="3034"/>
                </a:lnTo>
                <a:lnTo>
                  <a:pt x="25801" y="3034"/>
                </a:lnTo>
                <a:cubicBezTo>
                  <a:pt x="25801" y="2501"/>
                  <a:pt x="25661" y="1978"/>
                  <a:pt x="25395" y="1517"/>
                </a:cubicBezTo>
                <a:cubicBezTo>
                  <a:pt x="25128" y="1056"/>
                  <a:pt x="24745" y="673"/>
                  <a:pt x="24284" y="406"/>
                </a:cubicBezTo>
                <a:cubicBezTo>
                  <a:pt x="23823" y="140"/>
                  <a:pt x="23300" y="0"/>
                  <a:pt x="22768" y="0"/>
                </a:cubicBezTo>
                <a:lnTo>
                  <a:pt x="3033" y="0"/>
                </a:lnTo>
              </a:path>
            </a:pathLst>
          </a:custGeom>
          <a:solidFill>
            <a:srgbClr val="ffffff"/>
          </a:solidFill>
          <a:ln>
            <a:solidFill>
              <a:srgbClr val="3465a4"/>
            </a:solidFill>
          </a:ln>
        </p:spPr>
        <p:style>
          <a:lnRef idx="0"/>
          <a:fillRef idx="0"/>
          <a:effectRef idx="0"/>
          <a:fontRef idx="minor"/>
        </p:style>
      </p:sp>
      <p:sp>
        <p:nvSpPr>
          <p:cNvPr id="52" name="CustomShape 9"/>
          <p:cNvSpPr/>
          <p:nvPr/>
        </p:nvSpPr>
        <p:spPr>
          <a:xfrm>
            <a:off x="1368000" y="10476000"/>
            <a:ext cx="6191280" cy="914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800" spc="-1" strike="noStrike">
                <a:solidFill>
                  <a:srgbClr val="000000"/>
                </a:solidFill>
                <a:latin typeface="Times New Roman"/>
                <a:ea typeface="Noto Sans CJK SC"/>
              </a:rPr>
              <a:t>Dans le projet CASDAR Atipical, une banque de données d’images a été constituée, faisant appel à la vision humaine et à la génétique pour l’identification des maladies sur des feuilles de colza. Face à cette banque de données d’images comprenant 967 paires de photos standardisées (Bousset et al. 2022), s’est posé la question de l’automatisation de la classification par vision numérique. La banque de données a été créé à partir de 4908 paires d’images annotées par un unique expert en 7 classes.</a:t>
            </a:r>
            <a:endParaRPr b="0" lang="fr-FR" sz="2800" spc="-1" strike="noStrike">
              <a:latin typeface="Arial"/>
            </a:endParaRPr>
          </a:p>
          <a:p>
            <a:pPr>
              <a:lnSpc>
                <a:spcPct val="100000"/>
              </a:lnSpc>
            </a:pPr>
            <a:r>
              <a:rPr b="0" lang="fr-FR" sz="2800" spc="-1" strike="noStrike">
                <a:solidFill>
                  <a:srgbClr val="000000"/>
                </a:solidFill>
                <a:latin typeface="Times New Roman"/>
                <a:ea typeface="Noto Sans CJK SC"/>
              </a:rPr>
              <a:t>La plupart des algorithmes de classification ou de quantification (Jumel et al. 2022) se basent sur un seul angle de vue alors que les experts décident après avoir regardé à la fois le recto et le verso de la feuille infectée pour identifier le symptôme. Nous avons donc adapté des algorithmes multi-vues à notre problème de classification de symptômes, tant en machine learning qu’en deep learning.</a:t>
            </a:r>
            <a:endParaRPr b="0" lang="fr-FR" sz="2800" spc="-1" strike="noStrike">
              <a:latin typeface="Arial"/>
            </a:endParaRPr>
          </a:p>
        </p:txBody>
      </p:sp>
      <p:sp>
        <p:nvSpPr>
          <p:cNvPr id="53" name="CustomShape 10"/>
          <p:cNvSpPr/>
          <p:nvPr/>
        </p:nvSpPr>
        <p:spPr>
          <a:xfrm>
            <a:off x="10368000" y="9684000"/>
            <a:ext cx="3238920" cy="680400"/>
          </a:xfrm>
          <a:prstGeom prst="rect">
            <a:avLst/>
          </a:prstGeom>
          <a:noFill/>
          <a:ln>
            <a:noFill/>
          </a:ln>
        </p:spPr>
        <p:style>
          <a:lnRef idx="0"/>
          <a:fillRef idx="0"/>
          <a:effectRef idx="0"/>
          <a:fontRef idx="minor"/>
        </p:style>
        <p:txBody>
          <a:bodyPr lIns="0" rIns="0" tIns="0" bIns="0">
            <a:noAutofit/>
          </a:bodyPr>
          <a:p>
            <a:pPr>
              <a:lnSpc>
                <a:spcPct val="100000"/>
              </a:lnSpc>
            </a:pPr>
            <a:r>
              <a:rPr b="0" lang="fr-FR" sz="4800" spc="-1" strike="noStrike">
                <a:solidFill>
                  <a:srgbClr val="000000"/>
                </a:solidFill>
                <a:latin typeface="Arial"/>
                <a:ea typeface="DejaVu Sans"/>
              </a:rPr>
              <a:t>Processus</a:t>
            </a:r>
            <a:endParaRPr b="0" lang="fr-FR" sz="4800" spc="-1" strike="noStrike">
              <a:latin typeface="Arial"/>
            </a:endParaRPr>
          </a:p>
        </p:txBody>
      </p:sp>
      <p:sp>
        <p:nvSpPr>
          <p:cNvPr id="54" name="CustomShape 11"/>
          <p:cNvSpPr/>
          <p:nvPr/>
        </p:nvSpPr>
        <p:spPr>
          <a:xfrm>
            <a:off x="576000" y="21312000"/>
            <a:ext cx="7631280" cy="12850920"/>
          </a:xfrm>
          <a:custGeom>
            <a:avLst/>
            <a:gdLst/>
            <a:ahLst/>
            <a:rect l="l" t="t" r="r" b="b"/>
            <a:pathLst>
              <a:path w="29002" h="43002">
                <a:moveTo>
                  <a:pt x="4833" y="0"/>
                </a:moveTo>
                <a:lnTo>
                  <a:pt x="4833" y="0"/>
                </a:lnTo>
                <a:cubicBezTo>
                  <a:pt x="3985" y="0"/>
                  <a:pt x="3152" y="223"/>
                  <a:pt x="2417" y="648"/>
                </a:cubicBezTo>
                <a:cubicBezTo>
                  <a:pt x="1682" y="1072"/>
                  <a:pt x="1072" y="1682"/>
                  <a:pt x="648" y="2417"/>
                </a:cubicBezTo>
                <a:cubicBezTo>
                  <a:pt x="223" y="3152"/>
                  <a:pt x="0" y="3985"/>
                  <a:pt x="0" y="4834"/>
                </a:cubicBezTo>
                <a:lnTo>
                  <a:pt x="0" y="38167"/>
                </a:lnTo>
                <a:lnTo>
                  <a:pt x="0" y="38168"/>
                </a:lnTo>
                <a:cubicBezTo>
                  <a:pt x="0" y="39016"/>
                  <a:pt x="223" y="39849"/>
                  <a:pt x="648" y="40584"/>
                </a:cubicBezTo>
                <a:cubicBezTo>
                  <a:pt x="1072" y="41319"/>
                  <a:pt x="1682" y="41929"/>
                  <a:pt x="2417" y="42353"/>
                </a:cubicBezTo>
                <a:cubicBezTo>
                  <a:pt x="3152" y="42778"/>
                  <a:pt x="3985" y="43001"/>
                  <a:pt x="4834" y="43001"/>
                </a:cubicBezTo>
                <a:lnTo>
                  <a:pt x="24167" y="43001"/>
                </a:lnTo>
                <a:lnTo>
                  <a:pt x="24168" y="43001"/>
                </a:lnTo>
                <a:cubicBezTo>
                  <a:pt x="25016" y="43001"/>
                  <a:pt x="25849" y="42778"/>
                  <a:pt x="26584" y="42353"/>
                </a:cubicBezTo>
                <a:cubicBezTo>
                  <a:pt x="27319" y="41929"/>
                  <a:pt x="27929" y="41319"/>
                  <a:pt x="28353" y="40584"/>
                </a:cubicBezTo>
                <a:cubicBezTo>
                  <a:pt x="28778" y="39849"/>
                  <a:pt x="29001" y="39016"/>
                  <a:pt x="29001" y="38168"/>
                </a:cubicBezTo>
                <a:lnTo>
                  <a:pt x="29001" y="4833"/>
                </a:lnTo>
                <a:lnTo>
                  <a:pt x="29001" y="4834"/>
                </a:lnTo>
                <a:lnTo>
                  <a:pt x="29001" y="4834"/>
                </a:lnTo>
                <a:cubicBezTo>
                  <a:pt x="29001" y="3985"/>
                  <a:pt x="28778" y="3152"/>
                  <a:pt x="28353" y="2417"/>
                </a:cubicBezTo>
                <a:cubicBezTo>
                  <a:pt x="27929" y="1682"/>
                  <a:pt x="27319" y="1072"/>
                  <a:pt x="26584" y="648"/>
                </a:cubicBezTo>
                <a:cubicBezTo>
                  <a:pt x="25849" y="223"/>
                  <a:pt x="25016" y="0"/>
                  <a:pt x="24168" y="0"/>
                </a:cubicBezTo>
                <a:lnTo>
                  <a:pt x="4833" y="0"/>
                </a:lnTo>
              </a:path>
            </a:pathLst>
          </a:custGeom>
          <a:solidFill>
            <a:srgbClr val="9dc544"/>
          </a:solidFill>
          <a:ln>
            <a:solidFill>
              <a:srgbClr val="3465a4"/>
            </a:solidFill>
          </a:ln>
        </p:spPr>
        <p:style>
          <a:lnRef idx="0"/>
          <a:fillRef idx="0"/>
          <a:effectRef idx="0"/>
          <a:fontRef idx="minor"/>
        </p:style>
      </p:sp>
      <p:sp>
        <p:nvSpPr>
          <p:cNvPr id="55" name="CustomShape 12"/>
          <p:cNvSpPr/>
          <p:nvPr/>
        </p:nvSpPr>
        <p:spPr>
          <a:xfrm>
            <a:off x="1051560" y="21572280"/>
            <a:ext cx="7918560" cy="77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4800" spc="-1" strike="noStrike">
                <a:solidFill>
                  <a:srgbClr val="000000"/>
                </a:solidFill>
                <a:latin typeface="Arial"/>
                <a:ea typeface="DejaVu Sans"/>
              </a:rPr>
              <a:t>Résultat</a:t>
            </a:r>
            <a:endParaRPr b="0" lang="fr-FR" sz="4800" spc="-1" strike="noStrike">
              <a:latin typeface="Arial"/>
            </a:endParaRPr>
          </a:p>
        </p:txBody>
      </p:sp>
      <p:sp>
        <p:nvSpPr>
          <p:cNvPr id="56" name="CustomShape 13"/>
          <p:cNvSpPr/>
          <p:nvPr/>
        </p:nvSpPr>
        <p:spPr>
          <a:xfrm>
            <a:off x="8640000" y="26856000"/>
            <a:ext cx="19654920" cy="7306920"/>
          </a:xfrm>
          <a:custGeom>
            <a:avLst/>
            <a:gdLst/>
            <a:ahLst/>
            <a:rect l="l" t="t" r="r" b="b"/>
            <a:pathLst>
              <a:path w="46002" h="22602">
                <a:moveTo>
                  <a:pt x="3766" y="0"/>
                </a:moveTo>
                <a:lnTo>
                  <a:pt x="3767" y="0"/>
                </a:lnTo>
                <a:cubicBezTo>
                  <a:pt x="3106" y="0"/>
                  <a:pt x="2456" y="174"/>
                  <a:pt x="1883" y="505"/>
                </a:cubicBezTo>
                <a:cubicBezTo>
                  <a:pt x="1311" y="835"/>
                  <a:pt x="835" y="1311"/>
                  <a:pt x="505" y="1883"/>
                </a:cubicBezTo>
                <a:cubicBezTo>
                  <a:pt x="174" y="2456"/>
                  <a:pt x="0" y="3106"/>
                  <a:pt x="0" y="3767"/>
                </a:cubicBezTo>
                <a:lnTo>
                  <a:pt x="0" y="18834"/>
                </a:lnTo>
                <a:lnTo>
                  <a:pt x="0" y="18834"/>
                </a:lnTo>
                <a:cubicBezTo>
                  <a:pt x="0" y="19495"/>
                  <a:pt x="174" y="20145"/>
                  <a:pt x="505" y="20718"/>
                </a:cubicBezTo>
                <a:cubicBezTo>
                  <a:pt x="835" y="21290"/>
                  <a:pt x="1311" y="21766"/>
                  <a:pt x="1883" y="22096"/>
                </a:cubicBezTo>
                <a:cubicBezTo>
                  <a:pt x="2456" y="22427"/>
                  <a:pt x="3106" y="22601"/>
                  <a:pt x="3767" y="22601"/>
                </a:cubicBezTo>
                <a:lnTo>
                  <a:pt x="42234" y="22601"/>
                </a:lnTo>
                <a:lnTo>
                  <a:pt x="42234" y="22601"/>
                </a:lnTo>
                <a:cubicBezTo>
                  <a:pt x="42895" y="22601"/>
                  <a:pt x="43545" y="22427"/>
                  <a:pt x="44118" y="22096"/>
                </a:cubicBezTo>
                <a:cubicBezTo>
                  <a:pt x="44690" y="21766"/>
                  <a:pt x="45166" y="21290"/>
                  <a:pt x="45496" y="20718"/>
                </a:cubicBezTo>
                <a:cubicBezTo>
                  <a:pt x="45827" y="20145"/>
                  <a:pt x="46001" y="19495"/>
                  <a:pt x="46001" y="18834"/>
                </a:cubicBezTo>
                <a:lnTo>
                  <a:pt x="46001" y="3766"/>
                </a:lnTo>
                <a:lnTo>
                  <a:pt x="46001" y="3767"/>
                </a:lnTo>
                <a:lnTo>
                  <a:pt x="46001" y="3767"/>
                </a:lnTo>
                <a:cubicBezTo>
                  <a:pt x="46001" y="3106"/>
                  <a:pt x="45827" y="2456"/>
                  <a:pt x="45496" y="1883"/>
                </a:cubicBezTo>
                <a:cubicBezTo>
                  <a:pt x="45166" y="1311"/>
                  <a:pt x="44690" y="835"/>
                  <a:pt x="44118" y="505"/>
                </a:cubicBezTo>
                <a:cubicBezTo>
                  <a:pt x="43545" y="174"/>
                  <a:pt x="42895" y="0"/>
                  <a:pt x="42234" y="0"/>
                </a:cubicBezTo>
                <a:lnTo>
                  <a:pt x="3766" y="0"/>
                </a:lnTo>
              </a:path>
            </a:pathLst>
          </a:custGeom>
          <a:solidFill>
            <a:srgbClr val="00a3a6"/>
          </a:solidFill>
          <a:ln>
            <a:solidFill>
              <a:srgbClr val="3465a4"/>
            </a:solidFill>
          </a:ln>
        </p:spPr>
        <p:style>
          <a:lnRef idx="0"/>
          <a:fillRef idx="0"/>
          <a:effectRef idx="0"/>
          <a:fontRef idx="minor"/>
        </p:style>
      </p:sp>
      <p:sp>
        <p:nvSpPr>
          <p:cNvPr id="57" name="CustomShape 14"/>
          <p:cNvSpPr/>
          <p:nvPr/>
        </p:nvSpPr>
        <p:spPr>
          <a:xfrm>
            <a:off x="9270720" y="27220680"/>
            <a:ext cx="7918560" cy="77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4800" spc="-1" strike="noStrike">
                <a:solidFill>
                  <a:srgbClr val="000000"/>
                </a:solidFill>
                <a:latin typeface="Arial"/>
                <a:ea typeface="DejaVu Sans"/>
              </a:rPr>
              <a:t>Discussion</a:t>
            </a:r>
            <a:endParaRPr b="0" lang="fr-FR" sz="4800" spc="-1" strike="noStrike">
              <a:latin typeface="Arial"/>
            </a:endParaRPr>
          </a:p>
        </p:txBody>
      </p:sp>
      <p:sp>
        <p:nvSpPr>
          <p:cNvPr id="58" name="CustomShape 15"/>
          <p:cNvSpPr/>
          <p:nvPr/>
        </p:nvSpPr>
        <p:spPr>
          <a:xfrm>
            <a:off x="756000" y="22536000"/>
            <a:ext cx="7307280" cy="11446920"/>
          </a:xfrm>
          <a:custGeom>
            <a:avLst/>
            <a:gdLst/>
            <a:ahLst/>
            <a:rect l="l" t="t" r="r" b="b"/>
            <a:pathLst>
              <a:path w="28002" h="38202">
                <a:moveTo>
                  <a:pt x="4666" y="0"/>
                </a:moveTo>
                <a:lnTo>
                  <a:pt x="4667" y="0"/>
                </a:lnTo>
                <a:cubicBezTo>
                  <a:pt x="3848" y="0"/>
                  <a:pt x="3043" y="216"/>
                  <a:pt x="2333" y="625"/>
                </a:cubicBezTo>
                <a:cubicBezTo>
                  <a:pt x="1624" y="1035"/>
                  <a:pt x="1035" y="1624"/>
                  <a:pt x="625" y="2333"/>
                </a:cubicBezTo>
                <a:cubicBezTo>
                  <a:pt x="216" y="3043"/>
                  <a:pt x="0" y="3848"/>
                  <a:pt x="0" y="4667"/>
                </a:cubicBezTo>
                <a:lnTo>
                  <a:pt x="0" y="33534"/>
                </a:lnTo>
                <a:lnTo>
                  <a:pt x="0" y="33534"/>
                </a:lnTo>
                <a:cubicBezTo>
                  <a:pt x="0" y="34353"/>
                  <a:pt x="216" y="35158"/>
                  <a:pt x="625" y="35868"/>
                </a:cubicBezTo>
                <a:cubicBezTo>
                  <a:pt x="1035" y="36577"/>
                  <a:pt x="1624" y="37166"/>
                  <a:pt x="2333" y="37576"/>
                </a:cubicBezTo>
                <a:cubicBezTo>
                  <a:pt x="3043" y="37985"/>
                  <a:pt x="3848" y="38201"/>
                  <a:pt x="4667" y="38201"/>
                </a:cubicBezTo>
                <a:lnTo>
                  <a:pt x="23334" y="38201"/>
                </a:lnTo>
                <a:lnTo>
                  <a:pt x="23334" y="38201"/>
                </a:lnTo>
                <a:cubicBezTo>
                  <a:pt x="24153" y="38201"/>
                  <a:pt x="24958" y="37985"/>
                  <a:pt x="25668" y="37576"/>
                </a:cubicBezTo>
                <a:cubicBezTo>
                  <a:pt x="26377" y="37166"/>
                  <a:pt x="26966" y="36577"/>
                  <a:pt x="27376" y="35868"/>
                </a:cubicBezTo>
                <a:cubicBezTo>
                  <a:pt x="27785" y="35158"/>
                  <a:pt x="28001" y="34353"/>
                  <a:pt x="28001" y="33534"/>
                </a:cubicBezTo>
                <a:lnTo>
                  <a:pt x="28001" y="4666"/>
                </a:lnTo>
                <a:lnTo>
                  <a:pt x="28001" y="4667"/>
                </a:lnTo>
                <a:lnTo>
                  <a:pt x="28001" y="4667"/>
                </a:lnTo>
                <a:cubicBezTo>
                  <a:pt x="28001" y="3848"/>
                  <a:pt x="27785" y="3043"/>
                  <a:pt x="27376" y="2333"/>
                </a:cubicBezTo>
                <a:cubicBezTo>
                  <a:pt x="26966" y="1624"/>
                  <a:pt x="26377" y="1035"/>
                  <a:pt x="25668" y="625"/>
                </a:cubicBezTo>
                <a:cubicBezTo>
                  <a:pt x="24958" y="216"/>
                  <a:pt x="24153" y="0"/>
                  <a:pt x="23334" y="0"/>
                </a:cubicBezTo>
                <a:lnTo>
                  <a:pt x="4666" y="0"/>
                </a:lnTo>
              </a:path>
            </a:pathLst>
          </a:custGeom>
          <a:solidFill>
            <a:srgbClr val="ffffff"/>
          </a:solidFill>
          <a:ln>
            <a:solidFill>
              <a:srgbClr val="3465a4"/>
            </a:solidFill>
          </a:ln>
        </p:spPr>
        <p:style>
          <a:lnRef idx="0"/>
          <a:fillRef idx="0"/>
          <a:effectRef idx="0"/>
          <a:fontRef idx="minor"/>
        </p:style>
      </p:sp>
      <p:sp>
        <p:nvSpPr>
          <p:cNvPr id="59" name="CustomShape 16"/>
          <p:cNvSpPr/>
          <p:nvPr/>
        </p:nvSpPr>
        <p:spPr>
          <a:xfrm>
            <a:off x="8928000" y="28224000"/>
            <a:ext cx="19186920" cy="5722920"/>
          </a:xfrm>
          <a:custGeom>
            <a:avLst/>
            <a:gdLst/>
            <a:ahLst/>
            <a:rect l="l" t="t" r="r" b="b"/>
            <a:pathLst>
              <a:path w="45002" h="17802">
                <a:moveTo>
                  <a:pt x="2966" y="0"/>
                </a:moveTo>
                <a:lnTo>
                  <a:pt x="2967" y="0"/>
                </a:lnTo>
                <a:cubicBezTo>
                  <a:pt x="2446" y="0"/>
                  <a:pt x="1934" y="137"/>
                  <a:pt x="1483" y="397"/>
                </a:cubicBezTo>
                <a:cubicBezTo>
                  <a:pt x="1032" y="658"/>
                  <a:pt x="658" y="1032"/>
                  <a:pt x="397" y="1483"/>
                </a:cubicBezTo>
                <a:cubicBezTo>
                  <a:pt x="137" y="1934"/>
                  <a:pt x="0" y="2446"/>
                  <a:pt x="0" y="2967"/>
                </a:cubicBezTo>
                <a:lnTo>
                  <a:pt x="0" y="14834"/>
                </a:lnTo>
                <a:lnTo>
                  <a:pt x="0" y="14834"/>
                </a:lnTo>
                <a:cubicBezTo>
                  <a:pt x="0" y="15355"/>
                  <a:pt x="137" y="15867"/>
                  <a:pt x="397" y="16318"/>
                </a:cubicBezTo>
                <a:cubicBezTo>
                  <a:pt x="658" y="16769"/>
                  <a:pt x="1032" y="17143"/>
                  <a:pt x="1483" y="17404"/>
                </a:cubicBezTo>
                <a:cubicBezTo>
                  <a:pt x="1934" y="17664"/>
                  <a:pt x="2446" y="17801"/>
                  <a:pt x="2967" y="17801"/>
                </a:cubicBezTo>
                <a:lnTo>
                  <a:pt x="42034" y="17801"/>
                </a:lnTo>
                <a:lnTo>
                  <a:pt x="42034" y="17801"/>
                </a:lnTo>
                <a:cubicBezTo>
                  <a:pt x="42555" y="17801"/>
                  <a:pt x="43067" y="17664"/>
                  <a:pt x="43518" y="17404"/>
                </a:cubicBezTo>
                <a:cubicBezTo>
                  <a:pt x="43969" y="17143"/>
                  <a:pt x="44343" y="16769"/>
                  <a:pt x="44604" y="16318"/>
                </a:cubicBezTo>
                <a:cubicBezTo>
                  <a:pt x="44864" y="15867"/>
                  <a:pt x="45001" y="15355"/>
                  <a:pt x="45001" y="14834"/>
                </a:cubicBezTo>
                <a:lnTo>
                  <a:pt x="45001" y="2966"/>
                </a:lnTo>
                <a:lnTo>
                  <a:pt x="45001" y="2967"/>
                </a:lnTo>
                <a:lnTo>
                  <a:pt x="45001" y="2967"/>
                </a:lnTo>
                <a:cubicBezTo>
                  <a:pt x="45001" y="2446"/>
                  <a:pt x="44864" y="1934"/>
                  <a:pt x="44604" y="1483"/>
                </a:cubicBezTo>
                <a:cubicBezTo>
                  <a:pt x="44343" y="1032"/>
                  <a:pt x="43969" y="658"/>
                  <a:pt x="43518" y="397"/>
                </a:cubicBezTo>
                <a:cubicBezTo>
                  <a:pt x="43067" y="137"/>
                  <a:pt x="42555" y="0"/>
                  <a:pt x="42034" y="0"/>
                </a:cubicBezTo>
                <a:lnTo>
                  <a:pt x="2966" y="0"/>
                </a:lnTo>
              </a:path>
            </a:pathLst>
          </a:custGeom>
          <a:solidFill>
            <a:srgbClr val="ffffff"/>
          </a:solidFill>
          <a:ln>
            <a:solidFill>
              <a:srgbClr val="3465a4"/>
            </a:solidFill>
          </a:ln>
        </p:spPr>
        <p:style>
          <a:lnRef idx="0"/>
          <a:fillRef idx="0"/>
          <a:effectRef idx="0"/>
          <a:fontRef idx="minor"/>
        </p:style>
      </p:sp>
      <p:sp>
        <p:nvSpPr>
          <p:cNvPr id="60" name="CustomShape 17"/>
          <p:cNvSpPr/>
          <p:nvPr/>
        </p:nvSpPr>
        <p:spPr>
          <a:xfrm>
            <a:off x="9468000" y="28584000"/>
            <a:ext cx="17926920" cy="16747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fr-FR" sz="2800" spc="-1" strike="noStrike">
                <a:solidFill>
                  <a:srgbClr val="000000"/>
                </a:solidFill>
                <a:latin typeface="Arial"/>
                <a:ea typeface="DejaVu Sans"/>
              </a:rPr>
              <a:t>Apprentissage sur le recto uniquement</a:t>
            </a:r>
            <a:endParaRPr b="0" lang="fr-FR" sz="2800" spc="-1" strike="noStrike">
              <a:latin typeface="Arial"/>
            </a:endParaRPr>
          </a:p>
          <a:p>
            <a:pPr marL="216000" indent="-214920">
              <a:lnSpc>
                <a:spcPct val="100000"/>
              </a:lnSpc>
              <a:buClr>
                <a:srgbClr val="000000"/>
              </a:buClr>
              <a:buSzPct val="45000"/>
              <a:buFont typeface="Wingdings" charset="2"/>
              <a:buChar char=""/>
            </a:pPr>
            <a:r>
              <a:rPr b="0" lang="fr-FR" sz="2800" spc="-1" strike="noStrike">
                <a:solidFill>
                  <a:srgbClr val="000000"/>
                </a:solidFill>
                <a:latin typeface="Arial"/>
                <a:ea typeface="DejaVu Sans"/>
              </a:rPr>
              <a:t>Utilisation de plusieurs modèle pour alimenter le stacking</a:t>
            </a:r>
            <a:endParaRPr b="0" lang="fr-FR" sz="2800" spc="-1" strike="noStrike">
              <a:latin typeface="Arial"/>
            </a:endParaRPr>
          </a:p>
          <a:p>
            <a:pPr marL="216000" indent="-214920">
              <a:lnSpc>
                <a:spcPct val="100000"/>
              </a:lnSpc>
              <a:buClr>
                <a:srgbClr val="000000"/>
              </a:buClr>
              <a:buSzPct val="45000"/>
              <a:buFont typeface="Wingdings" charset="2"/>
              <a:buChar char=""/>
            </a:pPr>
            <a:r>
              <a:rPr b="0" lang="fr-FR" sz="2800" spc="-1" strike="noStrike">
                <a:solidFill>
                  <a:srgbClr val="000000"/>
                </a:solidFill>
                <a:latin typeface="Arial"/>
                <a:ea typeface="DejaVu Sans"/>
              </a:rPr>
              <a:t>Augmenter le nombre d’images pour les symptômes les plus mal prédites</a:t>
            </a:r>
            <a:endParaRPr b="0" lang="fr-FR" sz="2800" spc="-1" strike="noStrike">
              <a:latin typeface="Arial"/>
            </a:endParaRPr>
          </a:p>
        </p:txBody>
      </p:sp>
      <p:pic>
        <p:nvPicPr>
          <p:cNvPr id="61" name="" descr=""/>
          <p:cNvPicPr/>
          <p:nvPr/>
        </p:nvPicPr>
        <p:blipFill>
          <a:blip r:embed="rId9"/>
          <a:stretch/>
        </p:blipFill>
        <p:spPr>
          <a:xfrm>
            <a:off x="8928000" y="10836000"/>
            <a:ext cx="18963360" cy="14857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161</TotalTime>
  <Application>LibreOffice/6.4.7.2$Linux_X86_64 LibreOffice_project/40$Build-2</Application>
  <Words>59</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2013-02-20T09:06:48Z</dcterms:created>
  <dc:creator>Maison</dc:creator>
  <dc:description/>
  <dc:language>fr-FR</dc:language>
  <cp:lastModifiedBy/>
  <dcterms:modified xsi:type="dcterms:W3CDTF">2021-12-24T16:06:13Z</dcterms:modified>
  <cp:revision>22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