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3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55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AFF1"/>
    <a:srgbClr val="666BCC"/>
    <a:srgbClr val="3B3B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>
        <p:scale>
          <a:sx n="66" d="100"/>
          <a:sy n="66" d="100"/>
        </p:scale>
        <p:origin x="3666" y="666"/>
      </p:cViewPr>
      <p:guideLst>
        <p:guide orient="horz" pos="4055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AD3C-0BFB-4418-A33D-290E661F93A0}" type="datetimeFigureOut">
              <a:rPr lang="pt-BR" smtClean="0"/>
              <a:t>22/10/2025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92518-C91A-4445-9D97-2D4AA97ABC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1003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AD3C-0BFB-4418-A33D-290E661F93A0}" type="datetimeFigureOut">
              <a:rPr lang="pt-BR" smtClean="0"/>
              <a:t>22/10/2025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92518-C91A-4445-9D97-2D4AA97ABC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085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AD3C-0BFB-4418-A33D-290E661F93A0}" type="datetimeFigureOut">
              <a:rPr lang="pt-BR" smtClean="0"/>
              <a:t>22/10/2025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92518-C91A-4445-9D97-2D4AA97ABC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959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AD3C-0BFB-4418-A33D-290E661F93A0}" type="datetimeFigureOut">
              <a:rPr lang="pt-BR" smtClean="0"/>
              <a:t>22/10/2025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92518-C91A-4445-9D97-2D4AA97ABC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6850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AD3C-0BFB-4418-A33D-290E661F93A0}" type="datetimeFigureOut">
              <a:rPr lang="pt-BR" smtClean="0"/>
              <a:t>22/10/2025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92518-C91A-4445-9D97-2D4AA97ABC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083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AD3C-0BFB-4418-A33D-290E661F93A0}" type="datetimeFigureOut">
              <a:rPr lang="pt-BR" smtClean="0"/>
              <a:t>22/10/2025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92518-C91A-4445-9D97-2D4AA97ABC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492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AD3C-0BFB-4418-A33D-290E661F93A0}" type="datetimeFigureOut">
              <a:rPr lang="pt-BR" smtClean="0"/>
              <a:t>22/10/2025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92518-C91A-4445-9D97-2D4AA97ABC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6658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AD3C-0BFB-4418-A33D-290E661F93A0}" type="datetimeFigureOut">
              <a:rPr lang="pt-BR" smtClean="0"/>
              <a:t>22/10/2025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92518-C91A-4445-9D97-2D4AA97ABC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696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AD3C-0BFB-4418-A33D-290E661F93A0}" type="datetimeFigureOut">
              <a:rPr lang="pt-BR" smtClean="0"/>
              <a:t>22/10/2025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92518-C91A-4445-9D97-2D4AA97ABC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7978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AD3C-0BFB-4418-A33D-290E661F93A0}" type="datetimeFigureOut">
              <a:rPr lang="pt-BR" smtClean="0"/>
              <a:t>22/10/2025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92518-C91A-4445-9D97-2D4AA97ABC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6215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1AD3C-0BFB-4418-A33D-290E661F93A0}" type="datetimeFigureOut">
              <a:rPr lang="pt-BR" smtClean="0"/>
              <a:t>22/10/2025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92518-C91A-4445-9D97-2D4AA97ABC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1395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41AD3C-0BFB-4418-A33D-290E661F93A0}" type="datetimeFigureOut">
              <a:rPr lang="pt-BR" smtClean="0"/>
              <a:t>22/10/2025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792518-C91A-4445-9D97-2D4AA97ABC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240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479A75-647C-A899-FDF0-7B4005BDC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56DC286-840A-55D0-E1BB-06CE91E6252D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3B3B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Marcella</a:t>
            </a:r>
          </a:p>
        </p:txBody>
      </p:sp>
      <p:pic>
        <p:nvPicPr>
          <p:cNvPr id="5" name="Imagem 4" descr="Foto preta e branca de menino com a mão&#10;&#10;O conteúdo gerado por IA pode estar incorreto.">
            <a:extLst>
              <a:ext uri="{FF2B5EF4-FFF2-40B4-BE49-F238E27FC236}">
                <a16:creationId xmlns:a16="http://schemas.microsoft.com/office/drawing/2014/main" id="{607D18DB-6117-5D3C-CE44-2C69FFC5E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7757"/>
            <a:ext cx="9601200" cy="9601200"/>
          </a:xfrm>
          <a:prstGeom prst="rect">
            <a:avLst/>
          </a:prstGeom>
        </p:spPr>
      </p:pic>
      <p:pic>
        <p:nvPicPr>
          <p:cNvPr id="27" name="Imagem 26" descr="Texto&#10;&#10;O conteúdo gerado por IA pode estar incorreto.">
            <a:extLst>
              <a:ext uri="{FF2B5EF4-FFF2-40B4-BE49-F238E27FC236}">
                <a16:creationId xmlns:a16="http://schemas.microsoft.com/office/drawing/2014/main" id="{887FF2CB-7535-184F-8CFC-72E6C6C878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73420">
            <a:off x="6220528" y="8855981"/>
            <a:ext cx="3320715" cy="930530"/>
          </a:xfrm>
          <a:prstGeom prst="rect">
            <a:avLst/>
          </a:prstGeom>
        </p:spPr>
      </p:pic>
      <p:pic>
        <p:nvPicPr>
          <p:cNvPr id="29" name="Imagem 28" descr="Forma&#10;&#10;O conteúdo gerado por IA pode estar incorreto.">
            <a:extLst>
              <a:ext uri="{FF2B5EF4-FFF2-40B4-BE49-F238E27FC236}">
                <a16:creationId xmlns:a16="http://schemas.microsoft.com/office/drawing/2014/main" id="{081CAB79-6114-FA02-6484-7DBDD83601A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45287">
            <a:off x="28594" y="1363232"/>
            <a:ext cx="3140587" cy="1115273"/>
          </a:xfrm>
          <a:prstGeom prst="rect">
            <a:avLst/>
          </a:prstGeom>
        </p:spPr>
      </p:pic>
      <p:pic>
        <p:nvPicPr>
          <p:cNvPr id="31" name="Imagem 30" descr="Forma&#10;&#10;O conteúdo gerado por IA pode estar incorreto.">
            <a:extLst>
              <a:ext uri="{FF2B5EF4-FFF2-40B4-BE49-F238E27FC236}">
                <a16:creationId xmlns:a16="http://schemas.microsoft.com/office/drawing/2014/main" id="{EECB9F86-F36F-E841-A6D1-2D4D3C6886E8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66186">
            <a:off x="381951" y="8806143"/>
            <a:ext cx="4462831" cy="2721651"/>
          </a:xfrm>
          <a:prstGeom prst="rect">
            <a:avLst/>
          </a:prstGeom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5C42C18E-C9BA-D57D-6386-D9B4BEC103FC}"/>
              </a:ext>
            </a:extLst>
          </p:cNvPr>
          <p:cNvSpPr txBox="1"/>
          <p:nvPr/>
        </p:nvSpPr>
        <p:spPr>
          <a:xfrm>
            <a:off x="2508947" y="5060426"/>
            <a:ext cx="45833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Algerian" panose="04020705040A02060702" pitchFamily="82" charset="0"/>
              </a:rPr>
              <a:t>Design Épico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920072EB-380E-6478-F828-3645CF68206B}"/>
              </a:ext>
            </a:extLst>
          </p:cNvPr>
          <p:cNvSpPr txBox="1"/>
          <p:nvPr/>
        </p:nvSpPr>
        <p:spPr>
          <a:xfrm>
            <a:off x="2060362" y="5983756"/>
            <a:ext cx="5784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5">
                    <a:lumMod val="60000"/>
                    <a:lumOff val="40000"/>
                  </a:schemeClr>
                </a:solidFill>
                <a:latin typeface="Aptos Black" panose="020B0004020202020204" pitchFamily="34" charset="0"/>
              </a:rPr>
              <a:t>CRÔNICAS DO TIPOVERSO E DAS FONTES PERDIDAS</a:t>
            </a:r>
          </a:p>
          <a:p>
            <a:endParaRPr lang="pt-BR" dirty="0">
              <a:solidFill>
                <a:schemeClr val="accent5">
                  <a:lumMod val="60000"/>
                  <a:lumOff val="40000"/>
                </a:schemeClr>
              </a:solidFill>
              <a:latin typeface="Aptos Black" panose="020B0004020202020204" pitchFamily="34" charset="0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E57D8C39-9773-8630-72EB-EF1FC52E7318}"/>
              </a:ext>
            </a:extLst>
          </p:cNvPr>
          <p:cNvSpPr txBox="1"/>
          <p:nvPr/>
        </p:nvSpPr>
        <p:spPr>
          <a:xfrm>
            <a:off x="3599543" y="12003314"/>
            <a:ext cx="1914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chemeClr val="bg1">
                    <a:lumMod val="65000"/>
                  </a:schemeClr>
                </a:solidFill>
              </a:rPr>
              <a:t>Marcella</a:t>
            </a:r>
          </a:p>
        </p:txBody>
      </p:sp>
    </p:spTree>
    <p:extLst>
      <p:ext uri="{BB962C8B-B14F-4D97-AF65-F5344CB8AC3E}">
        <p14:creationId xmlns:p14="http://schemas.microsoft.com/office/powerpoint/2010/main" val="2274600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3BE1E-45CA-84BA-ED52-15EFAA889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E5C458D-F7D8-8651-D7BA-D6583A55AAD8}"/>
              </a:ext>
            </a:extLst>
          </p:cNvPr>
          <p:cNvSpPr/>
          <p:nvPr/>
        </p:nvSpPr>
        <p:spPr>
          <a:xfrm>
            <a:off x="0" y="36513"/>
            <a:ext cx="9601200" cy="12801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8E26511-0AE0-A05F-5D03-9C7FF19F6C45}"/>
              </a:ext>
            </a:extLst>
          </p:cNvPr>
          <p:cNvSpPr txBox="1"/>
          <p:nvPr/>
        </p:nvSpPr>
        <p:spPr>
          <a:xfrm>
            <a:off x="1215562" y="2902857"/>
            <a:ext cx="8098971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 cor precisa ter contraste com o fundo e refletir o tom da mensagem.</a:t>
            </a:r>
          </a:p>
          <a:p>
            <a:endParaRPr lang="pt-BR" sz="2400" dirty="0"/>
          </a:p>
          <a:p>
            <a:r>
              <a:rPr lang="pt-BR" sz="2400" b="1" dirty="0"/>
              <a:t>Preto no branco</a:t>
            </a:r>
            <a:r>
              <a:rPr lang="pt-BR" sz="2400" dirty="0"/>
              <a:t> é clássico e fácil de ler.</a:t>
            </a:r>
          </a:p>
          <a:p>
            <a:r>
              <a:rPr lang="pt-BR" sz="2400" b="1" dirty="0"/>
              <a:t>Cinza claro em fundo branco</a:t>
            </a:r>
            <a:r>
              <a:rPr lang="pt-BR" sz="2400" dirty="0"/>
              <a:t> pode dificultar a leitura.</a:t>
            </a:r>
          </a:p>
          <a:p>
            <a:r>
              <a:rPr lang="pt-BR" sz="2400" b="1" dirty="0"/>
              <a:t>Cores vibrantes</a:t>
            </a:r>
            <a:r>
              <a:rPr lang="pt-BR" sz="2400" dirty="0"/>
              <a:t> devem ser usadas com cuidado e geralmente só em títulos.</a:t>
            </a:r>
          </a:p>
          <a:p>
            <a:endParaRPr lang="pt-BR" sz="2400" dirty="0"/>
          </a:p>
          <a:p>
            <a:r>
              <a:rPr lang="pt-BR" sz="2400" i="1" dirty="0"/>
              <a:t> Exemplo:</a:t>
            </a:r>
            <a:r>
              <a:rPr lang="pt-BR" sz="2400" dirty="0"/>
              <a:t> Um site infantil pode usar fontes coloridas em títulos, mas manter o texto principal em preto para não cansar a leitura.</a:t>
            </a:r>
          </a:p>
          <a:p>
            <a:endParaRPr lang="pt-BR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5F86590-4F4E-724D-E448-2ECE24A194A7}"/>
              </a:ext>
            </a:extLst>
          </p:cNvPr>
          <p:cNvSpPr txBox="1"/>
          <p:nvPr/>
        </p:nvSpPr>
        <p:spPr>
          <a:xfrm>
            <a:off x="1215563" y="840754"/>
            <a:ext cx="80989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Aptos Black" panose="020B0004020202020204" pitchFamily="34" charset="0"/>
              </a:rPr>
              <a:t>Cor da Fonte</a:t>
            </a:r>
            <a:endParaRPr lang="pt-BR" sz="3200" dirty="0">
              <a:latin typeface="Aptos Black" panose="020B000402020202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EFD69A1-55DB-5BE1-B609-1295CAF5430C}"/>
              </a:ext>
            </a:extLst>
          </p:cNvPr>
          <p:cNvSpPr txBox="1"/>
          <p:nvPr/>
        </p:nvSpPr>
        <p:spPr>
          <a:xfrm>
            <a:off x="1215563" y="1933361"/>
            <a:ext cx="8098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Mais do que Estética</a:t>
            </a:r>
            <a:endParaRPr lang="pt-BR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4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DB4CA3-922E-90E9-0B62-D91DB8468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9544778-032D-2A42-2C70-FAFF3A3AE4E2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2B1D86C-031B-844A-C589-2FE0887AE941}"/>
              </a:ext>
            </a:extLst>
          </p:cNvPr>
          <p:cNvSpPr txBox="1"/>
          <p:nvPr/>
        </p:nvSpPr>
        <p:spPr>
          <a:xfrm>
            <a:off x="2721428" y="6564477"/>
            <a:ext cx="46373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ESPAÇAMENTO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F7CF463-9DC1-10CC-49F4-8A0B4F14710B}"/>
              </a:ext>
            </a:extLst>
          </p:cNvPr>
          <p:cNvSpPr txBox="1"/>
          <p:nvPr/>
        </p:nvSpPr>
        <p:spPr>
          <a:xfrm>
            <a:off x="2837542" y="2739962"/>
            <a:ext cx="3926116" cy="1458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551772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3E79AD-F35C-0D0C-A61F-A75C9CE06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BFB88BD-7B00-7DDB-C5D4-012450EF864A}"/>
              </a:ext>
            </a:extLst>
          </p:cNvPr>
          <p:cNvSpPr/>
          <p:nvPr/>
        </p:nvSpPr>
        <p:spPr>
          <a:xfrm>
            <a:off x="0" y="36513"/>
            <a:ext cx="9601200" cy="12801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54F5D12-F8A9-F3F3-FDF7-ED85BDA16C34}"/>
              </a:ext>
            </a:extLst>
          </p:cNvPr>
          <p:cNvSpPr txBox="1"/>
          <p:nvPr/>
        </p:nvSpPr>
        <p:spPr>
          <a:xfrm>
            <a:off x="1215562" y="2902857"/>
            <a:ext cx="809897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 espaço entre letras, palavras e linhas influencia diretamente na legibilidade.</a:t>
            </a:r>
          </a:p>
          <a:p>
            <a:endParaRPr lang="pt-BR" sz="2400" dirty="0"/>
          </a:p>
          <a:p>
            <a:r>
              <a:rPr lang="pt-BR" sz="2400" b="1" dirty="0"/>
              <a:t>Espaçamento entre letras (tracking):</a:t>
            </a:r>
            <a:r>
              <a:rPr lang="pt-BR" sz="2400" dirty="0"/>
              <a:t> Se muito apertado, dificulta a leitura.</a:t>
            </a:r>
          </a:p>
          <a:p>
            <a:r>
              <a:rPr lang="pt-BR" sz="2400" b="1" dirty="0"/>
              <a:t>Espaçamento entre linhas (</a:t>
            </a:r>
            <a:r>
              <a:rPr lang="pt-BR" sz="2400" b="1" dirty="0" err="1"/>
              <a:t>line</a:t>
            </a:r>
            <a:r>
              <a:rPr lang="pt-BR" sz="2400" b="1" dirty="0"/>
              <a:t> </a:t>
            </a:r>
            <a:r>
              <a:rPr lang="pt-BR" sz="2400" b="1" dirty="0" err="1"/>
              <a:t>height</a:t>
            </a:r>
            <a:r>
              <a:rPr lang="pt-BR" sz="2400" b="1" dirty="0"/>
              <a:t>):</a:t>
            </a:r>
            <a:r>
              <a:rPr lang="pt-BR" sz="2400" dirty="0"/>
              <a:t> Deve ser maior que o tamanho da fonte para não “sufocar” o texto.</a:t>
            </a:r>
          </a:p>
          <a:p>
            <a:endParaRPr lang="pt-BR" sz="2400" dirty="0"/>
          </a:p>
          <a:p>
            <a:r>
              <a:rPr lang="pt-BR" sz="2400" dirty="0"/>
              <a:t> </a:t>
            </a:r>
            <a:r>
              <a:rPr lang="pt-BR" sz="2400" i="1" dirty="0"/>
              <a:t>Exemplo:</a:t>
            </a:r>
            <a:r>
              <a:rPr lang="pt-BR" sz="2400" dirty="0"/>
              <a:t> Um currículo com pouco espaço entre as linhas parece bagunçado e cansativo, mesmo com boa fonte.</a:t>
            </a:r>
          </a:p>
          <a:p>
            <a:endParaRPr lang="pt-BR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F4727EF-4785-F5CD-2D89-649AC3BC3924}"/>
              </a:ext>
            </a:extLst>
          </p:cNvPr>
          <p:cNvSpPr txBox="1"/>
          <p:nvPr/>
        </p:nvSpPr>
        <p:spPr>
          <a:xfrm>
            <a:off x="1215563" y="840754"/>
            <a:ext cx="80989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Aptos Black" panose="020B0004020202020204" pitchFamily="34" charset="0"/>
              </a:rPr>
              <a:t>Espaçamento</a:t>
            </a:r>
            <a:endParaRPr lang="pt-BR" sz="3200" dirty="0">
              <a:latin typeface="Aptos Black" panose="020B000402020202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DEDB1FF-3067-8895-81C1-3D12B2D9E2E8}"/>
              </a:ext>
            </a:extLst>
          </p:cNvPr>
          <p:cNvSpPr txBox="1"/>
          <p:nvPr/>
        </p:nvSpPr>
        <p:spPr>
          <a:xfrm>
            <a:off x="1215563" y="1933361"/>
            <a:ext cx="8098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" panose="020F0502020204030204" pitchFamily="34" charset="0"/>
                <a:cs typeface="Calibri" panose="020F0502020204030204" pitchFamily="34" charset="0"/>
              </a:rPr>
              <a:t>Respiro para os Olhos</a:t>
            </a:r>
          </a:p>
        </p:txBody>
      </p:sp>
    </p:spTree>
    <p:extLst>
      <p:ext uri="{BB962C8B-B14F-4D97-AF65-F5344CB8AC3E}">
        <p14:creationId xmlns:p14="http://schemas.microsoft.com/office/powerpoint/2010/main" val="3755476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9096BF-FF4D-070A-F04A-660917877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532F982-4829-826D-9832-A78EC3C03F57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6D69C11-2F87-AF46-BEE9-1893F40F86BD}"/>
              </a:ext>
            </a:extLst>
          </p:cNvPr>
          <p:cNvSpPr txBox="1"/>
          <p:nvPr/>
        </p:nvSpPr>
        <p:spPr>
          <a:xfrm>
            <a:off x="2721428" y="6564477"/>
            <a:ext cx="463731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COMBINAÇÃO DE FONTES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9CEA0E8-D079-D060-0B57-AF5F1125E20A}"/>
              </a:ext>
            </a:extLst>
          </p:cNvPr>
          <p:cNvSpPr txBox="1"/>
          <p:nvPr/>
        </p:nvSpPr>
        <p:spPr>
          <a:xfrm>
            <a:off x="2837542" y="2739962"/>
            <a:ext cx="3926116" cy="1458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0087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4EE36E-281E-B3CB-31DD-15FC6F0F0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5484546-1C04-1510-B39B-6F2B54D32D26}"/>
              </a:ext>
            </a:extLst>
          </p:cNvPr>
          <p:cNvSpPr/>
          <p:nvPr/>
        </p:nvSpPr>
        <p:spPr>
          <a:xfrm>
            <a:off x="0" y="36513"/>
            <a:ext cx="9601200" cy="12801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8F9B73E-6B47-7C36-DDA1-F68E74A15DB5}"/>
              </a:ext>
            </a:extLst>
          </p:cNvPr>
          <p:cNvSpPr txBox="1"/>
          <p:nvPr/>
        </p:nvSpPr>
        <p:spPr>
          <a:xfrm>
            <a:off x="1215562" y="2902857"/>
            <a:ext cx="8098971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Usar mais de uma fonte pode enriquecer o design — se for bem feito.</a:t>
            </a:r>
          </a:p>
          <a:p>
            <a:endParaRPr lang="pt-BR" sz="2400" dirty="0"/>
          </a:p>
          <a:p>
            <a:r>
              <a:rPr lang="pt-BR" sz="2400" b="1" dirty="0"/>
              <a:t>Dica prática:</a:t>
            </a:r>
            <a:r>
              <a:rPr lang="pt-BR" sz="2400" dirty="0"/>
              <a:t> Combine uma fonte serifada com uma sem serifa.</a:t>
            </a:r>
          </a:p>
          <a:p>
            <a:r>
              <a:rPr lang="pt-BR" sz="2400" b="1" dirty="0"/>
              <a:t>Evite</a:t>
            </a:r>
            <a:r>
              <a:rPr lang="pt-BR" sz="2400" dirty="0"/>
              <a:t> usar mais de 2 ou 3 tipos diferentes no mesmo projeto.</a:t>
            </a:r>
          </a:p>
          <a:p>
            <a:endParaRPr lang="pt-BR" sz="2400" dirty="0"/>
          </a:p>
          <a:p>
            <a:r>
              <a:rPr lang="pt-BR" sz="2400" dirty="0"/>
              <a:t> </a:t>
            </a:r>
            <a:r>
              <a:rPr lang="pt-BR" sz="2400" i="1" dirty="0"/>
              <a:t>Exemplo:</a:t>
            </a:r>
            <a:r>
              <a:rPr lang="pt-BR" sz="2400" dirty="0"/>
              <a:t> Um site pode usar uma fonte elegante para os títulos e uma fonte simples para o corpo do texto — criando contraste sem confusão.</a:t>
            </a:r>
          </a:p>
          <a:p>
            <a:endParaRPr lang="pt-BR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AD5A9B2-773D-D8B4-60A2-E820F0B60D98}"/>
              </a:ext>
            </a:extLst>
          </p:cNvPr>
          <p:cNvSpPr txBox="1"/>
          <p:nvPr/>
        </p:nvSpPr>
        <p:spPr>
          <a:xfrm>
            <a:off x="1215563" y="840754"/>
            <a:ext cx="80989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Aptos Black" panose="020B0004020202020204" pitchFamily="34" charset="0"/>
                <a:cs typeface="Calibri" panose="020F0502020204030204" pitchFamily="34" charset="0"/>
              </a:rPr>
              <a:t>Mistura de Fontes</a:t>
            </a:r>
            <a:endParaRPr lang="pt-BR" sz="3200" dirty="0">
              <a:latin typeface="Aptos Black" panose="020B000402020202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A899C67-A9FC-B4BA-0DA0-218E30422289}"/>
              </a:ext>
            </a:extLst>
          </p:cNvPr>
          <p:cNvSpPr txBox="1"/>
          <p:nvPr/>
        </p:nvSpPr>
        <p:spPr>
          <a:xfrm>
            <a:off x="1215563" y="1933361"/>
            <a:ext cx="8098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" panose="020F0502020204030204" pitchFamily="34" charset="0"/>
                <a:cs typeface="Calibri" panose="020F0502020204030204" pitchFamily="34" charset="0"/>
              </a:rPr>
              <a:t>Combinar com Cuidado</a:t>
            </a:r>
          </a:p>
        </p:txBody>
      </p:sp>
    </p:spTree>
    <p:extLst>
      <p:ext uri="{BB962C8B-B14F-4D97-AF65-F5344CB8AC3E}">
        <p14:creationId xmlns:p14="http://schemas.microsoft.com/office/powerpoint/2010/main" val="3168976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8F7F9-FEDF-206D-4C01-3FB7BA027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38BDD6B-1348-21BA-09A0-681AEE4A0A51}"/>
              </a:ext>
            </a:extLst>
          </p:cNvPr>
          <p:cNvSpPr/>
          <p:nvPr/>
        </p:nvSpPr>
        <p:spPr>
          <a:xfrm>
            <a:off x="0" y="36513"/>
            <a:ext cx="9601200" cy="12801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C962AC5-165F-EA4C-C4A3-B998C757CE04}"/>
              </a:ext>
            </a:extLst>
          </p:cNvPr>
          <p:cNvSpPr txBox="1"/>
          <p:nvPr/>
        </p:nvSpPr>
        <p:spPr>
          <a:xfrm>
            <a:off x="1215562" y="2902857"/>
            <a:ext cx="80989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 tipografia é uma ferramenta poderosa. Não é só sobre beleza — é sobre clareza, emoção e experiência. Ao aplicar boas práticas de fontes, tamanhos, cores e espaçamentos, seu design se torna mais profissional e impactante.</a:t>
            </a:r>
            <a:endParaRPr lang="pt-BR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DEC015-03D5-3B8C-9453-0E34051D91CA}"/>
              </a:ext>
            </a:extLst>
          </p:cNvPr>
          <p:cNvSpPr txBox="1"/>
          <p:nvPr/>
        </p:nvSpPr>
        <p:spPr>
          <a:xfrm>
            <a:off x="1215563" y="840754"/>
            <a:ext cx="80989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Aptos Black" panose="020B0004020202020204" pitchFamily="34" charset="0"/>
                <a:cs typeface="Calibri" panose="020F0502020204030204" pitchFamily="34" charset="0"/>
              </a:rPr>
              <a:t>Conclusão</a:t>
            </a:r>
            <a:endParaRPr lang="pt-BR" sz="3200" dirty="0">
              <a:latin typeface="Aptos Black" panose="020B000402020202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59664E0-88D3-2686-E0AB-3DA19D6BF315}"/>
              </a:ext>
            </a:extLst>
          </p:cNvPr>
          <p:cNvSpPr txBox="1"/>
          <p:nvPr/>
        </p:nvSpPr>
        <p:spPr>
          <a:xfrm>
            <a:off x="1215563" y="1933361"/>
            <a:ext cx="8098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" panose="020F0502020204030204" pitchFamily="34" charset="0"/>
                <a:cs typeface="Calibri" panose="020F0502020204030204" pitchFamily="34" charset="0"/>
              </a:rPr>
              <a:t>Tipografia é Comunicação</a:t>
            </a:r>
          </a:p>
        </p:txBody>
      </p:sp>
    </p:spTree>
    <p:extLst>
      <p:ext uri="{BB962C8B-B14F-4D97-AF65-F5344CB8AC3E}">
        <p14:creationId xmlns:p14="http://schemas.microsoft.com/office/powerpoint/2010/main" val="3865662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F30BCB-7C06-15CF-219F-A9A6232D95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466FF7D-4573-4F3A-AD88-59CA73937627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ADCF265-AE38-7151-D768-E771945F5800}"/>
              </a:ext>
            </a:extLst>
          </p:cNvPr>
          <p:cNvSpPr txBox="1"/>
          <p:nvPr/>
        </p:nvSpPr>
        <p:spPr>
          <a:xfrm>
            <a:off x="2721428" y="6564477"/>
            <a:ext cx="46373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Agradecimentos</a:t>
            </a:r>
          </a:p>
        </p:txBody>
      </p:sp>
    </p:spTree>
    <p:extLst>
      <p:ext uri="{BB962C8B-B14F-4D97-AF65-F5344CB8AC3E}">
        <p14:creationId xmlns:p14="http://schemas.microsoft.com/office/powerpoint/2010/main" val="3707567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BD5363-BD58-FE44-9436-A808DD89F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F261A87-3B4D-9815-F04B-65A78F38D057}"/>
              </a:ext>
            </a:extLst>
          </p:cNvPr>
          <p:cNvSpPr/>
          <p:nvPr/>
        </p:nvSpPr>
        <p:spPr>
          <a:xfrm>
            <a:off x="0" y="36513"/>
            <a:ext cx="9601200" cy="12801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C646CAE-8939-2AC2-8BAC-C33360EE151E}"/>
              </a:ext>
            </a:extLst>
          </p:cNvPr>
          <p:cNvSpPr txBox="1"/>
          <p:nvPr/>
        </p:nvSpPr>
        <p:spPr>
          <a:xfrm>
            <a:off x="1215562" y="2902857"/>
            <a:ext cx="80989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" panose="020F0502020204030204" pitchFamily="34" charset="0"/>
                <a:cs typeface="Calibri" panose="020F0502020204030204" pitchFamily="34" charset="0"/>
              </a:rPr>
              <a:t>Obrigada por ler até aqui esse ebook, esse ebook foi uma tentativa da autora(Marcella) de realizar um projeto sugerido pela DIO, esse projeto basicamente é fazer um ebook de tema livre com IA porém diagramado pela autora.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9B7275F-A9FA-8BB1-0D2C-A1D54A8D0B8A}"/>
              </a:ext>
            </a:extLst>
          </p:cNvPr>
          <p:cNvSpPr txBox="1"/>
          <p:nvPr/>
        </p:nvSpPr>
        <p:spPr>
          <a:xfrm>
            <a:off x="1215563" y="840754"/>
            <a:ext cx="80989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Aptos Black" panose="020B0004020202020204" pitchFamily="34" charset="0"/>
                <a:cs typeface="Calibri" panose="020F0502020204030204" pitchFamily="34" charset="0"/>
              </a:rPr>
              <a:t>Agradecimentos</a:t>
            </a:r>
            <a:endParaRPr lang="pt-BR" sz="3200" dirty="0">
              <a:latin typeface="Aptos Black" panose="020B000402020202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DD27EC9-2FF7-F17B-1D2C-F0085FA37EAB}"/>
              </a:ext>
            </a:extLst>
          </p:cNvPr>
          <p:cNvSpPr txBox="1"/>
          <p:nvPr/>
        </p:nvSpPr>
        <p:spPr>
          <a:xfrm>
            <a:off x="1215561" y="6066926"/>
            <a:ext cx="809897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" panose="020F0502020204030204" pitchFamily="34" charset="0"/>
                <a:cs typeface="Calibri" panose="020F0502020204030204" pitchFamily="34" charset="0"/>
              </a:rPr>
              <a:t>As informações que consta nesse ebook não tem nenhum valor </a:t>
            </a:r>
            <a:r>
              <a:rPr lang="pt-BR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legal,ou</a:t>
            </a:r>
            <a:r>
              <a:rPr lang="pt-BR" sz="3200" dirty="0">
                <a:latin typeface="Calibri" panose="020F0502020204030204" pitchFamily="34" charset="0"/>
                <a:cs typeface="Calibri" panose="020F0502020204030204" pitchFamily="34" charset="0"/>
              </a:rPr>
              <a:t> seja, todas as informações que consta no ebook foi tirado exclusivamente da </a:t>
            </a:r>
            <a:r>
              <a:rPr lang="pt-BR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IA,não</a:t>
            </a:r>
            <a:r>
              <a:rPr lang="pt-BR" sz="3200" dirty="0">
                <a:latin typeface="Calibri" panose="020F0502020204030204" pitchFamily="34" charset="0"/>
                <a:cs typeface="Calibri" panose="020F0502020204030204" pitchFamily="34" charset="0"/>
              </a:rPr>
              <a:t> foi feito nenhum tipo de confirmação de informações em outras fontes. Ignore todas as informações que consta aqui pois foi feito com o único intuito didático do curso da DIO. </a:t>
            </a:r>
          </a:p>
        </p:txBody>
      </p:sp>
    </p:spTree>
    <p:extLst>
      <p:ext uri="{BB962C8B-B14F-4D97-AF65-F5344CB8AC3E}">
        <p14:creationId xmlns:p14="http://schemas.microsoft.com/office/powerpoint/2010/main" val="3606088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3EC0F2-DAE8-EBBE-DCDF-D65177044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2CAD4FD-4DE0-9A32-5D22-FFAD038EEC7C}"/>
              </a:ext>
            </a:extLst>
          </p:cNvPr>
          <p:cNvSpPr/>
          <p:nvPr/>
        </p:nvSpPr>
        <p:spPr>
          <a:xfrm>
            <a:off x="0" y="36513"/>
            <a:ext cx="9601200" cy="12801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4D0A403-DEF2-9A68-2F2D-2D6EEB00B4CA}"/>
              </a:ext>
            </a:extLst>
          </p:cNvPr>
          <p:cNvSpPr txBox="1"/>
          <p:nvPr/>
        </p:nvSpPr>
        <p:spPr>
          <a:xfrm>
            <a:off x="1215563" y="840754"/>
            <a:ext cx="80989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Aptos Black" panose="020B0004020202020204" pitchFamily="34" charset="0"/>
                <a:cs typeface="Calibri" panose="020F0502020204030204" pitchFamily="34" charset="0"/>
              </a:rPr>
              <a:t>AVISO!</a:t>
            </a:r>
            <a:endParaRPr lang="pt-BR" sz="3200" dirty="0">
              <a:latin typeface="Aptos Black" panose="020B000402020202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9894060-DC4F-0C79-093C-824D2296C48B}"/>
              </a:ext>
            </a:extLst>
          </p:cNvPr>
          <p:cNvSpPr txBox="1"/>
          <p:nvPr/>
        </p:nvSpPr>
        <p:spPr>
          <a:xfrm>
            <a:off x="1215562" y="2206126"/>
            <a:ext cx="809897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" panose="020F0502020204030204" pitchFamily="34" charset="0"/>
                <a:cs typeface="Calibri" panose="020F0502020204030204" pitchFamily="34" charset="0"/>
              </a:rPr>
              <a:t>As informações que consta nesse ebook não tem nenhum valor </a:t>
            </a:r>
            <a:r>
              <a:rPr lang="pt-BR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legal,ou</a:t>
            </a:r>
            <a:r>
              <a:rPr lang="pt-BR" sz="3200" dirty="0">
                <a:latin typeface="Calibri" panose="020F0502020204030204" pitchFamily="34" charset="0"/>
                <a:cs typeface="Calibri" panose="020F0502020204030204" pitchFamily="34" charset="0"/>
              </a:rPr>
              <a:t> seja, todas as informações que consta no ebook foi tirado exclusivamente da </a:t>
            </a:r>
            <a:r>
              <a:rPr lang="pt-BR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IA,não</a:t>
            </a:r>
            <a:r>
              <a:rPr lang="pt-BR" sz="3200" dirty="0">
                <a:latin typeface="Calibri" panose="020F0502020204030204" pitchFamily="34" charset="0"/>
                <a:cs typeface="Calibri" panose="020F0502020204030204" pitchFamily="34" charset="0"/>
              </a:rPr>
              <a:t> foi feito nenhum tipo de confirmação de informações em outras fontes. Ignore todas as informações que consta aqui pois foi feito com o único intuito didático do curso da DIO. </a:t>
            </a:r>
          </a:p>
        </p:txBody>
      </p:sp>
    </p:spTree>
    <p:extLst>
      <p:ext uri="{BB962C8B-B14F-4D97-AF65-F5344CB8AC3E}">
        <p14:creationId xmlns:p14="http://schemas.microsoft.com/office/powerpoint/2010/main" val="164546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EDB104-F69E-B910-951A-D87025930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37488AF-E967-F68A-6360-5CA80578E26A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ECBABD6-860D-D314-D7A4-69C6275363CC}"/>
              </a:ext>
            </a:extLst>
          </p:cNvPr>
          <p:cNvSpPr txBox="1"/>
          <p:nvPr/>
        </p:nvSpPr>
        <p:spPr>
          <a:xfrm>
            <a:off x="2300514" y="5692914"/>
            <a:ext cx="46373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TIPOGRAFIA</a:t>
            </a:r>
          </a:p>
        </p:txBody>
      </p:sp>
    </p:spTree>
    <p:extLst>
      <p:ext uri="{BB962C8B-B14F-4D97-AF65-F5344CB8AC3E}">
        <p14:creationId xmlns:p14="http://schemas.microsoft.com/office/powerpoint/2010/main" val="2507535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D7F18-FA87-CCC4-5656-8CBC416B6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0E46C26-EB5A-28B9-A130-E08BC3E87C68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472F54A-EF21-432A-72D8-155C734D40E8}"/>
              </a:ext>
            </a:extLst>
          </p:cNvPr>
          <p:cNvSpPr txBox="1"/>
          <p:nvPr/>
        </p:nvSpPr>
        <p:spPr>
          <a:xfrm>
            <a:off x="1215563" y="2902857"/>
            <a:ext cx="80989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 tipografia vai muito além de “escolher uma fonte bonita”. Ela influencia diretamente na forma como o conteúdo é lido, compreendido e sentido por quem vê. Neste guia, você vai aprender os principais pontos da tipografia no design de maneira simples e direta.</a:t>
            </a:r>
            <a:endParaRPr lang="pt-BR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6C3B494-9CF2-885B-C437-36E44CAA1CA1}"/>
              </a:ext>
            </a:extLst>
          </p:cNvPr>
          <p:cNvSpPr txBox="1"/>
          <p:nvPr/>
        </p:nvSpPr>
        <p:spPr>
          <a:xfrm>
            <a:off x="1215563" y="840754"/>
            <a:ext cx="80989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Aptos Black" panose="020B0004020202020204" pitchFamily="34" charset="0"/>
              </a:rPr>
              <a:t>O Que Você Precisa Saber para um Design de Impacto</a:t>
            </a:r>
            <a:endParaRPr lang="pt-BR" sz="3200" dirty="0">
              <a:latin typeface="Aptos Black" panose="020B0004020202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834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48BF6D-38C2-A85D-8164-94DB80BF4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18611E7-BB8E-521F-AE1C-A5866122E48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C3103C0-29AE-2631-242D-1F75F4012EE1}"/>
              </a:ext>
            </a:extLst>
          </p:cNvPr>
          <p:cNvSpPr txBox="1"/>
          <p:nvPr/>
        </p:nvSpPr>
        <p:spPr>
          <a:xfrm>
            <a:off x="2714171" y="6400800"/>
            <a:ext cx="46373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FONTES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A4EFFC3-D64F-072A-D11E-28D029392E7F}"/>
              </a:ext>
            </a:extLst>
          </p:cNvPr>
          <p:cNvSpPr txBox="1"/>
          <p:nvPr/>
        </p:nvSpPr>
        <p:spPr>
          <a:xfrm>
            <a:off x="2837542" y="2739962"/>
            <a:ext cx="3926116" cy="1458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572688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99D08-E618-B05B-F45E-1C06AA1AB6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1605C3F-0D06-82AC-70E8-3949F59E5668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0DB7B12-5B2A-84C5-AC51-A48A7CCFE0FA}"/>
              </a:ext>
            </a:extLst>
          </p:cNvPr>
          <p:cNvSpPr txBox="1"/>
          <p:nvPr/>
        </p:nvSpPr>
        <p:spPr>
          <a:xfrm>
            <a:off x="1215562" y="2902857"/>
            <a:ext cx="8098971" cy="7602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As fontes transmitem emoções e intenções. Por isso, escolher a certa faz toda a diferença.</a:t>
            </a:r>
          </a:p>
          <a:p>
            <a:endParaRPr lang="pt-BR" sz="2400" dirty="0"/>
          </a:p>
          <a:p>
            <a:r>
              <a:rPr lang="pt-BR" sz="2400" b="1" dirty="0"/>
              <a:t>Principais tipos de fontes:</a:t>
            </a:r>
          </a:p>
          <a:p>
            <a:endParaRPr lang="pt-BR" sz="2400" dirty="0"/>
          </a:p>
          <a:p>
            <a:r>
              <a:rPr lang="pt-BR" sz="2400" b="1" dirty="0"/>
              <a:t>Serifadas (</a:t>
            </a:r>
            <a:r>
              <a:rPr lang="pt-BR" sz="2400" b="1" dirty="0" err="1"/>
              <a:t>Serif</a:t>
            </a:r>
            <a:r>
              <a:rPr lang="pt-BR" sz="2400" b="1" dirty="0"/>
              <a:t>):</a:t>
            </a:r>
            <a:r>
              <a:rPr lang="pt-BR" sz="2400" dirty="0"/>
              <a:t> Têm “pés” ou traços nas extremidades. São tradicionais e sérias.</a:t>
            </a:r>
            <a:br>
              <a:rPr lang="pt-BR" sz="2400" dirty="0"/>
            </a:br>
            <a:r>
              <a:rPr lang="pt-BR" sz="2400" i="1" dirty="0"/>
              <a:t>Exemplo: Times New Roman — comum em jornais e livros.</a:t>
            </a:r>
            <a:endParaRPr lang="pt-BR" sz="2400" dirty="0"/>
          </a:p>
          <a:p>
            <a:r>
              <a:rPr lang="pt-BR" sz="2400" b="1" dirty="0"/>
              <a:t>Sem Serifa (</a:t>
            </a:r>
            <a:r>
              <a:rPr lang="pt-BR" sz="2400" b="1" dirty="0" err="1"/>
              <a:t>Sans</a:t>
            </a:r>
            <a:r>
              <a:rPr lang="pt-BR" sz="2400" b="1" dirty="0"/>
              <a:t> </a:t>
            </a:r>
            <a:r>
              <a:rPr lang="pt-BR" sz="2400" b="1" dirty="0" err="1"/>
              <a:t>Serif</a:t>
            </a:r>
            <a:r>
              <a:rPr lang="pt-BR" sz="2400" b="1" dirty="0"/>
              <a:t>):</a:t>
            </a:r>
            <a:r>
              <a:rPr lang="pt-BR" sz="2400" dirty="0"/>
              <a:t> Sem os traços nas extremidades. São modernas e limpas.</a:t>
            </a:r>
            <a:br>
              <a:rPr lang="pt-BR" sz="2400" dirty="0"/>
            </a:br>
            <a:r>
              <a:rPr lang="pt-BR" sz="2400" i="1" dirty="0"/>
              <a:t>Exemplo: Arial ou </a:t>
            </a:r>
            <a:r>
              <a:rPr lang="pt-BR" sz="2400" i="1" dirty="0" err="1"/>
              <a:t>Helvetica</a:t>
            </a:r>
            <a:r>
              <a:rPr lang="pt-BR" sz="2400" i="1" dirty="0"/>
              <a:t> — muito usadas em sites e redes sociais.</a:t>
            </a:r>
            <a:endParaRPr lang="pt-BR" sz="2400" dirty="0"/>
          </a:p>
          <a:p>
            <a:r>
              <a:rPr lang="pt-BR" sz="2400" b="1" dirty="0"/>
              <a:t>Manuscritas (Script):</a:t>
            </a:r>
            <a:r>
              <a:rPr lang="pt-BR" sz="2400" dirty="0"/>
              <a:t> Imita a caligrafia. É elegante, mas deve ser usada com moderação.</a:t>
            </a:r>
            <a:br>
              <a:rPr lang="pt-BR" sz="2400" dirty="0"/>
            </a:br>
            <a:r>
              <a:rPr lang="pt-BR" sz="2400" i="1" dirty="0"/>
              <a:t>Exemplo: Pacifico — ótima para convites de casamento.</a:t>
            </a:r>
            <a:endParaRPr lang="pt-BR" sz="2400" dirty="0"/>
          </a:p>
          <a:p>
            <a:r>
              <a:rPr lang="pt-BR" sz="2400" b="1" dirty="0"/>
              <a:t>Display ou Decorativas:</a:t>
            </a:r>
            <a:r>
              <a:rPr lang="pt-BR" sz="2400" dirty="0"/>
              <a:t> Criativas, usadas em títulos ou cartazes para chamar atenção.</a:t>
            </a:r>
            <a:br>
              <a:rPr lang="pt-BR" sz="2400" dirty="0"/>
            </a:br>
            <a:r>
              <a:rPr lang="pt-BR" sz="2400" i="1" dirty="0"/>
              <a:t>Exemplo: Comic </a:t>
            </a:r>
            <a:r>
              <a:rPr lang="pt-BR" sz="2400" i="1" dirty="0" err="1"/>
              <a:t>Sans</a:t>
            </a:r>
            <a:r>
              <a:rPr lang="pt-BR" sz="2400" i="1" dirty="0"/>
              <a:t> — polêmica, mas bastante reconhecida.</a:t>
            </a:r>
            <a:endParaRPr lang="pt-BR" sz="2400" dirty="0"/>
          </a:p>
          <a:p>
            <a:endParaRPr lang="pt-BR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3C65D75-15AE-CEC7-BB3E-B3E3D8D1437D}"/>
              </a:ext>
            </a:extLst>
          </p:cNvPr>
          <p:cNvSpPr txBox="1"/>
          <p:nvPr/>
        </p:nvSpPr>
        <p:spPr>
          <a:xfrm>
            <a:off x="1215563" y="840754"/>
            <a:ext cx="80989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Aptos Black" panose="020B0004020202020204" pitchFamily="34" charset="0"/>
              </a:rPr>
              <a:t>Fontes</a:t>
            </a:r>
            <a:endParaRPr lang="pt-BR" sz="3200" dirty="0">
              <a:latin typeface="Aptos Black" panose="020B000402020202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5506CA7-30CF-785E-B611-BBF6C4BFA1B6}"/>
              </a:ext>
            </a:extLst>
          </p:cNvPr>
          <p:cNvSpPr txBox="1"/>
          <p:nvPr/>
        </p:nvSpPr>
        <p:spPr>
          <a:xfrm>
            <a:off x="1215563" y="1933361"/>
            <a:ext cx="8098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Cada Uma com Sua Personalidade</a:t>
            </a:r>
            <a:endParaRPr lang="pt-BR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354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5F0EE-6ABB-5AEB-9C96-061F73D18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2563E3C-1791-5980-FFC3-92B03789F5D7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628875F-B900-E286-6007-FE684E0DB150}"/>
              </a:ext>
            </a:extLst>
          </p:cNvPr>
          <p:cNvSpPr txBox="1"/>
          <p:nvPr/>
        </p:nvSpPr>
        <p:spPr>
          <a:xfrm>
            <a:off x="2721428" y="6564477"/>
            <a:ext cx="46373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TAMANHO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4FCC3F8-E5A4-9964-C9A0-554948907FEC}"/>
              </a:ext>
            </a:extLst>
          </p:cNvPr>
          <p:cNvSpPr txBox="1"/>
          <p:nvPr/>
        </p:nvSpPr>
        <p:spPr>
          <a:xfrm>
            <a:off x="2837542" y="2739962"/>
            <a:ext cx="3926116" cy="1458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956243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FA45D2-1DC0-4D78-A2C2-A92304876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BE83338-8EC3-4163-19D7-E6EEAFE4D3DB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65FF5C2-1B17-D893-1516-6A0AA21FDDF3}"/>
              </a:ext>
            </a:extLst>
          </p:cNvPr>
          <p:cNvSpPr txBox="1"/>
          <p:nvPr/>
        </p:nvSpPr>
        <p:spPr>
          <a:xfrm>
            <a:off x="1215562" y="2902857"/>
            <a:ext cx="809897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 tamanho da fonte ajuda o leitor a entender o que é mais importante.</a:t>
            </a:r>
          </a:p>
          <a:p>
            <a:endParaRPr lang="pt-BR" sz="2400" dirty="0"/>
          </a:p>
          <a:p>
            <a:r>
              <a:rPr lang="pt-BR" sz="2400" b="1" dirty="0"/>
              <a:t>Títulos</a:t>
            </a:r>
            <a:r>
              <a:rPr lang="pt-BR" sz="2400" dirty="0"/>
              <a:t> geralmente são maiores (24pt ou mais)</a:t>
            </a:r>
          </a:p>
          <a:p>
            <a:r>
              <a:rPr lang="pt-BR" sz="2400" b="1" dirty="0"/>
              <a:t>Subtítulos</a:t>
            </a:r>
            <a:r>
              <a:rPr lang="pt-BR" sz="2400" dirty="0"/>
              <a:t> em tamanho intermediário (18pt)</a:t>
            </a:r>
          </a:p>
          <a:p>
            <a:r>
              <a:rPr lang="pt-BR" sz="2400" b="1" dirty="0"/>
              <a:t>Texto comum</a:t>
            </a:r>
            <a:r>
              <a:rPr lang="pt-BR" sz="2400" dirty="0"/>
              <a:t> entre 12pt e 16pt (ideal para leitura em telas)</a:t>
            </a:r>
          </a:p>
          <a:p>
            <a:endParaRPr lang="pt-BR" sz="2400" dirty="0"/>
          </a:p>
          <a:p>
            <a:r>
              <a:rPr lang="pt-BR" sz="2400" dirty="0"/>
              <a:t> </a:t>
            </a:r>
            <a:r>
              <a:rPr lang="pt-BR" sz="2400" i="1" dirty="0"/>
              <a:t>Exemplo:</a:t>
            </a:r>
            <a:r>
              <a:rPr lang="pt-BR" sz="2400" dirty="0"/>
              <a:t> Em um blog, o título do post está grande, o subtítulo um pouco menor e o texto em corpo médio — isso guia o leitor naturalmente.</a:t>
            </a:r>
          </a:p>
          <a:p>
            <a:endParaRPr lang="pt-BR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6BA1C93-041E-22C2-8AEC-CA04C4D601BE}"/>
              </a:ext>
            </a:extLst>
          </p:cNvPr>
          <p:cNvSpPr txBox="1"/>
          <p:nvPr/>
        </p:nvSpPr>
        <p:spPr>
          <a:xfrm>
            <a:off x="1215563" y="840754"/>
            <a:ext cx="80989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Aptos Black" panose="020B0004020202020204" pitchFamily="34" charset="0"/>
              </a:rPr>
              <a:t>Tamanho da Fonte</a:t>
            </a:r>
            <a:endParaRPr lang="pt-BR" sz="3200" dirty="0">
              <a:latin typeface="Aptos Black" panose="020B000402020202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5D9BD25-7E7D-19CB-2D2F-B45C9A0E6481}"/>
              </a:ext>
            </a:extLst>
          </p:cNvPr>
          <p:cNvSpPr txBox="1"/>
          <p:nvPr/>
        </p:nvSpPr>
        <p:spPr>
          <a:xfrm>
            <a:off x="1215563" y="1933361"/>
            <a:ext cx="8098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A Hierarquia Visual</a:t>
            </a:r>
            <a:endParaRPr lang="pt-BR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860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EE42D-5060-195B-3E47-78466AD7A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2F987FF-C38D-57F0-E0E8-A2C4E46FFD0A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AFB767E-14B4-AE35-07AC-F031507C453B}"/>
              </a:ext>
            </a:extLst>
          </p:cNvPr>
          <p:cNvSpPr txBox="1"/>
          <p:nvPr/>
        </p:nvSpPr>
        <p:spPr>
          <a:xfrm>
            <a:off x="2721428" y="6564477"/>
            <a:ext cx="46373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COR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D07CB7E-7F11-503C-AA79-7E3870F7F375}"/>
              </a:ext>
            </a:extLst>
          </p:cNvPr>
          <p:cNvSpPr txBox="1"/>
          <p:nvPr/>
        </p:nvSpPr>
        <p:spPr>
          <a:xfrm>
            <a:off x="2837542" y="2739962"/>
            <a:ext cx="3926116" cy="1458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Berlin Sans FB" panose="020E0602020502020306" pitchFamily="34" charset="0"/>
                <a:cs typeface="Calibri" panose="020F0502020204030204" pitchFamily="34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5296592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</TotalTime>
  <Words>760</Words>
  <Application>Microsoft Office PowerPoint</Application>
  <PresentationFormat>Papel A3 (297 x 420 mm)</PresentationFormat>
  <Paragraphs>70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5" baseType="lpstr">
      <vt:lpstr>Algerian</vt:lpstr>
      <vt:lpstr>Aptos</vt:lpstr>
      <vt:lpstr>Aptos Black</vt:lpstr>
      <vt:lpstr>Aptos Display</vt:lpstr>
      <vt:lpstr>Arial</vt:lpstr>
      <vt:lpstr>Berlin Sans FB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epico_design_ebook_ia</dc:title>
  <dc:creator>Marcella T.</dc:creator>
  <cp:lastModifiedBy>Paulo Robson Aparecido Ferreira</cp:lastModifiedBy>
  <cp:revision>2</cp:revision>
  <dcterms:created xsi:type="dcterms:W3CDTF">2025-10-22T19:12:10Z</dcterms:created>
  <dcterms:modified xsi:type="dcterms:W3CDTF">2025-10-22T21:08:06Z</dcterms:modified>
</cp:coreProperties>
</file>