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418" r:id="rId3"/>
    <p:sldId id="398" r:id="rId4"/>
    <p:sldId id="429" r:id="rId5"/>
    <p:sldId id="430" r:id="rId6"/>
    <p:sldId id="383" r:id="rId7"/>
    <p:sldId id="439" r:id="rId8"/>
    <p:sldId id="425" r:id="rId9"/>
    <p:sldId id="424" r:id="rId10"/>
    <p:sldId id="260" r:id="rId11"/>
  </p:sldIdLst>
  <p:sldSz cx="12192000" cy="6858000"/>
  <p:notesSz cx="9144000" cy="6858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126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126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126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126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12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38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8E001C"/>
    <a:srgbClr val="8C2633"/>
    <a:srgbClr val="990033"/>
    <a:srgbClr val="898989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>
        <p:guide orient="horz" pos="1584"/>
        <p:guide pos="38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2916666666666665E-2"/>
          <c:y val="0.13253124999999996"/>
          <c:w val="0.95416666666666672"/>
          <c:h val="0.7573550688976378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5.2</c:v>
                </c:pt>
                <c:pt idx="1">
                  <c:v>3.5</c:v>
                </c:pt>
                <c:pt idx="2">
                  <c:v>2.2999999999999998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Estimativa</a:t>
            </a:r>
            <a:r>
              <a:rPr lang="pt-BR" baseline="0"/>
              <a:t> - Full year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30522928737681376"/>
          <c:y val="0.22308282787607278"/>
          <c:w val="0.65154855643044618"/>
          <c:h val="0.66951814073224492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Plan1!$A$14:$A$24</c:f>
              <c:strCache>
                <c:ptCount val="11"/>
                <c:pt idx="0">
                  <c:v>mais de 20%</c:v>
                </c:pt>
                <c:pt idx="1">
                  <c:v>15% a 20%</c:v>
                </c:pt>
                <c:pt idx="2">
                  <c:v>10% a 15%</c:v>
                </c:pt>
                <c:pt idx="3">
                  <c:v>5% a 10%</c:v>
                </c:pt>
                <c:pt idx="4">
                  <c:v>até 5%</c:v>
                </c:pt>
                <c:pt idx="5">
                  <c:v>0</c:v>
                </c:pt>
                <c:pt idx="6">
                  <c:v>até 5%</c:v>
                </c:pt>
                <c:pt idx="7">
                  <c:v>5% a 10%</c:v>
                </c:pt>
                <c:pt idx="8">
                  <c:v>10% a 15%</c:v>
                </c:pt>
                <c:pt idx="9">
                  <c:v>15% a 20%</c:v>
                </c:pt>
                <c:pt idx="10">
                  <c:v>mais de 20%</c:v>
                </c:pt>
              </c:strCache>
            </c:strRef>
          </c:cat>
          <c:val>
            <c:numRef>
              <c:f>Plan1!$B$14:$B$24</c:f>
              <c:numCache>
                <c:formatCode>General</c:formatCode>
                <c:ptCount val="11"/>
                <c:pt idx="4">
                  <c:v>8</c:v>
                </c:pt>
                <c:pt idx="5">
                  <c:v>13</c:v>
                </c:pt>
                <c:pt idx="6">
                  <c:v>5</c:v>
                </c:pt>
                <c:pt idx="7">
                  <c:v>11</c:v>
                </c:pt>
                <c:pt idx="8">
                  <c:v>56</c:v>
                </c:pt>
                <c:pt idx="9">
                  <c:v>51</c:v>
                </c:pt>
                <c:pt idx="1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549659840"/>
        <c:axId val="-549671264"/>
      </c:barChart>
      <c:catAx>
        <c:axId val="-549659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549671264"/>
        <c:crosses val="autoZero"/>
        <c:auto val="1"/>
        <c:lblAlgn val="ctr"/>
        <c:lblOffset val="100"/>
        <c:noMultiLvlLbl val="0"/>
      </c:catAx>
      <c:valAx>
        <c:axId val="-549671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549659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8E001C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2916666666666665E-2"/>
          <c:y val="0.13253124999999996"/>
          <c:w val="0.95416666666666672"/>
          <c:h val="0.7573550688976378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5.2</c:v>
                </c:pt>
                <c:pt idx="1">
                  <c:v>3.5</c:v>
                </c:pt>
                <c:pt idx="2">
                  <c:v>2.2999999999999998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2916666666666665E-2"/>
          <c:y val="0.13253124999999996"/>
          <c:w val="0.95416666666666672"/>
          <c:h val="0.7573550688976378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5.2</c:v>
                </c:pt>
                <c:pt idx="1">
                  <c:v>3.5</c:v>
                </c:pt>
                <c:pt idx="2">
                  <c:v>2.2999999999999998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2916666666666665E-2"/>
          <c:y val="0.13253124999999996"/>
          <c:w val="0.95416666666666672"/>
          <c:h val="0.7573550688976378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5.2</c:v>
                </c:pt>
                <c:pt idx="1">
                  <c:v>3.5</c:v>
                </c:pt>
                <c:pt idx="2">
                  <c:v>2.2999999999999998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0.00784</cdr:x>
      <cdr:y>0.2253</cdr:y>
    </cdr:from>
    <cdr:to>
      <cdr:x>0.07659</cdr:x>
      <cdr:y>0.55863</cdr:y>
    </cdr:to>
    <cdr:sp macro="" textlink="">
      <cdr:nvSpPr>
        <cdr:cNvPr id="2" name="CaixaDeTexto 1"/>
        <cdr:cNvSpPr txBox="1"/>
      </cdr:nvSpPr>
      <cdr:spPr>
        <a:xfrm xmlns:a="http://schemas.openxmlformats.org/drawingml/2006/main" rot="16200000">
          <a:off x="-214893" y="745151"/>
          <a:ext cx="741675" cy="25398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pt-BR" sz="1100" dirty="0"/>
            <a:t>Aumento</a:t>
          </a:r>
        </a:p>
      </cdr:txBody>
    </cdr:sp>
  </cdr:relSizeAnchor>
  <cdr:relSizeAnchor xmlns:cdr="http://schemas.openxmlformats.org/drawingml/2006/chartDrawing">
    <cdr:from>
      <cdr:x>0.00784</cdr:x>
      <cdr:y>0.58541</cdr:y>
    </cdr:from>
    <cdr:to>
      <cdr:x>0.07659</cdr:x>
      <cdr:y>0.91874</cdr:y>
    </cdr:to>
    <cdr:sp macro="" textlink="">
      <cdr:nvSpPr>
        <cdr:cNvPr id="3" name="CaixaDeTexto 1"/>
        <cdr:cNvSpPr txBox="1"/>
      </cdr:nvSpPr>
      <cdr:spPr>
        <a:xfrm xmlns:a="http://schemas.openxmlformats.org/drawingml/2006/main" rot="16200000">
          <a:off x="-214892" y="1546408"/>
          <a:ext cx="741675" cy="2539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pt-BR" sz="1100" dirty="0"/>
            <a:t>Queda</a:t>
          </a:r>
        </a:p>
        <a:p xmlns:a="http://schemas.openxmlformats.org/drawingml/2006/main">
          <a:pPr algn="ctr"/>
          <a:endParaRPr lang="pt-BR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65480A1-7875-4017-B3A3-D0E13568FFEF}" type="datetimeFigureOut">
              <a:rPr lang="en-US" altLang="en-US"/>
              <a:pPr>
                <a:defRPr/>
              </a:pPr>
              <a:t>10/9/2015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8AD8B28-A172-43E3-8F1F-2FC3F2F8F115}" type="slidenum">
              <a:rPr lang="en-US" altLang="en-US"/>
              <a:pPr>
                <a:defRPr/>
              </a:pPr>
              <a:t>‹nº›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13246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C9A88FE-BD33-49EB-B0D0-24240D70122B}" type="datetimeFigureOut">
              <a:rPr lang="en-US" altLang="en-US"/>
              <a:pPr>
                <a:defRPr/>
              </a:pPr>
              <a:t>10/9/2015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D546297-7E73-4FC9-A6A7-C8A39408A2CE}" type="slidenum">
              <a:rPr lang="en-US" altLang="en-US"/>
              <a:pPr>
                <a:defRPr/>
              </a:pPr>
              <a:t>‹nº›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04229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1512551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" name="Picture 9" descr="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366" y="2451651"/>
            <a:ext cx="8857819" cy="135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95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09600" y="6456364"/>
            <a:ext cx="609600" cy="2873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2C8F2-360D-4C7E-A175-A9758E3EA030}" type="slidenum">
              <a:rPr lang="en-US" altLang="en-US"/>
              <a:pPr>
                <a:defRPr/>
              </a:pPr>
              <a:t>‹nº›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871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609600" y="319880"/>
            <a:ext cx="10972800" cy="7683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Click to edit Master title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371600"/>
            <a:ext cx="7315200" cy="3355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0956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658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1600"/>
            <a:ext cx="10972800" cy="6858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828800"/>
            <a:ext cx="10365236" cy="4233672"/>
          </a:xfrm>
        </p:spPr>
        <p:txBody>
          <a:bodyPr/>
          <a:lstStyle>
            <a:lvl1pPr marL="231775" indent="-231775">
              <a:defRPr/>
            </a:lvl1pPr>
            <a:lvl2pPr marL="452438" indent="-220663">
              <a:buClr>
                <a:schemeClr val="accent1"/>
              </a:buClr>
              <a:buFont typeface="Wingdings" charset="2"/>
              <a:buChar char="§"/>
              <a:defRPr/>
            </a:lvl2pPr>
            <a:lvl3pPr marL="679450" indent="-228600">
              <a:tabLst/>
              <a:defRPr/>
            </a:lvl3pPr>
            <a:lvl4pPr marL="915988" indent="-228600"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" y="797401"/>
            <a:ext cx="10972800" cy="480131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09600" y="6456364"/>
            <a:ext cx="609600" cy="2873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290B7-85CF-4017-B1C8-388FF2F42D51}" type="slidenum">
              <a:rPr lang="en-US" altLang="en-US"/>
              <a:pPr>
                <a:defRPr/>
              </a:pPr>
              <a:t>‹nº›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4336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d title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580284" y="0"/>
            <a:ext cx="76200" cy="6858000"/>
          </a:xfrm>
          <a:prstGeom prst="rect">
            <a:avLst/>
          </a:prstGeom>
          <a:solidFill>
            <a:srgbClr val="1919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599" y="6456364"/>
            <a:ext cx="6877879" cy="0"/>
          </a:xfrm>
          <a:prstGeom prst="line">
            <a:avLst/>
          </a:prstGeom>
          <a:ln w="6350" cmpd="sng">
            <a:solidFill>
              <a:srgbClr val="8989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13" descr="PRS LogoTaglin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196" y="6226970"/>
            <a:ext cx="3326572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7200"/>
            <a:ext cx="10972800" cy="6858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599" y="1143001"/>
            <a:ext cx="10972800" cy="480131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09601" y="1828800"/>
            <a:ext cx="10365236" cy="4233672"/>
          </a:xfrm>
        </p:spPr>
        <p:txBody>
          <a:bodyPr/>
          <a:lstStyle>
            <a:lvl1pPr marL="231775" indent="-231775">
              <a:defRPr/>
            </a:lvl1pPr>
            <a:lvl2pPr marL="452438" indent="-220663">
              <a:buClr>
                <a:schemeClr val="accent1"/>
              </a:buClr>
              <a:buFont typeface="Wingdings" charset="2"/>
              <a:buChar char="§"/>
              <a:defRPr/>
            </a:lvl2pPr>
            <a:lvl3pPr marL="679450" indent="-228600">
              <a:tabLst/>
              <a:defRPr/>
            </a:lvl3pPr>
            <a:lvl4pPr marL="915988" indent="-228600"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20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158451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304801" y="6387548"/>
            <a:ext cx="7354956" cy="25952"/>
          </a:xfrm>
          <a:prstGeom prst="line">
            <a:avLst/>
          </a:prstGeom>
          <a:ln w="6350" cmpd="sng">
            <a:solidFill>
              <a:srgbClr val="8989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12" descr="PSR rev logo-1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277" y="6096001"/>
            <a:ext cx="331175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914400" y="2395728"/>
            <a:ext cx="10058400" cy="13716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10058400" cy="1371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0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8685213" y="0"/>
              <a:ext cx="57150" cy="6858000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9" name="Straight Connector 8"/>
          <p:cNvCxnSpPr/>
          <p:nvPr userDrawn="1"/>
        </p:nvCxnSpPr>
        <p:spPr>
          <a:xfrm>
            <a:off x="304801" y="6413500"/>
            <a:ext cx="7248938" cy="552"/>
          </a:xfrm>
          <a:prstGeom prst="line">
            <a:avLst/>
          </a:prstGeom>
          <a:ln w="6350" cmpd="sng">
            <a:solidFill>
              <a:srgbClr val="8989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14" descr="PRS LogoTaglin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539" y="6135689"/>
            <a:ext cx="3260312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14400" y="2395728"/>
            <a:ext cx="10058400" cy="13716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10058400" cy="1371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8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14400" y="2395728"/>
            <a:ext cx="10058400" cy="13716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10058400" cy="1371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8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09600" y="6456364"/>
            <a:ext cx="609600" cy="2873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F78EE-A002-4F34-A75A-F92505D275DC}" type="slidenum">
              <a:rPr lang="en-US" altLang="en-US"/>
              <a:pPr>
                <a:defRPr/>
              </a:pPr>
              <a:t>‹nº›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827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599" y="415381"/>
            <a:ext cx="10972800" cy="76944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599"/>
            <a:ext cx="5035296" cy="4572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371599"/>
            <a:ext cx="5035296" cy="4572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09600" y="6456364"/>
            <a:ext cx="609600" cy="2873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4F2A-7DD1-491A-8BB8-31B9FDFA885A}" type="slidenum">
              <a:rPr lang="en-US" altLang="en-US"/>
              <a:pPr>
                <a:defRPr/>
              </a:pPr>
              <a:t>‹nº›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7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599" y="415381"/>
            <a:ext cx="10972800" cy="76944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5035296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57400"/>
            <a:ext cx="5035296" cy="3886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3"/>
          </p:nvPr>
        </p:nvSpPr>
        <p:spPr>
          <a:xfrm>
            <a:off x="5892800" y="1371600"/>
            <a:ext cx="5035296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5892800" y="2057400"/>
            <a:ext cx="5035296" cy="3886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" y="6456364"/>
            <a:ext cx="609600" cy="2873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3E1B2-24EF-4DCD-A167-3DEFAA581BF5}" type="slidenum">
              <a:rPr lang="en-US" altLang="en-US"/>
              <a:pPr>
                <a:defRPr/>
              </a:pPr>
              <a:t>‹nº›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139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7600"/>
            <a:ext cx="10972800" cy="1371600"/>
          </a:xfrm>
        </p:spPr>
        <p:txBody>
          <a:bodyPr anchor="t"/>
          <a:lstStyle>
            <a:lvl1pPr>
              <a:defRPr sz="2600" baseline="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057399"/>
            <a:ext cx="10365236" cy="3886200"/>
          </a:xfrm>
        </p:spPr>
        <p:txBody>
          <a:bodyPr/>
          <a:lstStyle>
            <a:lvl1pPr marL="231775" indent="-231775">
              <a:defRPr/>
            </a:lvl1pPr>
            <a:lvl2pPr marL="452438" indent="-220663">
              <a:buClr>
                <a:schemeClr val="accent1"/>
              </a:buClr>
              <a:buFont typeface="Wingdings" charset="2"/>
              <a:buChar char="§"/>
              <a:defRPr/>
            </a:lvl2pPr>
            <a:lvl3pPr marL="679450" indent="-228600">
              <a:tabLst/>
              <a:defRPr/>
            </a:lvl3pPr>
            <a:lvl4pPr marL="915988" indent="-228600"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09600" y="6456364"/>
            <a:ext cx="609600" cy="2873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C93FC-ED95-4D8C-9B49-3077702FE40E}" type="slidenum">
              <a:rPr lang="en-US" altLang="en-US"/>
              <a:pPr>
                <a:defRPr/>
              </a:pPr>
              <a:t>‹nº›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871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457200"/>
            <a:ext cx="1036531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3653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656485" y="0"/>
            <a:ext cx="535516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80284" y="0"/>
            <a:ext cx="76200" cy="6858000"/>
          </a:xfrm>
          <a:prstGeom prst="rect">
            <a:avLst/>
          </a:prstGeom>
          <a:solidFill>
            <a:srgbClr val="1919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09600" y="6456363"/>
            <a:ext cx="7156174" cy="1"/>
          </a:xfrm>
          <a:prstGeom prst="line">
            <a:avLst/>
          </a:prstGeom>
          <a:ln w="6350" cmpd="sng">
            <a:solidFill>
              <a:srgbClr val="8989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2" name="Picture 10" descr="PRS LogoTagline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649" y="6226970"/>
            <a:ext cx="2995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56" r:id="rId2"/>
    <p:sldLayoutId id="2147483764" r:id="rId3"/>
    <p:sldLayoutId id="2147483765" r:id="rId4"/>
    <p:sldLayoutId id="214748376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7" r:id="rId11"/>
    <p:sldLayoutId id="214748376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231775" indent="-231775" algn="l" defTabSz="457200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/>
          <a:ea typeface="ヒラギノ角ゴ Pro W3" charset="0"/>
          <a:cs typeface="Arial"/>
        </a:defRPr>
      </a:lvl1pPr>
      <a:lvl2pPr marL="452438" indent="-227013" algn="l" defTabSz="457200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"/>
          <a:ea typeface="ヒラギノ角ゴ Pro W3" charset="0"/>
          <a:cs typeface="Arial"/>
        </a:defRPr>
      </a:lvl2pPr>
      <a:lvl3pPr marL="679450" indent="-228600" algn="l" defTabSz="457200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/>
          <a:ea typeface="ヒラギノ角ゴ Pro W3" charset="0"/>
          <a:cs typeface="Arial"/>
        </a:defRPr>
      </a:lvl3pPr>
      <a:lvl4pPr marL="915988" indent="-228600" algn="l" defTabSz="457200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Arial"/>
          <a:ea typeface="ヒラギノ角ゴ Pro W3" charset="0"/>
          <a:cs typeface="Arial"/>
        </a:defRPr>
      </a:lvl4pPr>
      <a:lvl5pPr marL="1143000" indent="-228600" algn="l" defTabSz="457200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Arial"/>
          <a:ea typeface="ヒラギノ角ゴ Pro W3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30871" y="4455391"/>
            <a:ext cx="7117411" cy="6480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200" b="1" i="1" dirty="0" err="1">
                <a:solidFill>
                  <a:schemeClr val="tx1"/>
                </a:solidFill>
              </a:rPr>
              <a:t>TruckTracker</a:t>
            </a:r>
            <a:r>
              <a:rPr lang="en-US" sz="3200" b="1" i="1" baseline="30000" dirty="0" err="1">
                <a:solidFill>
                  <a:schemeClr val="tx1"/>
                </a:solidFill>
              </a:rPr>
              <a:t>TM</a:t>
            </a:r>
            <a:r>
              <a:rPr lang="en-US" sz="3200" b="1" i="1" dirty="0">
                <a:solidFill>
                  <a:schemeClr val="tx1"/>
                </a:solidFill>
              </a:rPr>
              <a:t> - Brazil</a:t>
            </a:r>
            <a:r>
              <a:rPr lang="en-US" sz="2400" b="1" i="1" dirty="0">
                <a:solidFill>
                  <a:srgbClr val="898989"/>
                </a:solidFill>
              </a:rPr>
              <a:t/>
            </a:r>
            <a:br>
              <a:rPr lang="en-US" sz="2400" b="1" i="1" dirty="0">
                <a:solidFill>
                  <a:srgbClr val="898989"/>
                </a:solidFill>
              </a:rPr>
            </a:br>
            <a:endParaRPr lang="en-US" sz="3200" b="1" i="1" baseline="30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ctrTitle"/>
          </p:nvPr>
        </p:nvSpPr>
        <p:spPr>
          <a:xfrm>
            <a:off x="2209800" y="2395538"/>
            <a:ext cx="7543800" cy="1371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ea typeface="ヒラギノ角ゴ Pro W3" pitchFamily="126" charset="-128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5040" y="743268"/>
            <a:ext cx="7543800" cy="1371600"/>
          </a:xfrm>
        </p:spPr>
        <p:txBody>
          <a:bodyPr/>
          <a:lstStyle/>
          <a:p>
            <a:r>
              <a:rPr lang="en-GB" dirty="0" smtClean="0"/>
              <a:t>Survey Content</a:t>
            </a:r>
            <a:endParaRPr lang="en-GB" dirty="0"/>
          </a:p>
        </p:txBody>
      </p:sp>
      <p:graphicFrame>
        <p:nvGraphicFramePr>
          <p:cNvPr id="11" name="Chart 10"/>
          <p:cNvGraphicFramePr/>
          <p:nvPr>
            <p:extLst/>
          </p:nvPr>
        </p:nvGraphicFramePr>
        <p:xfrm>
          <a:off x="3048000" y="196088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989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55520" y="566928"/>
            <a:ext cx="7543800" cy="1371600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2363096" y="2562337"/>
            <a:ext cx="3369833" cy="1828128"/>
          </a:xfrm>
        </p:spPr>
        <p:txBody>
          <a:bodyPr/>
          <a:lstStyle/>
          <a:p>
            <a:pPr marL="284163" indent="-171450" algn="l" eaLnBrk="1" hangingPunct="1">
              <a:spcAft>
                <a:spcPts val="1200"/>
              </a:spcAft>
              <a:buClr>
                <a:schemeClr val="bg1"/>
              </a:buClr>
              <a:buSzPct val="65000"/>
              <a:buFont typeface="Arial" pitchFamily="34" charset="0"/>
              <a:buChar char="•"/>
              <a:defRPr/>
            </a:pPr>
            <a:r>
              <a:rPr lang="en-US" sz="1800" dirty="0"/>
              <a:t>Interviews distribution and Schedule</a:t>
            </a:r>
          </a:p>
          <a:p>
            <a:pPr marL="284163" indent="-171450" algn="l" eaLnBrk="1" hangingPunct="1">
              <a:spcAft>
                <a:spcPts val="1200"/>
              </a:spcAft>
              <a:buClr>
                <a:schemeClr val="bg1"/>
              </a:buClr>
              <a:buSzPct val="65000"/>
              <a:buFont typeface="Arial" pitchFamily="34" charset="0"/>
              <a:buChar char="•"/>
              <a:defRPr/>
            </a:pPr>
            <a:r>
              <a:rPr lang="en-US" sz="1800" dirty="0"/>
              <a:t>Interviews Content</a:t>
            </a:r>
          </a:p>
          <a:p>
            <a:pPr marL="284163" indent="-171450" algn="l" eaLnBrk="1" hangingPunct="1">
              <a:spcAft>
                <a:spcPts val="1200"/>
              </a:spcAft>
              <a:buClr>
                <a:schemeClr val="bg1"/>
              </a:buClr>
              <a:buSzPct val="65000"/>
              <a:buFont typeface="Arial" pitchFamily="34" charset="0"/>
              <a:buChar char="•"/>
              <a:defRPr/>
            </a:pPr>
            <a:r>
              <a:rPr lang="en-US" sz="1800" dirty="0"/>
              <a:t>Interface sample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232" y="2179096"/>
            <a:ext cx="3243263" cy="259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013400"/>
            <a:ext cx="7289987" cy="5317973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09600" y="327600"/>
            <a:ext cx="10972800" cy="1371600"/>
          </a:xfrm>
        </p:spPr>
        <p:txBody>
          <a:bodyPr/>
          <a:lstStyle/>
          <a:p>
            <a:r>
              <a:rPr lang="en-US" sz="2800" b="1" dirty="0" smtClean="0"/>
              <a:t>CAWI / CATI / CAPI - Interface example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5957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Research confidence interval</a:t>
            </a:r>
            <a:endParaRPr lang="en-US" sz="32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549480"/>
            <a:ext cx="7028329" cy="1333170"/>
          </a:xfrm>
        </p:spPr>
        <p:txBody>
          <a:bodyPr/>
          <a:lstStyle/>
          <a:p>
            <a:r>
              <a:rPr lang="en-US" dirty="0" smtClean="0"/>
              <a:t>Intervals of 5% enough for quick corrections purposes</a:t>
            </a:r>
          </a:p>
          <a:p>
            <a:r>
              <a:rPr lang="en-US" dirty="0" smtClean="0"/>
              <a:t>Histogram for variance analysis</a:t>
            </a:r>
          </a:p>
          <a:p>
            <a:r>
              <a:rPr lang="en-US" dirty="0" smtClean="0"/>
              <a:t>Tight confidence intervals and error margin</a:t>
            </a:r>
          </a:p>
          <a:p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609600" y="797401"/>
            <a:ext cx="10972800" cy="444481"/>
          </a:xfrm>
        </p:spPr>
        <p:txBody>
          <a:bodyPr/>
          <a:lstStyle/>
          <a:p>
            <a:r>
              <a:rPr lang="en-US" dirty="0" smtClean="0"/>
              <a:t>Fidelity with dealers and buyers perspective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85290B7-85CF-4017-B1C8-388FF2F42D51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t="50758" r="65368" b="25745"/>
          <a:stretch/>
        </p:blipFill>
        <p:spPr>
          <a:xfrm>
            <a:off x="7637929" y="1399277"/>
            <a:ext cx="3694396" cy="18296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329757"/>
              </p:ext>
            </p:extLst>
          </p:nvPr>
        </p:nvGraphicFramePr>
        <p:xfrm>
          <a:off x="784412" y="2882650"/>
          <a:ext cx="6088828" cy="3367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306"/>
                <a:gridCol w="1801906"/>
                <a:gridCol w="1951616"/>
              </a:tblGrid>
              <a:tr h="457202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Dealers</a:t>
                      </a:r>
                      <a:endParaRPr lang="en-US" sz="18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Fleet Companies</a:t>
                      </a:r>
                      <a:endParaRPr lang="en-US" sz="18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96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1.000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500.000 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820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  <a:endParaRPr lang="en-US" sz="1400" b="0" i="1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6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Confidence Interval: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820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= Population</a:t>
                      </a:r>
                      <a:endParaRPr lang="en-US" sz="1200" b="0" i="1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6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distribution: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Homogeneous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Heterogeneous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96472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6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size: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96472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6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Error: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 of interval </a:t>
                      </a:r>
                      <a:r>
                        <a:rPr lang="en-US" sz="1600" b="0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  <a:r>
                        <a:rPr lang="en-US" sz="1800" b="0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± </a:t>
                      </a:r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0,5% 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 of interval or</a:t>
                      </a:r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± 1,0</a:t>
                      </a:r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en-US" sz="1800" b="0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82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Error Margin</a:t>
                      </a:r>
                      <a:r>
                        <a:rPr lang="en-US" sz="1100" b="0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  <a:endParaRPr lang="en-US" sz="1100" b="0" i="1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Seta para baixo 7"/>
          <p:cNvSpPr/>
          <p:nvPr/>
        </p:nvSpPr>
        <p:spPr>
          <a:xfrm>
            <a:off x="9359804" y="3287821"/>
            <a:ext cx="675532" cy="517697"/>
          </a:xfrm>
          <a:prstGeom prst="downArrow">
            <a:avLst/>
          </a:prstGeom>
          <a:solidFill>
            <a:srgbClr val="8E001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3166141"/>
              </p:ext>
            </p:extLst>
          </p:nvPr>
        </p:nvGraphicFramePr>
        <p:xfrm>
          <a:off x="7637929" y="3899648"/>
          <a:ext cx="3694396" cy="2225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053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5040" y="743268"/>
            <a:ext cx="7543800" cy="1371600"/>
          </a:xfrm>
        </p:spPr>
        <p:txBody>
          <a:bodyPr/>
          <a:lstStyle/>
          <a:p>
            <a:r>
              <a:rPr lang="en-GB" dirty="0" smtClean="0"/>
              <a:t>Results – From Dealers</a:t>
            </a:r>
            <a:endParaRPr lang="en-GB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790854507"/>
              </p:ext>
            </p:extLst>
          </p:nvPr>
        </p:nvGraphicFramePr>
        <p:xfrm>
          <a:off x="3048000" y="196088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80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5040" y="743268"/>
            <a:ext cx="7543800" cy="1371600"/>
          </a:xfrm>
        </p:spPr>
        <p:txBody>
          <a:bodyPr/>
          <a:lstStyle/>
          <a:p>
            <a:r>
              <a:rPr lang="en-GB" dirty="0" smtClean="0"/>
              <a:t>Results – From Fleet Owners</a:t>
            </a:r>
            <a:endParaRPr lang="en-GB" dirty="0"/>
          </a:p>
        </p:txBody>
      </p:sp>
      <p:graphicFrame>
        <p:nvGraphicFramePr>
          <p:cNvPr id="11" name="Chart 10"/>
          <p:cNvGraphicFramePr/>
          <p:nvPr>
            <p:extLst/>
          </p:nvPr>
        </p:nvGraphicFramePr>
        <p:xfrm>
          <a:off x="3048000" y="196088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073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4357" y="1092892"/>
            <a:ext cx="7543800" cy="1371600"/>
          </a:xfrm>
        </p:spPr>
        <p:txBody>
          <a:bodyPr/>
          <a:lstStyle/>
          <a:p>
            <a:r>
              <a:rPr lang="en-GB" dirty="0" smtClean="0"/>
              <a:t>Data Access</a:t>
            </a:r>
            <a:endParaRPr lang="en-GB" dirty="0"/>
          </a:p>
        </p:txBody>
      </p:sp>
      <p:graphicFrame>
        <p:nvGraphicFramePr>
          <p:cNvPr id="5" name="Chart 10"/>
          <p:cNvGraphicFramePr/>
          <p:nvPr>
            <p:extLst>
              <p:ext uri="{D42A27DB-BD31-4B8C-83A1-F6EECF244321}">
                <p14:modId xmlns:p14="http://schemas.microsoft.com/office/powerpoint/2010/main" val="3421336004"/>
              </p:ext>
            </p:extLst>
          </p:nvPr>
        </p:nvGraphicFramePr>
        <p:xfrm>
          <a:off x="3034553" y="2151528"/>
          <a:ext cx="5585012" cy="3671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23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11980" y="237690"/>
            <a:ext cx="10972800" cy="685800"/>
          </a:xfrm>
        </p:spPr>
        <p:txBody>
          <a:bodyPr/>
          <a:lstStyle/>
          <a:p>
            <a:r>
              <a:rPr lang="en-US" sz="3200" b="1" dirty="0" smtClean="0">
                <a:latin typeface="Calibri" panose="020F0502020204030204" pitchFamily="34" charset="0"/>
              </a:rPr>
              <a:t>Data Access via Web Portal – 3 levels of access</a:t>
            </a:r>
            <a:endParaRPr lang="en-US" sz="3200" b="1" dirty="0">
              <a:latin typeface="Calibri" panose="020F050202020403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11980" y="1331259"/>
            <a:ext cx="6331850" cy="4921622"/>
          </a:xfrm>
        </p:spPr>
        <p:txBody>
          <a:bodyPr/>
          <a:lstStyle/>
          <a:p>
            <a:pPr marL="688975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 smtClean="0">
                <a:latin typeface="Calibri" panose="020F0502020204030204" pitchFamily="34" charset="0"/>
              </a:rPr>
              <a:t>Level 1 – Respondents and Press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anose="020F0502020204030204" pitchFamily="34" charset="0"/>
              </a:rPr>
              <a:t>10 charts – free website</a:t>
            </a:r>
            <a:endParaRPr lang="en-US" sz="2000" dirty="0">
              <a:latin typeface="Calibri" panose="020F0502020204030204" pitchFamily="34" charset="0"/>
            </a:endParaRPr>
          </a:p>
          <a:p>
            <a:pPr marL="688975" lvl="1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b="1" dirty="0" err="1" smtClean="0">
                <a:latin typeface="Calibri" panose="020F0502020204030204" pitchFamily="34" charset="0"/>
              </a:rPr>
              <a:t>Subsciber</a:t>
            </a:r>
            <a:r>
              <a:rPr lang="en-US" sz="2400" b="1" dirty="0" smtClean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</a:rPr>
              <a:t>L</a:t>
            </a:r>
            <a:r>
              <a:rPr lang="en-US" sz="2400" b="1" dirty="0" smtClean="0">
                <a:latin typeface="Calibri" panose="020F0502020204030204" pitchFamily="34" charset="0"/>
              </a:rPr>
              <a:t>evel 2 – Tier 1: OEM Supplier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anose="020F0502020204030204" pitchFamily="34" charset="0"/>
              </a:rPr>
              <a:t>25 Charts / Analysis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anose="020F0502020204030204" pitchFamily="34" charset="0"/>
              </a:rPr>
              <a:t>No brand - Same info for all Tier 1 all OEM</a:t>
            </a:r>
            <a:endParaRPr lang="en-US" sz="2000" dirty="0">
              <a:latin typeface="Calibri" panose="020F0502020204030204" pitchFamily="34" charset="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</a:rPr>
              <a:t>Export data to 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Excel</a:t>
            </a:r>
          </a:p>
          <a:p>
            <a:pPr marL="688975" lvl="1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b="1" dirty="0" smtClean="0">
                <a:latin typeface="Calibri" panose="020F0502020204030204" pitchFamily="34" charset="0"/>
              </a:rPr>
              <a:t>Subscriber </a:t>
            </a:r>
            <a:r>
              <a:rPr lang="en-US" sz="2400" b="1" dirty="0" err="1" smtClean="0">
                <a:latin typeface="Calibri" panose="020F0502020204030204" pitchFamily="34" charset="0"/>
              </a:rPr>
              <a:t>leve</a:t>
            </a:r>
            <a:r>
              <a:rPr lang="en-US" sz="2400" b="1" dirty="0" smtClean="0">
                <a:latin typeface="Calibri" panose="020F0502020204030204" pitchFamily="34" charset="0"/>
              </a:rPr>
              <a:t> 3 – OEM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</a:rPr>
              <a:t>50 charts </a:t>
            </a:r>
            <a:r>
              <a:rPr lang="en-US" sz="2000" dirty="0" smtClean="0">
                <a:latin typeface="Calibri" panose="020F0502020204030204" pitchFamily="34" charset="0"/>
              </a:rPr>
              <a:t>/ Analysis done by PSR</a:t>
            </a:r>
            <a:endParaRPr lang="en-US" sz="2000" dirty="0">
              <a:latin typeface="Calibri" panose="020F0502020204030204" pitchFamily="34" charset="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anose="020F0502020204030204" pitchFamily="34" charset="0"/>
              </a:rPr>
              <a:t>Detailed and unique info - by Brand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anose="020F0502020204030204" pitchFamily="34" charset="0"/>
              </a:rPr>
              <a:t>Comparison OEM Brands vs. Average</a:t>
            </a:r>
            <a:endParaRPr lang="en-US" sz="2000" dirty="0">
              <a:latin typeface="Calibri" panose="020F0502020204030204" pitchFamily="34" charset="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anose="020F0502020204030204" pitchFamily="34" charset="0"/>
              </a:rPr>
              <a:t>Customization possibility – </a:t>
            </a:r>
            <a:r>
              <a:rPr lang="en-US" sz="2000" dirty="0">
                <a:latin typeface="Calibri" panose="020F0502020204030204" pitchFamily="34" charset="0"/>
              </a:rPr>
              <a:t>m</a:t>
            </a:r>
            <a:r>
              <a:rPr lang="en-US" sz="2000" dirty="0" smtClean="0">
                <a:latin typeface="Calibri" panose="020F0502020204030204" pitchFamily="34" charset="0"/>
              </a:rPr>
              <a:t>ore analysis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anose="020F0502020204030204" pitchFamily="34" charset="0"/>
              </a:rPr>
              <a:t>Quality </a:t>
            </a:r>
            <a:r>
              <a:rPr lang="en-US" sz="2000" dirty="0">
                <a:latin typeface="Calibri" panose="020F0502020204030204" pitchFamily="34" charset="0"/>
              </a:rPr>
              <a:t>/ Satisfaction insights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</a:rPr>
              <a:t>Export </a:t>
            </a:r>
            <a:r>
              <a:rPr lang="en-US" sz="2000" dirty="0" smtClean="0">
                <a:latin typeface="Calibri" panose="020F0502020204030204" pitchFamily="34" charset="0"/>
              </a:rPr>
              <a:t>data to 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Excel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</a:rPr>
              <a:t>Assure 30 respondents for each </a:t>
            </a:r>
            <a:r>
              <a:rPr lang="en-US" sz="2000" dirty="0" smtClean="0">
                <a:latin typeface="Calibri" panose="020F0502020204030204" pitchFamily="34" charset="0"/>
              </a:rPr>
              <a:t>subscriber</a:t>
            </a:r>
          </a:p>
          <a:p>
            <a:pPr lvl="1">
              <a:lnSpc>
                <a:spcPct val="100000"/>
              </a:lnSpc>
            </a:pPr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167" y="3697202"/>
            <a:ext cx="4311358" cy="210926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43830" y="1245879"/>
            <a:ext cx="37785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Customer Portal – WEB:</a:t>
            </a:r>
          </a:p>
          <a:p>
            <a:r>
              <a:rPr lang="en-US" sz="2400" u="sng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powersys-markettracker.com</a:t>
            </a:r>
            <a:endParaRPr lang="en-US" sz="2400" u="sng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804" y="2076876"/>
            <a:ext cx="2185110" cy="1715194"/>
          </a:xfrm>
          <a:prstGeom prst="rect">
            <a:avLst/>
          </a:prstGeom>
        </p:spPr>
      </p:pic>
      <p:sp>
        <p:nvSpPr>
          <p:cNvPr id="3" name="Seta dobrada 2"/>
          <p:cNvSpPr/>
          <p:nvPr/>
        </p:nvSpPr>
        <p:spPr>
          <a:xfrm rot="5400000">
            <a:off x="9316913" y="2968091"/>
            <a:ext cx="712694" cy="645459"/>
          </a:xfrm>
          <a:prstGeom prst="bentArrow">
            <a:avLst/>
          </a:prstGeom>
          <a:solidFill>
            <a:srgbClr val="C00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753035" y="963342"/>
            <a:ext cx="10630490" cy="0"/>
          </a:xfrm>
          <a:prstGeom prst="line">
            <a:avLst/>
          </a:prstGeom>
          <a:ln w="6350" cmpd="sng">
            <a:solidFill>
              <a:srgbClr val="8C26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829794"/>
      </p:ext>
    </p:extLst>
  </p:cSld>
  <p:clrMapOvr>
    <a:masterClrMapping/>
  </p:clrMapOvr>
</p:sld>
</file>

<file path=ppt/theme/theme1.xml><?xml version="1.0" encoding="utf-8"?>
<a:theme xmlns:a="http://schemas.openxmlformats.org/drawingml/2006/main" name="PSR">
  <a:themeElements>
    <a:clrScheme name="PS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C2633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A5A1A3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rgbClr val="8C263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PSR.potx</Template>
  <TotalTime>5812</TotalTime>
  <Words>221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ヒラギノ角ゴ Pro W3</vt:lpstr>
      <vt:lpstr>PSR</vt:lpstr>
      <vt:lpstr>Apresentação do PowerPoint</vt:lpstr>
      <vt:lpstr>Survey Content</vt:lpstr>
      <vt:lpstr>Methodology</vt:lpstr>
      <vt:lpstr>CAWI / CATI / CAPI - Interface example</vt:lpstr>
      <vt:lpstr>Research confidence interval</vt:lpstr>
      <vt:lpstr>Results – From Dealers</vt:lpstr>
      <vt:lpstr>Results – From Fleet Owners</vt:lpstr>
      <vt:lpstr>Data Access</vt:lpstr>
      <vt:lpstr>Data Access via Web Portal – 3 levels of access</vt:lpstr>
      <vt:lpstr>Thank you</vt:lpstr>
    </vt:vector>
  </TitlesOfParts>
  <Company>Mark Ohm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Systems Research</dc:creator>
  <cp:lastModifiedBy>Marcello da Silva Sousa</cp:lastModifiedBy>
  <cp:revision>432</cp:revision>
  <cp:lastPrinted>2015-03-18T20:56:46Z</cp:lastPrinted>
  <dcterms:created xsi:type="dcterms:W3CDTF">2013-11-01T01:06:35Z</dcterms:created>
  <dcterms:modified xsi:type="dcterms:W3CDTF">2015-10-09T19:30:37Z</dcterms:modified>
</cp:coreProperties>
</file>