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9A10-A50F-4DF8-A376-09F6B29A9D9E}" type="datetimeFigureOut">
              <a:rPr lang="pt-BR" smtClean="0"/>
              <a:t>06/04/2020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B36BC-CD72-4ABB-8A90-E240AA0723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8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9A10-A50F-4DF8-A376-09F6B29A9D9E}" type="datetimeFigureOut">
              <a:rPr lang="pt-BR" smtClean="0"/>
              <a:t>06/04/2020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B36BC-CD72-4ABB-8A90-E240AA0723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36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9A10-A50F-4DF8-A376-09F6B29A9D9E}" type="datetimeFigureOut">
              <a:rPr lang="pt-BR" smtClean="0"/>
              <a:t>06/04/2020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B36BC-CD72-4ABB-8A90-E240AA0723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145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9A10-A50F-4DF8-A376-09F6B29A9D9E}" type="datetimeFigureOut">
              <a:rPr lang="pt-BR" smtClean="0"/>
              <a:t>06/04/2020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B36BC-CD72-4ABB-8A90-E240AA0723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090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9A10-A50F-4DF8-A376-09F6B29A9D9E}" type="datetimeFigureOut">
              <a:rPr lang="pt-BR" smtClean="0"/>
              <a:t>06/04/2020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B36BC-CD72-4ABB-8A90-E240AA0723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2956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9A10-A50F-4DF8-A376-09F6B29A9D9E}" type="datetimeFigureOut">
              <a:rPr lang="pt-BR" smtClean="0"/>
              <a:t>06/04/2020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B36BC-CD72-4ABB-8A90-E240AA0723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0276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9A10-A50F-4DF8-A376-09F6B29A9D9E}" type="datetimeFigureOut">
              <a:rPr lang="pt-BR" smtClean="0"/>
              <a:t>06/04/2020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B36BC-CD72-4ABB-8A90-E240AA0723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2263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9A10-A50F-4DF8-A376-09F6B29A9D9E}" type="datetimeFigureOut">
              <a:rPr lang="pt-BR" smtClean="0"/>
              <a:t>06/04/2020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B36BC-CD72-4ABB-8A90-E240AA0723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6088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9A10-A50F-4DF8-A376-09F6B29A9D9E}" type="datetimeFigureOut">
              <a:rPr lang="pt-BR" smtClean="0"/>
              <a:t>06/04/2020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B36BC-CD72-4ABB-8A90-E240AA0723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371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9A10-A50F-4DF8-A376-09F6B29A9D9E}" type="datetimeFigureOut">
              <a:rPr lang="pt-BR" smtClean="0"/>
              <a:t>06/04/2020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B36BC-CD72-4ABB-8A90-E240AA0723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3855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9A10-A50F-4DF8-A376-09F6B29A9D9E}" type="datetimeFigureOut">
              <a:rPr lang="pt-BR" smtClean="0"/>
              <a:t>06/04/2020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B36BC-CD72-4ABB-8A90-E240AA0723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5154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E9A10-A50F-4DF8-A376-09F6B29A9D9E}" type="datetimeFigureOut">
              <a:rPr lang="pt-BR" smtClean="0"/>
              <a:t>06/04/2020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B36BC-CD72-4ABB-8A90-E240AA0723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4447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Arquitetura </a:t>
            </a:r>
            <a:r>
              <a:rPr lang="pt-BR" dirty="0" err="1" smtClean="0"/>
              <a:t>Siplad</a:t>
            </a:r>
            <a:r>
              <a:rPr lang="pt-BR" dirty="0" smtClean="0"/>
              <a:t> V3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Protótipo e Prova de Conceito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1322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Artefatos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Os outros artefatos presentes, e os que vierem a ser implementados, fazem parte do negócio do sistema.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4276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Ferramentas de Monitoramento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Para monitorar está sendo utilizado duas ferramentas open </a:t>
            </a:r>
            <a:r>
              <a:rPr lang="pt-BR" dirty="0" err="1" smtClean="0"/>
              <a:t>source</a:t>
            </a:r>
            <a:r>
              <a:rPr lang="pt-BR" dirty="0" smtClean="0"/>
              <a:t>.</a:t>
            </a:r>
            <a:br>
              <a:rPr lang="pt-BR" dirty="0" smtClean="0"/>
            </a:br>
            <a:r>
              <a:rPr lang="pt-BR" dirty="0" err="1" smtClean="0"/>
              <a:t>Prometheus</a:t>
            </a:r>
            <a:r>
              <a:rPr lang="pt-BR" dirty="0" smtClean="0"/>
              <a:t> e </a:t>
            </a:r>
            <a:r>
              <a:rPr lang="pt-BR" dirty="0" err="1" smtClean="0"/>
              <a:t>Grafana</a:t>
            </a:r>
            <a:endParaRPr lang="pt-BR" dirty="0" smtClean="0"/>
          </a:p>
          <a:p>
            <a:pPr lvl="1"/>
            <a:r>
              <a:rPr lang="pt-BR" dirty="0" err="1" smtClean="0"/>
              <a:t>Prometheus</a:t>
            </a:r>
            <a:r>
              <a:rPr lang="pt-BR" dirty="0" smtClean="0"/>
              <a:t> é responsável por receber as métricas e armazená-las. Ele possui uma linguagem de consulta onde podemos extrair informações úteis das métricas</a:t>
            </a:r>
          </a:p>
          <a:p>
            <a:pPr lvl="1"/>
            <a:r>
              <a:rPr lang="pt-BR" dirty="0" err="1" smtClean="0"/>
              <a:t>Grafana</a:t>
            </a:r>
            <a:r>
              <a:rPr lang="pt-BR" dirty="0" smtClean="0"/>
              <a:t> é a interface gráfica, que se conecta ao </a:t>
            </a:r>
            <a:r>
              <a:rPr lang="pt-BR" dirty="0" err="1" smtClean="0"/>
              <a:t>Prometheus</a:t>
            </a:r>
            <a:r>
              <a:rPr lang="pt-BR" dirty="0" smtClean="0"/>
              <a:t> e, através das queries, onde se cria os </a:t>
            </a:r>
            <a:r>
              <a:rPr lang="pt-BR" dirty="0" err="1" smtClean="0"/>
              <a:t>dashboards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7395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Agragador</a:t>
            </a:r>
            <a:r>
              <a:rPr lang="pt-BR" dirty="0" smtClean="0"/>
              <a:t> de Logs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dirty="0" smtClean="0"/>
              <a:t>Como </a:t>
            </a:r>
            <a:r>
              <a:rPr lang="pt-BR" sz="1800" dirty="0" err="1" smtClean="0"/>
              <a:t>ferrameta</a:t>
            </a:r>
            <a:r>
              <a:rPr lang="pt-BR" sz="1800" dirty="0" smtClean="0"/>
              <a:t> para agregador de logs utilizamos o </a:t>
            </a:r>
            <a:r>
              <a:rPr lang="pt-BR" sz="1800" dirty="0" err="1" smtClean="0"/>
              <a:t>OpenZipkin</a:t>
            </a:r>
            <a:endParaRPr lang="pt-BR" sz="1800" dirty="0" smtClean="0"/>
          </a:p>
          <a:p>
            <a:r>
              <a:rPr lang="pt-BR" sz="1800" dirty="0" smtClean="0"/>
              <a:t>O Spring Boot </a:t>
            </a:r>
            <a:r>
              <a:rPr lang="pt-BR" sz="1800" dirty="0" err="1" smtClean="0"/>
              <a:t>Cloud</a:t>
            </a:r>
            <a:r>
              <a:rPr lang="pt-BR" sz="1800" dirty="0" smtClean="0"/>
              <a:t> possui uma implementação para “</a:t>
            </a:r>
            <a:r>
              <a:rPr lang="pt-BR" sz="1800" dirty="0" err="1" smtClean="0"/>
              <a:t>tracing</a:t>
            </a:r>
            <a:r>
              <a:rPr lang="pt-BR" sz="1800" dirty="0" smtClean="0"/>
              <a:t> distribuído” chamado Spring </a:t>
            </a:r>
            <a:r>
              <a:rPr lang="pt-BR" sz="1800" dirty="0" err="1" smtClean="0"/>
              <a:t>Cloud</a:t>
            </a:r>
            <a:r>
              <a:rPr lang="pt-BR" sz="1800" dirty="0" smtClean="0"/>
              <a:t> </a:t>
            </a:r>
            <a:r>
              <a:rPr lang="pt-BR" sz="1800" dirty="0" err="1" smtClean="0"/>
              <a:t>Sleuth</a:t>
            </a:r>
            <a:r>
              <a:rPr lang="pt-BR" sz="1800" dirty="0" smtClean="0"/>
              <a:t>.</a:t>
            </a:r>
          </a:p>
          <a:p>
            <a:r>
              <a:rPr lang="pt-BR" sz="1800" dirty="0" smtClean="0"/>
              <a:t>Basta colocar a dependência no projeto e o </a:t>
            </a:r>
            <a:r>
              <a:rPr lang="pt-BR" sz="1800" dirty="0" err="1" smtClean="0"/>
              <a:t>Sleuth</a:t>
            </a:r>
            <a:r>
              <a:rPr lang="pt-BR" sz="1800" dirty="0" smtClean="0"/>
              <a:t> irá embutir no log um identificador de correlação ( </a:t>
            </a:r>
            <a:r>
              <a:rPr lang="pt-BR" sz="1800" dirty="0" err="1" smtClean="0"/>
              <a:t>correlationId</a:t>
            </a:r>
            <a:r>
              <a:rPr lang="pt-BR" sz="1800" dirty="0" smtClean="0"/>
              <a:t>), que será enviado junto com o cabeçalho, quando um serviço invocar um outro.</a:t>
            </a:r>
          </a:p>
          <a:p>
            <a:r>
              <a:rPr lang="pt-BR" sz="1800" dirty="0" smtClean="0"/>
              <a:t>Após configurar a aplicação, ela de tempos em tempos, enviará os logs para o </a:t>
            </a:r>
            <a:r>
              <a:rPr lang="pt-BR" sz="1800" dirty="0" err="1" smtClean="0"/>
              <a:t>Zipkin</a:t>
            </a:r>
            <a:r>
              <a:rPr lang="pt-BR" sz="1800" dirty="0" smtClean="0"/>
              <a:t>, que será responsável por agregar em uma ferramenta visual a chamada entre os serviços, o tempos que levou. </a:t>
            </a:r>
          </a:p>
          <a:p>
            <a:pPr marL="0" indent="0">
              <a:buNone/>
            </a:pP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6638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Open </a:t>
            </a:r>
            <a:r>
              <a:rPr lang="pt-BR" dirty="0" err="1" smtClean="0"/>
              <a:t>Zipkin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dirty="0" smtClean="0"/>
              <a:t>Abaixo um exemplo do log agregado no </a:t>
            </a:r>
            <a:r>
              <a:rPr lang="pt-BR" sz="1800" dirty="0" err="1" smtClean="0"/>
              <a:t>Zipkin</a:t>
            </a:r>
            <a:r>
              <a:rPr lang="pt-BR" sz="1800" dirty="0" smtClean="0"/>
              <a:t>. A chamada foi feita ao serviço Apoio, através do gateway.</a:t>
            </a:r>
            <a:br>
              <a:rPr lang="pt-BR" sz="1800" dirty="0" smtClean="0"/>
            </a:br>
            <a:endParaRPr lang="pt-BR" sz="18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492896"/>
            <a:ext cx="8619885" cy="4016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5221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Open </a:t>
            </a:r>
            <a:r>
              <a:rPr lang="pt-BR" dirty="0" err="1" smtClean="0"/>
              <a:t>Zipkin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dirty="0" smtClean="0"/>
              <a:t>Na próxima imagem vemos uma chamada ao serviço de teste através do gateway.</a:t>
            </a:r>
          </a:p>
          <a:p>
            <a:r>
              <a:rPr lang="pt-BR" sz="1800" dirty="0" smtClean="0"/>
              <a:t>As chamadas ao </a:t>
            </a:r>
            <a:r>
              <a:rPr lang="pt-BR" sz="1800" dirty="0" err="1" smtClean="0"/>
              <a:t>endpoint</a:t>
            </a:r>
            <a:r>
              <a:rPr lang="pt-BR" sz="1800" dirty="0" smtClean="0"/>
              <a:t> /v1/apoio/</a:t>
            </a:r>
            <a:r>
              <a:rPr lang="pt-BR" sz="1800" dirty="0" err="1" smtClean="0"/>
              <a:t>usuarios</a:t>
            </a:r>
            <a:r>
              <a:rPr lang="pt-BR" sz="1800" dirty="0" smtClean="0"/>
              <a:t>/</a:t>
            </a:r>
            <a:r>
              <a:rPr lang="pt-BR" sz="1800" dirty="0" err="1" smtClean="0"/>
              <a:t>getbyusername</a:t>
            </a:r>
            <a:r>
              <a:rPr lang="pt-BR" sz="1800" dirty="0" smtClean="0"/>
              <a:t> é feita pelo </a:t>
            </a:r>
            <a:r>
              <a:rPr lang="pt-BR" sz="1800" dirty="0" err="1" smtClean="0"/>
              <a:t>SpringSecurity</a:t>
            </a:r>
            <a:r>
              <a:rPr lang="pt-BR" sz="1800" dirty="0" smtClean="0"/>
              <a:t> no momento da validação do TOKEN JWT</a:t>
            </a:r>
            <a:br>
              <a:rPr lang="pt-BR" sz="1800" dirty="0" smtClean="0"/>
            </a:br>
            <a:r>
              <a:rPr lang="pt-BR" sz="1800" dirty="0" smtClean="0"/>
              <a:t/>
            </a:r>
            <a:br>
              <a:rPr lang="pt-BR" sz="1800" dirty="0" smtClean="0"/>
            </a:br>
            <a:endParaRPr lang="pt-BR" sz="1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35" y="2780928"/>
            <a:ext cx="8610748" cy="3209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7991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Geral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Prover uma infraestrutura em micro serviços, onde:</a:t>
            </a:r>
          </a:p>
          <a:p>
            <a:r>
              <a:rPr lang="pt-BR" dirty="0" smtClean="0"/>
              <a:t>Fácil de Implantar</a:t>
            </a:r>
          </a:p>
          <a:p>
            <a:r>
              <a:rPr lang="pt-BR" dirty="0" smtClean="0"/>
              <a:t>Fácil de Monitorar</a:t>
            </a:r>
          </a:p>
          <a:p>
            <a:r>
              <a:rPr lang="pt-BR" dirty="0" smtClean="0"/>
              <a:t>Fácil de Escalar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673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Tecnologias Utilizadas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 smtClean="0"/>
              <a:t>Docker</a:t>
            </a:r>
            <a:endParaRPr lang="pt-BR" dirty="0" smtClean="0"/>
          </a:p>
          <a:p>
            <a:r>
              <a:rPr lang="pt-BR" dirty="0" smtClean="0"/>
              <a:t>Java</a:t>
            </a:r>
          </a:p>
          <a:p>
            <a:r>
              <a:rPr lang="pt-BR" dirty="0" smtClean="0"/>
              <a:t>Spring</a:t>
            </a:r>
          </a:p>
          <a:p>
            <a:r>
              <a:rPr lang="pt-BR" dirty="0" err="1" smtClean="0"/>
              <a:t>SpringBoot</a:t>
            </a:r>
            <a:endParaRPr lang="pt-BR" dirty="0" smtClean="0"/>
          </a:p>
          <a:p>
            <a:r>
              <a:rPr lang="pt-BR" dirty="0" err="1" smtClean="0"/>
              <a:t>SpringCloud</a:t>
            </a:r>
            <a:endParaRPr lang="pt-BR" dirty="0" smtClean="0"/>
          </a:p>
          <a:p>
            <a:r>
              <a:rPr lang="pt-BR" dirty="0" err="1" smtClean="0"/>
              <a:t>Prometheus</a:t>
            </a:r>
            <a:endParaRPr lang="pt-BR" dirty="0" smtClean="0"/>
          </a:p>
          <a:p>
            <a:r>
              <a:rPr lang="pt-BR" dirty="0" err="1" smtClean="0"/>
              <a:t>Grafana</a:t>
            </a:r>
            <a:endParaRPr lang="pt-BR" dirty="0" smtClean="0"/>
          </a:p>
          <a:p>
            <a:r>
              <a:rPr lang="pt-BR" dirty="0" smtClean="0"/>
              <a:t>Open </a:t>
            </a:r>
            <a:r>
              <a:rPr lang="pt-BR" dirty="0" err="1" smtClean="0"/>
              <a:t>Zipkin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4842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Vantagens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Portabilidade</a:t>
            </a:r>
          </a:p>
          <a:p>
            <a:r>
              <a:rPr lang="pt-BR" dirty="0" smtClean="0"/>
              <a:t>Testes Unitários e de Integração</a:t>
            </a:r>
          </a:p>
          <a:p>
            <a:r>
              <a:rPr lang="pt-BR" dirty="0" err="1" smtClean="0"/>
              <a:t>SpringBoot</a:t>
            </a:r>
            <a:r>
              <a:rPr lang="pt-BR" dirty="0" smtClean="0"/>
              <a:t> e </a:t>
            </a:r>
            <a:r>
              <a:rPr lang="pt-BR" dirty="0" err="1" smtClean="0"/>
              <a:t>SpringCloud</a:t>
            </a:r>
            <a:r>
              <a:rPr lang="pt-BR" dirty="0" smtClean="0"/>
              <a:t> desonera do programador todas as partes chatas (</a:t>
            </a:r>
            <a:r>
              <a:rPr lang="pt-BR" dirty="0" err="1" smtClean="0"/>
              <a:t>boilerplates</a:t>
            </a:r>
            <a:r>
              <a:rPr lang="pt-BR" dirty="0" smtClean="0"/>
              <a:t>) e difíceis para esse tipo de arquitetura.</a:t>
            </a:r>
          </a:p>
          <a:p>
            <a:r>
              <a:rPr lang="pt-BR" dirty="0" smtClean="0"/>
              <a:t>Artefatos independentes e autocontidos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5811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</a:t>
            </a:r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1547664" y="2996952"/>
            <a:ext cx="5544616" cy="28803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Service Gateway</a:t>
            </a:r>
            <a:endParaRPr lang="pt-BR" dirty="0"/>
          </a:p>
        </p:txBody>
      </p:sp>
      <p:pic>
        <p:nvPicPr>
          <p:cNvPr id="1026" name="Picture 2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624777"/>
            <a:ext cx="1088355" cy="1032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Program Files (x86)\Microsoft Office\MEDIA\CAGCAT10\j0292020.wm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772816"/>
            <a:ext cx="932270" cy="884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742047"/>
            <a:ext cx="932270" cy="884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ector de seta reta 7"/>
          <p:cNvCxnSpPr>
            <a:stCxn id="1026" idx="2"/>
          </p:cNvCxnSpPr>
          <p:nvPr/>
        </p:nvCxnSpPr>
        <p:spPr>
          <a:xfrm>
            <a:off x="2307866" y="2657651"/>
            <a:ext cx="1328030" cy="339301"/>
          </a:xfrm>
          <a:prstGeom prst="straightConnector1">
            <a:avLst/>
          </a:prstGeom>
          <a:ln w="158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stCxn id="7" idx="2"/>
          </p:cNvCxnSpPr>
          <p:nvPr/>
        </p:nvCxnSpPr>
        <p:spPr>
          <a:xfrm>
            <a:off x="4390063" y="2626882"/>
            <a:ext cx="0" cy="370070"/>
          </a:xfrm>
          <a:prstGeom prst="straightConnector1">
            <a:avLst/>
          </a:prstGeom>
          <a:ln w="158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6" idx="2"/>
          </p:cNvCxnSpPr>
          <p:nvPr/>
        </p:nvCxnSpPr>
        <p:spPr>
          <a:xfrm flipH="1">
            <a:off x="5580112" y="2657651"/>
            <a:ext cx="754167" cy="339301"/>
          </a:xfrm>
          <a:prstGeom prst="straightConnector1">
            <a:avLst/>
          </a:prstGeom>
          <a:ln w="158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de cantos arredondados 13"/>
          <p:cNvSpPr/>
          <p:nvPr/>
        </p:nvSpPr>
        <p:spPr>
          <a:xfrm>
            <a:off x="395536" y="3501008"/>
            <a:ext cx="1080120" cy="266429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Service</a:t>
            </a:r>
            <a:br>
              <a:rPr lang="pt-BR" sz="1400" dirty="0" smtClean="0"/>
            </a:br>
            <a:r>
              <a:rPr lang="pt-BR" sz="1400" dirty="0" smtClean="0"/>
              <a:t>Discovery</a:t>
            </a:r>
            <a:endParaRPr lang="pt-BR" sz="1400" dirty="0"/>
          </a:p>
        </p:txBody>
      </p:sp>
      <p:cxnSp>
        <p:nvCxnSpPr>
          <p:cNvPr id="19" name="Conector reto 18"/>
          <p:cNvCxnSpPr/>
          <p:nvPr/>
        </p:nvCxnSpPr>
        <p:spPr>
          <a:xfrm flipV="1">
            <a:off x="1403648" y="3284984"/>
            <a:ext cx="360040" cy="288032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de cantos arredondados 19"/>
          <p:cNvSpPr/>
          <p:nvPr/>
        </p:nvSpPr>
        <p:spPr>
          <a:xfrm>
            <a:off x="2017775" y="3861048"/>
            <a:ext cx="190821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Serviço </a:t>
            </a:r>
            <a:r>
              <a:rPr lang="pt-BR" dirty="0" smtClean="0"/>
              <a:t>Autenticação</a:t>
            </a:r>
            <a:endParaRPr lang="pt-BR" dirty="0" smtClean="0"/>
          </a:p>
        </p:txBody>
      </p:sp>
      <p:sp>
        <p:nvSpPr>
          <p:cNvPr id="22" name="Retângulo de cantos arredondados 21"/>
          <p:cNvSpPr/>
          <p:nvPr/>
        </p:nvSpPr>
        <p:spPr>
          <a:xfrm>
            <a:off x="2015716" y="5308794"/>
            <a:ext cx="1908212" cy="86409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Serviço Apoio</a:t>
            </a:r>
          </a:p>
        </p:txBody>
      </p:sp>
      <p:cxnSp>
        <p:nvCxnSpPr>
          <p:cNvPr id="23" name="Conector reto 22"/>
          <p:cNvCxnSpPr>
            <a:stCxn id="20" idx="1"/>
          </p:cNvCxnSpPr>
          <p:nvPr/>
        </p:nvCxnSpPr>
        <p:spPr>
          <a:xfrm flipH="1">
            <a:off x="1475656" y="4293096"/>
            <a:ext cx="542119" cy="0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>
            <a:stCxn id="22" idx="1"/>
          </p:cNvCxnSpPr>
          <p:nvPr/>
        </p:nvCxnSpPr>
        <p:spPr>
          <a:xfrm flipH="1" flipV="1">
            <a:off x="1475656" y="5733256"/>
            <a:ext cx="540060" cy="7586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 flipH="1">
            <a:off x="2771800" y="3284984"/>
            <a:ext cx="720080" cy="576064"/>
          </a:xfrm>
          <a:prstGeom prst="straightConnector1">
            <a:avLst/>
          </a:prstGeom>
          <a:ln w="158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 flipH="1">
            <a:off x="3925987" y="3284984"/>
            <a:ext cx="646013" cy="2088232"/>
          </a:xfrm>
          <a:prstGeom prst="straightConnector1">
            <a:avLst/>
          </a:prstGeom>
          <a:ln w="158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Conector de seta reta 1024"/>
          <p:cNvCxnSpPr>
            <a:stCxn id="20" idx="2"/>
            <a:endCxn id="22" idx="0"/>
          </p:cNvCxnSpPr>
          <p:nvPr/>
        </p:nvCxnSpPr>
        <p:spPr>
          <a:xfrm flipH="1">
            <a:off x="2969822" y="4725144"/>
            <a:ext cx="2059" cy="583650"/>
          </a:xfrm>
          <a:prstGeom prst="straightConnector1">
            <a:avLst/>
          </a:prstGeom>
          <a:ln w="158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Retângulo de cantos arredondados 1027"/>
          <p:cNvSpPr/>
          <p:nvPr/>
        </p:nvSpPr>
        <p:spPr>
          <a:xfrm>
            <a:off x="4788024" y="5308794"/>
            <a:ext cx="1440160" cy="864096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Prometheus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000" dirty="0" smtClean="0"/>
              <a:t>(Coleta as Métricas)</a:t>
            </a:r>
            <a:endParaRPr lang="pt-BR" sz="1000" dirty="0"/>
          </a:p>
        </p:txBody>
      </p:sp>
      <p:sp>
        <p:nvSpPr>
          <p:cNvPr id="37" name="Retângulo de cantos arredondados 36"/>
          <p:cNvSpPr/>
          <p:nvPr/>
        </p:nvSpPr>
        <p:spPr>
          <a:xfrm>
            <a:off x="6588224" y="5301208"/>
            <a:ext cx="1440160" cy="864096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Grafana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000" dirty="0" smtClean="0"/>
              <a:t>(</a:t>
            </a:r>
            <a:r>
              <a:rPr lang="pt-BR" sz="1000" dirty="0" err="1" smtClean="0"/>
              <a:t>Dashboard</a:t>
            </a:r>
            <a:r>
              <a:rPr lang="pt-BR" sz="1000" dirty="0" smtClean="0"/>
              <a:t>)</a:t>
            </a:r>
            <a:endParaRPr lang="pt-BR" sz="1000" dirty="0"/>
          </a:p>
        </p:txBody>
      </p:sp>
      <p:sp>
        <p:nvSpPr>
          <p:cNvPr id="38" name="Retângulo de cantos arredondados 37"/>
          <p:cNvSpPr/>
          <p:nvPr/>
        </p:nvSpPr>
        <p:spPr>
          <a:xfrm>
            <a:off x="6588224" y="3717032"/>
            <a:ext cx="144016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Zipkin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000" dirty="0" smtClean="0"/>
              <a:t>(Agrega os Logs das Aplicações)</a:t>
            </a:r>
            <a:endParaRPr lang="pt-BR" sz="1000" dirty="0"/>
          </a:p>
        </p:txBody>
      </p:sp>
      <p:cxnSp>
        <p:nvCxnSpPr>
          <p:cNvPr id="1034" name="Conector de seta reta 1033"/>
          <p:cNvCxnSpPr>
            <a:stCxn id="1028" idx="3"/>
            <a:endCxn id="37" idx="1"/>
          </p:cNvCxnSpPr>
          <p:nvPr/>
        </p:nvCxnSpPr>
        <p:spPr>
          <a:xfrm flipV="1">
            <a:off x="6228184" y="5733256"/>
            <a:ext cx="360040" cy="758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Conector de seta reta 1035"/>
          <p:cNvCxnSpPr>
            <a:stCxn id="1028" idx="1"/>
            <a:endCxn id="22" idx="3"/>
          </p:cNvCxnSpPr>
          <p:nvPr/>
        </p:nvCxnSpPr>
        <p:spPr>
          <a:xfrm flipH="1">
            <a:off x="3923928" y="5740842"/>
            <a:ext cx="864096" cy="0"/>
          </a:xfrm>
          <a:prstGeom prst="straightConnector1">
            <a:avLst/>
          </a:prstGeom>
          <a:ln w="158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Conector de seta reta 1037"/>
          <p:cNvCxnSpPr>
            <a:stCxn id="1028" idx="0"/>
          </p:cNvCxnSpPr>
          <p:nvPr/>
        </p:nvCxnSpPr>
        <p:spPr>
          <a:xfrm flipH="1" flipV="1">
            <a:off x="3934613" y="4440661"/>
            <a:ext cx="1573491" cy="868133"/>
          </a:xfrm>
          <a:prstGeom prst="straightConnector1">
            <a:avLst/>
          </a:prstGeom>
          <a:ln w="158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Conector de seta reta 1039"/>
          <p:cNvCxnSpPr>
            <a:endCxn id="38" idx="1"/>
          </p:cNvCxnSpPr>
          <p:nvPr/>
        </p:nvCxnSpPr>
        <p:spPr>
          <a:xfrm flipV="1">
            <a:off x="3925987" y="4149080"/>
            <a:ext cx="2662237" cy="1368152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Conector de seta reta 1041"/>
          <p:cNvCxnSpPr>
            <a:stCxn id="20" idx="3"/>
            <a:endCxn id="38" idx="1"/>
          </p:cNvCxnSpPr>
          <p:nvPr/>
        </p:nvCxnSpPr>
        <p:spPr>
          <a:xfrm flipV="1">
            <a:off x="3925987" y="4149080"/>
            <a:ext cx="2662237" cy="144016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9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Artefatos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siplad-service-discovery</a:t>
            </a:r>
            <a:endParaRPr lang="pt-BR" dirty="0" smtClean="0"/>
          </a:p>
          <a:p>
            <a:r>
              <a:rPr lang="pt-BR" dirty="0" err="1" smtClean="0"/>
              <a:t>siplad</a:t>
            </a:r>
            <a:r>
              <a:rPr lang="pt-BR" dirty="0" smtClean="0"/>
              <a:t>-</a:t>
            </a:r>
            <a:r>
              <a:rPr lang="pt-BR" dirty="0" err="1" smtClean="0"/>
              <a:t>service</a:t>
            </a:r>
            <a:r>
              <a:rPr lang="pt-BR" dirty="0" smtClean="0"/>
              <a:t>-core</a:t>
            </a:r>
          </a:p>
          <a:p>
            <a:r>
              <a:rPr lang="pt-BR" dirty="0" err="1" smtClean="0"/>
              <a:t>siplad</a:t>
            </a:r>
            <a:r>
              <a:rPr lang="pt-BR" dirty="0" smtClean="0"/>
              <a:t>-gateway</a:t>
            </a:r>
          </a:p>
          <a:p>
            <a:r>
              <a:rPr lang="pt-BR" dirty="0" err="1"/>
              <a:t>s</a:t>
            </a:r>
            <a:r>
              <a:rPr lang="pt-BR" dirty="0" err="1" smtClean="0"/>
              <a:t>iplad</a:t>
            </a:r>
            <a:r>
              <a:rPr lang="pt-BR" dirty="0" smtClean="0"/>
              <a:t>-</a:t>
            </a:r>
            <a:r>
              <a:rPr lang="pt-BR" dirty="0" err="1" smtClean="0"/>
              <a:t>service</a:t>
            </a:r>
            <a:r>
              <a:rPr lang="pt-BR" dirty="0" smtClean="0"/>
              <a:t>-apoio</a:t>
            </a:r>
          </a:p>
          <a:p>
            <a:r>
              <a:rPr lang="pt-BR" dirty="0" err="1"/>
              <a:t>s</a:t>
            </a:r>
            <a:r>
              <a:rPr lang="pt-BR" dirty="0" err="1" smtClean="0"/>
              <a:t>iplad-service-autenticacao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2802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pt-BR" dirty="0" smtClean="0"/>
              <a:t>Artefatos </a:t>
            </a:r>
            <a:br>
              <a:rPr lang="pt-BR" dirty="0" smtClean="0"/>
            </a:br>
            <a:r>
              <a:rPr lang="pt-BR" dirty="0" err="1" smtClean="0"/>
              <a:t>siplad</a:t>
            </a:r>
            <a:r>
              <a:rPr lang="pt-BR" dirty="0" smtClean="0"/>
              <a:t>-</a:t>
            </a:r>
            <a:r>
              <a:rPr lang="pt-BR" dirty="0" err="1" smtClean="0"/>
              <a:t>service</a:t>
            </a:r>
            <a:r>
              <a:rPr lang="pt-BR" dirty="0" smtClean="0"/>
              <a:t>-core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pt-BR" sz="1600" dirty="0" smtClean="0"/>
              <a:t>Classes comuns aos serviços</a:t>
            </a:r>
          </a:p>
          <a:p>
            <a:pPr>
              <a:buFontTx/>
              <a:buChar char="-"/>
            </a:pPr>
            <a:r>
              <a:rPr lang="pt-BR" sz="1600" dirty="0" smtClean="0"/>
              <a:t>Possui as interfaces remotas às </a:t>
            </a:r>
            <a:r>
              <a:rPr lang="pt-BR" sz="1600" dirty="0" err="1" smtClean="0"/>
              <a:t>APIs</a:t>
            </a:r>
            <a:r>
              <a:rPr lang="pt-BR" sz="1600" dirty="0" smtClean="0"/>
              <a:t> (@</a:t>
            </a:r>
            <a:r>
              <a:rPr lang="pt-BR" sz="1600" dirty="0" err="1" smtClean="0"/>
              <a:t>FeignClient</a:t>
            </a:r>
            <a:r>
              <a:rPr lang="pt-BR" sz="1600" dirty="0" smtClean="0"/>
              <a:t> </a:t>
            </a:r>
            <a:r>
              <a:rPr lang="pt-BR" sz="1800" dirty="0" smtClean="0"/>
              <a:t>)</a:t>
            </a:r>
          </a:p>
          <a:p>
            <a:pPr>
              <a:buFontTx/>
              <a:buChar char="-"/>
            </a:pPr>
            <a:r>
              <a:rPr lang="pt-BR" sz="1800" dirty="0" smtClean="0"/>
              <a:t>Possui os </a:t>
            </a:r>
            <a:r>
              <a:rPr lang="pt-BR" sz="1800" dirty="0" err="1" smtClean="0"/>
              <a:t>DTOs</a:t>
            </a:r>
            <a:r>
              <a:rPr lang="pt-BR" sz="1800" dirty="0" smtClean="0"/>
              <a:t> que serão utilizados entre as</a:t>
            </a:r>
            <a:br>
              <a:rPr lang="pt-BR" sz="1800" dirty="0" smtClean="0"/>
            </a:br>
            <a:r>
              <a:rPr lang="pt-BR" sz="1800" dirty="0" smtClean="0"/>
              <a:t>chamadas remotas</a:t>
            </a:r>
          </a:p>
          <a:p>
            <a:pPr>
              <a:buFontTx/>
              <a:buChar char="-"/>
            </a:pPr>
            <a:r>
              <a:rPr lang="pt-BR" sz="1800" dirty="0" smtClean="0"/>
              <a:t>Possui as classes responsáveis pela segurança</a:t>
            </a:r>
            <a:br>
              <a:rPr lang="pt-BR" sz="1800" dirty="0" smtClean="0"/>
            </a:br>
            <a:r>
              <a:rPr lang="pt-BR" sz="1800" dirty="0" smtClean="0"/>
              <a:t>dos serviços. Lembrando que tudo é feito pelo</a:t>
            </a:r>
            <a:br>
              <a:rPr lang="pt-BR" sz="1800" dirty="0" smtClean="0"/>
            </a:br>
            <a:r>
              <a:rPr lang="pt-BR" sz="1800" dirty="0" smtClean="0"/>
              <a:t>Spring, basta seguir o modelo dos pacotes nos</a:t>
            </a:r>
            <a:br>
              <a:rPr lang="pt-BR" sz="1800" dirty="0" smtClean="0"/>
            </a:br>
            <a:r>
              <a:rPr lang="pt-BR" sz="1800" dirty="0" smtClean="0"/>
              <a:t>serviços que o Spring se resolve, isto é,</a:t>
            </a:r>
            <a:br>
              <a:rPr lang="pt-BR" sz="1800" dirty="0" smtClean="0"/>
            </a:br>
            <a:r>
              <a:rPr lang="pt-BR" sz="1800" dirty="0" smtClean="0"/>
              <a:t>todas as classes estarem a partir do pacote</a:t>
            </a:r>
            <a:br>
              <a:rPr lang="pt-BR" sz="1800" dirty="0" smtClean="0"/>
            </a:br>
            <a:r>
              <a:rPr lang="pt-BR" sz="1800" dirty="0" err="1" smtClean="0"/>
              <a:t>mb.dgom.siplad</a:t>
            </a:r>
            <a:r>
              <a:rPr lang="pt-BR" sz="1800" dirty="0" smtClean="0"/>
              <a:t> e a classe </a:t>
            </a:r>
            <a:r>
              <a:rPr lang="pt-BR" sz="1800" dirty="0" err="1" smtClean="0"/>
              <a:t>main</a:t>
            </a:r>
            <a:r>
              <a:rPr lang="pt-BR" sz="1800" dirty="0" smtClean="0"/>
              <a:t>, que possui a</a:t>
            </a:r>
            <a:br>
              <a:rPr lang="pt-BR" sz="1800" dirty="0" smtClean="0"/>
            </a:br>
            <a:r>
              <a:rPr lang="pt-BR" sz="1800" dirty="0" smtClean="0"/>
              <a:t>chamada a </a:t>
            </a:r>
            <a:r>
              <a:rPr lang="pt-BR" sz="1800" dirty="0" err="1" smtClean="0"/>
              <a:t>SpringApplication.</a:t>
            </a:r>
            <a:r>
              <a:rPr lang="pt-BR" sz="1800" i="1" dirty="0" err="1" smtClean="0"/>
              <a:t>run</a:t>
            </a:r>
            <a:r>
              <a:rPr lang="pt-BR" sz="1800" i="1" dirty="0" smtClean="0"/>
              <a:t> </a:t>
            </a:r>
            <a:r>
              <a:rPr lang="pt-BR" sz="1800" dirty="0" smtClean="0"/>
              <a:t>estar neste</a:t>
            </a:r>
            <a:br>
              <a:rPr lang="pt-BR" sz="1800" dirty="0" smtClean="0"/>
            </a:br>
            <a:r>
              <a:rPr lang="pt-BR" sz="1800" dirty="0" smtClean="0"/>
              <a:t>pacote.</a:t>
            </a:r>
          </a:p>
          <a:p>
            <a:pPr marL="0" indent="0">
              <a:buNone/>
            </a:pPr>
            <a:r>
              <a:rPr lang="pt-BR" sz="1800" dirty="0" smtClean="0"/>
              <a:t/>
            </a:r>
            <a:br>
              <a:rPr lang="pt-BR" sz="1800" dirty="0" smtClean="0"/>
            </a:br>
            <a:endParaRPr lang="pt-BR" sz="18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88640"/>
            <a:ext cx="3263627" cy="6289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3797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Artefatos</a:t>
            </a:r>
            <a:br>
              <a:rPr lang="pt-BR" dirty="0" smtClean="0"/>
            </a:br>
            <a:r>
              <a:rPr lang="pt-BR" dirty="0" err="1" smtClean="0"/>
              <a:t>siplad-service-discovery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dirty="0" smtClean="0"/>
              <a:t>Aplicação responsável por implementar o </a:t>
            </a:r>
            <a:r>
              <a:rPr lang="pt-BR" sz="1800" dirty="0" err="1" smtClean="0"/>
              <a:t>Pattern</a:t>
            </a:r>
            <a:r>
              <a:rPr lang="pt-BR" sz="1800" dirty="0" smtClean="0"/>
              <a:t> Service Discovery</a:t>
            </a:r>
          </a:p>
          <a:p>
            <a:r>
              <a:rPr lang="pt-BR" sz="1800" dirty="0" smtClean="0"/>
              <a:t>Abaixo podemos ver o painel do </a:t>
            </a:r>
            <a:r>
              <a:rPr lang="pt-BR" sz="1800" dirty="0" err="1" smtClean="0"/>
              <a:t>Eureka</a:t>
            </a:r>
            <a:r>
              <a:rPr lang="pt-BR" sz="1800" dirty="0" smtClean="0"/>
              <a:t> com os serviços registrados</a:t>
            </a:r>
          </a:p>
          <a:p>
            <a:endParaRPr lang="pt-BR" sz="1800" dirty="0" smtClean="0"/>
          </a:p>
          <a:p>
            <a:pPr marL="0" indent="0">
              <a:buNone/>
            </a:pP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20888"/>
            <a:ext cx="7620002" cy="330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2267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Artefatos</a:t>
            </a:r>
            <a:br>
              <a:rPr lang="pt-BR" dirty="0" smtClean="0"/>
            </a:br>
            <a:r>
              <a:rPr lang="pt-BR" dirty="0" err="1" smtClean="0"/>
              <a:t>siplad</a:t>
            </a:r>
            <a:r>
              <a:rPr lang="pt-BR" dirty="0" smtClean="0"/>
              <a:t>-gateway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dirty="0" smtClean="0"/>
              <a:t>O Gateway é o ponto de entrada para o ecossistema dos micro serviços</a:t>
            </a:r>
          </a:p>
          <a:p>
            <a:r>
              <a:rPr lang="pt-BR" sz="1800" dirty="0" smtClean="0"/>
              <a:t>As chamadas feitas pelos clientes (</a:t>
            </a:r>
            <a:r>
              <a:rPr lang="pt-BR" sz="1800" dirty="0" err="1" smtClean="0"/>
              <a:t>React</a:t>
            </a:r>
            <a:r>
              <a:rPr lang="pt-BR" sz="1800" dirty="0" smtClean="0"/>
              <a:t>, Angular, Aplicação Desktop) irão bater neste serviço que será responsável por:</a:t>
            </a:r>
          </a:p>
          <a:p>
            <a:pPr lvl="1"/>
            <a:r>
              <a:rPr lang="pt-BR" sz="1400" dirty="0" smtClean="0"/>
              <a:t>Mapear as rotas para os serviços ( A localização dos serviços é feita com a ajuda do </a:t>
            </a:r>
            <a:r>
              <a:rPr lang="pt-BR" sz="1400" dirty="0" err="1" smtClean="0"/>
              <a:t>service</a:t>
            </a:r>
            <a:r>
              <a:rPr lang="pt-BR" sz="1400" dirty="0" smtClean="0"/>
              <a:t> </a:t>
            </a:r>
            <a:r>
              <a:rPr lang="pt-BR" sz="1400" dirty="0" err="1" smtClean="0"/>
              <a:t>discovery</a:t>
            </a:r>
            <a:r>
              <a:rPr lang="pt-BR" sz="1400" dirty="0" smtClean="0"/>
              <a:t>)</a:t>
            </a:r>
          </a:p>
          <a:p>
            <a:pPr lvl="1"/>
            <a:r>
              <a:rPr lang="pt-BR" sz="1400" dirty="0" smtClean="0"/>
              <a:t>Aplicar a validação do TOKEN JWT primária ( Os serviços </a:t>
            </a:r>
            <a:r>
              <a:rPr lang="pt-BR" sz="1400" dirty="0" err="1" smtClean="0"/>
              <a:t>tbm</a:t>
            </a:r>
            <a:r>
              <a:rPr lang="pt-BR" sz="1400" dirty="0" smtClean="0"/>
              <a:t> possuem a validação, mas caso o </a:t>
            </a:r>
            <a:r>
              <a:rPr lang="pt-BR" sz="1400" dirty="0" err="1" smtClean="0"/>
              <a:t>token</a:t>
            </a:r>
            <a:r>
              <a:rPr lang="pt-BR" sz="1400" dirty="0" smtClean="0"/>
              <a:t> seja inválido, o Gateway já barra)</a:t>
            </a:r>
          </a:p>
          <a:p>
            <a:pPr lvl="1"/>
            <a:r>
              <a:rPr lang="pt-BR" sz="1400" dirty="0" smtClean="0"/>
              <a:t>Isolar os serviços de acesso externo. Apenas a porta do Gateway será exposta</a:t>
            </a:r>
          </a:p>
          <a:p>
            <a:r>
              <a:rPr lang="pt-BR" sz="1800" dirty="0" smtClean="0"/>
              <a:t>Caso o gateway esteja sobrecarregado, podemos aumentar o número de instâncias dele em execução e colocar um </a:t>
            </a:r>
            <a:r>
              <a:rPr lang="pt-BR" sz="1800" dirty="0" err="1" smtClean="0"/>
              <a:t>Load</a:t>
            </a:r>
            <a:r>
              <a:rPr lang="pt-BR" sz="1800" dirty="0" smtClean="0"/>
              <a:t> </a:t>
            </a:r>
            <a:r>
              <a:rPr lang="pt-BR" sz="1800" dirty="0" err="1" smtClean="0"/>
              <a:t>Balancer</a:t>
            </a:r>
            <a:r>
              <a:rPr lang="pt-BR" sz="1800" dirty="0" smtClean="0"/>
              <a:t> na frente para distribuir a carga.</a:t>
            </a:r>
          </a:p>
          <a:p>
            <a:pPr lvl="1"/>
            <a:r>
              <a:rPr lang="pt-BR" sz="1400" dirty="0" smtClean="0"/>
              <a:t>Simplesmente colocando um NGINX na frente.</a:t>
            </a:r>
          </a:p>
          <a:p>
            <a:pPr marL="457200" lvl="1" indent="0">
              <a:buNone/>
            </a:pPr>
            <a:r>
              <a:rPr lang="pt-BR" sz="1400" dirty="0" smtClean="0"/>
              <a:t/>
            </a:r>
            <a:br>
              <a:rPr lang="pt-BR" sz="1400" dirty="0" smtClean="0"/>
            </a:br>
            <a:endParaRPr lang="pt-BR" sz="1400" dirty="0" smtClean="0"/>
          </a:p>
        </p:txBody>
      </p:sp>
    </p:spTree>
    <p:extLst>
      <p:ext uri="{BB962C8B-B14F-4D97-AF65-F5344CB8AC3E}">
        <p14:creationId xmlns:p14="http://schemas.microsoft.com/office/powerpoint/2010/main" val="21827005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453</Words>
  <Application>Microsoft Office PowerPoint</Application>
  <PresentationFormat>Apresentação na tela (4:3)</PresentationFormat>
  <Paragraphs>72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Tema do Office</vt:lpstr>
      <vt:lpstr>Arquitetura Siplad V3</vt:lpstr>
      <vt:lpstr>Visão Geral</vt:lpstr>
      <vt:lpstr>Tecnologias Utilizadas</vt:lpstr>
      <vt:lpstr>Vantagens</vt:lpstr>
      <vt:lpstr>Arquitetura</vt:lpstr>
      <vt:lpstr>Artefatos</vt:lpstr>
      <vt:lpstr>Artefatos  siplad-service-core</vt:lpstr>
      <vt:lpstr>Artefatos siplad-service-discovery</vt:lpstr>
      <vt:lpstr>Artefatos siplad-gateway</vt:lpstr>
      <vt:lpstr>Artefatos</vt:lpstr>
      <vt:lpstr>Ferramentas de Monitoramento</vt:lpstr>
      <vt:lpstr>Agragador de Logs</vt:lpstr>
      <vt:lpstr>Open Zipkin</vt:lpstr>
      <vt:lpstr>Open Zipkin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Siplad V3</dc:title>
  <dc:creator>Marcello Tinoco</dc:creator>
  <cp:lastModifiedBy>Marcello Tinoco</cp:lastModifiedBy>
  <cp:revision>10</cp:revision>
  <dcterms:created xsi:type="dcterms:W3CDTF">2020-04-02T20:22:49Z</dcterms:created>
  <dcterms:modified xsi:type="dcterms:W3CDTF">2020-04-06T23:08:11Z</dcterms:modified>
</cp:coreProperties>
</file>