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>
  <p:sldMasterIdLst>
    <p:sldMasterId id="2147483648" r:id="rId1"/>
  </p:sldMasterIdLst>
  <p:notesMasterIdLst>
    <p:notesMasterId r:id="rId23"/>
  </p:notesMasterIdLst>
  <p:sldIdLst>
    <p:sldId id="257" r:id="rId2"/>
    <p:sldId id="422" r:id="rId3"/>
    <p:sldId id="401" r:id="rId4"/>
    <p:sldId id="423" r:id="rId5"/>
    <p:sldId id="405" r:id="rId6"/>
    <p:sldId id="407" r:id="rId7"/>
    <p:sldId id="408" r:id="rId8"/>
    <p:sldId id="409" r:id="rId9"/>
    <p:sldId id="410" r:id="rId10"/>
    <p:sldId id="424" r:id="rId11"/>
    <p:sldId id="425" r:id="rId12"/>
    <p:sldId id="426" r:id="rId13"/>
    <p:sldId id="427" r:id="rId14"/>
    <p:sldId id="428" r:id="rId15"/>
    <p:sldId id="432" r:id="rId16"/>
    <p:sldId id="433" r:id="rId17"/>
    <p:sldId id="431" r:id="rId18"/>
    <p:sldId id="430" r:id="rId19"/>
    <p:sldId id="429" r:id="rId20"/>
    <p:sldId id="271" r:id="rId21"/>
    <p:sldId id="27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  <a:srgbClr val="97CDE5"/>
    <a:srgbClr val="EABDBC"/>
    <a:srgbClr val="00FF00"/>
    <a:srgbClr val="79ADED"/>
    <a:srgbClr val="00981D"/>
    <a:srgbClr val="95C674"/>
    <a:srgbClr val="EC9A84"/>
    <a:srgbClr val="F4D3D0"/>
    <a:srgbClr val="FFFF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56" autoAdjust="0"/>
    <p:restoredTop sz="95400" autoAdjust="0"/>
  </p:normalViewPr>
  <p:slideViewPr>
    <p:cSldViewPr snapToGrid="0">
      <p:cViewPr>
        <p:scale>
          <a:sx n="70" d="100"/>
          <a:sy n="70" d="100"/>
        </p:scale>
        <p:origin x="-1416" y="-516"/>
      </p:cViewPr>
      <p:guideLst>
        <p:guide orient="horz" pos="6"/>
        <p:guide orient="horz" pos="1150"/>
        <p:guide/>
        <p:guide pos="72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8" d="100"/>
          <a:sy n="68" d="100"/>
        </p:scale>
        <p:origin x="-285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0A3CD435-2AB5-4113-A35F-6AE0729AC345}" type="datetimeFigureOut">
              <a:rPr lang="zh-CN" altLang="en-US" smtClean="0"/>
              <a:pPr/>
              <a:t>2018/10/12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EB42F0CA-B970-4312-9445-1F41E20742A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0726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97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5280237" y="2602653"/>
            <a:ext cx="1631527" cy="163152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151664" y="4315407"/>
            <a:ext cx="5888673" cy="644525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4426743" y="5049147"/>
            <a:ext cx="3338512" cy="51435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单击此处添加副标题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7F7F7">
                  <a:alpha val="100000"/>
                </a:srgbClr>
              </a:clrFrom>
              <a:clrTo>
                <a:srgbClr val="F7F7F7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79135" y="2902585"/>
            <a:ext cx="633730" cy="526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1000760"/>
          </a:xfrm>
          <a:prstGeom prst="rect">
            <a:avLst/>
          </a:prstGeom>
          <a:solidFill>
            <a:srgbClr val="97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73532" y="9736"/>
            <a:ext cx="4343809" cy="1016847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712893" y="535940"/>
            <a:ext cx="986367" cy="9812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97CDE5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6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7F7F7">
                  <a:alpha val="100000"/>
                </a:srgbClr>
              </a:clrFrom>
              <a:clrTo>
                <a:srgbClr val="F7F7F7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4870" y="771525"/>
            <a:ext cx="682625" cy="229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右小幅图片及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1534863" y="4980137"/>
            <a:ext cx="3556000" cy="707886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4"/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5703299" y="1535000"/>
            <a:ext cx="5590517" cy="473207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000760"/>
          </a:xfrm>
          <a:prstGeom prst="rect">
            <a:avLst/>
          </a:prstGeom>
          <a:solidFill>
            <a:srgbClr val="97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712893" y="535940"/>
            <a:ext cx="986367" cy="9812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97CDE5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5277566" y="1242681"/>
            <a:ext cx="0" cy="5040509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占位符 15"/>
          <p:cNvSpPr>
            <a:spLocks noGrp="1"/>
          </p:cNvSpPr>
          <p:nvPr>
            <p:ph type="body" sz="quarter" idx="12"/>
          </p:nvPr>
        </p:nvSpPr>
        <p:spPr>
          <a:xfrm>
            <a:off x="1534862" y="3569250"/>
            <a:ext cx="3556000" cy="707886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4"/>
            <a:endParaRPr lang="zh-CN" altLang="en-US" dirty="0"/>
          </a:p>
        </p:txBody>
      </p:sp>
      <p:sp>
        <p:nvSpPr>
          <p:cNvPr id="18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1534862" y="2158363"/>
            <a:ext cx="3556000" cy="707886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4"/>
            <a:endParaRPr lang="zh-CN" altLang="en-US" dirty="0"/>
          </a:p>
        </p:txBody>
      </p:sp>
      <p:sp>
        <p:nvSpPr>
          <p:cNvPr id="19" name="标题 1"/>
          <p:cNvSpPr>
            <a:spLocks noGrp="1"/>
          </p:cNvSpPr>
          <p:nvPr>
            <p:ph type="title" hasCustomPrompt="1"/>
          </p:nvPr>
        </p:nvSpPr>
        <p:spPr>
          <a:xfrm>
            <a:off x="7173532" y="9736"/>
            <a:ext cx="4343809" cy="1016847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7F7F7">
                  <a:alpha val="100000"/>
                </a:srgbClr>
              </a:clrFrom>
              <a:clrTo>
                <a:srgbClr val="F7F7F7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4870" y="771525"/>
            <a:ext cx="682625" cy="229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版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04807" cy="6852920"/>
          </a:xfrm>
          <a:prstGeom prst="rect">
            <a:avLst/>
          </a:prstGeom>
          <a:solidFill>
            <a:srgbClr val="97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712893" y="535940"/>
            <a:ext cx="986367" cy="981287"/>
          </a:xfrm>
          <a:prstGeom prst="ellipse">
            <a:avLst/>
          </a:prstGeom>
          <a:solidFill>
            <a:schemeClr val="bg1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 flipV="1">
            <a:off x="4304249" y="1316765"/>
            <a:ext cx="7072337" cy="1065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9"/>
          <p:cNvSpPr>
            <a:spLocks noGrp="1"/>
          </p:cNvSpPr>
          <p:nvPr>
            <p:ph sz="quarter" idx="10"/>
          </p:nvPr>
        </p:nvSpPr>
        <p:spPr>
          <a:xfrm>
            <a:off x="1612526" y="0"/>
            <a:ext cx="10583863" cy="6858000"/>
          </a:xfrm>
        </p:spPr>
        <p:txBody>
          <a:bodyPr anchor="ctr"/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4F4F4">
                  <a:alpha val="100000"/>
                </a:srgbClr>
              </a:clrFrom>
              <a:clrTo>
                <a:srgbClr val="F4F4F4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4870" y="911860"/>
            <a:ext cx="682625" cy="229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幅图片及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198226" y="435428"/>
            <a:ext cx="5505497" cy="2988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" name="图片占位符 2"/>
          <p:cNvSpPr>
            <a:spLocks noGrp="1"/>
          </p:cNvSpPr>
          <p:nvPr>
            <p:ph type="pic" idx="13"/>
          </p:nvPr>
        </p:nvSpPr>
        <p:spPr>
          <a:xfrm>
            <a:off x="669678" y="3423540"/>
            <a:ext cx="5505497" cy="2988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7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6743062" y="4736318"/>
            <a:ext cx="3779519" cy="595078"/>
          </a:xfrm>
        </p:spPr>
        <p:txBody>
          <a:bodyPr/>
          <a:lstStyle>
            <a:lvl1pPr marL="0" indent="0" algn="l" defTabSz="914400" rtl="0" eaLnBrk="1" latinLnBrk="0" hangingPunct="1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4"/>
          </p:nvPr>
        </p:nvSpPr>
        <p:spPr>
          <a:xfrm>
            <a:off x="1704588" y="1471213"/>
            <a:ext cx="3779519" cy="595078"/>
          </a:xfrm>
        </p:spPr>
        <p:txBody>
          <a:bodyPr/>
          <a:lstStyle>
            <a:lvl1pPr marL="0" indent="0" algn="r" defTabSz="914400" rtl="0" eaLnBrk="1" latinLnBrk="0" hangingPunct="1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r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大幅图片带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233363" y="344488"/>
            <a:ext cx="8510587" cy="5969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8900159" y="4582160"/>
            <a:ext cx="2788073" cy="923329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 smtClean="0"/>
              <a:t>单击此处编辑母版文本式</a:t>
            </a:r>
          </a:p>
          <a:p>
            <a:pPr lvl="1"/>
            <a:r>
              <a:rPr lang="zh-CN" altLang="en-US" dirty="0" smtClean="0"/>
              <a:t>第二级</a:t>
            </a:r>
            <a:endParaRPr lang="zh-CN" altLang="en-US" dirty="0"/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8900159" y="2756747"/>
            <a:ext cx="2788073" cy="923329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 smtClean="0"/>
              <a:t>单击此处编辑母版文本式</a:t>
            </a:r>
          </a:p>
          <a:p>
            <a:pPr lvl="1"/>
            <a:r>
              <a:rPr lang="zh-CN" altLang="en-US" dirty="0" smtClean="0"/>
              <a:t>第二级</a:t>
            </a:r>
            <a:endParaRPr lang="zh-CN" altLang="en-US" dirty="0"/>
          </a:p>
        </p:txBody>
      </p:sp>
      <p:sp>
        <p:nvSpPr>
          <p:cNvPr id="16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8900159" y="1055096"/>
            <a:ext cx="2788073" cy="923329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 smtClean="0"/>
              <a:t>单击此处编辑母版文本式</a:t>
            </a:r>
          </a:p>
          <a:p>
            <a:pPr lvl="1"/>
            <a:r>
              <a:rPr lang="zh-CN" altLang="en-US" dirty="0" smtClean="0"/>
              <a:t>第二级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幅图无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/>
          <a:lstStyle/>
          <a:p>
            <a:endParaRPr 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285110" y="6419462"/>
            <a:ext cx="698241" cy="238902"/>
          </a:xfrm>
          <a:prstGeom prst="rect">
            <a:avLst/>
          </a:prstGeom>
        </p:spPr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2018/10/12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4400" dirty="0" smtClean="0">
                <a:solidFill>
                  <a:srgbClr val="1CADE4"/>
                </a:solidFill>
              </a:rPr>
              <a:t>第一章：</a:t>
            </a:r>
            <a:r>
              <a:rPr lang="en-US" altLang="zh-CN" sz="6000" dirty="0" smtClean="0">
                <a:solidFill>
                  <a:srgbClr val="1CADE4"/>
                </a:solidFill>
              </a:rPr>
              <a:t>HTML</a:t>
            </a:r>
            <a:endParaRPr lang="zh-CN" altLang="en-US" sz="6000" dirty="0">
              <a:solidFill>
                <a:srgbClr val="1CADE4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CADE4"/>
                </a:solidFill>
              </a:rPr>
              <a:t>欢迎进入</a:t>
            </a:r>
            <a:r>
              <a:rPr lang="en-US" altLang="zh-CN" dirty="0" smtClean="0">
                <a:solidFill>
                  <a:srgbClr val="1CADE4"/>
                </a:solidFill>
              </a:rPr>
              <a:t>IT</a:t>
            </a:r>
            <a:r>
              <a:rPr lang="zh-CN" altLang="en-US" dirty="0" smtClean="0">
                <a:solidFill>
                  <a:srgbClr val="1CADE4"/>
                </a:solidFill>
              </a:rPr>
              <a:t>世界</a:t>
            </a:r>
            <a:endParaRPr lang="en-US" altLang="zh-CN" dirty="0" smtClean="0">
              <a:solidFill>
                <a:srgbClr val="1CADE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 txBox="1">
            <a:spLocks noGrp="1" noChangeArrowheads="1"/>
          </p:cNvSpPr>
          <p:nvPr/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847A3C8E-3C31-4F66-A5F2-5B3E9667B06F}" type="slidenum">
              <a:rPr lang="en-US" altLang="zh-CN" sz="1400">
                <a:solidFill>
                  <a:schemeClr val="tx2"/>
                </a:solidFill>
                <a:latin typeface="Gill Sans MT" pitchFamily="34" charset="0"/>
                <a:ea typeface="华文新魏" pitchFamily="2" charset="-122"/>
              </a:rPr>
              <a:pPr/>
              <a:t>11</a:t>
            </a:fld>
            <a:endParaRPr lang="en-US" altLang="zh-CN" sz="1400">
              <a:solidFill>
                <a:schemeClr val="tx2"/>
              </a:solidFill>
              <a:latin typeface="Gill Sans MT" pitchFamily="34" charset="0"/>
              <a:ea typeface="华文新魏" pitchFamily="2" charset="-122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189826" y="0"/>
            <a:ext cx="6429375" cy="990600"/>
          </a:xfrm>
        </p:spPr>
        <p:txBody>
          <a:bodyPr anchor="b"/>
          <a:lstStyle/>
          <a:p>
            <a:pPr eaLnBrk="1" hangingPunct="1"/>
            <a:r>
              <a:rPr lang="zh-CN" dirty="0" smtClean="0">
                <a:solidFill>
                  <a:srgbClr val="1CADE4"/>
                </a:solidFill>
              </a:rPr>
              <a:t>使用字体和属性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1188" y="1231900"/>
            <a:ext cx="7064375" cy="37687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tabLst>
                <a:tab pos="571500" algn="l"/>
                <a:tab pos="1028700" algn="l"/>
              </a:tabLst>
            </a:pPr>
            <a:r>
              <a:rPr lang="en-US" altLang="zh-CN" sz="2000" dirty="0">
                <a:ea typeface="黑体" pitchFamily="49" charset="-122"/>
              </a:rPr>
              <a:t>&lt;HTML&gt;</a:t>
            </a:r>
          </a:p>
          <a:p>
            <a:pPr>
              <a:tabLst>
                <a:tab pos="571500" algn="l"/>
                <a:tab pos="1028700" algn="l"/>
              </a:tabLst>
            </a:pPr>
            <a:r>
              <a:rPr lang="en-US" altLang="zh-CN" sz="2000" dirty="0">
                <a:ea typeface="黑体" pitchFamily="49" charset="-122"/>
              </a:rPr>
              <a:t>&lt;HEAD&gt;</a:t>
            </a:r>
          </a:p>
          <a:p>
            <a:pPr>
              <a:tabLst>
                <a:tab pos="571500" algn="l"/>
                <a:tab pos="1028700" algn="l"/>
              </a:tabLst>
            </a:pPr>
            <a:r>
              <a:rPr lang="en-US" altLang="zh-CN" sz="2000" dirty="0">
                <a:ea typeface="黑体" pitchFamily="49" charset="-122"/>
              </a:rPr>
              <a:t>&lt;TITLE&gt;</a:t>
            </a:r>
            <a:r>
              <a:rPr lang="zh-CN" altLang="en-US" sz="2000" dirty="0">
                <a:ea typeface="黑体" pitchFamily="49" charset="-122"/>
              </a:rPr>
              <a:t>动物世界</a:t>
            </a:r>
            <a:r>
              <a:rPr lang="en-US" altLang="zh-CN" sz="2000" dirty="0">
                <a:ea typeface="黑体" pitchFamily="49" charset="-122"/>
              </a:rPr>
              <a:t>&lt;/TITLE&gt;</a:t>
            </a:r>
          </a:p>
          <a:p>
            <a:pPr>
              <a:tabLst>
                <a:tab pos="571500" algn="l"/>
                <a:tab pos="1028700" algn="l"/>
              </a:tabLst>
            </a:pPr>
            <a:r>
              <a:rPr lang="en-US" altLang="zh-CN" sz="2000" dirty="0">
                <a:ea typeface="黑体" pitchFamily="49" charset="-122"/>
              </a:rPr>
              <a:t>&lt;/HEAD&gt;</a:t>
            </a:r>
          </a:p>
          <a:p>
            <a:pPr>
              <a:tabLst>
                <a:tab pos="571500" algn="l"/>
                <a:tab pos="1028700" algn="l"/>
              </a:tabLst>
            </a:pPr>
            <a:r>
              <a:rPr lang="en-US" altLang="zh-CN" sz="2000" dirty="0">
                <a:ea typeface="黑体" pitchFamily="49" charset="-122"/>
              </a:rPr>
              <a:t>&lt;BODY&gt;</a:t>
            </a:r>
          </a:p>
          <a:p>
            <a:pPr>
              <a:tabLst>
                <a:tab pos="571500" algn="l"/>
                <a:tab pos="1028700" algn="l"/>
              </a:tabLst>
            </a:pPr>
            <a:r>
              <a:rPr lang="en-US" altLang="zh-CN" sz="2000" dirty="0">
                <a:ea typeface="黑体" pitchFamily="49" charset="-122"/>
              </a:rPr>
              <a:t>&lt;H1&gt;</a:t>
            </a:r>
            <a:r>
              <a:rPr lang="en-US" sz="2000" dirty="0" err="1">
                <a:ea typeface="黑体" pitchFamily="49" charset="-122"/>
              </a:rPr>
              <a:t>了解有关动物的更多信息</a:t>
            </a:r>
            <a:r>
              <a:rPr lang="en-US" altLang="zh-CN" sz="2000" dirty="0">
                <a:ea typeface="黑体" pitchFamily="49" charset="-122"/>
              </a:rPr>
              <a:t>&lt;/H1&gt;</a:t>
            </a:r>
          </a:p>
          <a:p>
            <a:pPr>
              <a:tabLst>
                <a:tab pos="571500" algn="l"/>
                <a:tab pos="1028700" algn="l"/>
              </a:tabLst>
            </a:pPr>
            <a:r>
              <a:rPr lang="en-US" altLang="zh-CN" sz="2000" dirty="0">
                <a:ea typeface="黑体" pitchFamily="49" charset="-122"/>
              </a:rPr>
              <a:t>&lt;P&gt;&lt;FONT SIZE = 5 COLOR = BLUE FACE = Arial&gt;</a:t>
            </a:r>
            <a:r>
              <a:rPr lang="en-US" sz="2000" dirty="0" err="1">
                <a:ea typeface="黑体" pitchFamily="49" charset="-122"/>
              </a:rPr>
              <a:t>斑马的特性</a:t>
            </a:r>
            <a:r>
              <a:rPr lang="en-US" altLang="zh-CN" sz="2000" dirty="0">
                <a:ea typeface="黑体" pitchFamily="49" charset="-122"/>
              </a:rPr>
              <a:t>&lt;/FONT&gt;</a:t>
            </a:r>
          </a:p>
          <a:p>
            <a:pPr>
              <a:tabLst>
                <a:tab pos="571500" algn="l"/>
                <a:tab pos="1028700" algn="l"/>
              </a:tabLst>
            </a:pPr>
            <a:r>
              <a:rPr lang="en-US" altLang="zh-CN" sz="2000" dirty="0">
                <a:ea typeface="黑体" pitchFamily="49" charset="-122"/>
              </a:rPr>
              <a:t>&lt;P&gt;</a:t>
            </a:r>
            <a:r>
              <a:rPr lang="en-US" sz="2000" dirty="0" err="1">
                <a:ea typeface="黑体" pitchFamily="49" charset="-122"/>
              </a:rPr>
              <a:t>没有任何两匹斑马</a:t>
            </a:r>
            <a:r>
              <a:rPr lang="en-US" altLang="zh-CN" sz="2000" dirty="0">
                <a:ea typeface="黑体" pitchFamily="49" charset="-122"/>
              </a:rPr>
              <a:t>&lt;FONT COLOR = RED SIZE = 3&gt;</a:t>
            </a:r>
            <a:r>
              <a:rPr lang="en-US" sz="2000" dirty="0" err="1">
                <a:ea typeface="黑体" pitchFamily="49" charset="-122"/>
              </a:rPr>
              <a:t>的斑纹是完全一样的</a:t>
            </a:r>
            <a:r>
              <a:rPr lang="zh-CN" altLang="en-US" sz="2000" dirty="0">
                <a:ea typeface="黑体" pitchFamily="49" charset="-122"/>
              </a:rPr>
              <a:t>，</a:t>
            </a:r>
            <a:r>
              <a:rPr lang="en-US" altLang="zh-CN" sz="2000" dirty="0">
                <a:ea typeface="黑体" pitchFamily="49" charset="-122"/>
              </a:rPr>
              <a:t>&lt;/FONT&gt;</a:t>
            </a:r>
            <a:r>
              <a:rPr lang="en-US" sz="2000" dirty="0" err="1">
                <a:ea typeface="黑体" pitchFamily="49" charset="-122"/>
              </a:rPr>
              <a:t>因此每匹斑马都是独一无二的</a:t>
            </a:r>
            <a:r>
              <a:rPr lang="zh-CN" altLang="en-US" sz="2000" dirty="0">
                <a:ea typeface="黑体" pitchFamily="49" charset="-122"/>
              </a:rPr>
              <a:t> </a:t>
            </a:r>
            <a:endParaRPr lang="en-US" sz="2000" dirty="0">
              <a:ea typeface="黑体" pitchFamily="49" charset="-122"/>
            </a:endParaRPr>
          </a:p>
          <a:p>
            <a:pPr>
              <a:tabLst>
                <a:tab pos="571500" algn="l"/>
                <a:tab pos="1028700" algn="l"/>
              </a:tabLst>
            </a:pPr>
            <a:r>
              <a:rPr lang="en-US" altLang="zh-CN" sz="2000" dirty="0">
                <a:ea typeface="黑体" pitchFamily="49" charset="-122"/>
              </a:rPr>
              <a:t>&lt;/BODY&gt;</a:t>
            </a:r>
          </a:p>
          <a:p>
            <a:pPr>
              <a:tabLst>
                <a:tab pos="571500" algn="l"/>
                <a:tab pos="1028700" algn="l"/>
              </a:tabLst>
            </a:pPr>
            <a:r>
              <a:rPr lang="en-US" altLang="zh-CN" sz="2000" dirty="0">
                <a:ea typeface="黑体" pitchFamily="49" charset="-122"/>
              </a:rPr>
              <a:t>&lt;/HTML&gt;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7175" y="2900363"/>
            <a:ext cx="5270500" cy="379412"/>
          </a:xfrm>
          <a:prstGeom prst="rect">
            <a:avLst/>
          </a:prstGeom>
          <a:gradFill rotWithShape="1">
            <a:gsLst>
              <a:gs pos="0">
                <a:srgbClr val="FFFF00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accent2"/>
                </a:solidFill>
                <a:cs typeface="Times New Roman" pitchFamily="18" charset="0"/>
              </a:rPr>
              <a:t>&lt;</a:t>
            </a:r>
            <a:r>
              <a:rPr lang="en-US" altLang="zh-CN" dirty="0">
                <a:solidFill>
                  <a:srgbClr val="FF0000"/>
                </a:solidFill>
                <a:cs typeface="Times New Roman" pitchFamily="18" charset="0"/>
              </a:rPr>
              <a:t>FONT SIZE</a:t>
            </a:r>
            <a:r>
              <a:rPr lang="en-US" altLang="zh-CN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  <a:cs typeface="Times New Roman" pitchFamily="18" charset="0"/>
              </a:rPr>
              <a:t>= 5</a:t>
            </a:r>
            <a:r>
              <a:rPr lang="en-US" altLang="zh-CN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cs typeface="Times New Roman" pitchFamily="18" charset="0"/>
              </a:rPr>
              <a:t>COLOR</a:t>
            </a:r>
            <a:r>
              <a:rPr lang="en-US" altLang="zh-CN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  <a:cs typeface="Times New Roman" pitchFamily="18" charset="0"/>
              </a:rPr>
              <a:t>= BLUE</a:t>
            </a:r>
            <a:r>
              <a:rPr lang="en-US" altLang="zh-CN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cs typeface="Times New Roman" pitchFamily="18" charset="0"/>
              </a:rPr>
              <a:t>FACE</a:t>
            </a:r>
            <a:r>
              <a:rPr lang="en-US" altLang="zh-CN" dirty="0">
                <a:solidFill>
                  <a:srgbClr val="FF00FF"/>
                </a:solidFill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  <a:cs typeface="Times New Roman" pitchFamily="18" charset="0"/>
              </a:rPr>
              <a:t>= Arial&gt;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08363" y="2900363"/>
            <a:ext cx="1739900" cy="385762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268538" y="3573463"/>
            <a:ext cx="5622925" cy="4159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FF3300"/>
                </a:solidFill>
                <a:ea typeface="黑体" pitchFamily="49" charset="-122"/>
              </a:rPr>
              <a:t>可以按名称或十六进制值指定颜色</a:t>
            </a:r>
            <a:endParaRPr lang="zh-CN" altLang="en-US">
              <a:solidFill>
                <a:srgbClr val="FF3300"/>
              </a:solidFill>
              <a:ea typeface="黑体" pitchFamily="49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76375" y="2884488"/>
            <a:ext cx="1889125" cy="388937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>
              <a:latin typeface="Gill Sans MT" pitchFamily="34" charset="0"/>
              <a:ea typeface="华文新魏" pitchFamily="2" charset="-122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843213" y="3500438"/>
            <a:ext cx="4752975" cy="4159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FF3300"/>
                </a:solidFill>
                <a:ea typeface="黑体" pitchFamily="49" charset="-122"/>
              </a:rPr>
              <a:t>可以为字体指定的大小范围为从 </a:t>
            </a:r>
            <a:r>
              <a:rPr lang="en-US" altLang="zh-CN" sz="2000">
                <a:solidFill>
                  <a:srgbClr val="FF3300"/>
                </a:solidFill>
                <a:ea typeface="黑体" pitchFamily="49" charset="-122"/>
              </a:rPr>
              <a:t>1 </a:t>
            </a:r>
            <a:r>
              <a:rPr lang="zh-CN" altLang="en-US" sz="2000">
                <a:solidFill>
                  <a:srgbClr val="FF3300"/>
                </a:solidFill>
                <a:ea typeface="黑体" pitchFamily="49" charset="-122"/>
              </a:rPr>
              <a:t>到 </a:t>
            </a:r>
            <a:r>
              <a:rPr lang="en-US" altLang="zh-CN" sz="2000">
                <a:solidFill>
                  <a:srgbClr val="FF3300"/>
                </a:solidFill>
                <a:ea typeface="黑体" pitchFamily="49" charset="-122"/>
              </a:rPr>
              <a:t>7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146675" y="2890838"/>
            <a:ext cx="1657350" cy="381000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>
              <a:latin typeface="Gill Sans MT" pitchFamily="34" charset="0"/>
              <a:ea typeface="华文新魏" pitchFamily="2" charset="-122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979613" y="4003675"/>
            <a:ext cx="6003925" cy="7207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2000">
                <a:solidFill>
                  <a:srgbClr val="FF3300"/>
                </a:solidFill>
                <a:ea typeface="黑体" pitchFamily="49" charset="-122"/>
              </a:rPr>
              <a:t>可以指定一列字体，各字体间用逗号分隔。浏览器以最先找到的字体显示文本</a:t>
            </a: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684213" y="5589588"/>
            <a:ext cx="6696075" cy="7921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12700" cmpd="sng">
            <a:solidFill>
              <a:srgbClr val="FF6600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tabLst>
                <a:tab pos="347663" algn="l"/>
              </a:tabLst>
              <a:defRPr/>
            </a:pPr>
            <a:r>
              <a:rPr lang="en-US" sz="2000" dirty="0">
                <a:solidFill>
                  <a:schemeClr val="accent2"/>
                </a:solidFill>
                <a:ea typeface="黑体" pitchFamily="49" charset="-122"/>
              </a:rPr>
              <a:t>&lt;FONT&gt; </a:t>
            </a:r>
            <a:r>
              <a:rPr lang="zh-CN" altLang="en-US" sz="2000" dirty="0">
                <a:solidFill>
                  <a:schemeClr val="accent2"/>
                </a:solidFill>
                <a:ea typeface="黑体" pitchFamily="49" charset="-122"/>
              </a:rPr>
              <a:t>元素及其相关属性（如 </a:t>
            </a:r>
            <a:r>
              <a:rPr lang="en-US" sz="2000" dirty="0">
                <a:solidFill>
                  <a:schemeClr val="accent2"/>
                </a:solidFill>
                <a:ea typeface="黑体" pitchFamily="49" charset="-122"/>
              </a:rPr>
              <a:t>SIZE</a:t>
            </a:r>
            <a:r>
              <a:rPr lang="zh-CN" altLang="en-US" sz="2000" dirty="0">
                <a:solidFill>
                  <a:schemeClr val="accent2"/>
                </a:solidFill>
                <a:ea typeface="黑体" pitchFamily="49" charset="-122"/>
              </a:rPr>
              <a:t>、</a:t>
            </a:r>
            <a:r>
              <a:rPr lang="en-US" sz="2000" dirty="0">
                <a:solidFill>
                  <a:schemeClr val="accent2"/>
                </a:solidFill>
                <a:ea typeface="黑体" pitchFamily="49" charset="-122"/>
              </a:rPr>
              <a:t>COLOR </a:t>
            </a:r>
            <a:r>
              <a:rPr lang="zh-CN" altLang="en-US" sz="2000" dirty="0">
                <a:solidFill>
                  <a:schemeClr val="accent2"/>
                </a:solidFill>
                <a:ea typeface="黑体" pitchFamily="49" charset="-122"/>
              </a:rPr>
              <a:t>和 </a:t>
            </a:r>
            <a:r>
              <a:rPr lang="en-US" sz="2000" dirty="0">
                <a:solidFill>
                  <a:schemeClr val="accent2"/>
                </a:solidFill>
                <a:ea typeface="黑体" pitchFamily="49" charset="-122"/>
              </a:rPr>
              <a:t>FACE</a:t>
            </a:r>
            <a:r>
              <a:rPr lang="zh-CN" altLang="en-US" sz="2000" dirty="0">
                <a:solidFill>
                  <a:schemeClr val="accent2"/>
                </a:solidFill>
                <a:ea typeface="黑体" pitchFamily="49" charset="-122"/>
              </a:rPr>
              <a:t>）可用于控制网页上文本的显示 </a:t>
            </a:r>
            <a:endParaRPr lang="en-US" sz="2000" dirty="0">
              <a:solidFill>
                <a:schemeClr val="accent2"/>
              </a:solidFill>
              <a:ea typeface="黑体" pitchFamily="49" charset="-122"/>
            </a:endParaRPr>
          </a:p>
        </p:txBody>
      </p:sp>
      <p:pic>
        <p:nvPicPr>
          <p:cNvPr id="15" name="Picture 14" descr="图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81575" y="747191"/>
            <a:ext cx="6553200" cy="424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nimBg="1" autoUpdateAnimBg="0"/>
      <p:bldP spid="8" grpId="0" animBg="1" autoUpdateAnimBg="0"/>
      <p:bldP spid="8" grpId="1" animBg="1" autoUpdateAnimBg="0"/>
      <p:bldP spid="9" grpId="0" animBg="1" autoUpdateAnimBg="0"/>
      <p:bldP spid="9" grpId="1" animBg="1" autoUpdateAnimBg="0"/>
      <p:bldP spid="10" grpId="0" animBg="1" autoUpdateAnimBg="0"/>
      <p:bldP spid="10" grpId="1" animBg="1" autoUpdateAnimBg="0"/>
      <p:bldP spid="11" grpId="0" animBg="1" autoUpdateAnimBg="0"/>
      <p:bldP spid="11" grpId="1" animBg="1" autoUpdateAnimBg="0"/>
      <p:bldP spid="12" grpId="0" animBg="1" autoUpdateAnimBg="0"/>
      <p:bldP spid="12" grpId="1" animBg="1" autoUpdateAnimBg="0"/>
      <p:bldP spid="13" grpId="0" animBg="1" autoUpdateAnimBg="0"/>
      <p:bldP spid="13" grpId="1" animBg="1" autoUpdateAnimBg="0"/>
      <p:bldP spid="14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107940" y="0"/>
            <a:ext cx="6429375" cy="990600"/>
          </a:xfrm>
        </p:spPr>
        <p:txBody>
          <a:bodyPr anchor="b"/>
          <a:lstStyle/>
          <a:p>
            <a:pPr eaLnBrk="1" hangingPunct="1"/>
            <a:r>
              <a:rPr lang="zh-CN" dirty="0" smtClean="0">
                <a:solidFill>
                  <a:srgbClr val="1CADE4"/>
                </a:solidFill>
              </a:rPr>
              <a:t>给页面添加背景颜色</a:t>
            </a:r>
          </a:p>
        </p:txBody>
      </p:sp>
      <p:sp>
        <p:nvSpPr>
          <p:cNvPr id="5" name="灯片编号占位符 3"/>
          <p:cNvSpPr txBox="1">
            <a:spLocks noGrp="1" noChangeArrowheads="1"/>
          </p:cNvSpPr>
          <p:nvPr/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E46E797A-E98B-482B-B475-56AD7785C193}" type="slidenum">
              <a:rPr lang="en-US" altLang="zh-CN" sz="1400">
                <a:solidFill>
                  <a:schemeClr val="tx2"/>
                </a:solidFill>
                <a:latin typeface="Gill Sans MT" pitchFamily="34" charset="0"/>
                <a:ea typeface="华文新魏" pitchFamily="2" charset="-122"/>
              </a:rPr>
              <a:pPr/>
              <a:t>12</a:t>
            </a:fld>
            <a:endParaRPr lang="en-US" altLang="zh-CN" sz="1400">
              <a:solidFill>
                <a:schemeClr val="tx2"/>
              </a:solidFill>
              <a:latin typeface="Gill Sans MT" pitchFamily="34" charset="0"/>
              <a:ea typeface="华文新魏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1188" y="1728788"/>
            <a:ext cx="6934200" cy="31003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tabLst>
                <a:tab pos="342900" algn="l"/>
              </a:tabLst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&lt;html&gt;</a:t>
            </a:r>
            <a:br>
              <a:rPr lang="en-US" altLang="zh-CN" dirty="0">
                <a:latin typeface="黑体" pitchFamily="49" charset="-122"/>
                <a:ea typeface="黑体" pitchFamily="49" charset="-122"/>
              </a:rPr>
            </a:br>
            <a:r>
              <a:rPr lang="en-US" altLang="zh-CN" dirty="0">
                <a:latin typeface="黑体" pitchFamily="49" charset="-122"/>
                <a:ea typeface="黑体" pitchFamily="49" charset="-122"/>
              </a:rPr>
              <a:t>&lt;head&gt;	</a:t>
            </a:r>
            <a:br>
              <a:rPr lang="en-US" altLang="zh-CN" dirty="0">
                <a:latin typeface="黑体" pitchFamily="49" charset="-122"/>
                <a:ea typeface="黑体" pitchFamily="49" charset="-122"/>
              </a:rPr>
            </a:br>
            <a:r>
              <a:rPr lang="en-US" altLang="zh-CN" dirty="0">
                <a:latin typeface="黑体" pitchFamily="49" charset="-122"/>
                <a:ea typeface="黑体" pitchFamily="49" charset="-122"/>
              </a:rPr>
              <a:t>&lt;title&gt;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你好啊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&lt;/title&gt;</a:t>
            </a:r>
            <a:br>
              <a:rPr lang="en-US" altLang="zh-CN" dirty="0">
                <a:latin typeface="黑体" pitchFamily="49" charset="-122"/>
                <a:ea typeface="黑体" pitchFamily="49" charset="-122"/>
              </a:rPr>
            </a:br>
            <a:r>
              <a:rPr lang="en-US" altLang="zh-CN" dirty="0">
                <a:latin typeface="黑体" pitchFamily="49" charset="-122"/>
                <a:ea typeface="黑体" pitchFamily="49" charset="-122"/>
              </a:rPr>
              <a:t>&lt;/head&gt;</a:t>
            </a:r>
            <a:br>
              <a:rPr lang="en-US" altLang="zh-CN" dirty="0">
                <a:latin typeface="黑体" pitchFamily="49" charset="-122"/>
                <a:ea typeface="黑体" pitchFamily="49" charset="-122"/>
              </a:rPr>
            </a:br>
            <a:r>
              <a:rPr lang="en-US" altLang="zh-CN" dirty="0">
                <a:latin typeface="黑体" pitchFamily="49" charset="-122"/>
                <a:ea typeface="黑体" pitchFamily="49" charset="-122"/>
              </a:rPr>
              <a:t>&lt;body 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bgcolor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dirty="0">
                <a:ea typeface="黑体" pitchFamily="49" charset="-122"/>
              </a:rPr>
              <a:t>”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yellow</a:t>
            </a:r>
            <a:r>
              <a:rPr lang="en-US" altLang="zh-CN" dirty="0">
                <a:ea typeface="黑体" pitchFamily="49" charset="-122"/>
              </a:rPr>
              <a:t>”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&gt;</a:t>
            </a:r>
            <a:br>
              <a:rPr lang="en-US" altLang="zh-CN" dirty="0">
                <a:latin typeface="黑体" pitchFamily="49" charset="-122"/>
                <a:ea typeface="黑体" pitchFamily="49" charset="-122"/>
              </a:rPr>
            </a:br>
            <a:r>
              <a:rPr lang="en-US" altLang="zh-CN" dirty="0">
                <a:latin typeface="黑体" pitchFamily="49" charset="-122"/>
                <a:ea typeface="黑体" pitchFamily="49" charset="-122"/>
              </a:rPr>
              <a:t>&lt;/body&gt;</a:t>
            </a:r>
            <a:br>
              <a:rPr lang="en-US" altLang="zh-CN" dirty="0">
                <a:latin typeface="黑体" pitchFamily="49" charset="-122"/>
                <a:ea typeface="黑体" pitchFamily="49" charset="-122"/>
              </a:rPr>
            </a:br>
            <a:r>
              <a:rPr lang="en-US" altLang="zh-CN" dirty="0">
                <a:latin typeface="黑体" pitchFamily="49" charset="-122"/>
                <a:ea typeface="黑体" pitchFamily="49" charset="-122"/>
              </a:rPr>
              <a:t>&lt;/html&gt;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90550" y="1223963"/>
            <a:ext cx="6934200" cy="476250"/>
          </a:xfrm>
          <a:prstGeom prst="rect">
            <a:avLst/>
          </a:prstGeom>
          <a:solidFill>
            <a:srgbClr val="3399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solidFill>
                  <a:schemeClr val="bg1"/>
                </a:solidFill>
                <a:ea typeface="黑体" pitchFamily="49" charset="-122"/>
              </a:rPr>
              <a:t>HTML </a:t>
            </a:r>
            <a:r>
              <a:rPr lang="zh-CN" altLang="en-US" sz="2400">
                <a:solidFill>
                  <a:schemeClr val="bg1"/>
                </a:solidFill>
                <a:ea typeface="黑体" pitchFamily="49" charset="-122"/>
              </a:rPr>
              <a:t>代码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11188" y="4941888"/>
            <a:ext cx="2819400" cy="7207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latin typeface="Courier New" pitchFamily="49" charset="0"/>
                <a:ea typeface="黑体" pitchFamily="49" charset="-122"/>
              </a:rPr>
              <a:t>浏览器处理代码并进行显示</a:t>
            </a:r>
          </a:p>
        </p:txBody>
      </p:sp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3574" y="1883391"/>
            <a:ext cx="7693915" cy="437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AutoShape 7"/>
          <p:cNvSpPr>
            <a:spLocks noChangeArrowheads="1"/>
          </p:cNvSpPr>
          <p:nvPr/>
        </p:nvSpPr>
        <p:spPr bwMode="auto">
          <a:xfrm rot="1822747">
            <a:off x="3708400" y="4437063"/>
            <a:ext cx="990600" cy="533400"/>
          </a:xfrm>
          <a:prstGeom prst="rightArrow">
            <a:avLst>
              <a:gd name="adj1" fmla="val 50000"/>
              <a:gd name="adj2" fmla="val 46429"/>
            </a:avLst>
          </a:prstGeom>
          <a:gradFill rotWithShape="1">
            <a:gsLst>
              <a:gs pos="0">
                <a:schemeClr val="bg1"/>
              </a:gs>
              <a:gs pos="50000">
                <a:srgbClr val="FFCC00"/>
              </a:gs>
              <a:gs pos="100000">
                <a:schemeClr val="bg1"/>
              </a:gs>
            </a:gsLst>
            <a:lin ang="0" scaled="1"/>
          </a:gradFill>
          <a:ln w="127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nimBg="1" autoUpdateAnimBg="0"/>
      <p:bldP spid="8" grpId="0" animBg="1" autoUpdateAnimBg="0"/>
      <p:bldP spid="10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76556" y="0"/>
            <a:ext cx="6429375" cy="982663"/>
          </a:xfrm>
        </p:spPr>
        <p:txBody>
          <a:bodyPr anchor="b"/>
          <a:lstStyle/>
          <a:p>
            <a:pPr eaLnBrk="1" hangingPunct="1"/>
            <a:r>
              <a:rPr lang="zh-CN" dirty="0" smtClean="0">
                <a:solidFill>
                  <a:srgbClr val="1CADE4"/>
                </a:solidFill>
              </a:rPr>
              <a:t>绝对路径和相对路径 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428750"/>
            <a:ext cx="8932460" cy="470058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HTML</a:t>
            </a:r>
            <a:r>
              <a:rPr lang="zh-CN" altLang="en-US" dirty="0" smtClean="0"/>
              <a:t>绝对路径</a:t>
            </a:r>
            <a:r>
              <a:rPr lang="en-US" altLang="zh-CN" dirty="0" smtClean="0"/>
              <a:t>(Absolute Path)</a:t>
            </a:r>
            <a:r>
              <a:rPr lang="zh-CN" altLang="en-US" dirty="0" smtClean="0"/>
              <a:t>指带域名的文件的完整路径 </a:t>
            </a:r>
          </a:p>
          <a:p>
            <a:pPr eaLnBrk="1" hangingPunct="1"/>
            <a:r>
              <a:rPr lang="zh-CN" altLang="en-US" dirty="0" smtClean="0"/>
              <a:t>相对路径</a:t>
            </a:r>
            <a:r>
              <a:rPr lang="en-US" altLang="zh-CN" dirty="0" smtClean="0"/>
              <a:t>(Relative Path)</a:t>
            </a:r>
            <a:r>
              <a:rPr lang="zh-CN" altLang="en-US" dirty="0" smtClean="0"/>
              <a:t>指文件的相对位置。</a:t>
            </a:r>
          </a:p>
        </p:txBody>
      </p:sp>
      <p:sp>
        <p:nvSpPr>
          <p:cNvPr id="6" name="灯片编号占位符 3"/>
          <p:cNvSpPr txBox="1">
            <a:spLocks noGrp="1" noChangeArrowheads="1"/>
          </p:cNvSpPr>
          <p:nvPr/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8931B57C-F95D-4AC7-9AF3-EB6224792A2E}" type="slidenum">
              <a:rPr lang="en-US" altLang="zh-CN" sz="1400">
                <a:solidFill>
                  <a:schemeClr val="tx2"/>
                </a:solidFill>
                <a:latin typeface="Gill Sans MT" pitchFamily="34" charset="0"/>
                <a:ea typeface="华文新魏" pitchFamily="2" charset="-122"/>
              </a:rPr>
              <a:pPr/>
              <a:t>13</a:t>
            </a:fld>
            <a:endParaRPr lang="en-US" altLang="zh-CN" sz="1400">
              <a:solidFill>
                <a:schemeClr val="tx2"/>
              </a:solidFill>
              <a:latin typeface="Gill Sans MT" pitchFamily="34" charset="0"/>
              <a:ea typeface="华文新魏" pitchFamily="2" charset="-122"/>
            </a:endParaRPr>
          </a:p>
        </p:txBody>
      </p:sp>
      <p:graphicFrame>
        <p:nvGraphicFramePr>
          <p:cNvPr id="7" name="Group 5"/>
          <p:cNvGraphicFramePr>
            <a:graphicFrameLocks noGrp="1"/>
          </p:cNvGraphicFramePr>
          <p:nvPr/>
        </p:nvGraphicFramePr>
        <p:xfrm>
          <a:off x="755650" y="3068638"/>
          <a:ext cx="7056438" cy="1152525"/>
        </p:xfrm>
        <a:graphic>
          <a:graphicData uri="http://schemas.openxmlformats.org/drawingml/2006/table">
            <a:tbl>
              <a:tblPr/>
              <a:tblGrid>
                <a:gridCol w="7056438"/>
              </a:tblGrid>
              <a:tr h="1152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76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&lt;body background=”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:\HTML\HTML-T1/images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/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a.jpg”&gt;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Garamond" pitchFamily="18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FF"/>
                        </a:gs>
                      </a:gsLst>
                      <a:path path="rect">
                        <a:fillToRect r="100000" b="100000"/>
                      </a:path>
                    </a:gradFill>
                  </a:tcPr>
                </a:tc>
              </a:tr>
            </a:tbl>
          </a:graphicData>
        </a:graphic>
      </p:graphicFrame>
      <p:graphicFrame>
        <p:nvGraphicFramePr>
          <p:cNvPr id="8" name="Group 11"/>
          <p:cNvGraphicFramePr>
            <a:graphicFrameLocks noGrp="1"/>
          </p:cNvGraphicFramePr>
          <p:nvPr/>
        </p:nvGraphicFramePr>
        <p:xfrm>
          <a:off x="755650" y="4508500"/>
          <a:ext cx="7200900" cy="792163"/>
        </p:xfrm>
        <a:graphic>
          <a:graphicData uri="http://schemas.openxmlformats.org/drawingml/2006/table">
            <a:tbl>
              <a:tblPr/>
              <a:tblGrid>
                <a:gridCol w="7200900"/>
              </a:tblGrid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76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&lt;body background=”a.jpg”&gt;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Garamond" pitchFamily="18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FF"/>
                        </a:gs>
                      </a:gsLst>
                      <a:path path="rect">
                        <a:fillToRect r="100000" b="100000"/>
                      </a:path>
                    </a:gradFill>
                  </a:tcPr>
                </a:tc>
              </a:tr>
            </a:tbl>
          </a:graphicData>
        </a:graphic>
      </p:graphicFrame>
      <p:grpSp>
        <p:nvGrpSpPr>
          <p:cNvPr id="9" name="Group 17"/>
          <p:cNvGrpSpPr>
            <a:grpSpLocks/>
          </p:cNvGrpSpPr>
          <p:nvPr/>
        </p:nvGrpSpPr>
        <p:grpSpPr bwMode="auto">
          <a:xfrm>
            <a:off x="468313" y="838200"/>
            <a:ext cx="8355012" cy="5299075"/>
            <a:chOff x="0" y="0"/>
            <a:chExt cx="5263" cy="3339"/>
          </a:xfrm>
        </p:grpSpPr>
        <p:cxnSp>
          <p:nvCxnSpPr>
            <p:cNvPr id="10" name="AutoShape 23"/>
            <p:cNvCxnSpPr>
              <a:cxnSpLocks noChangeShapeType="1"/>
            </p:cNvCxnSpPr>
            <p:nvPr/>
          </p:nvCxnSpPr>
          <p:spPr bwMode="auto">
            <a:xfrm rot="16200000" flipH="1">
              <a:off x="1836" y="411"/>
              <a:ext cx="284" cy="757"/>
            </a:xfrm>
            <a:prstGeom prst="bentConnector2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</p:cxnSp>
        <p:sp>
          <p:nvSpPr>
            <p:cNvPr id="11" name="AutoShape 24"/>
            <p:cNvSpPr>
              <a:spLocks noChangeArrowheads="1"/>
            </p:cNvSpPr>
            <p:nvPr/>
          </p:nvSpPr>
          <p:spPr bwMode="auto">
            <a:xfrm flipV="1">
              <a:off x="2907" y="2132"/>
              <a:ext cx="404" cy="499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lIns="86868" tIns="43434" rIns="86868" bIns="43434"/>
            <a:lstStyle/>
            <a:p>
              <a:endParaRPr lang="en-US" altLang="zh-CN"/>
            </a:p>
          </p:txBody>
        </p:sp>
        <p:sp>
          <p:nvSpPr>
            <p:cNvPr id="12" name="Text Box 25"/>
            <p:cNvSpPr txBox="1">
              <a:spLocks noChangeArrowheads="1"/>
            </p:cNvSpPr>
            <p:nvPr/>
          </p:nvSpPr>
          <p:spPr bwMode="auto">
            <a:xfrm>
              <a:off x="2721" y="1814"/>
              <a:ext cx="995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868" tIns="43434" rIns="86868" bIns="43434"/>
            <a:lstStyle/>
            <a:p>
              <a:endParaRPr lang="en-US" altLang="zh-CN" sz="1200"/>
            </a:p>
          </p:txBody>
        </p:sp>
        <p:cxnSp>
          <p:nvCxnSpPr>
            <p:cNvPr id="13" name="AutoShape 26"/>
            <p:cNvCxnSpPr>
              <a:cxnSpLocks noChangeShapeType="1"/>
            </p:cNvCxnSpPr>
            <p:nvPr/>
          </p:nvCxnSpPr>
          <p:spPr bwMode="auto">
            <a:xfrm rot="10800000">
              <a:off x="3301" y="2310"/>
              <a:ext cx="996" cy="577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6600"/>
              </a:solidFill>
              <a:prstDash val="dash"/>
              <a:round/>
              <a:headEnd type="triangle" w="lg" len="lg"/>
              <a:tailEnd/>
            </a:ln>
          </p:spPr>
        </p:cxnSp>
        <p:cxnSp>
          <p:nvCxnSpPr>
            <p:cNvPr id="14" name="AutoShape 27"/>
            <p:cNvCxnSpPr>
              <a:cxnSpLocks noChangeShapeType="1"/>
              <a:endCxn id="43" idx="3"/>
            </p:cNvCxnSpPr>
            <p:nvPr/>
          </p:nvCxnSpPr>
          <p:spPr bwMode="auto">
            <a:xfrm rot="5400000" flipH="1">
              <a:off x="1846" y="517"/>
              <a:ext cx="2525" cy="2154"/>
            </a:xfrm>
            <a:prstGeom prst="curvedConnector2">
              <a:avLst/>
            </a:prstGeom>
            <a:noFill/>
            <a:ln w="22225">
              <a:solidFill>
                <a:schemeClr val="accent2"/>
              </a:solidFill>
              <a:round/>
              <a:headEnd type="triangle" w="med" len="med"/>
              <a:tailEnd/>
            </a:ln>
          </p:spPr>
        </p:cxn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V="1">
              <a:off x="3356" y="2585"/>
              <a:ext cx="454" cy="363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Text Box 29"/>
            <p:cNvSpPr txBox="1">
              <a:spLocks noChangeArrowheads="1"/>
            </p:cNvSpPr>
            <p:nvPr/>
          </p:nvSpPr>
          <p:spPr bwMode="auto">
            <a:xfrm>
              <a:off x="2585" y="2903"/>
              <a:ext cx="1905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chemeClr val="accent2"/>
                  </a:solidFill>
                  <a:ea typeface="黑体" pitchFamily="49" charset="-122"/>
                </a:rPr>
                <a:t>文档相对链接</a:t>
              </a:r>
              <a:r>
                <a:rPr lang="en-US" altLang="zh-CN" sz="1600"/>
                <a:t>birthdaysalbum/second.html </a:t>
              </a:r>
            </a:p>
          </p:txBody>
        </p:sp>
        <p:cxnSp>
          <p:nvCxnSpPr>
            <p:cNvPr id="17" name="AutoShape 30"/>
            <p:cNvCxnSpPr>
              <a:cxnSpLocks noChangeShapeType="1"/>
              <a:endCxn id="39" idx="1"/>
            </p:cNvCxnSpPr>
            <p:nvPr/>
          </p:nvCxnSpPr>
          <p:spPr bwMode="auto">
            <a:xfrm>
              <a:off x="2664" y="1168"/>
              <a:ext cx="737" cy="261"/>
            </a:xfrm>
            <a:prstGeom prst="bentConnector3">
              <a:avLst>
                <a:gd name="adj1" fmla="val -1083"/>
              </a:avLst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18" name="AutoShape 31"/>
            <p:cNvCxnSpPr>
              <a:cxnSpLocks noChangeShapeType="1"/>
            </p:cNvCxnSpPr>
            <p:nvPr/>
          </p:nvCxnSpPr>
          <p:spPr bwMode="auto">
            <a:xfrm rot="16200000" flipH="1">
              <a:off x="3562" y="1862"/>
              <a:ext cx="1041" cy="656"/>
            </a:xfrm>
            <a:prstGeom prst="bentConnector3">
              <a:avLst>
                <a:gd name="adj1" fmla="val 100440"/>
              </a:avLst>
            </a:prstGeom>
            <a:noFill/>
            <a:ln w="19050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grpSp>
          <p:nvGrpSpPr>
            <p:cNvPr id="19" name="Group 27"/>
            <p:cNvGrpSpPr>
              <a:grpSpLocks/>
            </p:cNvGrpSpPr>
            <p:nvPr/>
          </p:nvGrpSpPr>
          <p:grpSpPr bwMode="auto">
            <a:xfrm>
              <a:off x="1309" y="0"/>
              <a:ext cx="732" cy="566"/>
              <a:chOff x="0" y="0"/>
              <a:chExt cx="1080" cy="900"/>
            </a:xfrm>
          </p:grpSpPr>
          <p:sp>
            <p:nvSpPr>
              <p:cNvPr id="43" name="AutoShape 33"/>
              <p:cNvSpPr>
                <a:spLocks noChangeArrowheads="1"/>
              </p:cNvSpPr>
              <p:nvPr/>
            </p:nvSpPr>
            <p:spPr bwMode="auto">
              <a:xfrm>
                <a:off x="0" y="180"/>
                <a:ext cx="1080" cy="72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/>
                  </a:gs>
                  <a:gs pos="100000">
                    <a:srgbClr val="CC6600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6868" tIns="43434" rIns="86868" bIns="43434"/>
              <a:lstStyle/>
              <a:p>
                <a:pPr algn="ctr"/>
                <a:r>
                  <a:rPr lang="en-US" altLang="zh-CN" sz="1400" dirty="0"/>
                  <a:t>Root</a:t>
                </a:r>
              </a:p>
              <a:p>
                <a:pPr algn="ctr"/>
                <a:r>
                  <a:rPr lang="en-US" altLang="zh-CN" sz="1400" dirty="0"/>
                  <a:t>folder</a:t>
                </a:r>
              </a:p>
            </p:txBody>
          </p:sp>
          <p:sp>
            <p:nvSpPr>
              <p:cNvPr id="44" name="AutoShape 34"/>
              <p:cNvSpPr>
                <a:spLocks noChangeArrowheads="1"/>
              </p:cNvSpPr>
              <p:nvPr/>
            </p:nvSpPr>
            <p:spPr bwMode="auto">
              <a:xfrm flipV="1">
                <a:off x="90" y="0"/>
                <a:ext cx="540" cy="1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20 w 21600"/>
                  <a:gd name="T13" fmla="*/ 4560 h 21600"/>
                  <a:gd name="T14" fmla="*/ 17120 w 21600"/>
                  <a:gd name="T15" fmla="*/ 1716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00"/>
                  </a:gs>
                  <a:gs pos="100000">
                    <a:srgbClr val="FFCC00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" name="Group 30"/>
            <p:cNvGrpSpPr>
              <a:grpSpLocks/>
            </p:cNvGrpSpPr>
            <p:nvPr/>
          </p:nvGrpSpPr>
          <p:grpSpPr bwMode="auto">
            <a:xfrm>
              <a:off x="2365" y="603"/>
              <a:ext cx="764" cy="568"/>
              <a:chOff x="0" y="0"/>
              <a:chExt cx="1080" cy="900"/>
            </a:xfrm>
          </p:grpSpPr>
          <p:sp>
            <p:nvSpPr>
              <p:cNvPr id="41" name="AutoShape 36"/>
              <p:cNvSpPr>
                <a:spLocks noChangeArrowheads="1"/>
              </p:cNvSpPr>
              <p:nvPr/>
            </p:nvSpPr>
            <p:spPr bwMode="auto">
              <a:xfrm>
                <a:off x="0" y="180"/>
                <a:ext cx="1080" cy="72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/>
                  </a:gs>
                  <a:gs pos="100000">
                    <a:srgbClr val="CC6600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6868" tIns="43434" rIns="86868" bIns="43434"/>
              <a:lstStyle/>
              <a:p>
                <a:pPr algn="ctr"/>
                <a:r>
                  <a:rPr lang="en-US" altLang="zh-CN" sz="1400"/>
                  <a:t>Photo</a:t>
                </a:r>
              </a:p>
              <a:p>
                <a:pPr algn="ctr"/>
                <a:r>
                  <a:rPr lang="en-US" altLang="zh-CN" sz="1400"/>
                  <a:t>album</a:t>
                </a:r>
              </a:p>
            </p:txBody>
          </p:sp>
          <p:sp>
            <p:nvSpPr>
              <p:cNvPr id="42" name="AutoShape 37"/>
              <p:cNvSpPr>
                <a:spLocks noChangeArrowheads="1"/>
              </p:cNvSpPr>
              <p:nvPr/>
            </p:nvSpPr>
            <p:spPr bwMode="auto">
              <a:xfrm flipV="1">
                <a:off x="90" y="0"/>
                <a:ext cx="540" cy="1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20 w 21600"/>
                  <a:gd name="T13" fmla="*/ 4560 h 21600"/>
                  <a:gd name="T14" fmla="*/ 17120 w 21600"/>
                  <a:gd name="T15" fmla="*/ 1716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00"/>
                  </a:gs>
                  <a:gs pos="100000">
                    <a:srgbClr val="CC6600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6868" tIns="43434" rIns="86868" bIns="43434"/>
              <a:lstStyle/>
              <a:p>
                <a:endParaRPr lang="zh-CN" altLang="en-US"/>
              </a:p>
            </p:txBody>
          </p:sp>
        </p:grpSp>
        <p:cxnSp>
          <p:nvCxnSpPr>
            <p:cNvPr id="21" name="AutoShape 38"/>
            <p:cNvCxnSpPr>
              <a:cxnSpLocks noChangeShapeType="1"/>
            </p:cNvCxnSpPr>
            <p:nvPr/>
          </p:nvCxnSpPr>
          <p:spPr bwMode="auto">
            <a:xfrm rot="16200000" flipH="1">
              <a:off x="1209" y="1038"/>
              <a:ext cx="1021" cy="241"/>
            </a:xfrm>
            <a:prstGeom prst="bentConnector2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22" name="AutoShape 39"/>
            <p:cNvCxnSpPr>
              <a:cxnSpLocks noChangeShapeType="1"/>
            </p:cNvCxnSpPr>
            <p:nvPr/>
          </p:nvCxnSpPr>
          <p:spPr bwMode="auto">
            <a:xfrm rot="16200000" flipH="1">
              <a:off x="2344" y="1751"/>
              <a:ext cx="859" cy="241"/>
            </a:xfrm>
            <a:prstGeom prst="bentConnector2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3" name="AutoShape 40"/>
            <p:cNvCxnSpPr>
              <a:cxnSpLocks noChangeShapeType="1"/>
            </p:cNvCxnSpPr>
            <p:nvPr/>
          </p:nvCxnSpPr>
          <p:spPr bwMode="auto">
            <a:xfrm rot="10800000">
              <a:off x="783" y="726"/>
              <a:ext cx="3477" cy="2205"/>
            </a:xfrm>
            <a:prstGeom prst="curvedConnector2">
              <a:avLst/>
            </a:prstGeom>
            <a:noFill/>
            <a:ln w="50800">
              <a:solidFill>
                <a:srgbClr val="339966"/>
              </a:solidFill>
              <a:round/>
              <a:headEnd type="triangle" w="med" len="med"/>
              <a:tailEnd/>
            </a:ln>
          </p:spPr>
        </p:cxnSp>
        <p:sp>
          <p:nvSpPr>
            <p:cNvPr id="24" name="Text Box 41"/>
            <p:cNvSpPr txBox="1">
              <a:spLocks noChangeArrowheads="1"/>
            </p:cNvSpPr>
            <p:nvPr/>
          </p:nvSpPr>
          <p:spPr bwMode="auto">
            <a:xfrm>
              <a:off x="362" y="408"/>
              <a:ext cx="90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</a:rPr>
                <a:t>WWW</a:t>
              </a:r>
            </a:p>
          </p:txBody>
        </p:sp>
        <p:sp>
          <p:nvSpPr>
            <p:cNvPr id="25" name="Text Box 42"/>
            <p:cNvSpPr txBox="1">
              <a:spLocks noChangeArrowheads="1"/>
            </p:cNvSpPr>
            <p:nvPr/>
          </p:nvSpPr>
          <p:spPr bwMode="auto">
            <a:xfrm>
              <a:off x="2676" y="1905"/>
              <a:ext cx="10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/>
                <a:t>schoolalbum.html</a:t>
              </a:r>
            </a:p>
          </p:txBody>
        </p:sp>
        <p:grpSp>
          <p:nvGrpSpPr>
            <p:cNvPr id="26" name="Group 38"/>
            <p:cNvGrpSpPr>
              <a:grpSpLocks/>
            </p:cNvGrpSpPr>
            <p:nvPr/>
          </p:nvGrpSpPr>
          <p:grpSpPr bwMode="auto">
            <a:xfrm>
              <a:off x="3401" y="1091"/>
              <a:ext cx="726" cy="568"/>
              <a:chOff x="0" y="0"/>
              <a:chExt cx="1080" cy="900"/>
            </a:xfrm>
          </p:grpSpPr>
          <p:sp>
            <p:nvSpPr>
              <p:cNvPr id="39" name="AutoShape 44"/>
              <p:cNvSpPr>
                <a:spLocks noChangeArrowheads="1"/>
              </p:cNvSpPr>
              <p:nvPr/>
            </p:nvSpPr>
            <p:spPr bwMode="auto">
              <a:xfrm>
                <a:off x="0" y="180"/>
                <a:ext cx="1080" cy="72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/>
                  </a:gs>
                  <a:gs pos="100000">
                    <a:srgbClr val="CC6600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6868" tIns="43434" rIns="86868" bIns="43434"/>
              <a:lstStyle/>
              <a:p>
                <a:pPr algn="ctr"/>
                <a:r>
                  <a:rPr lang="en-US" altLang="zh-CN" sz="1400"/>
                  <a:t>Birthday</a:t>
                </a:r>
              </a:p>
              <a:p>
                <a:pPr algn="ctr"/>
                <a:r>
                  <a:rPr lang="en-US" altLang="zh-CN" sz="1400"/>
                  <a:t>album</a:t>
                </a:r>
              </a:p>
            </p:txBody>
          </p:sp>
          <p:sp>
            <p:nvSpPr>
              <p:cNvPr id="40" name="AutoShape 45"/>
              <p:cNvSpPr>
                <a:spLocks noChangeArrowheads="1"/>
              </p:cNvSpPr>
              <p:nvPr/>
            </p:nvSpPr>
            <p:spPr bwMode="auto">
              <a:xfrm flipV="1">
                <a:off x="90" y="0"/>
                <a:ext cx="540" cy="1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20 w 21600"/>
                  <a:gd name="T13" fmla="*/ 4560 h 21600"/>
                  <a:gd name="T14" fmla="*/ 17120 w 21600"/>
                  <a:gd name="T15" fmla="*/ 1716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00"/>
                  </a:gs>
                  <a:gs pos="100000">
                    <a:srgbClr val="CC6600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6868" tIns="43434" rIns="86868" bIns="43434"/>
              <a:lstStyle/>
              <a:p>
                <a:endParaRPr lang="zh-CN" altLang="en-US"/>
              </a:p>
            </p:txBody>
          </p:sp>
        </p:grpSp>
        <p:sp>
          <p:nvSpPr>
            <p:cNvPr id="27" name="Line 46"/>
            <p:cNvSpPr>
              <a:spLocks noChangeShapeType="1"/>
            </p:cNvSpPr>
            <p:nvPr/>
          </p:nvSpPr>
          <p:spPr bwMode="auto">
            <a:xfrm flipV="1">
              <a:off x="1678" y="2313"/>
              <a:ext cx="227" cy="2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Text Box 47"/>
            <p:cNvSpPr txBox="1">
              <a:spLocks noChangeArrowheads="1"/>
            </p:cNvSpPr>
            <p:nvPr/>
          </p:nvSpPr>
          <p:spPr bwMode="auto">
            <a:xfrm>
              <a:off x="1270" y="2585"/>
              <a:ext cx="95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zh-CN"/>
            </a:p>
          </p:txBody>
        </p:sp>
        <p:sp>
          <p:nvSpPr>
            <p:cNvPr id="29" name="Text Box 48"/>
            <p:cNvSpPr txBox="1">
              <a:spLocks noChangeArrowheads="1"/>
            </p:cNvSpPr>
            <p:nvPr/>
          </p:nvSpPr>
          <p:spPr bwMode="auto">
            <a:xfrm>
              <a:off x="0" y="2540"/>
              <a:ext cx="2721" cy="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chemeClr val="accent2"/>
                  </a:solidFill>
                  <a:ea typeface="黑体" pitchFamily="49" charset="-122"/>
                </a:rPr>
                <a:t>绝对链接</a:t>
              </a:r>
              <a:r>
                <a:rPr lang="en-US" altLang="zh-CN" sz="1600"/>
                <a:t>http://www.mypersonalsite.com/photoalbum/birthdaysalbum/second.html</a:t>
              </a:r>
            </a:p>
            <a:p>
              <a:pPr>
                <a:spcBef>
                  <a:spcPct val="50000"/>
                </a:spcBef>
              </a:pPr>
              <a:endParaRPr lang="en-US">
                <a:solidFill>
                  <a:srgbClr val="339966"/>
                </a:solidFill>
              </a:endParaRPr>
            </a:p>
          </p:txBody>
        </p:sp>
        <p:grpSp>
          <p:nvGrpSpPr>
            <p:cNvPr id="30" name="Group 44"/>
            <p:cNvGrpSpPr>
              <a:grpSpLocks/>
            </p:cNvGrpSpPr>
            <p:nvPr/>
          </p:nvGrpSpPr>
          <p:grpSpPr bwMode="auto">
            <a:xfrm>
              <a:off x="1708" y="1271"/>
              <a:ext cx="796" cy="679"/>
              <a:chOff x="0" y="0"/>
              <a:chExt cx="796" cy="679"/>
            </a:xfrm>
          </p:grpSpPr>
          <p:sp>
            <p:nvSpPr>
              <p:cNvPr id="36" name="AutoShape 50"/>
              <p:cNvSpPr>
                <a:spLocks noChangeArrowheads="1"/>
              </p:cNvSpPr>
              <p:nvPr/>
            </p:nvSpPr>
            <p:spPr bwMode="auto">
              <a:xfrm flipV="1">
                <a:off x="151" y="180"/>
                <a:ext cx="408" cy="499"/>
              </a:xfrm>
              <a:prstGeom prst="foldedCorner">
                <a:avLst>
                  <a:gd name="adj" fmla="val 125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10800000" lIns="86868" tIns="43434" rIns="86868" bIns="43434"/>
              <a:lstStyle/>
              <a:p>
                <a:endParaRPr lang="en-US" altLang="zh-CN" sz="1400"/>
              </a:p>
            </p:txBody>
          </p:sp>
          <p:sp>
            <p:nvSpPr>
              <p:cNvPr id="37" name="Text Box 51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796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6868" tIns="43434" rIns="86868" bIns="43434"/>
              <a:lstStyle/>
              <a:p>
                <a:r>
                  <a:rPr lang="en-US" altLang="zh-CN" sz="1400"/>
                  <a:t>Index.html</a:t>
                </a:r>
              </a:p>
            </p:txBody>
          </p:sp>
          <p:pic>
            <p:nvPicPr>
              <p:cNvPr id="38" name="Picture 52" descr="IE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64" y="255"/>
                <a:ext cx="363" cy="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31" name="Picture 53" descr="IE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24" y="2222"/>
              <a:ext cx="363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2" name="Group 49"/>
            <p:cNvGrpSpPr>
              <a:grpSpLocks/>
            </p:cNvGrpSpPr>
            <p:nvPr/>
          </p:nvGrpSpPr>
          <p:grpSpPr bwMode="auto">
            <a:xfrm>
              <a:off x="4218" y="2404"/>
              <a:ext cx="1045" cy="689"/>
              <a:chOff x="0" y="0"/>
              <a:chExt cx="1045" cy="689"/>
            </a:xfrm>
          </p:grpSpPr>
          <p:sp>
            <p:nvSpPr>
              <p:cNvPr id="33" name="AutoShape 55"/>
              <p:cNvSpPr>
                <a:spLocks noChangeArrowheads="1"/>
              </p:cNvSpPr>
              <p:nvPr/>
            </p:nvSpPr>
            <p:spPr bwMode="auto">
              <a:xfrm flipV="1">
                <a:off x="194" y="181"/>
                <a:ext cx="404" cy="508"/>
              </a:xfrm>
              <a:prstGeom prst="foldedCorner">
                <a:avLst>
                  <a:gd name="adj" fmla="val 125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10800000"/>
              <a:lstStyle/>
              <a:p>
                <a:endParaRPr lang="en-US" altLang="zh-CN" sz="1400"/>
              </a:p>
            </p:txBody>
          </p:sp>
          <p:sp>
            <p:nvSpPr>
              <p:cNvPr id="34" name="Text Box 56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045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1400"/>
                  <a:t>second.html</a:t>
                </a:r>
              </a:p>
            </p:txBody>
          </p:sp>
          <p:pic>
            <p:nvPicPr>
              <p:cNvPr id="35" name="Picture 57" descr="IE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11" y="265"/>
                <a:ext cx="363" cy="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98758" y="0"/>
            <a:ext cx="6429375" cy="990600"/>
          </a:xfrm>
        </p:spPr>
        <p:txBody>
          <a:bodyPr anchor="b"/>
          <a:lstStyle/>
          <a:p>
            <a:pPr eaLnBrk="1" hangingPunct="1"/>
            <a:r>
              <a:rPr lang="zh-CN" dirty="0" smtClean="0">
                <a:solidFill>
                  <a:srgbClr val="1CADE4"/>
                </a:solidFill>
              </a:rPr>
              <a:t>添加背景图片 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428750"/>
            <a:ext cx="7329488" cy="470058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格式：</a:t>
            </a:r>
            <a:r>
              <a:rPr lang="en-US" altLang="zh-CN" dirty="0" smtClean="0"/>
              <a:t>&lt;body background = “</a:t>
            </a:r>
            <a:r>
              <a:rPr lang="zh-CN" altLang="en-US" dirty="0" smtClean="0"/>
              <a:t>图片文件地址</a:t>
            </a:r>
            <a:r>
              <a:rPr lang="en-US" dirty="0" smtClean="0"/>
              <a:t>”</a:t>
            </a:r>
            <a:r>
              <a:rPr lang="en-US" altLang="zh-CN" dirty="0" smtClean="0"/>
              <a:t>&gt; </a:t>
            </a:r>
          </a:p>
        </p:txBody>
      </p:sp>
      <p:sp>
        <p:nvSpPr>
          <p:cNvPr id="6" name="灯片编号占位符 3"/>
          <p:cNvSpPr txBox="1">
            <a:spLocks noGrp="1" noChangeArrowheads="1"/>
          </p:cNvSpPr>
          <p:nvPr/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9CDE085D-3754-4C02-814C-264EA4CB6F31}" type="slidenum">
              <a:rPr lang="en-US" altLang="zh-CN" sz="1400">
                <a:solidFill>
                  <a:schemeClr val="tx2"/>
                </a:solidFill>
                <a:latin typeface="Gill Sans MT" pitchFamily="34" charset="0"/>
                <a:ea typeface="华文新魏" pitchFamily="2" charset="-122"/>
              </a:rPr>
              <a:pPr/>
              <a:t>14</a:t>
            </a:fld>
            <a:endParaRPr lang="en-US" altLang="zh-CN" sz="1400">
              <a:solidFill>
                <a:schemeClr val="tx2"/>
              </a:solidFill>
              <a:latin typeface="Gill Sans MT" pitchFamily="34" charset="0"/>
              <a:ea typeface="华文新魏" pitchFamily="2" charset="-122"/>
            </a:endParaRPr>
          </a:p>
        </p:txBody>
      </p:sp>
      <p:graphicFrame>
        <p:nvGraphicFramePr>
          <p:cNvPr id="7" name="Group 5"/>
          <p:cNvGraphicFramePr>
            <a:graphicFrameLocks noGrp="1"/>
          </p:cNvGraphicFramePr>
          <p:nvPr/>
        </p:nvGraphicFramePr>
        <p:xfrm>
          <a:off x="684213" y="2349500"/>
          <a:ext cx="7343775" cy="3749040"/>
        </p:xfrm>
        <a:graphic>
          <a:graphicData uri="http://schemas.openxmlformats.org/drawingml/2006/table">
            <a:tbl>
              <a:tblPr/>
              <a:tblGrid>
                <a:gridCol w="7343775"/>
              </a:tblGrid>
              <a:tr h="3600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7663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&lt;html&gt;</a:t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&lt;head&gt;</a:t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	&lt;title&gt;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你好啊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&lt;/title&gt;</a:t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&lt;/head&gt;</a:t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&lt;body background=” file:///D:/%E5%8E%9A%E6%BA%A5/%EF%BC%88%E6%AF%8F%E5%91%A8%E8%AF%95%E8%AE%B2%EF%BC%89%E8%AF%BE%E7%A8%8B/%E7%AC%AC%E4%B8%80%E7%AB%A0/img/d.jpg”&gt;</a:t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</a:b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你好，欢迎光临我的个人网站！</a:t>
                      </a:r>
                      <a:b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&lt;/body&gt;</a:t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&lt;/html&gt;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Garamond" pitchFamily="18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FF"/>
                        </a:gs>
                      </a:gsLst>
                      <a:path path="rect">
                        <a:fillToRect r="100000" b="100000"/>
                      </a:path>
                    </a:gra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5106" y="2456597"/>
            <a:ext cx="6256452" cy="2959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3338134" y="0"/>
            <a:ext cx="3608577" cy="990600"/>
          </a:xfrm>
        </p:spPr>
        <p:txBody>
          <a:bodyPr anchor="b"/>
          <a:lstStyle/>
          <a:p>
            <a:pPr eaLnBrk="1" hangingPunct="1"/>
            <a:r>
              <a:rPr lang="zh-CN" dirty="0" smtClean="0">
                <a:solidFill>
                  <a:srgbClr val="1CADE4"/>
                </a:solidFill>
              </a:rPr>
              <a:t>创建超级链接</a:t>
            </a:r>
          </a:p>
        </p:txBody>
      </p:sp>
      <p:sp>
        <p:nvSpPr>
          <p:cNvPr id="5" name="灯片编号占位符 3"/>
          <p:cNvSpPr txBox="1">
            <a:spLocks noGrp="1" noChangeArrowheads="1"/>
          </p:cNvSpPr>
          <p:nvPr/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9D9558B9-C3F3-42D7-8B69-EDE0372C58B3}" type="slidenum">
              <a:rPr lang="en-US" altLang="zh-CN" sz="1400">
                <a:solidFill>
                  <a:schemeClr val="tx2"/>
                </a:solidFill>
                <a:latin typeface="Gill Sans MT" pitchFamily="34" charset="0"/>
                <a:ea typeface="华文新魏" pitchFamily="2" charset="-122"/>
              </a:rPr>
              <a:pPr/>
              <a:t>15</a:t>
            </a:fld>
            <a:endParaRPr lang="en-US" altLang="zh-CN" sz="1400">
              <a:solidFill>
                <a:schemeClr val="tx2"/>
              </a:solidFill>
              <a:latin typeface="Gill Sans MT" pitchFamily="34" charset="0"/>
              <a:ea typeface="华文新魏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49416" y="2021504"/>
            <a:ext cx="6769100" cy="34163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smtClean="0"/>
              <a:t>&lt;HTML&gt;</a:t>
            </a:r>
          </a:p>
          <a:p>
            <a:r>
              <a:rPr lang="en-US" altLang="zh-CN" sz="2400" dirty="0" smtClean="0"/>
              <a:t>&lt;HEAD&gt;</a:t>
            </a:r>
          </a:p>
          <a:p>
            <a:r>
              <a:rPr lang="en-US" altLang="zh-CN" sz="2400" dirty="0" smtClean="0"/>
              <a:t>&lt;TITLE&gt;peacock&lt;/TITLE&gt;</a:t>
            </a:r>
          </a:p>
          <a:p>
            <a:r>
              <a:rPr lang="en-US" altLang="zh-CN" sz="2400" dirty="0" smtClean="0"/>
              <a:t>&lt;/HEAD&gt;</a:t>
            </a:r>
          </a:p>
          <a:p>
            <a:r>
              <a:rPr lang="en-US" altLang="zh-CN" sz="2400" dirty="0" smtClean="0"/>
              <a:t>&lt;BODY&gt;</a:t>
            </a:r>
          </a:p>
          <a:p>
            <a:r>
              <a:rPr lang="en-US" altLang="zh-CN" sz="2400" dirty="0" smtClean="0"/>
              <a:t>&lt;H1&gt;</a:t>
            </a:r>
            <a:r>
              <a:rPr lang="zh-CN" altLang="en-US" sz="2400" dirty="0" smtClean="0"/>
              <a:t>孔雀开屏中</a:t>
            </a:r>
            <a:r>
              <a:rPr lang="en-US" altLang="zh-CN" sz="2400" dirty="0" smtClean="0"/>
              <a:t>&lt;/H1&gt; </a:t>
            </a:r>
          </a:p>
          <a:p>
            <a:r>
              <a:rPr lang="en-US" altLang="zh-CN" sz="2400" dirty="0" smtClean="0"/>
              <a:t>&lt;A HREF =“” &gt;</a:t>
            </a:r>
            <a:r>
              <a:rPr lang="zh-CN" altLang="en-US" sz="2400" dirty="0" smtClean="0"/>
              <a:t>点击查看</a:t>
            </a:r>
            <a:r>
              <a:rPr lang="en-US" altLang="zh-CN" sz="2400" dirty="0" smtClean="0"/>
              <a:t>&lt;/A&gt;</a:t>
            </a:r>
          </a:p>
          <a:p>
            <a:r>
              <a:rPr lang="en-US" altLang="zh-CN" sz="2400" dirty="0" smtClean="0"/>
              <a:t>&lt;/BODY&gt;</a:t>
            </a:r>
          </a:p>
          <a:p>
            <a:r>
              <a:rPr lang="en-US" altLang="zh-CN" sz="2400" dirty="0" smtClean="0"/>
              <a:t>&lt;/HTML&gt;</a:t>
            </a:r>
            <a:endParaRPr lang="en-US" altLang="zh-CN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34639" y="219431"/>
            <a:ext cx="481012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4139" y="2931708"/>
            <a:ext cx="5290356" cy="3926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3338134" y="0"/>
            <a:ext cx="3608577" cy="990600"/>
          </a:xfrm>
        </p:spPr>
        <p:txBody>
          <a:bodyPr anchor="b"/>
          <a:lstStyle/>
          <a:p>
            <a:pPr eaLnBrk="1" hangingPunct="1"/>
            <a:r>
              <a:rPr lang="zh-CN" altLang="en-US" dirty="0" smtClean="0">
                <a:solidFill>
                  <a:srgbClr val="1CADE4"/>
                </a:solidFill>
              </a:rPr>
              <a:t>插入图片</a:t>
            </a:r>
            <a:endParaRPr lang="zh-CN" dirty="0" smtClean="0">
              <a:solidFill>
                <a:srgbClr val="1CADE4"/>
              </a:solidFill>
            </a:endParaRPr>
          </a:p>
        </p:txBody>
      </p:sp>
      <p:sp>
        <p:nvSpPr>
          <p:cNvPr id="5" name="灯片编号占位符 3"/>
          <p:cNvSpPr txBox="1">
            <a:spLocks noGrp="1" noChangeArrowheads="1"/>
          </p:cNvSpPr>
          <p:nvPr/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9D9558B9-C3F3-42D7-8B69-EDE0372C58B3}" type="slidenum">
              <a:rPr lang="en-US" altLang="zh-CN" sz="1400">
                <a:solidFill>
                  <a:schemeClr val="tx2"/>
                </a:solidFill>
                <a:latin typeface="Gill Sans MT" pitchFamily="34" charset="0"/>
                <a:ea typeface="华文新魏" pitchFamily="2" charset="-122"/>
              </a:rPr>
              <a:pPr/>
              <a:t>16</a:t>
            </a:fld>
            <a:endParaRPr lang="en-US" altLang="zh-CN" sz="1400">
              <a:solidFill>
                <a:schemeClr val="tx2"/>
              </a:solidFill>
              <a:latin typeface="Gill Sans MT" pitchFamily="34" charset="0"/>
              <a:ea typeface="华文新魏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49416" y="2021504"/>
            <a:ext cx="6769100" cy="304698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smtClean="0"/>
              <a:t>&lt;HTML&gt;</a:t>
            </a:r>
          </a:p>
          <a:p>
            <a:r>
              <a:rPr lang="en-US" altLang="zh-CN" sz="2400" dirty="0" smtClean="0"/>
              <a:t>&lt;HEAD&gt;</a:t>
            </a:r>
          </a:p>
          <a:p>
            <a:r>
              <a:rPr lang="en-US" altLang="zh-CN" sz="2400" dirty="0" smtClean="0"/>
              <a:t>&lt;TITLE&gt;</a:t>
            </a:r>
            <a:r>
              <a:rPr lang="en-US" altLang="zh-CN" sz="2400" dirty="0" err="1" smtClean="0"/>
              <a:t>see_peacock</a:t>
            </a:r>
            <a:r>
              <a:rPr lang="en-US" altLang="zh-CN" sz="2400" dirty="0" smtClean="0"/>
              <a:t>&lt;/TITLE&gt;</a:t>
            </a:r>
          </a:p>
          <a:p>
            <a:r>
              <a:rPr lang="en-US" altLang="zh-CN" sz="2400" dirty="0" smtClean="0"/>
              <a:t>&lt;/HEAD&gt;</a:t>
            </a:r>
          </a:p>
          <a:p>
            <a:r>
              <a:rPr lang="en-US" altLang="zh-CN" sz="2400" dirty="0" smtClean="0"/>
              <a:t>&lt;BODY&gt;</a:t>
            </a:r>
          </a:p>
          <a:p>
            <a:r>
              <a:rPr lang="en-US" altLang="zh-CN" sz="2400" dirty="0" smtClean="0"/>
              <a:t>	&lt;</a:t>
            </a:r>
            <a:r>
              <a:rPr lang="en-US" altLang="zh-CN" sz="2400" dirty="0" err="1" smtClean="0"/>
              <a:t>img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src</a:t>
            </a:r>
            <a:r>
              <a:rPr lang="en-US" altLang="zh-CN" sz="2400" dirty="0" smtClean="0"/>
              <a:t>=“</a:t>
            </a:r>
            <a:r>
              <a:rPr lang="zh-CN" altLang="en-US" sz="2400" dirty="0" smtClean="0"/>
              <a:t>图片路径</a:t>
            </a:r>
            <a:r>
              <a:rPr lang="en-US" altLang="zh-CN" sz="2400" dirty="0" smtClean="0"/>
              <a:t>” /&gt;</a:t>
            </a:r>
          </a:p>
          <a:p>
            <a:r>
              <a:rPr lang="en-US" altLang="zh-CN" sz="2400" dirty="0" smtClean="0"/>
              <a:t>&lt;/BODY&gt;</a:t>
            </a:r>
          </a:p>
          <a:p>
            <a:r>
              <a:rPr lang="en-US" altLang="zh-CN" sz="2400" dirty="0" smtClean="0"/>
              <a:t>&lt;/HTML&gt;</a:t>
            </a:r>
            <a:endParaRPr lang="en-US" altLang="zh-CN" sz="24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2945" y="1635171"/>
            <a:ext cx="5290356" cy="3926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873457" y="5650173"/>
            <a:ext cx="3671247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与设置背景图片区别？</a:t>
            </a:r>
            <a:endParaRPr lang="en-US" altLang="zh-CN" dirty="0" smtClean="0"/>
          </a:p>
        </p:txBody>
      </p:sp>
      <p:sp>
        <p:nvSpPr>
          <p:cNvPr id="9" name="右箭头 8"/>
          <p:cNvSpPr/>
          <p:nvPr/>
        </p:nvSpPr>
        <p:spPr>
          <a:xfrm>
            <a:off x="4763069" y="6032310"/>
            <a:ext cx="1214651" cy="218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168788" y="6032310"/>
            <a:ext cx="1937981" cy="341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可保存图片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4678" y="0"/>
            <a:ext cx="2257071" cy="1016847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1CADE4"/>
                </a:solidFill>
              </a:rPr>
              <a:t>插入线条</a:t>
            </a:r>
            <a:endParaRPr lang="zh-CN" altLang="en-US" sz="4000" b="1" dirty="0">
              <a:solidFill>
                <a:srgbClr val="1CADE4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Hr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标签：用于分割内容，设置网页样式等。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其属性：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	align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对齐方式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	size   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线条粗细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	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noshade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无阴影（不常用）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	width: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线条宽度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color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3289098" y="224763"/>
            <a:ext cx="4872256" cy="648694"/>
          </a:xfrm>
          <a:prstGeom prst="rect">
            <a:avLst/>
          </a:prstGeom>
          <a:noFill/>
          <a:ln/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 smtClean="0">
                <a:solidFill>
                  <a:srgbClr val="1CADE4"/>
                </a:solidFill>
                <a:latin typeface="+mj-lt"/>
                <a:ea typeface="微软雅黑" panose="020B0503020204020204" pitchFamily="34" charset="-122"/>
                <a:cs typeface="+mj-cs"/>
              </a:rPr>
              <a:t>添加多媒体元素</a:t>
            </a:r>
            <a:endParaRPr kumimoji="0" lang="zh-CN" altLang="en-US" sz="440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+mj-lt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199" y="1428750"/>
            <a:ext cx="7199195" cy="4535322"/>
          </a:xfrm>
          <a:prstGeom prst="rect">
            <a:avLst/>
          </a:prstGeom>
        </p:spPr>
        <p:txBody>
          <a:bodyPr/>
          <a:lstStyle/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利用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&lt;marquee&gt;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标签可以让文字在网页上动态滚动。</a:t>
            </a:r>
          </a:p>
          <a:p>
            <a:pPr marL="914400" marR="0" lvl="1" indent="-457200" algn="just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"/>
              <a:tabLst/>
              <a:defRPr/>
            </a:pPr>
            <a:r>
              <a:rPr kumimoji="0" lang="zh-CN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方向</a:t>
            </a:r>
            <a:r>
              <a:rPr kumimoji="0" lang="zh-CN" alt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fr-FR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&lt;marquee direction=#&gt;</a:t>
            </a:r>
            <a:r>
              <a:rPr kumimoji="0" lang="zh-CN" alt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。 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#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可以是：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left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right</a:t>
            </a:r>
          </a:p>
          <a:p>
            <a:pPr marL="914400" marR="0" lvl="1" indent="-457200" algn="just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"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方式：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&lt;marquee behavior=#&gt;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。 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#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可以是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scroll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slide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alternate</a:t>
            </a:r>
          </a:p>
          <a:p>
            <a:pPr marL="914400" marR="0" lvl="1" indent="-457200" algn="just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"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循环：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&lt;marquee loop=#&gt;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。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#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代表次数 </a:t>
            </a:r>
          </a:p>
          <a:p>
            <a:pPr marL="914400" marR="0" lvl="1" indent="-457200" algn="just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"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速度：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&lt;</a:t>
            </a:r>
            <a:r>
              <a:rPr kumimoji="0" lang="en-US" altLang="zh-CN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scrollamount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=#&gt;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。指滚动速度。</a:t>
            </a:r>
          </a:p>
          <a:p>
            <a:pPr marL="914400" marR="0" lvl="1" indent="-457200" algn="just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"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延时：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&lt;</a:t>
            </a:r>
            <a:r>
              <a:rPr kumimoji="0" lang="en-US" altLang="zh-CN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scrolldelay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=#&gt;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。指文字滚动间隔。</a:t>
            </a:r>
            <a:r>
              <a:rPr kumimoji="0" lang="en-US" altLang="zh-CN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scrolldelay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值是毫秒。</a:t>
            </a: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  <a:p>
            <a:pPr marL="914400" marR="0" lvl="1" indent="-457200" algn="just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"/>
              <a:tabLst/>
              <a:defRPr/>
            </a:pPr>
            <a:endParaRPr kumimoji="0" lang="zh-CN" alt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  <a:p>
            <a:pPr marL="533400" marR="0" lvl="0" indent="-5334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使用</a:t>
            </a:r>
            <a:r>
              <a:rPr kumimoji="0" lang="en-US" altLang="zh-CN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bgsound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标签来给网页设置背景音乐。</a:t>
            </a:r>
          </a:p>
          <a:p>
            <a:pPr marL="914400" marR="0" lvl="1" indent="-457200" algn="just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"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&lt;</a:t>
            </a:r>
            <a:r>
              <a:rPr kumimoji="0" lang="en-US" altLang="zh-CN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bgsound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src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=”jy001.mid” loop=3&gt; 	 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96292"/>
            <a:ext cx="12192000" cy="15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64788" y="0"/>
            <a:ext cx="1686137" cy="990600"/>
          </a:xfrm>
        </p:spPr>
        <p:txBody>
          <a:bodyPr anchor="b"/>
          <a:lstStyle/>
          <a:p>
            <a:pPr eaLnBrk="1" hangingPunct="1"/>
            <a:r>
              <a:rPr lang="zh-CN" dirty="0" smtClean="0">
                <a:solidFill>
                  <a:srgbClr val="1CADE4"/>
                </a:solidFill>
              </a:rPr>
              <a:t>总结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84213" y="1339850"/>
            <a:ext cx="7991475" cy="475297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dirty="0" smtClean="0"/>
              <a:t>WWW</a:t>
            </a:r>
            <a:r>
              <a:rPr lang="zh-CN" altLang="en-US" dirty="0" smtClean="0"/>
              <a:t>及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基本概念。</a:t>
            </a:r>
            <a:endParaRPr lang="en-US" altLang="zh-CN" dirty="0" smtClean="0"/>
          </a:p>
          <a:p>
            <a:pPr eaLnBrk="1" hangingPunct="1">
              <a:lnSpc>
                <a:spcPct val="125000"/>
              </a:lnSpc>
            </a:pPr>
            <a:r>
              <a:rPr lang="en-US" altLang="zh-CN" dirty="0" smtClean="0"/>
              <a:t>HTML </a:t>
            </a:r>
            <a:r>
              <a:rPr lang="zh-CN" altLang="en-US" dirty="0" smtClean="0"/>
              <a:t>标签一般配对使用，不区分大小写</a:t>
            </a:r>
            <a:endParaRPr lang="en-US" dirty="0" smtClean="0"/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/>
              <a:t>标签都具有属性。属性提供关于网页上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元素的附加信息</a:t>
            </a:r>
          </a:p>
          <a:p>
            <a:pPr eaLnBrk="1" hangingPunct="1"/>
            <a:r>
              <a:rPr lang="zh-CN" altLang="en-US" dirty="0" smtClean="0"/>
              <a:t>超链接标签</a:t>
            </a:r>
            <a:r>
              <a:rPr lang="en-US" altLang="zh-CN" dirty="0" smtClean="0"/>
              <a:t>&lt;A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=“</a:t>
            </a:r>
            <a:r>
              <a:rPr lang="zh-CN" altLang="en-US" dirty="0" smtClean="0"/>
              <a:t>链接地址”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超链接文本</a:t>
            </a:r>
            <a:r>
              <a:rPr lang="en-US" altLang="zh-CN" dirty="0" smtClean="0"/>
              <a:t>&lt;/A&gt;</a:t>
            </a:r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插入图片         背景图片（</a:t>
            </a:r>
            <a:r>
              <a:rPr lang="en-US" altLang="zh-CN" dirty="0" smtClean="0"/>
              <a:t>background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链接路径可以是相对路径也可以是绝对路径</a:t>
            </a:r>
            <a:endParaRPr lang="en-GB" altLang="en-US" dirty="0" smtClean="0"/>
          </a:p>
          <a:p>
            <a:pPr eaLnBrk="1" hangingPunct="1"/>
            <a:endParaRPr lang="en-GB" altLang="en-US" dirty="0" smtClean="0"/>
          </a:p>
          <a:p>
            <a:pPr eaLnBrk="1" hangingPunct="1"/>
            <a:endParaRPr lang="en-US" dirty="0" smtClean="0">
              <a:ea typeface="楷体_GB2312" pitchFamily="1" charset="-122"/>
            </a:endParaRPr>
          </a:p>
        </p:txBody>
      </p:sp>
      <p:sp>
        <p:nvSpPr>
          <p:cNvPr id="6" name="灯片编号占位符 3"/>
          <p:cNvSpPr txBox="1">
            <a:spLocks noGrp="1" noChangeArrowheads="1"/>
          </p:cNvSpPr>
          <p:nvPr/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006BEA4C-0522-4D05-A49E-EE567203ED72}" type="slidenum">
              <a:rPr lang="en-US" altLang="zh-CN" sz="1400">
                <a:solidFill>
                  <a:schemeClr val="tx2"/>
                </a:solidFill>
                <a:latin typeface="Gill Sans MT" pitchFamily="34" charset="0"/>
                <a:ea typeface="华文新魏" pitchFamily="2" charset="-122"/>
              </a:rPr>
              <a:pPr/>
              <a:t>19</a:t>
            </a:fld>
            <a:endParaRPr lang="en-US" altLang="zh-CN" sz="1400">
              <a:solidFill>
                <a:schemeClr val="tx2"/>
              </a:solidFill>
              <a:latin typeface="Gill Sans MT" pitchFamily="34" charset="0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50889" y="0"/>
            <a:ext cx="6429375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  <a:cs typeface="+mj-cs"/>
              </a:rPr>
              <a:t>练习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4213" y="1339850"/>
            <a:ext cx="7991475" cy="475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上机练习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上机练习：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百度搜索页面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课后练习</a:t>
            </a: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课后作业1</a:t>
            </a:r>
          </a:p>
        </p:txBody>
      </p:sp>
      <p:sp>
        <p:nvSpPr>
          <p:cNvPr id="6" name="灯片编号占位符 3"/>
          <p:cNvSpPr txBox="1">
            <a:spLocks noGrp="1" noChangeArrowheads="1"/>
          </p:cNvSpPr>
          <p:nvPr/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A6945013-7C14-45EB-9401-3D531A731A67}" type="slidenum">
              <a:rPr lang="en-US" altLang="zh-CN" sz="1400">
                <a:solidFill>
                  <a:schemeClr val="tx2"/>
                </a:solidFill>
                <a:latin typeface="Gill Sans MT" pitchFamily="34" charset="0"/>
                <a:ea typeface="华文新魏" pitchFamily="2" charset="-122"/>
              </a:rPr>
              <a:pPr/>
              <a:t>20</a:t>
            </a:fld>
            <a:endParaRPr lang="en-US" altLang="zh-CN" sz="1400">
              <a:solidFill>
                <a:schemeClr val="tx2"/>
              </a:solidFill>
              <a:latin typeface="Gill Sans MT" pitchFamily="34" charset="0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29330" y="0"/>
            <a:ext cx="4343809" cy="1016847"/>
          </a:xfrm>
        </p:spPr>
        <p:txBody>
          <a:bodyPr>
            <a:normAutofit/>
          </a:bodyPr>
          <a:lstStyle/>
          <a:p>
            <a:r>
              <a:rPr lang="zh-CN" altLang="en-US" sz="4800" dirty="0" smtClean="0">
                <a:solidFill>
                  <a:srgbClr val="1CADE4"/>
                </a:solidFill>
              </a:rPr>
              <a:t>课程目录</a:t>
            </a:r>
            <a:endParaRPr lang="zh-CN" altLang="en-US" sz="4800" dirty="0">
              <a:solidFill>
                <a:srgbClr val="1CADE4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905" indent="-1905">
              <a:defRPr/>
            </a:pPr>
            <a:r>
              <a:rPr lang="zh-CN" altLang="en-US" b="1" noProof="1" smtClean="0"/>
              <a:t>认识</a:t>
            </a:r>
            <a:r>
              <a:rPr lang="en-US" altLang="zh-CN" b="1" noProof="1" smtClean="0"/>
              <a:t>HTML</a:t>
            </a:r>
            <a:r>
              <a:rPr lang="zh-CN" altLang="en-US" b="1" noProof="1" smtClean="0"/>
              <a:t>和使用工具</a:t>
            </a:r>
          </a:p>
          <a:p>
            <a:pPr marL="1905" indent="-1905">
              <a:defRPr/>
            </a:pPr>
            <a:r>
              <a:rPr lang="en-US" altLang="zh-CN" b="1" noProof="1" smtClean="0"/>
              <a:t>HTML</a:t>
            </a:r>
            <a:r>
              <a:rPr lang="zh-CN" altLang="en-US" b="1" noProof="1" smtClean="0"/>
              <a:t>中表格和表单的应用</a:t>
            </a:r>
          </a:p>
          <a:p>
            <a:pPr marL="1905" indent="-1905">
              <a:defRPr/>
            </a:pPr>
            <a:r>
              <a:rPr lang="zh-CN" altLang="en-US" b="1" noProof="1" smtClean="0"/>
              <a:t>应用</a:t>
            </a:r>
            <a:r>
              <a:rPr lang="en-US" altLang="zh-CN" b="1" noProof="1" smtClean="0"/>
              <a:t>CSS</a:t>
            </a:r>
            <a:r>
              <a:rPr lang="zh-CN" altLang="en-US" b="1" noProof="1" smtClean="0"/>
              <a:t>样式美化网页</a:t>
            </a:r>
            <a:r>
              <a:rPr lang="zh-CN" altLang="en-US" b="1" noProof="1" smtClean="0">
                <a:solidFill>
                  <a:srgbClr val="C00000"/>
                </a:solidFill>
              </a:rPr>
              <a:t>（重点）</a:t>
            </a:r>
          </a:p>
          <a:p>
            <a:pPr marL="1905" indent="-1905">
              <a:defRPr/>
            </a:pPr>
            <a:r>
              <a:rPr lang="zh-CN" altLang="en-US" b="1" noProof="1" smtClean="0"/>
              <a:t>基于</a:t>
            </a:r>
            <a:r>
              <a:rPr lang="en-US" altLang="zh-CN" b="1" noProof="1" smtClean="0"/>
              <a:t>DIV+CSS</a:t>
            </a:r>
            <a:r>
              <a:rPr lang="zh-CN" altLang="en-US" b="1" noProof="1" smtClean="0"/>
              <a:t>的网页布局与定位</a:t>
            </a:r>
            <a:r>
              <a:rPr lang="zh-CN" altLang="en-US" b="1" noProof="1" smtClean="0">
                <a:solidFill>
                  <a:srgbClr val="C00000"/>
                </a:solidFill>
              </a:rPr>
              <a:t>（重点）</a:t>
            </a:r>
          </a:p>
          <a:p>
            <a:pPr marL="1905" indent="-1905">
              <a:defRPr/>
            </a:pPr>
            <a:r>
              <a:rPr lang="zh-CN" altLang="en-US" b="1" noProof="1" smtClean="0"/>
              <a:t>应用</a:t>
            </a:r>
            <a:r>
              <a:rPr lang="en-US" altLang="zh-CN" b="1" noProof="1" smtClean="0"/>
              <a:t>CSS</a:t>
            </a:r>
            <a:r>
              <a:rPr lang="zh-CN" altLang="en-US" b="1" noProof="1" smtClean="0"/>
              <a:t>布局网页和</a:t>
            </a:r>
            <a:r>
              <a:rPr lang="en-US" altLang="zh-CN" b="1" noProof="1" smtClean="0"/>
              <a:t>HTML</a:t>
            </a:r>
            <a:r>
              <a:rPr lang="zh-CN" altLang="en-US" b="1" noProof="1" smtClean="0"/>
              <a:t>列表</a:t>
            </a:r>
            <a:endParaRPr lang="en-US" altLang="x-none" b="1" noProof="1" smtClean="0"/>
          </a:p>
          <a:p>
            <a:pPr marL="1905" indent="-1905">
              <a:defRPr/>
            </a:pPr>
            <a:r>
              <a:rPr lang="zh-CN" altLang="en-US" b="1" noProof="1" smtClean="0"/>
              <a:t>应用</a:t>
            </a:r>
            <a:r>
              <a:rPr lang="en-US" altLang="zh-CN" b="1" noProof="1" smtClean="0"/>
              <a:t>CSS</a:t>
            </a:r>
            <a:r>
              <a:rPr lang="zh-CN" altLang="en-US" b="1" noProof="1" smtClean="0"/>
              <a:t>设置链接和导航菜单</a:t>
            </a:r>
            <a:r>
              <a:rPr lang="zh-CN" altLang="en-US" b="1" noProof="1" smtClean="0">
                <a:solidFill>
                  <a:srgbClr val="C00000"/>
                </a:solidFill>
              </a:rPr>
              <a:t>（重点）</a:t>
            </a:r>
          </a:p>
          <a:p>
            <a:pPr marL="1905" indent="-1905">
              <a:defRPr/>
            </a:pPr>
            <a:r>
              <a:rPr lang="en-US" altLang="zh-CN" b="1" noProof="1" smtClean="0"/>
              <a:t>HTML</a:t>
            </a:r>
            <a:r>
              <a:rPr lang="zh-CN" altLang="en-US" b="1" noProof="1" smtClean="0"/>
              <a:t>中模板和框架的应用</a:t>
            </a:r>
            <a:endParaRPr lang="en-US" altLang="zh-CN" b="1" noProof="1" smtClean="0"/>
          </a:p>
          <a:p>
            <a:pPr marL="1905" indent="-1905">
              <a:defRPr/>
            </a:pPr>
            <a:r>
              <a:rPr lang="zh-CN" altLang="en-US" b="1" noProof="1" smtClean="0"/>
              <a:t>应用</a:t>
            </a:r>
            <a:r>
              <a:rPr lang="en-US" altLang="zh-CN" b="1" noProof="1" smtClean="0"/>
              <a:t>DIV+CSS</a:t>
            </a:r>
            <a:r>
              <a:rPr lang="zh-CN" altLang="en-US" b="1" noProof="1" smtClean="0"/>
              <a:t>设计商业网站</a:t>
            </a:r>
          </a:p>
          <a:p>
            <a:pPr marL="1905" indent="-344805">
              <a:buFontTx/>
              <a:buNone/>
              <a:defRPr/>
            </a:pPr>
            <a:endParaRPr lang="zh-CN" altLang="en-US" b="1" noProof="1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0"/>
            <a:ext cx="8592279" cy="6858000"/>
          </a:xfrm>
          <a:prstGeom prst="rect">
            <a:avLst/>
          </a:prstGeom>
          <a:solidFill>
            <a:srgbClr val="97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909233" y="1763464"/>
            <a:ext cx="3083681" cy="2685143"/>
          </a:xfrm>
          <a:prstGeom prst="roundRect">
            <a:avLst>
              <a:gd name="adj" fmla="val 8018"/>
            </a:avLst>
          </a:prstGeom>
          <a:solidFill>
            <a:srgbClr val="97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7" descr="C:\Documents and Settings\Administrator\桌面\厚溥窗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311" y="2372883"/>
            <a:ext cx="1457689" cy="145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360363" y="3830572"/>
            <a:ext cx="2351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欢迎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关注厚溥官方微信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获取最新资讯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91175" y="4292237"/>
            <a:ext cx="2089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1A62A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http://www.myhopu.com</a:t>
            </a:r>
            <a:endParaRPr lang="zh-CN" altLang="en-US" sz="1200" dirty="0">
              <a:solidFill>
                <a:srgbClr val="1A62A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72090" y="2828835"/>
            <a:ext cx="4048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spc="7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Thanks! </a:t>
            </a:r>
            <a:endParaRPr lang="zh-CN" altLang="en-US" sz="7200" b="1" spc="7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-1" y="0"/>
            <a:ext cx="12192001" cy="3714322"/>
          </a:xfrm>
          <a:prstGeom prst="rect">
            <a:avLst/>
          </a:prstGeom>
          <a:solidFill>
            <a:srgbClr val="97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7" descr="C:\Documents and Settings\Administrator\桌面\厚溥窗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156" y="3244790"/>
            <a:ext cx="1457689" cy="145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20207" y="4711184"/>
            <a:ext cx="2351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欢迎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关注厚溥官方微信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获取最新资讯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8492" y="5131905"/>
            <a:ext cx="2135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1A62A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http://www.myhopu.com</a:t>
            </a:r>
            <a:endParaRPr lang="zh-CN" altLang="en-US" sz="1200" dirty="0">
              <a:solidFill>
                <a:srgbClr val="1A62A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5152" y="2398404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使用</a:t>
            </a:r>
            <a:r>
              <a:rPr lang="zh-CN" altLang="zh-CN" sz="3200" dirty="0" smtClean="0"/>
              <a:t>HTML</a:t>
            </a:r>
            <a:r>
              <a:rPr lang="zh-CN" altLang="en-US" sz="3200" dirty="0" smtClean="0"/>
              <a:t>的基本结构创建网页</a:t>
            </a:r>
          </a:p>
          <a:p>
            <a:r>
              <a:rPr lang="zh-CN" altLang="en-US" sz="3200" dirty="0" smtClean="0"/>
              <a:t>使用文本标签实现文字修饰</a:t>
            </a:r>
          </a:p>
          <a:p>
            <a:r>
              <a:rPr lang="zh-CN" altLang="en-US" sz="3200" dirty="0" smtClean="0"/>
              <a:t>使用样式标签实现图文并茂的页面</a:t>
            </a:r>
          </a:p>
          <a:p>
            <a:r>
              <a:rPr lang="zh-CN" altLang="en-US" sz="3200" dirty="0" smtClean="0"/>
              <a:t>使用超链接标签实现页面间的跳转</a:t>
            </a:r>
          </a:p>
          <a:p>
            <a:pPr>
              <a:buNone/>
            </a:pPr>
            <a:endParaRPr lang="zh-CN" altLang="en-US" sz="32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48695" y="218364"/>
            <a:ext cx="2652855" cy="727243"/>
          </a:xfrm>
        </p:spPr>
        <p:txBody>
          <a:bodyPr>
            <a:normAutofit fontScale="90000"/>
          </a:bodyPr>
          <a:lstStyle/>
          <a:p>
            <a:r>
              <a:rPr lang="zh-CN" altLang="en-US" sz="4800" b="1" dirty="0" smtClean="0">
                <a:solidFill>
                  <a:srgbClr val="1CADE4"/>
                </a:solidFill>
              </a:rPr>
              <a:t>本章目标</a:t>
            </a:r>
            <a:endParaRPr lang="zh-CN" altLang="en-US" sz="4800" b="1" dirty="0">
              <a:solidFill>
                <a:srgbClr val="1CADE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44919" y="178463"/>
            <a:ext cx="4292860" cy="792163"/>
          </a:xfrm>
        </p:spPr>
        <p:txBody>
          <a:bodyPr anchor="b"/>
          <a:lstStyle/>
          <a:p>
            <a:pPr eaLnBrk="1" hangingPunct="1"/>
            <a:r>
              <a:rPr lang="zh-CN" altLang="zh-CN" dirty="0" smtClean="0">
                <a:solidFill>
                  <a:srgbClr val="1CADE4"/>
                </a:solidFill>
              </a:rPr>
              <a:t>HTML</a:t>
            </a:r>
            <a:r>
              <a:rPr lang="zh-CN" dirty="0" smtClean="0">
                <a:solidFill>
                  <a:srgbClr val="1CADE4"/>
                </a:solidFill>
              </a:rPr>
              <a:t>文档结构 </a:t>
            </a:r>
          </a:p>
        </p:txBody>
      </p:sp>
      <p:sp>
        <p:nvSpPr>
          <p:cNvPr id="5" name="灯片编号占位符 4"/>
          <p:cNvSpPr txBox="1">
            <a:spLocks noGrp="1" noChangeArrowheads="1"/>
          </p:cNvSpPr>
          <p:nvPr/>
        </p:nvSpPr>
        <p:spPr bwMode="auto">
          <a:xfrm>
            <a:off x="755650" y="6381750"/>
            <a:ext cx="213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5B307825-17B3-457E-AEA3-726CC48E3D58}" type="slidenum">
              <a:rPr lang="en-US" altLang="zh-CN" sz="1400">
                <a:solidFill>
                  <a:schemeClr val="tx2"/>
                </a:solidFill>
                <a:latin typeface="Gill Sans MT" pitchFamily="34" charset="0"/>
                <a:ea typeface="华文新魏" pitchFamily="2" charset="-122"/>
              </a:rPr>
              <a:pPr/>
              <a:t>5</a:t>
            </a:fld>
            <a:endParaRPr lang="en-US" altLang="zh-CN" sz="1400">
              <a:solidFill>
                <a:schemeClr val="tx2"/>
              </a:solidFill>
              <a:latin typeface="Gill Sans MT" pitchFamily="34" charset="0"/>
              <a:ea typeface="华文新魏" pitchFamily="2" charset="-122"/>
            </a:endParaRPr>
          </a:p>
        </p:txBody>
      </p:sp>
      <p:graphicFrame>
        <p:nvGraphicFramePr>
          <p:cNvPr id="6" name="Group 4"/>
          <p:cNvGraphicFramePr>
            <a:graphicFrameLocks noGrp="1"/>
          </p:cNvGraphicFramePr>
          <p:nvPr/>
        </p:nvGraphicFramePr>
        <p:xfrm>
          <a:off x="684213" y="5086350"/>
          <a:ext cx="8064500" cy="863600"/>
        </p:xfrm>
        <a:graphic>
          <a:graphicData uri="http://schemas.openxmlformats.org/drawingml/2006/table">
            <a:tbl>
              <a:tblPr/>
              <a:tblGrid>
                <a:gridCol w="8064500"/>
              </a:tblGrid>
              <a:tr h="863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76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&lt;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标签名 属性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1=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属性值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1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属性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2=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属性值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2 ……&gt;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7663" algn="l"/>
                        </a:tabLst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标签、属性不区分大小写。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Garamond" pitchFamily="18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FF"/>
                        </a:gs>
                      </a:gsLst>
                      <a:path path="rect">
                        <a:fillToRect r="100000" b="100000"/>
                      </a:path>
                    </a:gradFill>
                  </a:tcPr>
                </a:tc>
              </a:tr>
            </a:tbl>
          </a:graphicData>
        </a:graphic>
      </p:graphicFrame>
      <p:sp>
        <p:nvSpPr>
          <p:cNvPr id="7" name="Rectangle 29"/>
          <p:cNvSpPr>
            <a:spLocks noChangeArrowheads="1"/>
          </p:cNvSpPr>
          <p:nvPr/>
        </p:nvSpPr>
        <p:spPr bwMode="auto">
          <a:xfrm>
            <a:off x="612775" y="1844675"/>
            <a:ext cx="3587842" cy="2985433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>
              <a:tabLst>
                <a:tab pos="1028700" algn="l"/>
              </a:tabLst>
            </a:pPr>
            <a:r>
              <a:rPr lang="en-US" altLang="zh-CN" sz="2400" dirty="0">
                <a:solidFill>
                  <a:srgbClr val="0000FF"/>
                </a:solidFill>
                <a:ea typeface="黑体" pitchFamily="49" charset="-122"/>
              </a:rPr>
              <a:t>&lt;HTML</a:t>
            </a:r>
            <a:r>
              <a:rPr lang="en-US" altLang="zh-CN" sz="2400" dirty="0" smtClean="0">
                <a:solidFill>
                  <a:srgbClr val="0000FF"/>
                </a:solidFill>
                <a:ea typeface="黑体" pitchFamily="49" charset="-122"/>
              </a:rPr>
              <a:t>&gt;</a:t>
            </a:r>
            <a:endParaRPr lang="en-US" altLang="zh-CN" sz="2400" dirty="0">
              <a:solidFill>
                <a:schemeClr val="hlink"/>
              </a:solidFill>
              <a:ea typeface="黑体" pitchFamily="49" charset="-122"/>
            </a:endParaRPr>
          </a:p>
          <a:p>
            <a:pPr algn="just">
              <a:tabLst>
                <a:tab pos="1028700" algn="l"/>
              </a:tabLst>
            </a:pPr>
            <a:r>
              <a:rPr lang="en-US" altLang="zh-CN" sz="2400" dirty="0">
                <a:solidFill>
                  <a:srgbClr val="0000FF"/>
                </a:solidFill>
                <a:ea typeface="黑体" pitchFamily="49" charset="-122"/>
              </a:rPr>
              <a:t>&lt;HEAD&gt;</a:t>
            </a:r>
            <a:endParaRPr lang="en-US" altLang="zh-CN" sz="2400" dirty="0">
              <a:solidFill>
                <a:schemeClr val="hlink"/>
              </a:solidFill>
              <a:ea typeface="黑体" pitchFamily="49" charset="-122"/>
            </a:endParaRPr>
          </a:p>
          <a:p>
            <a:pPr algn="just">
              <a:tabLst>
                <a:tab pos="1028700" algn="l"/>
              </a:tabLst>
            </a:pPr>
            <a:r>
              <a:rPr lang="en-US" altLang="zh-CN" sz="2400" dirty="0">
                <a:solidFill>
                  <a:srgbClr val="0000FF"/>
                </a:solidFill>
                <a:ea typeface="黑体" pitchFamily="49" charset="-122"/>
              </a:rPr>
              <a:t>&lt;</a:t>
            </a:r>
            <a:r>
              <a:rPr lang="en-US" altLang="zh-CN" sz="2400" dirty="0" smtClean="0">
                <a:solidFill>
                  <a:srgbClr val="0000FF"/>
                </a:solidFill>
                <a:ea typeface="黑体" pitchFamily="49" charset="-122"/>
              </a:rPr>
              <a:t>TITLE&gt;</a:t>
            </a:r>
            <a:r>
              <a:rPr lang="zh-CN" altLang="en-US" sz="2400" dirty="0" smtClean="0">
                <a:solidFill>
                  <a:srgbClr val="0000FF"/>
                </a:solidFill>
                <a:ea typeface="黑体" pitchFamily="49" charset="-122"/>
              </a:rPr>
              <a:t>学习</a:t>
            </a:r>
            <a:r>
              <a:rPr lang="en-US" altLang="zh-CN" sz="2400" dirty="0" smtClean="0">
                <a:solidFill>
                  <a:srgbClr val="0000FF"/>
                </a:solidFill>
                <a:ea typeface="黑体" pitchFamily="49" charset="-122"/>
              </a:rPr>
              <a:t>HTML</a:t>
            </a:r>
            <a:r>
              <a:rPr lang="en-US" altLang="zh-CN" sz="2400" dirty="0" smtClean="0">
                <a:ea typeface="黑体" pitchFamily="49" charset="-122"/>
              </a:rPr>
              <a:t>&lt;/</a:t>
            </a:r>
            <a:r>
              <a:rPr lang="en-US" altLang="zh-CN" sz="2400" dirty="0">
                <a:solidFill>
                  <a:srgbClr val="0000FF"/>
                </a:solidFill>
                <a:ea typeface="黑体" pitchFamily="49" charset="-122"/>
              </a:rPr>
              <a:t>TITLE&gt;</a:t>
            </a:r>
            <a:endParaRPr lang="en-US" altLang="zh-CN" sz="2400" dirty="0">
              <a:solidFill>
                <a:schemeClr val="hlink"/>
              </a:solidFill>
              <a:ea typeface="黑体" pitchFamily="49" charset="-122"/>
            </a:endParaRPr>
          </a:p>
          <a:p>
            <a:pPr algn="just">
              <a:tabLst>
                <a:tab pos="1028700" algn="l"/>
              </a:tabLst>
            </a:pPr>
            <a:r>
              <a:rPr lang="en-US" altLang="zh-CN" sz="2400" dirty="0">
                <a:solidFill>
                  <a:srgbClr val="0000FF"/>
                </a:solidFill>
                <a:ea typeface="黑体" pitchFamily="49" charset="-122"/>
              </a:rPr>
              <a:t>&lt;/HEAD&gt;</a:t>
            </a:r>
            <a:endParaRPr lang="en-US" altLang="zh-CN" sz="2400" dirty="0">
              <a:solidFill>
                <a:schemeClr val="hlink"/>
              </a:solidFill>
              <a:ea typeface="黑体" pitchFamily="49" charset="-122"/>
            </a:endParaRPr>
          </a:p>
          <a:p>
            <a:pPr algn="just">
              <a:tabLst>
                <a:tab pos="1028700" algn="l"/>
              </a:tabLst>
            </a:pPr>
            <a:r>
              <a:rPr lang="en-US" altLang="zh-CN" sz="2400" dirty="0">
                <a:solidFill>
                  <a:srgbClr val="0000FF"/>
                </a:solidFill>
                <a:ea typeface="黑体" pitchFamily="49" charset="-122"/>
              </a:rPr>
              <a:t>&lt;BODY &gt;</a:t>
            </a:r>
          </a:p>
          <a:p>
            <a:pPr algn="just">
              <a:tabLst>
                <a:tab pos="1028700" algn="l"/>
              </a:tabLst>
            </a:pPr>
            <a:r>
              <a:rPr lang="zh-CN" altLang="en-US" sz="2000" dirty="0">
                <a:ea typeface="黑体" pitchFamily="49" charset="-122"/>
              </a:rPr>
              <a:t>欢迎来到 </a:t>
            </a:r>
            <a:r>
              <a:rPr lang="en-US" altLang="zh-CN" sz="2000" dirty="0">
                <a:ea typeface="黑体" pitchFamily="49" charset="-122"/>
              </a:rPr>
              <a:t>HTML </a:t>
            </a:r>
            <a:r>
              <a:rPr lang="zh-CN" altLang="en-US" sz="2000" dirty="0">
                <a:ea typeface="黑体" pitchFamily="49" charset="-122"/>
              </a:rPr>
              <a:t>世界</a:t>
            </a:r>
            <a:endParaRPr lang="en-US" sz="2400" dirty="0">
              <a:solidFill>
                <a:schemeClr val="hlink"/>
              </a:solidFill>
              <a:ea typeface="黑体" pitchFamily="49" charset="-122"/>
            </a:endParaRPr>
          </a:p>
          <a:p>
            <a:pPr algn="just">
              <a:tabLst>
                <a:tab pos="1028700" algn="l"/>
              </a:tabLst>
            </a:pPr>
            <a:r>
              <a:rPr lang="en-US" altLang="zh-CN" sz="2400" dirty="0">
                <a:solidFill>
                  <a:srgbClr val="0000FF"/>
                </a:solidFill>
                <a:ea typeface="黑体" pitchFamily="49" charset="-122"/>
              </a:rPr>
              <a:t>&lt;/BODY&gt;</a:t>
            </a:r>
            <a:endParaRPr lang="en-US" altLang="zh-CN" sz="2400" dirty="0">
              <a:solidFill>
                <a:schemeClr val="hlink"/>
              </a:solidFill>
              <a:ea typeface="黑体" pitchFamily="49" charset="-122"/>
            </a:endParaRPr>
          </a:p>
          <a:p>
            <a:pPr>
              <a:tabLst>
                <a:tab pos="1028700" algn="l"/>
              </a:tabLst>
            </a:pPr>
            <a:r>
              <a:rPr lang="en-US" altLang="zh-CN" sz="2400" dirty="0">
                <a:solidFill>
                  <a:srgbClr val="0000FF"/>
                </a:solidFill>
                <a:ea typeface="黑体" pitchFamily="49" charset="-122"/>
              </a:rPr>
              <a:t>&lt;/HTML&gt;</a:t>
            </a:r>
          </a:p>
        </p:txBody>
      </p:sp>
      <p:sp>
        <p:nvSpPr>
          <p:cNvPr id="8" name="AutoShape 30"/>
          <p:cNvSpPr>
            <a:spLocks/>
          </p:cNvSpPr>
          <p:nvPr/>
        </p:nvSpPr>
        <p:spPr bwMode="auto">
          <a:xfrm>
            <a:off x="6594475" y="1981200"/>
            <a:ext cx="415925" cy="2819400"/>
          </a:xfrm>
          <a:prstGeom prst="rightBrace">
            <a:avLst>
              <a:gd name="adj1" fmla="val 56489"/>
              <a:gd name="adj2" fmla="val 50000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7204075" y="2971800"/>
            <a:ext cx="1328738" cy="8255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 dirty="0">
                <a:ea typeface="黑体" pitchFamily="49" charset="-122"/>
              </a:rPr>
              <a:t>HTML </a:t>
            </a:r>
            <a:r>
              <a:rPr lang="zh-CN" altLang="en-US" sz="2400" dirty="0">
                <a:ea typeface="黑体" pitchFamily="49" charset="-122"/>
              </a:rPr>
              <a:t>网页</a:t>
            </a:r>
          </a:p>
        </p:txBody>
      </p:sp>
      <p:sp>
        <p:nvSpPr>
          <p:cNvPr id="10" name="Text Box 32"/>
          <p:cNvSpPr txBox="1">
            <a:spLocks noChangeArrowheads="1"/>
          </p:cNvSpPr>
          <p:nvPr/>
        </p:nvSpPr>
        <p:spPr bwMode="auto">
          <a:xfrm>
            <a:off x="4460875" y="2286000"/>
            <a:ext cx="1558925" cy="4603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dirty="0">
                <a:latin typeface="Courier New" pitchFamily="49" charset="0"/>
                <a:ea typeface="黑体" pitchFamily="49" charset="-122"/>
              </a:rPr>
              <a:t>头部部分</a:t>
            </a:r>
            <a:endParaRPr lang="zh-CN" altLang="en-US" dirty="0">
              <a:latin typeface="Courier New" pitchFamily="49" charset="0"/>
            </a:endParaRPr>
          </a:p>
        </p:txBody>
      </p:sp>
      <p:sp>
        <p:nvSpPr>
          <p:cNvPr id="11" name="AutoShape 33"/>
          <p:cNvSpPr>
            <a:spLocks/>
          </p:cNvSpPr>
          <p:nvPr/>
        </p:nvSpPr>
        <p:spPr bwMode="auto">
          <a:xfrm>
            <a:off x="4191000" y="2362200"/>
            <a:ext cx="228600" cy="1066800"/>
          </a:xfrm>
          <a:prstGeom prst="rightBrace">
            <a:avLst>
              <a:gd name="adj1" fmla="val 38889"/>
              <a:gd name="adj2" fmla="val 22023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" name="Text Box 34"/>
          <p:cNvSpPr txBox="1">
            <a:spLocks noChangeArrowheads="1"/>
          </p:cNvSpPr>
          <p:nvPr/>
        </p:nvSpPr>
        <p:spPr bwMode="auto">
          <a:xfrm>
            <a:off x="4460875" y="3810000"/>
            <a:ext cx="1558925" cy="4603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dirty="0">
                <a:latin typeface="Courier New" pitchFamily="49" charset="0"/>
                <a:ea typeface="黑体" pitchFamily="49" charset="-122"/>
              </a:rPr>
              <a:t>主体部分</a:t>
            </a:r>
          </a:p>
        </p:txBody>
      </p:sp>
      <p:sp>
        <p:nvSpPr>
          <p:cNvPr id="13" name="AutoShape 35"/>
          <p:cNvSpPr>
            <a:spLocks/>
          </p:cNvSpPr>
          <p:nvPr/>
        </p:nvSpPr>
        <p:spPr bwMode="auto">
          <a:xfrm>
            <a:off x="4191000" y="3505200"/>
            <a:ext cx="228600" cy="1066800"/>
          </a:xfrm>
          <a:prstGeom prst="rightBrace">
            <a:avLst>
              <a:gd name="adj1" fmla="val 38889"/>
              <a:gd name="adj2" fmla="val 73810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" name="AutoShape 36"/>
          <p:cNvSpPr>
            <a:spLocks noChangeArrowheads="1"/>
          </p:cNvSpPr>
          <p:nvPr/>
        </p:nvSpPr>
        <p:spPr bwMode="auto">
          <a:xfrm>
            <a:off x="468313" y="5084763"/>
            <a:ext cx="8424862" cy="7921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12700" cmpd="sng">
            <a:solidFill>
              <a:srgbClr val="FF6600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lnSpc>
                <a:spcPct val="95000"/>
              </a:lnSpc>
              <a:tabLst>
                <a:tab pos="347663" algn="l"/>
              </a:tabLst>
              <a:defRPr/>
            </a:pPr>
            <a:r>
              <a:rPr lang="en-US" sz="2000">
                <a:solidFill>
                  <a:schemeClr val="accent2"/>
                </a:solidFill>
                <a:ea typeface="黑体" pitchFamily="49" charset="-122"/>
              </a:rPr>
              <a:t>&lt;HTML&gt;…&lt;/HTML&gt;</a:t>
            </a:r>
            <a:r>
              <a:rPr lang="zh-CN" altLang="en-US" sz="2000">
                <a:solidFill>
                  <a:schemeClr val="accent2"/>
                </a:solidFill>
                <a:ea typeface="黑体" pitchFamily="49" charset="-122"/>
              </a:rPr>
              <a:t>标签标记 </a:t>
            </a:r>
            <a:r>
              <a:rPr lang="en-US" sz="2000">
                <a:solidFill>
                  <a:schemeClr val="accent2"/>
                </a:solidFill>
                <a:ea typeface="黑体" pitchFamily="49" charset="-122"/>
              </a:rPr>
              <a:t>HTML </a:t>
            </a:r>
            <a:r>
              <a:rPr lang="zh-CN" altLang="en-US" sz="2000">
                <a:solidFill>
                  <a:schemeClr val="accent2"/>
                </a:solidFill>
                <a:ea typeface="黑体" pitchFamily="49" charset="-122"/>
              </a:rPr>
              <a:t>文档的开始和结束</a:t>
            </a:r>
            <a:endParaRPr lang="en-US" sz="2000">
              <a:solidFill>
                <a:schemeClr val="accent2"/>
              </a:solidFill>
              <a:ea typeface="黑体" pitchFamily="49" charset="-122"/>
            </a:endParaRPr>
          </a:p>
        </p:txBody>
      </p:sp>
      <p:sp>
        <p:nvSpPr>
          <p:cNvPr id="15" name="AutoShape 37"/>
          <p:cNvSpPr>
            <a:spLocks noChangeArrowheads="1"/>
          </p:cNvSpPr>
          <p:nvPr/>
        </p:nvSpPr>
        <p:spPr bwMode="auto">
          <a:xfrm>
            <a:off x="468313" y="5084763"/>
            <a:ext cx="8388350" cy="7191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12700" cmpd="sng">
            <a:solidFill>
              <a:srgbClr val="FF6600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lnSpc>
                <a:spcPct val="95000"/>
              </a:lnSpc>
              <a:tabLst>
                <a:tab pos="347663" algn="l"/>
              </a:tabLst>
              <a:defRPr/>
            </a:pPr>
            <a:r>
              <a:rPr lang="zh-CN" altLang="en-US" sz="2000">
                <a:solidFill>
                  <a:schemeClr val="accent2"/>
                </a:solidFill>
                <a:ea typeface="黑体" pitchFamily="49" charset="-122"/>
              </a:rPr>
              <a:t>这部分包括标题和其他说明信息。包括在 </a:t>
            </a:r>
            <a:r>
              <a:rPr lang="en-US" sz="2000">
                <a:solidFill>
                  <a:schemeClr val="accent2"/>
                </a:solidFill>
                <a:ea typeface="黑体" pitchFamily="49" charset="-122"/>
              </a:rPr>
              <a:t>&lt;HEAD&gt;…&lt;/HEAD&gt; </a:t>
            </a:r>
            <a:r>
              <a:rPr lang="zh-CN" altLang="en-US" sz="2000">
                <a:solidFill>
                  <a:schemeClr val="accent2"/>
                </a:solidFill>
                <a:ea typeface="黑体" pitchFamily="49" charset="-122"/>
              </a:rPr>
              <a:t>标签内</a:t>
            </a:r>
            <a:endParaRPr lang="en-US" sz="2000">
              <a:solidFill>
                <a:schemeClr val="accent2"/>
              </a:solidFill>
              <a:ea typeface="黑体" pitchFamily="49" charset="-122"/>
            </a:endParaRPr>
          </a:p>
        </p:txBody>
      </p:sp>
      <p:sp>
        <p:nvSpPr>
          <p:cNvPr id="16" name="AutoShape 38"/>
          <p:cNvSpPr>
            <a:spLocks noChangeArrowheads="1"/>
          </p:cNvSpPr>
          <p:nvPr/>
        </p:nvSpPr>
        <p:spPr bwMode="auto">
          <a:xfrm>
            <a:off x="395288" y="5084763"/>
            <a:ext cx="8388350" cy="7191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12700" cmpd="sng">
            <a:solidFill>
              <a:srgbClr val="FF6600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tabLst>
                <a:tab pos="347663" algn="l"/>
              </a:tabLst>
              <a:defRPr/>
            </a:pPr>
            <a:r>
              <a:rPr lang="zh-CN" altLang="en-US" sz="2000">
                <a:solidFill>
                  <a:schemeClr val="accent2"/>
                </a:solidFill>
                <a:ea typeface="黑体" pitchFamily="49" charset="-122"/>
              </a:rPr>
              <a:t>这部分包含文本、图像和链接。它包括在 </a:t>
            </a:r>
            <a:r>
              <a:rPr lang="en-US" sz="2000">
                <a:solidFill>
                  <a:schemeClr val="accent2"/>
                </a:solidFill>
                <a:ea typeface="黑体" pitchFamily="49" charset="-122"/>
              </a:rPr>
              <a:t>&lt;BODY&gt;…&lt;/BODY&gt; </a:t>
            </a:r>
            <a:r>
              <a:rPr lang="zh-CN" altLang="en-US" sz="2000">
                <a:solidFill>
                  <a:schemeClr val="accent2"/>
                </a:solidFill>
                <a:ea typeface="黑体" pitchFamily="49" charset="-122"/>
              </a:rPr>
              <a:t>标签内</a:t>
            </a:r>
            <a:endParaRPr lang="en-US" sz="2000">
              <a:solidFill>
                <a:schemeClr val="accent2"/>
              </a:solidFill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80"/>
                            </p:stCondLst>
                            <p:childTnLst>
                              <p:par>
                                <p:cTn id="15" presetID="5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80"/>
                            </p:stCondLst>
                            <p:childTnLst>
                              <p:par>
                                <p:cTn id="2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00"/>
                            </p:stCondLst>
                            <p:childTnLst>
                              <p:par>
                                <p:cTn id="4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9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0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200"/>
                            </p:stCondLst>
                            <p:childTnLst>
                              <p:par>
                                <p:cTn id="6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9" grpId="0" animBg="1" autoUpdateAnimBg="0"/>
      <p:bldP spid="10" grpId="0" animBg="1" autoUpdateAnimBg="0"/>
      <p:bldP spid="11" grpId="0" animBg="1" autoUpdateAnimBg="0"/>
      <p:bldP spid="12" grpId="0" animBg="1" autoUpdateAnimBg="0"/>
      <p:bldP spid="13" grpId="0" animBg="1" autoUpdateAnimBg="0"/>
      <p:bldP spid="14" grpId="0" animBg="1" autoUpdateAnimBg="0"/>
      <p:bldP spid="14" grpId="1" animBg="1" autoUpdateAnimBg="0"/>
      <p:bldP spid="15" grpId="0" animBg="1" autoUpdateAnimBg="0"/>
      <p:bldP spid="15" grpId="1" animBg="1" autoUpdateAnimBg="0"/>
      <p:bldP spid="16" grpId="0" animBg="1" autoUpdateAnimBg="0"/>
      <p:bldP spid="16" grpId="1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 txBox="1">
            <a:spLocks noGrp="1" noChangeArrowheads="1"/>
          </p:cNvSpPr>
          <p:nvPr/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1DD7868F-0B82-4925-9BBE-A94BDF1EA289}" type="slidenum">
              <a:rPr lang="en-US" altLang="zh-CN" sz="1400">
                <a:solidFill>
                  <a:schemeClr val="tx2"/>
                </a:solidFill>
                <a:latin typeface="Gill Sans MT" pitchFamily="34" charset="0"/>
                <a:ea typeface="华文新魏" pitchFamily="2" charset="-122"/>
              </a:rPr>
              <a:pPr/>
              <a:t>6</a:t>
            </a:fld>
            <a:endParaRPr lang="en-US" altLang="zh-CN" sz="1400">
              <a:solidFill>
                <a:schemeClr val="tx2"/>
              </a:solidFill>
              <a:latin typeface="Gill Sans MT" pitchFamily="34" charset="0"/>
              <a:ea typeface="华文新魏" pitchFamily="2" charset="-122"/>
            </a:endParaRPr>
          </a:p>
        </p:txBody>
      </p:sp>
      <p:sp>
        <p:nvSpPr>
          <p:cNvPr id="19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653850" y="0"/>
            <a:ext cx="6429375" cy="990600"/>
          </a:xfrm>
        </p:spPr>
        <p:txBody>
          <a:bodyPr anchor="b"/>
          <a:lstStyle/>
          <a:p>
            <a:pPr eaLnBrk="1" hangingPunct="1"/>
            <a:r>
              <a:rPr lang="zh-CN" dirty="0" smtClean="0">
                <a:solidFill>
                  <a:srgbClr val="1CADE4"/>
                </a:solidFill>
              </a:rPr>
              <a:t>编辑器和浏览器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5651500" y="2743200"/>
            <a:ext cx="457200" cy="304800"/>
          </a:xfrm>
          <a:prstGeom prst="leftArrow">
            <a:avLst>
              <a:gd name="adj1" fmla="val 50000"/>
              <a:gd name="adj2" fmla="val 37500"/>
            </a:avLst>
          </a:prstGeom>
          <a:gradFill rotWithShape="1">
            <a:gsLst>
              <a:gs pos="0">
                <a:schemeClr val="bg1"/>
              </a:gs>
              <a:gs pos="50000">
                <a:srgbClr val="FFCC00"/>
              </a:gs>
              <a:gs pos="100000">
                <a:schemeClr val="bg1"/>
              </a:gs>
            </a:gsLst>
            <a:lin ang="0" scaled="1"/>
          </a:gra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Gill Sans MT" pitchFamily="34" charset="0"/>
              <a:ea typeface="华文新魏" pitchFamily="2" charset="-122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590550" y="1909763"/>
            <a:ext cx="6934200" cy="25495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tabLst>
                <a:tab pos="342900" algn="l"/>
              </a:tabLst>
            </a:pPr>
            <a:r>
              <a:rPr lang="en-US" altLang="zh-CN" sz="2000" dirty="0">
                <a:ea typeface="黑体" pitchFamily="49" charset="-122"/>
              </a:rPr>
              <a:t>&lt;HTML&gt;</a:t>
            </a:r>
          </a:p>
          <a:p>
            <a:pPr>
              <a:tabLst>
                <a:tab pos="342900" algn="l"/>
              </a:tabLst>
            </a:pPr>
            <a:r>
              <a:rPr lang="en-US" altLang="zh-CN" sz="2000" dirty="0">
                <a:ea typeface="黑体" pitchFamily="49" charset="-122"/>
              </a:rPr>
              <a:t>&lt;HEAD&gt;</a:t>
            </a:r>
          </a:p>
          <a:p>
            <a:pPr>
              <a:tabLst>
                <a:tab pos="342900" algn="l"/>
              </a:tabLst>
            </a:pPr>
            <a:r>
              <a:rPr lang="en-US" altLang="zh-CN" sz="2000" dirty="0">
                <a:ea typeface="黑体" pitchFamily="49" charset="-122"/>
              </a:rPr>
              <a:t>&lt;TITLE&gt;</a:t>
            </a:r>
            <a:r>
              <a:rPr lang="zh-CN" altLang="en-US" sz="2000" dirty="0">
                <a:ea typeface="黑体" pitchFamily="49" charset="-122"/>
              </a:rPr>
              <a:t>学习</a:t>
            </a:r>
            <a:r>
              <a:rPr lang="en-US" sz="2000" dirty="0">
                <a:ea typeface="黑体" pitchFamily="49" charset="-122"/>
              </a:rPr>
              <a:t> </a:t>
            </a:r>
            <a:r>
              <a:rPr lang="en-US" altLang="zh-CN" sz="2000" dirty="0">
                <a:ea typeface="黑体" pitchFamily="49" charset="-122"/>
              </a:rPr>
              <a:t>HTML&lt;/TITLE&gt;</a:t>
            </a:r>
          </a:p>
          <a:p>
            <a:pPr>
              <a:tabLst>
                <a:tab pos="342900" algn="l"/>
              </a:tabLst>
            </a:pPr>
            <a:r>
              <a:rPr lang="en-US" altLang="zh-CN" sz="2000" dirty="0">
                <a:ea typeface="黑体" pitchFamily="49" charset="-122"/>
              </a:rPr>
              <a:t>&lt;/HEAD&gt;</a:t>
            </a:r>
          </a:p>
          <a:p>
            <a:pPr>
              <a:tabLst>
                <a:tab pos="342900" algn="l"/>
              </a:tabLst>
            </a:pPr>
            <a:r>
              <a:rPr lang="en-US" altLang="zh-CN" sz="2000" dirty="0">
                <a:ea typeface="黑体" pitchFamily="49" charset="-122"/>
              </a:rPr>
              <a:t>&lt;BODY BGCOLOR = “LAVENDER”&gt;</a:t>
            </a:r>
          </a:p>
          <a:p>
            <a:pPr>
              <a:tabLst>
                <a:tab pos="342900" algn="l"/>
              </a:tabLst>
            </a:pPr>
            <a:r>
              <a:rPr lang="en-US" altLang="zh-CN" sz="2000" dirty="0">
                <a:ea typeface="黑体" pitchFamily="49" charset="-122"/>
              </a:rPr>
              <a:t>&lt;H1&gt;</a:t>
            </a:r>
            <a:r>
              <a:rPr lang="zh-CN" altLang="en-US" sz="2000" dirty="0">
                <a:ea typeface="黑体" pitchFamily="49" charset="-122"/>
              </a:rPr>
              <a:t>欢迎来到</a:t>
            </a:r>
            <a:r>
              <a:rPr lang="en-US" sz="2000" dirty="0">
                <a:ea typeface="黑体" pitchFamily="49" charset="-122"/>
              </a:rPr>
              <a:t> </a:t>
            </a:r>
            <a:r>
              <a:rPr lang="en-US" altLang="zh-CN" sz="2000" dirty="0">
                <a:ea typeface="黑体" pitchFamily="49" charset="-122"/>
              </a:rPr>
              <a:t>HTML </a:t>
            </a:r>
            <a:r>
              <a:rPr lang="zh-CN" altLang="en-US" sz="2000" dirty="0">
                <a:ea typeface="黑体" pitchFamily="49" charset="-122"/>
              </a:rPr>
              <a:t>世界</a:t>
            </a:r>
            <a:r>
              <a:rPr lang="en-US" altLang="zh-CN" sz="2000" dirty="0">
                <a:ea typeface="黑体" pitchFamily="49" charset="-122"/>
              </a:rPr>
              <a:t>&lt;/H1&gt;</a:t>
            </a:r>
          </a:p>
          <a:p>
            <a:pPr>
              <a:tabLst>
                <a:tab pos="342900" algn="l"/>
              </a:tabLst>
            </a:pPr>
            <a:r>
              <a:rPr lang="en-US" altLang="zh-CN" sz="2000" dirty="0">
                <a:ea typeface="黑体" pitchFamily="49" charset="-122"/>
              </a:rPr>
              <a:t>&lt;/BODY&gt;</a:t>
            </a:r>
          </a:p>
          <a:p>
            <a:pPr>
              <a:tabLst>
                <a:tab pos="342900" algn="l"/>
              </a:tabLst>
            </a:pPr>
            <a:r>
              <a:rPr lang="en-US" altLang="zh-CN" sz="2000" dirty="0">
                <a:ea typeface="黑体" pitchFamily="49" charset="-122"/>
              </a:rPr>
              <a:t>&lt;/HTML&gt;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90550" y="1447800"/>
            <a:ext cx="6934200" cy="47625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ea typeface="黑体" pitchFamily="49" charset="-122"/>
              </a:rPr>
              <a:t>HTML </a:t>
            </a:r>
            <a:r>
              <a:rPr lang="zh-CN" altLang="en-US" sz="2400" dirty="0">
                <a:solidFill>
                  <a:schemeClr val="bg1"/>
                </a:solidFill>
                <a:ea typeface="黑体" pitchFamily="49" charset="-122"/>
              </a:rPr>
              <a:t>代码</a:t>
            </a: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6227763" y="2393950"/>
            <a:ext cx="2089150" cy="711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ea typeface="黑体" pitchFamily="49" charset="-122"/>
              </a:rPr>
              <a:t>在编辑器中编写 </a:t>
            </a:r>
            <a:r>
              <a:rPr lang="en-US" altLang="zh-CN" sz="2000">
                <a:ea typeface="黑体" pitchFamily="49" charset="-122"/>
              </a:rPr>
              <a:t>HTML </a:t>
            </a:r>
            <a:r>
              <a:rPr lang="zh-CN" altLang="en-US" sz="2000">
                <a:ea typeface="黑体" pitchFamily="49" charset="-122"/>
              </a:rPr>
              <a:t>代码</a:t>
            </a:r>
          </a:p>
        </p:txBody>
      </p:sp>
      <p:sp>
        <p:nvSpPr>
          <p:cNvPr id="24" name="AutoShape 9"/>
          <p:cNvSpPr>
            <a:spLocks noChangeArrowheads="1"/>
          </p:cNvSpPr>
          <p:nvPr/>
        </p:nvSpPr>
        <p:spPr bwMode="auto">
          <a:xfrm rot="1822747">
            <a:off x="3048000" y="4114800"/>
            <a:ext cx="990600" cy="533400"/>
          </a:xfrm>
          <a:prstGeom prst="rightArrow">
            <a:avLst>
              <a:gd name="adj1" fmla="val 50000"/>
              <a:gd name="adj2" fmla="val 46429"/>
            </a:avLst>
          </a:prstGeom>
          <a:gradFill rotWithShape="1">
            <a:gsLst>
              <a:gs pos="0">
                <a:schemeClr val="bg1"/>
              </a:gs>
              <a:gs pos="50000">
                <a:srgbClr val="FFCC00"/>
              </a:gs>
              <a:gs pos="100000">
                <a:schemeClr val="bg1"/>
              </a:gs>
            </a:gsLst>
            <a:lin ang="0" scaled="1"/>
          </a:gra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Gill Sans MT" pitchFamily="34" charset="0"/>
              <a:ea typeface="华文新魏" pitchFamily="2" charset="-122"/>
            </a:endParaRPr>
          </a:p>
        </p:txBody>
      </p:sp>
      <p:pic>
        <p:nvPicPr>
          <p:cNvPr id="25" name="Picture 10" descr="图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0200" y="3860800"/>
            <a:ext cx="4752975" cy="280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6296025" y="5291138"/>
            <a:ext cx="2362200" cy="711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ea typeface="黑体" pitchFamily="49" charset="-122"/>
              </a:rPr>
              <a:t>浏览器显示 </a:t>
            </a:r>
            <a:r>
              <a:rPr lang="en-US" altLang="zh-CN" sz="2000">
                <a:ea typeface="黑体" pitchFamily="49" charset="-122"/>
              </a:rPr>
              <a:t>HTML </a:t>
            </a:r>
            <a:r>
              <a:rPr lang="zh-CN" altLang="en-US" sz="2000">
                <a:ea typeface="黑体" pitchFamily="49" charset="-122"/>
              </a:rPr>
              <a:t>文档</a:t>
            </a:r>
            <a:r>
              <a:rPr lang="en-US" altLang="zh-CN" sz="2000">
                <a:ea typeface="黑体" pitchFamily="49" charset="-122"/>
              </a:rPr>
              <a:t>/</a:t>
            </a:r>
            <a:r>
              <a:rPr lang="zh-CN" altLang="en-US" sz="2000">
                <a:ea typeface="黑体" pitchFamily="49" charset="-122"/>
              </a:rPr>
              <a:t>页面</a:t>
            </a:r>
          </a:p>
        </p:txBody>
      </p:sp>
      <p:sp>
        <p:nvSpPr>
          <p:cNvPr id="27" name="AutoShape 12"/>
          <p:cNvSpPr>
            <a:spLocks noChangeArrowheads="1"/>
          </p:cNvSpPr>
          <p:nvPr/>
        </p:nvSpPr>
        <p:spPr bwMode="auto">
          <a:xfrm>
            <a:off x="5795963" y="5422900"/>
            <a:ext cx="457200" cy="304800"/>
          </a:xfrm>
          <a:prstGeom prst="leftArrow">
            <a:avLst>
              <a:gd name="adj1" fmla="val 50000"/>
              <a:gd name="adj2" fmla="val 37500"/>
            </a:avLst>
          </a:prstGeom>
          <a:gradFill rotWithShape="1">
            <a:gsLst>
              <a:gs pos="0">
                <a:schemeClr val="bg1"/>
              </a:gs>
              <a:gs pos="50000">
                <a:srgbClr val="FFCC00"/>
              </a:gs>
              <a:gs pos="100000">
                <a:schemeClr val="bg1"/>
              </a:gs>
            </a:gsLst>
            <a:lin ang="0" scaled="1"/>
          </a:gra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Gill Sans MT" pitchFamily="34" charset="0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 autoUpdateAnimBg="0"/>
      <p:bldP spid="21" grpId="0" animBg="1" autoUpdateAnimBg="0"/>
      <p:bldP spid="22" grpId="0" animBg="1" autoUpdateAnimBg="0"/>
      <p:bldP spid="23" grpId="0" animBg="1" autoUpdateAnimBg="0"/>
      <p:bldP spid="24" grpId="0" animBg="1" autoUpdateAnimBg="0"/>
      <p:bldP spid="26" grpId="0" animBg="1" autoUpdateAnimBg="0"/>
      <p:bldP spid="27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95546" y="211116"/>
            <a:ext cx="4265564" cy="6077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  <a:cs typeface="+mj-cs"/>
              </a:rPr>
              <a:t>标题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+mj-lt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0604" y="1300163"/>
            <a:ext cx="4295775" cy="4401205"/>
          </a:xfrm>
          <a:prstGeom prst="rect">
            <a:avLst/>
          </a:prstGeom>
          <a:gradFill flip="none" rotWithShape="1">
            <a:gsLst>
              <a:gs pos="0">
                <a:srgbClr val="97CDE5"/>
              </a:gs>
              <a:gs pos="64000">
                <a:schemeClr val="bg1"/>
              </a:gs>
            </a:gsLst>
            <a:lin ang="5160000" scaled="0"/>
            <a:tileRect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056" rIns="0" anchor="ctr">
            <a:spAutoFit/>
          </a:bodyPr>
          <a:lstStyle/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sz="2000" b="0" dirty="0">
                <a:latin typeface="Arial" charset="0"/>
                <a:ea typeface="黑体" pitchFamily="2" charset="-122"/>
                <a:cs typeface="Courier New" pitchFamily="49" charset="0"/>
              </a:rPr>
              <a:t>&lt;HTML&gt;</a:t>
            </a:r>
          </a:p>
          <a:p>
            <a:pPr algn="just"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0" dirty="0">
                <a:latin typeface="Arial" charset="0"/>
                <a:ea typeface="黑体" pitchFamily="2" charset="-122"/>
                <a:cs typeface="Courier New" pitchFamily="49" charset="0"/>
              </a:rPr>
              <a:t>&lt;HEAD&gt;</a:t>
            </a:r>
          </a:p>
          <a:p>
            <a:pPr algn="just"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0" dirty="0">
                <a:latin typeface="Arial" charset="0"/>
                <a:ea typeface="黑体" pitchFamily="2" charset="-122"/>
                <a:cs typeface="Courier New" pitchFamily="49" charset="0"/>
              </a:rPr>
              <a:t>&lt;TITLE&gt;</a:t>
            </a:r>
            <a:r>
              <a:rPr lang="zh-CN" altLang="en-US" sz="2000" b="0" dirty="0">
                <a:latin typeface="Arial" charset="0"/>
                <a:ea typeface="黑体" pitchFamily="2" charset="-122"/>
                <a:cs typeface="Courier New" pitchFamily="49" charset="0"/>
              </a:rPr>
              <a:t>动物世界</a:t>
            </a:r>
            <a:r>
              <a:rPr lang="en-US" sz="2000" b="0" dirty="0">
                <a:latin typeface="Arial" charset="0"/>
                <a:ea typeface="黑体" pitchFamily="2" charset="-122"/>
                <a:cs typeface="Courier New" pitchFamily="49" charset="0"/>
              </a:rPr>
              <a:t>&lt;/</a:t>
            </a:r>
            <a:r>
              <a:rPr lang="en-US" sz="2000" b="0" dirty="0" smtClean="0">
                <a:latin typeface="Arial" charset="0"/>
                <a:ea typeface="黑体" pitchFamily="2" charset="-122"/>
                <a:cs typeface="Courier New" pitchFamily="49" charset="0"/>
              </a:rPr>
              <a:t>TITLE&gt;</a:t>
            </a:r>
          </a:p>
          <a:p>
            <a:pPr algn="just"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0" dirty="0" smtClean="0">
                <a:latin typeface="Arial" charset="0"/>
                <a:ea typeface="黑体" pitchFamily="2" charset="-122"/>
                <a:cs typeface="Courier New" pitchFamily="49" charset="0"/>
              </a:rPr>
              <a:t>&lt;/HEAD&gt;</a:t>
            </a:r>
          </a:p>
          <a:p>
            <a:pPr algn="just" eaLnBrk="0" hangingPunct="0">
              <a:spcBef>
                <a:spcPct val="0"/>
              </a:spcBef>
              <a:buClrTx/>
              <a:buFontTx/>
              <a:buNone/>
            </a:pPr>
            <a:endParaRPr lang="en-US" sz="2000" b="0" dirty="0" smtClean="0">
              <a:latin typeface="Arial" charset="0"/>
              <a:ea typeface="黑体" pitchFamily="2" charset="-122"/>
              <a:cs typeface="Courier New" pitchFamily="49" charset="0"/>
            </a:endParaRPr>
          </a:p>
          <a:p>
            <a:pPr algn="just"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0" dirty="0" smtClean="0">
                <a:latin typeface="Arial" charset="0"/>
                <a:ea typeface="黑体" pitchFamily="2" charset="-122"/>
                <a:cs typeface="Courier New" pitchFamily="49" charset="0"/>
              </a:rPr>
              <a:t>&lt;BODY&gt;</a:t>
            </a:r>
          </a:p>
          <a:p>
            <a:pPr algn="just"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0" dirty="0" smtClean="0">
                <a:solidFill>
                  <a:srgbClr val="FF0000"/>
                </a:solidFill>
                <a:latin typeface="Arial" charset="0"/>
                <a:ea typeface="黑体" pitchFamily="2" charset="-122"/>
                <a:cs typeface="Courier New" pitchFamily="49" charset="0"/>
              </a:rPr>
              <a:t>&lt;</a:t>
            </a:r>
            <a:r>
              <a:rPr lang="en-US" sz="2000" b="0" dirty="0">
                <a:solidFill>
                  <a:srgbClr val="FF0000"/>
                </a:solidFill>
                <a:latin typeface="Arial" charset="0"/>
                <a:ea typeface="黑体" pitchFamily="2" charset="-122"/>
                <a:cs typeface="Courier New" pitchFamily="49" charset="0"/>
              </a:rPr>
              <a:t>H1&gt;</a:t>
            </a:r>
            <a:r>
              <a:rPr lang="zh-CN" altLang="en-US" sz="2000" b="0" dirty="0">
                <a:solidFill>
                  <a:srgbClr val="FF0000"/>
                </a:solidFill>
                <a:latin typeface="Arial" charset="0"/>
                <a:ea typeface="黑体" pitchFamily="2" charset="-122"/>
                <a:cs typeface="Courier New" pitchFamily="49" charset="0"/>
              </a:rPr>
              <a:t>从大自然获得灵感</a:t>
            </a:r>
            <a:r>
              <a:rPr lang="en-US" sz="2000" b="0" dirty="0">
                <a:solidFill>
                  <a:srgbClr val="FF0000"/>
                </a:solidFill>
                <a:latin typeface="Arial" charset="0"/>
                <a:ea typeface="黑体" pitchFamily="2" charset="-122"/>
                <a:cs typeface="Courier New" pitchFamily="49" charset="0"/>
              </a:rPr>
              <a:t>&lt;/H1&gt;</a:t>
            </a:r>
          </a:p>
          <a:p>
            <a:pPr algn="just"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0" dirty="0">
                <a:solidFill>
                  <a:srgbClr val="FF0000"/>
                </a:solidFill>
                <a:latin typeface="Arial" charset="0"/>
                <a:ea typeface="黑体" pitchFamily="2" charset="-122"/>
                <a:cs typeface="Courier New" pitchFamily="49" charset="0"/>
              </a:rPr>
              <a:t>&lt;H2&gt;</a:t>
            </a:r>
            <a:r>
              <a:rPr lang="zh-CN" altLang="en-US" sz="2000" b="0" dirty="0">
                <a:solidFill>
                  <a:srgbClr val="FF0000"/>
                </a:solidFill>
                <a:latin typeface="Arial" charset="0"/>
                <a:ea typeface="黑体" pitchFamily="2" charset="-122"/>
                <a:cs typeface="Courier New" pitchFamily="49" charset="0"/>
              </a:rPr>
              <a:t>从大自然获得灵感</a:t>
            </a:r>
            <a:r>
              <a:rPr lang="en-US" sz="2000" b="0" dirty="0">
                <a:solidFill>
                  <a:srgbClr val="FF0000"/>
                </a:solidFill>
                <a:latin typeface="Arial" charset="0"/>
                <a:ea typeface="黑体" pitchFamily="2" charset="-122"/>
                <a:cs typeface="Courier New" pitchFamily="49" charset="0"/>
              </a:rPr>
              <a:t>&lt;/H2&gt;</a:t>
            </a:r>
          </a:p>
          <a:p>
            <a:pPr algn="just"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0" dirty="0">
                <a:solidFill>
                  <a:srgbClr val="FF0000"/>
                </a:solidFill>
                <a:latin typeface="Arial" charset="0"/>
                <a:ea typeface="黑体" pitchFamily="2" charset="-122"/>
                <a:cs typeface="Courier New" pitchFamily="49" charset="0"/>
              </a:rPr>
              <a:t>&lt;H3&gt;</a:t>
            </a:r>
            <a:r>
              <a:rPr lang="zh-CN" altLang="en-US" sz="2000" b="0" dirty="0">
                <a:solidFill>
                  <a:srgbClr val="FF0000"/>
                </a:solidFill>
                <a:latin typeface="Arial" charset="0"/>
                <a:ea typeface="黑体" pitchFamily="2" charset="-122"/>
                <a:cs typeface="Courier New" pitchFamily="49" charset="0"/>
              </a:rPr>
              <a:t>从大自然获得灵感</a:t>
            </a:r>
            <a:r>
              <a:rPr lang="en-US" sz="2000" b="0" dirty="0">
                <a:solidFill>
                  <a:srgbClr val="FF0000"/>
                </a:solidFill>
                <a:latin typeface="Arial" charset="0"/>
                <a:ea typeface="黑体" pitchFamily="2" charset="-122"/>
                <a:cs typeface="Courier New" pitchFamily="49" charset="0"/>
              </a:rPr>
              <a:t>&lt;/H3&gt;</a:t>
            </a:r>
          </a:p>
          <a:p>
            <a:pPr algn="just"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0" dirty="0">
                <a:solidFill>
                  <a:srgbClr val="FF0000"/>
                </a:solidFill>
                <a:latin typeface="Arial" charset="0"/>
                <a:ea typeface="黑体" pitchFamily="2" charset="-122"/>
                <a:cs typeface="Courier New" pitchFamily="49" charset="0"/>
              </a:rPr>
              <a:t>&lt;H4&gt;</a:t>
            </a:r>
            <a:r>
              <a:rPr lang="zh-CN" altLang="en-US" sz="2000" b="0" dirty="0">
                <a:solidFill>
                  <a:srgbClr val="FF0000"/>
                </a:solidFill>
                <a:latin typeface="Arial" charset="0"/>
                <a:ea typeface="黑体" pitchFamily="2" charset="-122"/>
                <a:cs typeface="Courier New" pitchFamily="49" charset="0"/>
              </a:rPr>
              <a:t>从大自然获得灵感</a:t>
            </a:r>
            <a:r>
              <a:rPr lang="en-US" sz="2000" b="0" dirty="0">
                <a:solidFill>
                  <a:srgbClr val="FF0000"/>
                </a:solidFill>
                <a:latin typeface="Arial" charset="0"/>
                <a:ea typeface="黑体" pitchFamily="2" charset="-122"/>
                <a:cs typeface="Courier New" pitchFamily="49" charset="0"/>
              </a:rPr>
              <a:t>&lt;/H4&gt;</a:t>
            </a:r>
          </a:p>
          <a:p>
            <a:pPr algn="just"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0" dirty="0">
                <a:solidFill>
                  <a:srgbClr val="FF0000"/>
                </a:solidFill>
                <a:latin typeface="Arial" charset="0"/>
                <a:ea typeface="黑体" pitchFamily="2" charset="-122"/>
                <a:cs typeface="Courier New" pitchFamily="49" charset="0"/>
              </a:rPr>
              <a:t>&lt;H5&gt;</a:t>
            </a:r>
            <a:r>
              <a:rPr lang="zh-CN" altLang="en-US" sz="2000" b="0" dirty="0">
                <a:solidFill>
                  <a:srgbClr val="FF0000"/>
                </a:solidFill>
                <a:latin typeface="Arial" charset="0"/>
                <a:ea typeface="黑体" pitchFamily="2" charset="-122"/>
                <a:cs typeface="Courier New" pitchFamily="49" charset="0"/>
              </a:rPr>
              <a:t>从大自然获得灵感</a:t>
            </a:r>
            <a:r>
              <a:rPr lang="en-US" sz="2000" b="0" dirty="0">
                <a:solidFill>
                  <a:srgbClr val="FF0000"/>
                </a:solidFill>
                <a:latin typeface="Arial" charset="0"/>
                <a:ea typeface="黑体" pitchFamily="2" charset="-122"/>
                <a:cs typeface="Courier New" pitchFamily="49" charset="0"/>
              </a:rPr>
              <a:t>&lt;/H5&gt;</a:t>
            </a:r>
          </a:p>
          <a:p>
            <a:pPr algn="just"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0" dirty="0">
                <a:solidFill>
                  <a:srgbClr val="FF0000"/>
                </a:solidFill>
                <a:latin typeface="Arial" charset="0"/>
                <a:ea typeface="黑体" pitchFamily="2" charset="-122"/>
                <a:cs typeface="Courier New" pitchFamily="49" charset="0"/>
              </a:rPr>
              <a:t>&lt;H6&gt;</a:t>
            </a:r>
            <a:r>
              <a:rPr lang="zh-CN" altLang="en-US" sz="2000" b="0" dirty="0">
                <a:solidFill>
                  <a:srgbClr val="FF0000"/>
                </a:solidFill>
                <a:latin typeface="Arial" charset="0"/>
                <a:ea typeface="黑体" pitchFamily="2" charset="-122"/>
                <a:cs typeface="Courier New" pitchFamily="49" charset="0"/>
              </a:rPr>
              <a:t>从大自然获得灵感</a:t>
            </a:r>
            <a:r>
              <a:rPr lang="en-US" sz="2000" b="0" dirty="0">
                <a:solidFill>
                  <a:srgbClr val="FF0000"/>
                </a:solidFill>
                <a:latin typeface="Arial" charset="0"/>
                <a:ea typeface="黑体" pitchFamily="2" charset="-122"/>
                <a:cs typeface="Courier New" pitchFamily="49" charset="0"/>
              </a:rPr>
              <a:t>&lt;/H6&gt;</a:t>
            </a:r>
          </a:p>
          <a:p>
            <a:pPr algn="just"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0" dirty="0">
                <a:latin typeface="Arial" charset="0"/>
                <a:ea typeface="黑体" pitchFamily="2" charset="-122"/>
                <a:cs typeface="Courier New" pitchFamily="49" charset="0"/>
              </a:rPr>
              <a:t>&lt;/BODY&gt;</a:t>
            </a:r>
          </a:p>
          <a:p>
            <a:pPr algn="just"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0" dirty="0">
                <a:latin typeface="Arial" charset="0"/>
                <a:ea typeface="黑体" pitchFamily="2" charset="-122"/>
                <a:cs typeface="Courier New" pitchFamily="49" charset="0"/>
              </a:rPr>
              <a:t>&lt;/HTML&gt;</a:t>
            </a: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639075" y="5747698"/>
            <a:ext cx="6049963" cy="503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12700" algn="ctr">
            <a:solidFill>
              <a:srgbClr val="FF6600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lnSpc>
                <a:spcPct val="95000"/>
              </a:lnSpc>
              <a:buClrTx/>
              <a:buFontTx/>
              <a:buNone/>
              <a:tabLst>
                <a:tab pos="347663" algn="l"/>
              </a:tabLst>
            </a:pPr>
            <a:r>
              <a:rPr lang="en-US" altLang="zh-CN" sz="2000" dirty="0">
                <a:solidFill>
                  <a:schemeClr val="accent2"/>
                </a:solidFill>
                <a:latin typeface="Arial" charset="0"/>
                <a:ea typeface="黑体" pitchFamily="2" charset="-122"/>
              </a:rPr>
              <a:t>H1 </a:t>
            </a:r>
            <a:r>
              <a:rPr lang="zh-CN" altLang="en-US" sz="2000" dirty="0">
                <a:solidFill>
                  <a:schemeClr val="accent2"/>
                </a:solidFill>
                <a:latin typeface="Arial" charset="0"/>
                <a:ea typeface="黑体" pitchFamily="2" charset="-122"/>
              </a:rPr>
              <a:t>到 </a:t>
            </a:r>
            <a:r>
              <a:rPr lang="en-US" altLang="zh-CN" sz="2000" dirty="0">
                <a:solidFill>
                  <a:schemeClr val="accent2"/>
                </a:solidFill>
                <a:latin typeface="Arial" charset="0"/>
                <a:ea typeface="黑体" pitchFamily="2" charset="-122"/>
              </a:rPr>
              <a:t>H6 </a:t>
            </a:r>
            <a:r>
              <a:rPr lang="zh-CN" altLang="en-US" sz="2000" dirty="0">
                <a:solidFill>
                  <a:schemeClr val="accent2"/>
                </a:solidFill>
                <a:latin typeface="Arial" charset="0"/>
                <a:ea typeface="黑体" pitchFamily="2" charset="-122"/>
              </a:rPr>
              <a:t>标签用于指定不同级别的标题</a:t>
            </a:r>
            <a:endParaRPr lang="en-US" sz="2000" dirty="0">
              <a:solidFill>
                <a:schemeClr val="accent2"/>
              </a:solidFill>
              <a:latin typeface="Arial" charset="0"/>
              <a:ea typeface="黑体" pitchFamily="2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4511" y="1499854"/>
            <a:ext cx="5198874" cy="3618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右箭头 7"/>
          <p:cNvSpPr/>
          <p:nvPr/>
        </p:nvSpPr>
        <p:spPr>
          <a:xfrm rot="21327860">
            <a:off x="5122168" y="3128591"/>
            <a:ext cx="1091704" cy="563152"/>
          </a:xfrm>
          <a:prstGeom prst="rightArrow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0" y="982639"/>
            <a:ext cx="12192000" cy="15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12775" y="6356350"/>
            <a:ext cx="1981200" cy="365125"/>
          </a:xfrm>
        </p:spPr>
        <p:txBody>
          <a:bodyPr/>
          <a:lstStyle/>
          <a:p>
            <a:fld id="{F976912F-4368-408C-A3D2-B66137C55C71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127805" y="183819"/>
            <a:ext cx="2805254" cy="635047"/>
          </a:xfrm>
          <a:prstGeom prst="rect">
            <a:avLst/>
          </a:prstGeom>
          <a:noFill/>
          <a:ln/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  <a:cs typeface="+mj-cs"/>
              </a:rPr>
              <a:t>段落标签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+mj-lt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3056" y="1184274"/>
            <a:ext cx="8210550" cy="4492625"/>
          </a:xfrm>
          <a:prstGeom prst="rect">
            <a:avLst/>
          </a:prstGeom>
          <a:gradFill rotWithShape="1">
            <a:gsLst>
              <a:gs pos="0">
                <a:srgbClr val="97CDE5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1028700" algn="l"/>
              </a:tabLst>
            </a:pPr>
            <a:r>
              <a:rPr lang="en-US" sz="2400" b="0" dirty="0">
                <a:latin typeface="Arial" charset="0"/>
                <a:ea typeface="宋体" charset="-122"/>
              </a:rPr>
              <a:t>&lt;HTML&gt;</a:t>
            </a:r>
          </a:p>
          <a:p>
            <a:pPr>
              <a:spcBef>
                <a:spcPct val="0"/>
              </a:spcBef>
              <a:buClrTx/>
              <a:buFontTx/>
              <a:buNone/>
              <a:tabLst>
                <a:tab pos="1028700" algn="l"/>
              </a:tabLst>
            </a:pPr>
            <a:r>
              <a:rPr lang="en-US" sz="2400" b="0" dirty="0">
                <a:latin typeface="Arial" charset="0"/>
                <a:ea typeface="宋体" charset="-122"/>
              </a:rPr>
              <a:t>&lt;HEAD&gt;</a:t>
            </a:r>
          </a:p>
          <a:p>
            <a:pPr>
              <a:spcBef>
                <a:spcPct val="0"/>
              </a:spcBef>
              <a:buClrTx/>
              <a:buFontTx/>
              <a:buNone/>
              <a:tabLst>
                <a:tab pos="1028700" algn="l"/>
              </a:tabLst>
            </a:pPr>
            <a:r>
              <a:rPr lang="en-US" sz="2400" b="0" dirty="0">
                <a:latin typeface="Arial" charset="0"/>
                <a:ea typeface="宋体" charset="-122"/>
              </a:rPr>
              <a:t>&lt;TITLE&gt;</a:t>
            </a:r>
            <a:r>
              <a:rPr lang="en-US" sz="2400" b="0" dirty="0" err="1">
                <a:latin typeface="Arial" charset="0"/>
                <a:ea typeface="宋体" charset="-122"/>
              </a:rPr>
              <a:t>诗词学习</a:t>
            </a:r>
            <a:r>
              <a:rPr lang="en-US" sz="2400" b="0" dirty="0">
                <a:latin typeface="Arial" charset="0"/>
                <a:ea typeface="宋体" charset="-122"/>
              </a:rPr>
              <a:t>&lt;/TITLE&gt;</a:t>
            </a:r>
          </a:p>
          <a:p>
            <a:pPr>
              <a:spcBef>
                <a:spcPct val="0"/>
              </a:spcBef>
              <a:buClrTx/>
              <a:buFontTx/>
              <a:buNone/>
              <a:tabLst>
                <a:tab pos="1028700" algn="l"/>
              </a:tabLst>
            </a:pPr>
            <a:r>
              <a:rPr lang="en-US" sz="2400" b="0" dirty="0">
                <a:latin typeface="Arial" charset="0"/>
                <a:ea typeface="宋体" charset="-122"/>
              </a:rPr>
              <a:t>&lt;/HEAD&gt;</a:t>
            </a:r>
          </a:p>
          <a:p>
            <a:pPr>
              <a:spcBef>
                <a:spcPct val="0"/>
              </a:spcBef>
              <a:buClrTx/>
              <a:buFontTx/>
              <a:buNone/>
              <a:tabLst>
                <a:tab pos="1028700" algn="l"/>
              </a:tabLst>
            </a:pPr>
            <a:r>
              <a:rPr lang="en-US" sz="2400" b="0" dirty="0">
                <a:latin typeface="Arial" charset="0"/>
                <a:ea typeface="宋体" charset="-122"/>
              </a:rPr>
              <a:t>&lt;BODY&gt;</a:t>
            </a:r>
          </a:p>
          <a:p>
            <a:pPr>
              <a:spcBef>
                <a:spcPct val="0"/>
              </a:spcBef>
              <a:buClrTx/>
              <a:buFontTx/>
              <a:buNone/>
              <a:tabLst>
                <a:tab pos="1028700" algn="l"/>
              </a:tabLst>
            </a:pPr>
            <a:r>
              <a:rPr lang="en-US" sz="2400" b="0" dirty="0">
                <a:latin typeface="Arial" charset="0"/>
                <a:ea typeface="宋体" charset="-122"/>
              </a:rPr>
              <a:t>&lt;P&gt;</a:t>
            </a:r>
            <a:r>
              <a:rPr lang="en-US" sz="2400" b="0" dirty="0" err="1">
                <a:latin typeface="Arial" charset="0"/>
                <a:ea typeface="宋体" charset="-122"/>
              </a:rPr>
              <a:t>我是第一段</a:t>
            </a:r>
            <a:r>
              <a:rPr lang="en-US" sz="2400" b="0" dirty="0">
                <a:latin typeface="Arial" charset="0"/>
                <a:ea typeface="宋体" charset="-122"/>
              </a:rPr>
              <a:t>&lt;/P&gt;</a:t>
            </a:r>
          </a:p>
          <a:p>
            <a:pPr>
              <a:spcBef>
                <a:spcPct val="0"/>
              </a:spcBef>
              <a:buClrTx/>
              <a:buFontTx/>
              <a:buNone/>
              <a:tabLst>
                <a:tab pos="1028700" algn="l"/>
              </a:tabLst>
            </a:pPr>
            <a:r>
              <a:rPr lang="en-US" sz="2400" b="0" dirty="0">
                <a:latin typeface="Arial" charset="0"/>
                <a:ea typeface="宋体" charset="-122"/>
              </a:rPr>
              <a:t>&lt;P&gt;</a:t>
            </a:r>
            <a:r>
              <a:rPr lang="en-US" sz="2400" b="0" dirty="0" err="1">
                <a:latin typeface="Arial" charset="0"/>
                <a:ea typeface="宋体" charset="-122"/>
              </a:rPr>
              <a:t>我是第二段</a:t>
            </a:r>
            <a:r>
              <a:rPr lang="en-US" sz="2400" b="0" dirty="0">
                <a:latin typeface="Arial" charset="0"/>
                <a:ea typeface="宋体" charset="-122"/>
              </a:rPr>
              <a:t>&lt;/P&gt;</a:t>
            </a:r>
          </a:p>
          <a:p>
            <a:pPr>
              <a:spcBef>
                <a:spcPct val="0"/>
              </a:spcBef>
              <a:buClrTx/>
              <a:buFontTx/>
              <a:buNone/>
              <a:tabLst>
                <a:tab pos="1028700" algn="l"/>
              </a:tabLst>
            </a:pPr>
            <a:r>
              <a:rPr lang="en-US" sz="2400" b="0" dirty="0">
                <a:latin typeface="Arial" charset="0"/>
                <a:ea typeface="宋体" charset="-122"/>
              </a:rPr>
              <a:t>&lt;P align="left"&gt;</a:t>
            </a:r>
            <a:r>
              <a:rPr lang="en-US" sz="2400" b="0" dirty="0" err="1">
                <a:latin typeface="Arial" charset="0"/>
                <a:ea typeface="宋体" charset="-122"/>
              </a:rPr>
              <a:t>左对齐显示</a:t>
            </a:r>
            <a:r>
              <a:rPr lang="en-US" sz="2400" b="0" dirty="0">
                <a:latin typeface="Arial" charset="0"/>
                <a:ea typeface="宋体" charset="-122"/>
              </a:rPr>
              <a:t>&lt;P&gt;</a:t>
            </a:r>
          </a:p>
          <a:p>
            <a:pPr>
              <a:spcBef>
                <a:spcPct val="0"/>
              </a:spcBef>
              <a:buClrTx/>
              <a:buFontTx/>
              <a:buNone/>
              <a:tabLst>
                <a:tab pos="1028700" algn="l"/>
              </a:tabLst>
            </a:pPr>
            <a:r>
              <a:rPr lang="en-US" sz="2400" b="0" dirty="0">
                <a:latin typeface="Arial" charset="0"/>
                <a:ea typeface="宋体" charset="-122"/>
              </a:rPr>
              <a:t>&lt;P align="center"&gt;</a:t>
            </a:r>
            <a:r>
              <a:rPr lang="en-US" sz="2400" b="0" dirty="0" err="1">
                <a:latin typeface="Arial" charset="0"/>
                <a:ea typeface="宋体" charset="-122"/>
              </a:rPr>
              <a:t>居中显示</a:t>
            </a:r>
            <a:r>
              <a:rPr lang="en-US" sz="2400" b="0" dirty="0">
                <a:latin typeface="Arial" charset="0"/>
                <a:ea typeface="宋体" charset="-122"/>
              </a:rPr>
              <a:t>&lt;P&gt;</a:t>
            </a:r>
          </a:p>
          <a:p>
            <a:pPr>
              <a:spcBef>
                <a:spcPct val="0"/>
              </a:spcBef>
              <a:buClrTx/>
              <a:buFontTx/>
              <a:buNone/>
              <a:tabLst>
                <a:tab pos="1028700" algn="l"/>
              </a:tabLst>
            </a:pPr>
            <a:r>
              <a:rPr lang="en-US" sz="2400" b="0" dirty="0">
                <a:latin typeface="Arial" charset="0"/>
                <a:ea typeface="宋体" charset="-122"/>
              </a:rPr>
              <a:t>&lt;P align="right"&gt;</a:t>
            </a:r>
            <a:r>
              <a:rPr lang="en-US" sz="2400" b="0" dirty="0" err="1">
                <a:latin typeface="Arial" charset="0"/>
                <a:ea typeface="宋体" charset="-122"/>
              </a:rPr>
              <a:t>右对齐显示</a:t>
            </a:r>
            <a:r>
              <a:rPr lang="en-US" sz="2400" b="0" dirty="0">
                <a:latin typeface="Arial" charset="0"/>
                <a:ea typeface="宋体" charset="-122"/>
              </a:rPr>
              <a:t>&lt;P&gt;</a:t>
            </a:r>
          </a:p>
          <a:p>
            <a:pPr>
              <a:spcBef>
                <a:spcPct val="0"/>
              </a:spcBef>
              <a:buClrTx/>
              <a:buFontTx/>
              <a:buNone/>
              <a:tabLst>
                <a:tab pos="1028700" algn="l"/>
              </a:tabLst>
            </a:pPr>
            <a:r>
              <a:rPr lang="en-US" sz="2400" b="0" dirty="0">
                <a:latin typeface="Arial" charset="0"/>
                <a:ea typeface="宋体" charset="-122"/>
              </a:rPr>
              <a:t>&lt;/BODY&gt;</a:t>
            </a:r>
          </a:p>
          <a:p>
            <a:pPr>
              <a:spcBef>
                <a:spcPct val="0"/>
              </a:spcBef>
              <a:buClrTx/>
              <a:buFontTx/>
              <a:buNone/>
              <a:tabLst>
                <a:tab pos="1028700" algn="l"/>
              </a:tabLst>
            </a:pPr>
            <a:r>
              <a:rPr lang="en-US" sz="2400" b="0" dirty="0">
                <a:latin typeface="Arial" charset="0"/>
                <a:ea typeface="宋体" charset="-122"/>
              </a:rPr>
              <a:t>&lt;/HTML&gt;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00048" y="4080894"/>
            <a:ext cx="839788" cy="522287"/>
          </a:xfrm>
          <a:prstGeom prst="rect">
            <a:avLst/>
          </a:prstGeom>
          <a:gradFill rotWithShape="1">
            <a:gsLst>
              <a:gs pos="0">
                <a:srgbClr val="FFFF00"/>
              </a:gs>
              <a:gs pos="100000">
                <a:srgbClr val="FFFFFF"/>
              </a:gs>
            </a:gsLst>
            <a:lin ang="5400000" scaled="1"/>
          </a:gra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Arial" charset="0"/>
                <a:ea typeface="黑体" pitchFamily="2" charset="-122"/>
                <a:cs typeface="Times New Roman" pitchFamily="18" charset="0"/>
              </a:rPr>
              <a:t>&lt;P&gt;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51055" y="4084828"/>
            <a:ext cx="938212" cy="522287"/>
          </a:xfrm>
          <a:prstGeom prst="rect">
            <a:avLst/>
          </a:prstGeom>
          <a:gradFill rotWithShape="1">
            <a:gsLst>
              <a:gs pos="0">
                <a:srgbClr val="FFFF00"/>
              </a:gs>
              <a:gs pos="100000">
                <a:srgbClr val="FFFFFF"/>
              </a:gs>
            </a:gsLst>
            <a:lin ang="5400000" scaled="1"/>
          </a:gra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chemeClr val="accent2"/>
                </a:solidFill>
                <a:latin typeface="Arial" charset="0"/>
                <a:ea typeface="黑体" pitchFamily="2" charset="-122"/>
                <a:cs typeface="Times New Roman" pitchFamily="18" charset="0"/>
              </a:rPr>
              <a:t>&lt;/P&gt;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68659" y="1210627"/>
            <a:ext cx="5329237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1403350" y="5805488"/>
            <a:ext cx="6049963" cy="503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12700" algn="ctr">
            <a:solidFill>
              <a:srgbClr val="FF6600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lnSpc>
                <a:spcPct val="95000"/>
              </a:lnSpc>
              <a:buClrTx/>
              <a:buFontTx/>
              <a:buNone/>
              <a:tabLst>
                <a:tab pos="347663" algn="l"/>
              </a:tabLst>
            </a:pPr>
            <a:r>
              <a:rPr lang="en-US" sz="2000">
                <a:solidFill>
                  <a:schemeClr val="accent2"/>
                </a:solidFill>
                <a:latin typeface="Arial" charset="0"/>
                <a:ea typeface="黑体" pitchFamily="2" charset="-122"/>
              </a:rPr>
              <a:t>&lt;P&gt;…&lt;/P&gt;</a:t>
            </a:r>
            <a:r>
              <a:rPr lang="en-US" altLang="zh-CN" sz="2000">
                <a:solidFill>
                  <a:schemeClr val="accent2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 sz="2000">
                <a:solidFill>
                  <a:schemeClr val="accent2"/>
                </a:solidFill>
                <a:latin typeface="Arial" charset="0"/>
                <a:ea typeface="黑体" pitchFamily="2" charset="-122"/>
              </a:rPr>
              <a:t>标签用于标记段落</a:t>
            </a:r>
            <a:endParaRPr lang="en-US" sz="2000">
              <a:solidFill>
                <a:schemeClr val="accent2"/>
              </a:solidFill>
              <a:latin typeface="Arial" charset="0"/>
              <a:ea typeface="黑体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982639"/>
            <a:ext cx="12192000" cy="15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91744" y="984227"/>
            <a:ext cx="7323137" cy="592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nimBg="1" autoUpdateAnimBg="0"/>
      <p:bldP spid="8" grpId="0" animBg="1" autoUpdateAnimBg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12775" y="6356350"/>
            <a:ext cx="1981200" cy="365125"/>
          </a:xfrm>
        </p:spPr>
        <p:txBody>
          <a:bodyPr/>
          <a:lstStyle/>
          <a:p>
            <a:fld id="{5180C4FD-2E5C-4361-A3CF-338253F40644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701014" y="170170"/>
            <a:ext cx="2204753" cy="662343"/>
          </a:xfrm>
          <a:prstGeom prst="rect">
            <a:avLst/>
          </a:prstGeom>
          <a:noFill/>
          <a:ln/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  <a:cs typeface="+mj-cs"/>
              </a:rPr>
              <a:t>换行符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+mj-lt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684213" y="1412875"/>
            <a:ext cx="8459787" cy="936625"/>
          </a:xfrm>
          <a:prstGeom prst="rect">
            <a:avLst/>
          </a:prstGeom>
          <a:noFill/>
          <a:ln/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只要在文本中放入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&lt;BR&gt;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标签，就会强制换行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3" y="2320925"/>
            <a:ext cx="6551612" cy="3762375"/>
          </a:xfrm>
          <a:prstGeom prst="rect">
            <a:avLst/>
          </a:prstGeom>
          <a:gradFill rotWithShape="1">
            <a:gsLst>
              <a:gs pos="0">
                <a:srgbClr val="97CDE5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1028700" algn="l"/>
              </a:tabLst>
            </a:pPr>
            <a:r>
              <a:rPr lang="en-US" sz="2400" b="0" dirty="0">
                <a:latin typeface="Arial" charset="0"/>
                <a:ea typeface="宋体" charset="-122"/>
              </a:rPr>
              <a:t>&lt;HTML&gt;</a:t>
            </a:r>
          </a:p>
          <a:p>
            <a:pPr>
              <a:spcBef>
                <a:spcPct val="0"/>
              </a:spcBef>
              <a:buClrTx/>
              <a:buFontTx/>
              <a:buNone/>
              <a:tabLst>
                <a:tab pos="1028700" algn="l"/>
              </a:tabLst>
            </a:pPr>
            <a:r>
              <a:rPr lang="en-US" sz="2400" b="0" dirty="0">
                <a:latin typeface="Arial" charset="0"/>
                <a:ea typeface="宋体" charset="-122"/>
              </a:rPr>
              <a:t>&lt;HEAD&gt;</a:t>
            </a:r>
          </a:p>
          <a:p>
            <a:pPr>
              <a:spcBef>
                <a:spcPct val="0"/>
              </a:spcBef>
              <a:buClrTx/>
              <a:buFontTx/>
              <a:buNone/>
              <a:tabLst>
                <a:tab pos="1028700" algn="l"/>
              </a:tabLst>
            </a:pPr>
            <a:r>
              <a:rPr lang="en-US" sz="2400" b="0" dirty="0">
                <a:latin typeface="Arial" charset="0"/>
                <a:ea typeface="宋体" charset="-122"/>
              </a:rPr>
              <a:t>&lt;TITLE</a:t>
            </a:r>
            <a:r>
              <a:rPr lang="en-US" sz="2400" b="0" dirty="0" smtClean="0">
                <a:latin typeface="Arial" charset="0"/>
                <a:ea typeface="宋体" charset="-122"/>
              </a:rPr>
              <a:t>&gt;</a:t>
            </a:r>
            <a:r>
              <a:rPr lang="zh-CN" altLang="en-US" sz="2400" dirty="0" smtClean="0">
                <a:latin typeface="Arial" charset="0"/>
                <a:ea typeface="宋体" charset="-122"/>
              </a:rPr>
              <a:t>学习换行</a:t>
            </a:r>
            <a:r>
              <a:rPr lang="en-US" altLang="zh-CN" sz="2400" dirty="0" smtClean="0">
                <a:latin typeface="Arial" charset="0"/>
                <a:ea typeface="宋体" charset="-122"/>
              </a:rPr>
              <a:t>-</a:t>
            </a:r>
            <a:r>
              <a:rPr lang="zh-CN" altLang="en-US" sz="2400" dirty="0" smtClean="0">
                <a:latin typeface="Arial" charset="0"/>
                <a:ea typeface="宋体" charset="-122"/>
              </a:rPr>
              <a:t>换段标签</a:t>
            </a:r>
            <a:r>
              <a:rPr lang="en-US" sz="2400" b="0" dirty="0" smtClean="0">
                <a:latin typeface="Arial" charset="0"/>
                <a:ea typeface="宋体" charset="-122"/>
              </a:rPr>
              <a:t>&lt;/</a:t>
            </a:r>
            <a:r>
              <a:rPr lang="en-US" sz="2400" b="0" dirty="0">
                <a:latin typeface="Arial" charset="0"/>
                <a:ea typeface="宋体" charset="-122"/>
              </a:rPr>
              <a:t>TITLE&gt;</a:t>
            </a:r>
          </a:p>
          <a:p>
            <a:pPr>
              <a:spcBef>
                <a:spcPct val="0"/>
              </a:spcBef>
              <a:buClrTx/>
              <a:buFontTx/>
              <a:buNone/>
              <a:tabLst>
                <a:tab pos="1028700" algn="l"/>
              </a:tabLst>
            </a:pPr>
            <a:r>
              <a:rPr lang="en-US" sz="2400" b="0" dirty="0">
                <a:latin typeface="Arial" charset="0"/>
                <a:ea typeface="宋体" charset="-122"/>
              </a:rPr>
              <a:t>&lt;/HEAD&gt;</a:t>
            </a:r>
          </a:p>
          <a:p>
            <a:pPr>
              <a:spcBef>
                <a:spcPct val="0"/>
              </a:spcBef>
              <a:buClrTx/>
              <a:buFontTx/>
              <a:buNone/>
              <a:tabLst>
                <a:tab pos="1028700" algn="l"/>
              </a:tabLst>
            </a:pPr>
            <a:r>
              <a:rPr lang="en-US" sz="2400" b="0" dirty="0">
                <a:latin typeface="Arial" charset="0"/>
                <a:ea typeface="宋体" charset="-122"/>
              </a:rPr>
              <a:t>&lt;BODY&gt;</a:t>
            </a:r>
          </a:p>
          <a:p>
            <a:pPr>
              <a:spcBef>
                <a:spcPct val="0"/>
              </a:spcBef>
              <a:buClrTx/>
              <a:buFontTx/>
              <a:buNone/>
              <a:tabLst>
                <a:tab pos="1028700" algn="l"/>
              </a:tabLst>
            </a:pPr>
            <a:r>
              <a:rPr lang="en-US" sz="2400" b="0" dirty="0">
                <a:latin typeface="Arial" charset="0"/>
                <a:ea typeface="宋体" charset="-122"/>
              </a:rPr>
              <a:t>&lt;BR&gt;</a:t>
            </a:r>
            <a:r>
              <a:rPr lang="en-US" sz="2400" b="0" dirty="0" err="1">
                <a:latin typeface="Arial" charset="0"/>
                <a:ea typeface="宋体" charset="-122"/>
              </a:rPr>
              <a:t>我是第一行</a:t>
            </a:r>
            <a:r>
              <a:rPr lang="en-US" sz="2400" b="0" dirty="0">
                <a:latin typeface="Arial" charset="0"/>
                <a:ea typeface="宋体" charset="-122"/>
              </a:rPr>
              <a:t>&lt;BR&gt;</a:t>
            </a:r>
            <a:r>
              <a:rPr lang="en-US" sz="2400" b="0" dirty="0" err="1">
                <a:latin typeface="Arial" charset="0"/>
                <a:ea typeface="宋体" charset="-122"/>
              </a:rPr>
              <a:t>我是第二行</a:t>
            </a:r>
            <a:r>
              <a:rPr lang="en-US" sz="2400" b="0" dirty="0">
                <a:latin typeface="Arial" charset="0"/>
                <a:ea typeface="宋体" charset="-122"/>
              </a:rPr>
              <a:t> </a:t>
            </a:r>
          </a:p>
          <a:p>
            <a:pPr>
              <a:spcBef>
                <a:spcPct val="0"/>
              </a:spcBef>
              <a:buClrTx/>
              <a:buFontTx/>
              <a:buNone/>
              <a:tabLst>
                <a:tab pos="1028700" algn="l"/>
              </a:tabLst>
            </a:pPr>
            <a:r>
              <a:rPr lang="en-US" sz="2400" b="0" dirty="0">
                <a:latin typeface="Arial" charset="0"/>
                <a:ea typeface="宋体" charset="-122"/>
              </a:rPr>
              <a:t>&lt;P&gt;</a:t>
            </a:r>
            <a:r>
              <a:rPr lang="en-US" sz="2400" b="0" dirty="0" err="1">
                <a:latin typeface="Arial" charset="0"/>
                <a:ea typeface="宋体" charset="-122"/>
              </a:rPr>
              <a:t>我是第一段</a:t>
            </a:r>
            <a:r>
              <a:rPr lang="en-US" sz="2400" b="0" dirty="0">
                <a:latin typeface="Arial" charset="0"/>
                <a:ea typeface="宋体" charset="-122"/>
              </a:rPr>
              <a:t>&lt;/P&gt;</a:t>
            </a:r>
          </a:p>
          <a:p>
            <a:pPr>
              <a:spcBef>
                <a:spcPct val="0"/>
              </a:spcBef>
              <a:buClrTx/>
              <a:buFontTx/>
              <a:buNone/>
              <a:tabLst>
                <a:tab pos="1028700" algn="l"/>
              </a:tabLst>
            </a:pPr>
            <a:r>
              <a:rPr lang="en-US" sz="2400" b="0" dirty="0">
                <a:latin typeface="Arial" charset="0"/>
                <a:ea typeface="宋体" charset="-122"/>
              </a:rPr>
              <a:t>&lt;P&gt;</a:t>
            </a:r>
            <a:r>
              <a:rPr lang="en-US" sz="2400" b="0" dirty="0" err="1">
                <a:latin typeface="Arial" charset="0"/>
                <a:ea typeface="宋体" charset="-122"/>
              </a:rPr>
              <a:t>我是第二段</a:t>
            </a:r>
            <a:r>
              <a:rPr lang="en-US" sz="2400" b="0" dirty="0">
                <a:latin typeface="Arial" charset="0"/>
                <a:ea typeface="宋体" charset="-122"/>
              </a:rPr>
              <a:t>&lt;/P&gt;</a:t>
            </a:r>
          </a:p>
          <a:p>
            <a:pPr>
              <a:spcBef>
                <a:spcPct val="0"/>
              </a:spcBef>
              <a:buClrTx/>
              <a:buFontTx/>
              <a:buNone/>
              <a:tabLst>
                <a:tab pos="1028700" algn="l"/>
              </a:tabLst>
            </a:pPr>
            <a:r>
              <a:rPr lang="en-US" sz="2400" b="0" dirty="0">
                <a:latin typeface="Arial" charset="0"/>
                <a:ea typeface="宋体" charset="-122"/>
              </a:rPr>
              <a:t>&lt;/BODY&gt;</a:t>
            </a:r>
          </a:p>
          <a:p>
            <a:pPr>
              <a:spcBef>
                <a:spcPct val="0"/>
              </a:spcBef>
              <a:buClrTx/>
              <a:buFontTx/>
              <a:buNone/>
              <a:tabLst>
                <a:tab pos="1028700" algn="l"/>
              </a:tabLst>
            </a:pPr>
            <a:r>
              <a:rPr lang="en-US" sz="2400" b="0" dirty="0">
                <a:latin typeface="Arial" charset="0"/>
                <a:ea typeface="宋体" charset="-122"/>
              </a:rPr>
              <a:t>&lt;/HTML&gt;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794155" y="4624932"/>
            <a:ext cx="1117600" cy="522288"/>
          </a:xfrm>
          <a:prstGeom prst="rect">
            <a:avLst/>
          </a:prstGeom>
          <a:gradFill rotWithShape="1">
            <a:gsLst>
              <a:gs pos="0">
                <a:srgbClr val="FFFF00"/>
              </a:gs>
              <a:gs pos="100000">
                <a:srgbClr val="FFFFFF"/>
              </a:gs>
            </a:gsLst>
            <a:lin ang="5400000" scaled="1"/>
          </a:gra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Arial" charset="0"/>
                <a:ea typeface="黑体" pitchFamily="2" charset="-122"/>
                <a:cs typeface="Times New Roman" pitchFamily="18" charset="0"/>
              </a:rPr>
              <a:t>&lt;</a:t>
            </a:r>
            <a:r>
              <a:rPr lang="en-US" altLang="zh-CN" dirty="0">
                <a:solidFill>
                  <a:schemeClr val="accent2"/>
                </a:solidFill>
                <a:latin typeface="Arial" charset="0"/>
                <a:ea typeface="黑体" pitchFamily="2" charset="-122"/>
                <a:cs typeface="Times New Roman" pitchFamily="18" charset="0"/>
              </a:rPr>
              <a:t>BR</a:t>
            </a:r>
            <a:r>
              <a:rPr lang="en-US" dirty="0">
                <a:solidFill>
                  <a:schemeClr val="accent2"/>
                </a:solidFill>
                <a:latin typeface="Arial" charset="0"/>
                <a:ea typeface="黑体" pitchFamily="2" charset="-122"/>
                <a:cs typeface="Times New Roman" pitchFamily="18" charset="0"/>
              </a:rPr>
              <a:t>&gt;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0" y="982639"/>
            <a:ext cx="12192000" cy="15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4073" y="1856095"/>
            <a:ext cx="5883112" cy="369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88965" y="614008"/>
            <a:ext cx="8313737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12775" y="6356350"/>
            <a:ext cx="1981200" cy="365125"/>
          </a:xfrm>
        </p:spPr>
        <p:txBody>
          <a:bodyPr/>
          <a:lstStyle/>
          <a:p>
            <a:fld id="{5180C4FD-2E5C-4361-A3CF-338253F40644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555241" y="197467"/>
            <a:ext cx="4271749" cy="648696"/>
          </a:xfrm>
          <a:prstGeom prst="rect">
            <a:avLst/>
          </a:prstGeom>
          <a:noFill/>
          <a:ln/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 smtClean="0">
                <a:solidFill>
                  <a:srgbClr val="1CADE4"/>
                </a:solidFill>
                <a:latin typeface="+mj-lt"/>
                <a:ea typeface="微软雅黑" panose="020B0503020204020204" pitchFamily="34" charset="-122"/>
                <a:cs typeface="+mj-cs"/>
              </a:rPr>
              <a:t>&lt;pre</a:t>
            </a:r>
            <a:r>
              <a:rPr lang="zh-CN" altLang="en-US" sz="3600" b="1" dirty="0" smtClean="0">
                <a:solidFill>
                  <a:srgbClr val="1CADE4"/>
                </a:solidFill>
                <a:latin typeface="+mj-lt"/>
                <a:ea typeface="微软雅黑" panose="020B0503020204020204" pitchFamily="34" charset="-122"/>
                <a:cs typeface="+mj-cs"/>
              </a:rPr>
              <a:t>预排版</a:t>
            </a:r>
            <a:r>
              <a:rPr lang="zh-CN" altLang="en-US" sz="3600" dirty="0" smtClean="0">
                <a:solidFill>
                  <a:srgbClr val="1CADE4"/>
                </a:solidFill>
                <a:latin typeface="+mj-lt"/>
                <a:ea typeface="微软雅黑" panose="020B0503020204020204" pitchFamily="34" charset="-122"/>
                <a:cs typeface="+mj-cs"/>
              </a:rPr>
              <a:t>标签</a:t>
            </a:r>
            <a:r>
              <a:rPr lang="en-US" altLang="zh-CN" sz="3600" b="1" dirty="0" smtClean="0">
                <a:solidFill>
                  <a:srgbClr val="1CADE4"/>
                </a:solidFill>
                <a:latin typeface="+mj-lt"/>
                <a:ea typeface="微软雅黑" panose="020B0503020204020204" pitchFamily="34" charset="-122"/>
                <a:cs typeface="+mj-cs"/>
              </a:rPr>
              <a:t>&gt;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+mj-lt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424906" y="1221806"/>
            <a:ext cx="8459787" cy="936625"/>
          </a:xfrm>
          <a:prstGeom prst="rect">
            <a:avLst/>
          </a:prstGeom>
          <a:noFill/>
          <a:ln/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b="1" dirty="0" smtClean="0">
                <a:solidFill>
                  <a:srgbClr val="1CADE4"/>
                </a:solidFill>
                <a:ea typeface="微软雅黑" panose="020B0503020204020204" pitchFamily="34" charset="-122"/>
              </a:rPr>
              <a:t>Pre</a:t>
            </a:r>
            <a:r>
              <a:rPr lang="zh-CN" altLang="en-US" sz="2400" b="1" dirty="0" smtClean="0">
                <a:solidFill>
                  <a:srgbClr val="1CADE4"/>
                </a:solidFill>
                <a:ea typeface="微软雅黑" panose="020B0503020204020204" pitchFamily="34" charset="-122"/>
              </a:rPr>
              <a:t>元素可定义预格式化的文本。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982639"/>
            <a:ext cx="12192000" cy="15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1062" y="1960898"/>
            <a:ext cx="5230054" cy="4401205"/>
          </a:xfrm>
          <a:prstGeom prst="rect">
            <a:avLst/>
          </a:prstGeom>
          <a:gradFill rotWithShape="1">
            <a:gsLst>
              <a:gs pos="0">
                <a:srgbClr val="97CDE5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457200" algn="l"/>
                <a:tab pos="1028700" algn="l"/>
              </a:tabLst>
            </a:pPr>
            <a:r>
              <a:rPr lang="en-US" sz="2000" b="0" dirty="0">
                <a:latin typeface="Arial" charset="0"/>
                <a:ea typeface="宋体" charset="-122"/>
              </a:rPr>
              <a:t>&lt;</a:t>
            </a:r>
            <a:r>
              <a:rPr lang="en-US" sz="2000" dirty="0">
                <a:latin typeface="Arial" charset="0"/>
                <a:ea typeface="宋体" charset="-122"/>
              </a:rPr>
              <a:t>HTML&gt;</a:t>
            </a:r>
          </a:p>
          <a:p>
            <a:pPr>
              <a:spcBef>
                <a:spcPct val="0"/>
              </a:spcBef>
              <a:buClrTx/>
              <a:buFontTx/>
              <a:buNone/>
              <a:tabLst>
                <a:tab pos="457200" algn="l"/>
                <a:tab pos="1028700" algn="l"/>
              </a:tabLst>
            </a:pPr>
            <a:r>
              <a:rPr lang="en-US" sz="2000" dirty="0">
                <a:latin typeface="Arial" charset="0"/>
                <a:ea typeface="宋体" charset="-122"/>
              </a:rPr>
              <a:t>&lt;HEAD&gt;</a:t>
            </a:r>
          </a:p>
          <a:p>
            <a:pPr>
              <a:spcBef>
                <a:spcPct val="0"/>
              </a:spcBef>
              <a:buClrTx/>
              <a:buFontTx/>
              <a:buNone/>
              <a:tabLst>
                <a:tab pos="457200" algn="l"/>
                <a:tab pos="1028700" algn="l"/>
              </a:tabLst>
            </a:pPr>
            <a:r>
              <a:rPr lang="en-US" sz="2000" dirty="0">
                <a:latin typeface="Arial" charset="0"/>
                <a:ea typeface="宋体" charset="-122"/>
              </a:rPr>
              <a:t>&lt;TITLE&gt;</a:t>
            </a:r>
            <a:r>
              <a:rPr lang="zh-CN" altLang="en-US" sz="2000" dirty="0">
                <a:latin typeface="Arial" charset="0"/>
                <a:ea typeface="宋体" charset="-122"/>
              </a:rPr>
              <a:t>诗词学习</a:t>
            </a:r>
            <a:r>
              <a:rPr lang="en-US" sz="2000" dirty="0">
                <a:latin typeface="Arial" charset="0"/>
                <a:ea typeface="宋体" charset="-122"/>
              </a:rPr>
              <a:t>&lt;/TITLE&gt;</a:t>
            </a:r>
          </a:p>
          <a:p>
            <a:pPr>
              <a:spcBef>
                <a:spcPct val="0"/>
              </a:spcBef>
              <a:buClrTx/>
              <a:buFontTx/>
              <a:buNone/>
              <a:tabLst>
                <a:tab pos="457200" algn="l"/>
                <a:tab pos="1028700" algn="l"/>
              </a:tabLst>
            </a:pPr>
            <a:r>
              <a:rPr lang="en-US" sz="2000" dirty="0">
                <a:latin typeface="Arial" charset="0"/>
                <a:ea typeface="宋体" charset="-122"/>
              </a:rPr>
              <a:t>&lt;/HEAD&gt;</a:t>
            </a:r>
          </a:p>
          <a:p>
            <a:pPr>
              <a:spcBef>
                <a:spcPct val="0"/>
              </a:spcBef>
              <a:buClrTx/>
              <a:buFontTx/>
              <a:buNone/>
              <a:tabLst>
                <a:tab pos="457200" algn="l"/>
                <a:tab pos="1028700" algn="l"/>
              </a:tabLst>
            </a:pPr>
            <a:r>
              <a:rPr lang="en-US" sz="2000" dirty="0">
                <a:latin typeface="Arial" charset="0"/>
                <a:ea typeface="宋体" charset="-122"/>
              </a:rPr>
              <a:t>&lt;BODY&gt;</a:t>
            </a:r>
          </a:p>
          <a:p>
            <a:pPr>
              <a:spcBef>
                <a:spcPct val="0"/>
              </a:spcBef>
              <a:buClrTx/>
              <a:buFontTx/>
              <a:buNone/>
              <a:tabLst>
                <a:tab pos="457200" algn="l"/>
                <a:tab pos="1028700" algn="l"/>
              </a:tabLst>
            </a:pPr>
            <a:r>
              <a:rPr lang="en-US" sz="2000" dirty="0">
                <a:latin typeface="Arial" charset="0"/>
                <a:ea typeface="宋体" charset="-122"/>
              </a:rPr>
              <a:t>&lt;H1&gt;</a:t>
            </a:r>
            <a:r>
              <a:rPr lang="zh-CN" altLang="en-US" sz="2000" dirty="0">
                <a:latin typeface="Arial" charset="0"/>
                <a:ea typeface="宋体" charset="-122"/>
              </a:rPr>
              <a:t>静夜思</a:t>
            </a:r>
            <a:r>
              <a:rPr lang="en-US" sz="2000" dirty="0">
                <a:latin typeface="Arial" charset="0"/>
                <a:ea typeface="宋体" charset="-122"/>
              </a:rPr>
              <a:t>&lt;/H1&gt;</a:t>
            </a:r>
          </a:p>
          <a:p>
            <a:pPr>
              <a:spcBef>
                <a:spcPct val="0"/>
              </a:spcBef>
              <a:buClrTx/>
              <a:buFontTx/>
              <a:buNone/>
              <a:tabLst>
                <a:tab pos="457200" algn="l"/>
                <a:tab pos="1028700" algn="l"/>
              </a:tabLst>
            </a:pPr>
            <a:r>
              <a:rPr lang="en-US" sz="2000" dirty="0">
                <a:solidFill>
                  <a:srgbClr val="D20000"/>
                </a:solidFill>
                <a:latin typeface="Arial" charset="0"/>
                <a:ea typeface="宋体" charset="-122"/>
              </a:rPr>
              <a:t>&lt;PRE&gt;		</a:t>
            </a:r>
          </a:p>
          <a:p>
            <a:pPr>
              <a:spcBef>
                <a:spcPct val="0"/>
              </a:spcBef>
              <a:buClrTx/>
              <a:buFontTx/>
              <a:buNone/>
              <a:tabLst>
                <a:tab pos="457200" algn="l"/>
                <a:tab pos="1028700" algn="l"/>
              </a:tabLst>
            </a:pPr>
            <a:r>
              <a:rPr lang="en-US" altLang="zh-CN" sz="2000" dirty="0" smtClean="0">
                <a:solidFill>
                  <a:srgbClr val="D20000"/>
                </a:solidFill>
                <a:latin typeface="Arial" charset="0"/>
                <a:ea typeface="宋体" charset="-122"/>
              </a:rPr>
              <a:t>  </a:t>
            </a:r>
            <a:r>
              <a:rPr lang="zh-CN" altLang="en-US" sz="2000" dirty="0" smtClean="0">
                <a:solidFill>
                  <a:srgbClr val="D20000"/>
                </a:solidFill>
                <a:latin typeface="Arial" charset="0"/>
                <a:ea typeface="宋体" charset="-122"/>
              </a:rPr>
              <a:t>床前明月光</a:t>
            </a:r>
          </a:p>
          <a:p>
            <a:pPr>
              <a:spcBef>
                <a:spcPct val="0"/>
              </a:spcBef>
              <a:buClrTx/>
              <a:buFontTx/>
              <a:buNone/>
              <a:tabLst>
                <a:tab pos="457200" algn="l"/>
                <a:tab pos="1028700" algn="l"/>
              </a:tabLst>
            </a:pPr>
            <a:r>
              <a:rPr lang="zh-CN" altLang="en-US" sz="2000" dirty="0" smtClean="0">
                <a:solidFill>
                  <a:srgbClr val="D20000"/>
                </a:solidFill>
                <a:latin typeface="Arial" charset="0"/>
                <a:ea typeface="宋体" charset="-122"/>
              </a:rPr>
              <a:t>  疑是地上霜</a:t>
            </a:r>
            <a:r>
              <a:rPr lang="zh-CN" altLang="en-US" sz="1800" b="0" dirty="0" smtClean="0">
                <a:latin typeface="Arial" charset="0"/>
                <a:ea typeface="宋体" charset="-122"/>
              </a:rPr>
              <a:t> </a:t>
            </a:r>
            <a:endParaRPr lang="zh-CN" altLang="en-US" sz="2000" dirty="0" smtClean="0">
              <a:solidFill>
                <a:srgbClr val="D20000"/>
              </a:solidFill>
              <a:latin typeface="Arial" charset="0"/>
              <a:ea typeface="宋体" charset="-122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457200" algn="l"/>
                <a:tab pos="1028700" algn="l"/>
              </a:tabLst>
            </a:pPr>
            <a:r>
              <a:rPr lang="zh-CN" altLang="en-US" sz="2000" dirty="0" smtClean="0">
                <a:solidFill>
                  <a:srgbClr val="D20000"/>
                </a:solidFill>
                <a:latin typeface="Arial" charset="0"/>
                <a:ea typeface="宋体" charset="-122"/>
              </a:rPr>
              <a:t>  举头望明月</a:t>
            </a:r>
          </a:p>
          <a:p>
            <a:pPr>
              <a:spcBef>
                <a:spcPct val="0"/>
              </a:spcBef>
              <a:buClrTx/>
              <a:buFontTx/>
              <a:buNone/>
              <a:tabLst>
                <a:tab pos="457200" algn="l"/>
                <a:tab pos="1028700" algn="l"/>
              </a:tabLst>
            </a:pPr>
            <a:r>
              <a:rPr lang="zh-CN" altLang="en-US" sz="2000" dirty="0" smtClean="0">
                <a:solidFill>
                  <a:srgbClr val="D20000"/>
                </a:solidFill>
                <a:latin typeface="Arial" charset="0"/>
                <a:ea typeface="宋体" charset="-122"/>
              </a:rPr>
              <a:t>  低头思故乡</a:t>
            </a:r>
          </a:p>
          <a:p>
            <a:pPr>
              <a:spcBef>
                <a:spcPct val="0"/>
              </a:spcBef>
              <a:buClrTx/>
              <a:buFontTx/>
              <a:buNone/>
              <a:tabLst>
                <a:tab pos="457200" algn="l"/>
                <a:tab pos="1028700" algn="l"/>
              </a:tabLst>
            </a:pPr>
            <a:r>
              <a:rPr lang="en-US" sz="2000" dirty="0" smtClean="0">
                <a:solidFill>
                  <a:srgbClr val="D20000"/>
                </a:solidFill>
                <a:latin typeface="Arial" charset="0"/>
                <a:ea typeface="宋体" charset="-122"/>
              </a:rPr>
              <a:t>&lt;/PRE&gt;</a:t>
            </a:r>
          </a:p>
          <a:p>
            <a:pPr>
              <a:spcBef>
                <a:spcPct val="0"/>
              </a:spcBef>
              <a:buClrTx/>
              <a:buFontTx/>
              <a:buNone/>
              <a:tabLst>
                <a:tab pos="457200" algn="l"/>
                <a:tab pos="1028700" algn="l"/>
              </a:tabLst>
            </a:pPr>
            <a:r>
              <a:rPr lang="en-US" sz="2000" dirty="0" smtClean="0">
                <a:latin typeface="Arial" charset="0"/>
                <a:ea typeface="宋体" charset="-122"/>
              </a:rPr>
              <a:t>&lt;/</a:t>
            </a:r>
            <a:r>
              <a:rPr lang="en-US" sz="2000" dirty="0">
                <a:latin typeface="Arial" charset="0"/>
                <a:ea typeface="宋体" charset="-122"/>
              </a:rPr>
              <a:t>BODY&gt; </a:t>
            </a:r>
          </a:p>
          <a:p>
            <a:pPr>
              <a:spcBef>
                <a:spcPct val="0"/>
              </a:spcBef>
              <a:buClrTx/>
              <a:buFontTx/>
              <a:buNone/>
              <a:tabLst>
                <a:tab pos="457200" algn="l"/>
                <a:tab pos="1028700" algn="l"/>
              </a:tabLst>
            </a:pPr>
            <a:r>
              <a:rPr lang="en-US" sz="2000" dirty="0">
                <a:latin typeface="Arial" charset="0"/>
                <a:ea typeface="宋体" charset="-122"/>
              </a:rPr>
              <a:t>&lt;HTML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0610" y="1559046"/>
            <a:ext cx="5356720" cy="3872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右箭头 9"/>
          <p:cNvSpPr/>
          <p:nvPr/>
        </p:nvSpPr>
        <p:spPr>
          <a:xfrm rot="21327860">
            <a:off x="5408771" y="3742742"/>
            <a:ext cx="1091704" cy="563152"/>
          </a:xfrm>
          <a:prstGeom prst="rightArrow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2554</TotalTime>
  <Words>1139</Words>
  <Application>Microsoft Office PowerPoint</Application>
  <PresentationFormat>自定义</PresentationFormat>
  <Paragraphs>218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PowerPoint 演示文稿</vt:lpstr>
      <vt:lpstr>课程目录</vt:lpstr>
      <vt:lpstr>本章目标</vt:lpstr>
      <vt:lpstr>HTML文档结构 </vt:lpstr>
      <vt:lpstr>编辑器和浏览器</vt:lpstr>
      <vt:lpstr>PowerPoint 演示文稿</vt:lpstr>
      <vt:lpstr>PowerPoint 演示文稿</vt:lpstr>
      <vt:lpstr>PowerPoint 演示文稿</vt:lpstr>
      <vt:lpstr>PowerPoint 演示文稿</vt:lpstr>
      <vt:lpstr>使用字体和属性</vt:lpstr>
      <vt:lpstr>给页面添加背景颜色</vt:lpstr>
      <vt:lpstr>绝对路径和相对路径 </vt:lpstr>
      <vt:lpstr>添加背景图片 </vt:lpstr>
      <vt:lpstr>创建超级链接</vt:lpstr>
      <vt:lpstr>插入图片</vt:lpstr>
      <vt:lpstr>插入线条</vt:lpstr>
      <vt:lpstr>PowerPoint 演示文稿</vt:lpstr>
      <vt:lpstr>总结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854</cp:revision>
  <dcterms:created xsi:type="dcterms:W3CDTF">2016-04-22T07:52:00Z</dcterms:created>
  <dcterms:modified xsi:type="dcterms:W3CDTF">2018-10-12T05:36:25Z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