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4" r:id="rId4"/>
    <p:sldId id="265" r:id="rId5"/>
    <p:sldId id="346" r:id="rId6"/>
    <p:sldId id="347" r:id="rId7"/>
    <p:sldId id="348" r:id="rId8"/>
    <p:sldId id="343" r:id="rId9"/>
    <p:sldId id="349" r:id="rId10"/>
    <p:sldId id="350" r:id="rId11"/>
    <p:sldId id="351" r:id="rId12"/>
    <p:sldId id="352" r:id="rId13"/>
    <p:sldId id="360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42" r:id="rId22"/>
  </p:sldIdLst>
  <p:sldSz cx="18288000" cy="10287000"/>
  <p:notesSz cx="6858000" cy="9144000"/>
  <p:embeddedFontLst>
    <p:embeddedFont>
      <p:font typeface="Arial Bold" panose="020B0704020202020204" pitchFamily="3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onsolas Bold" panose="020B0709020204030204" pitchFamily="49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87D1-6045-8FA5-96F3-BB3E840D63B4}" v="95" dt="2024-01-11T19:05:10.688"/>
    <p1510:client id="{55AE4D5E-1FC1-A35A-8EA2-677F86EBF38A}" v="3" dt="2024-01-11T20:10:07.252"/>
    <p1510:client id="{ED0A84F8-1349-DCF2-F19B-B3A3C81C4AD0}" v="3" dt="2024-01-02T14:53:09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94582" autoAdjust="0"/>
  </p:normalViewPr>
  <p:slideViewPr>
    <p:cSldViewPr>
      <p:cViewPr varScale="1">
        <p:scale>
          <a:sx n="80" d="100"/>
          <a:sy n="80" d="100"/>
        </p:scale>
        <p:origin x="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Zambrano B." userId="S::azambranob@duoc.cl::eaca8ede-10c1-4fdb-aeec-ecec6b688727" providerId="AD" clId="Web-{55AE4D5E-1FC1-A35A-8EA2-677F86EBF38A}"/>
    <pc:docChg chg="modSld">
      <pc:chgData name="Alicia Zambrano B." userId="S::azambranob@duoc.cl::eaca8ede-10c1-4fdb-aeec-ecec6b688727" providerId="AD" clId="Web-{55AE4D5E-1FC1-A35A-8EA2-677F86EBF38A}" dt="2024-01-11T20:10:05.987" v="1" actId="20577"/>
      <pc:docMkLst>
        <pc:docMk/>
      </pc:docMkLst>
      <pc:sldChg chg="modSp">
        <pc:chgData name="Alicia Zambrano B." userId="S::azambranob@duoc.cl::eaca8ede-10c1-4fdb-aeec-ecec6b688727" providerId="AD" clId="Web-{55AE4D5E-1FC1-A35A-8EA2-677F86EBF38A}" dt="2024-01-11T20:10:05.987" v="1" actId="20577"/>
        <pc:sldMkLst>
          <pc:docMk/>
          <pc:sldMk cId="2166160940" sldId="360"/>
        </pc:sldMkLst>
        <pc:spChg chg="mod">
          <ac:chgData name="Alicia Zambrano B." userId="S::azambranob@duoc.cl::eaca8ede-10c1-4fdb-aeec-ecec6b688727" providerId="AD" clId="Web-{55AE4D5E-1FC1-A35A-8EA2-677F86EBF38A}" dt="2024-01-11T20:10:05.987" v="1" actId="20577"/>
          <ac:spMkLst>
            <pc:docMk/>
            <pc:sldMk cId="2166160940" sldId="360"/>
            <ac:spMk id="18" creationId="{B345BD19-76AC-1107-BA99-E7B2CAF57522}"/>
          </ac:spMkLst>
        </pc:spChg>
      </pc:sldChg>
    </pc:docChg>
  </pc:docChgLst>
  <pc:docChgLst>
    <pc:chgData clId="Web-{ED0A84F8-1349-DCF2-F19B-B3A3C81C4AD0}"/>
    <pc:docChg chg="modSld">
      <pc:chgData name="" userId="" providerId="" clId="Web-{ED0A84F8-1349-DCF2-F19B-B3A3C81C4AD0}" dt="2024-01-02T14:53:09.020" v="1" actId="20577"/>
      <pc:docMkLst>
        <pc:docMk/>
      </pc:docMkLst>
      <pc:sldChg chg="modSp">
        <pc:chgData name="" userId="" providerId="" clId="Web-{ED0A84F8-1349-DCF2-F19B-B3A3C81C4AD0}" dt="2024-01-02T14:53:09.020" v="1" actId="20577"/>
        <pc:sldMkLst>
          <pc:docMk/>
          <pc:sldMk cId="0" sldId="256"/>
        </pc:sldMkLst>
        <pc:spChg chg="mod">
          <ac:chgData name="" userId="" providerId="" clId="Web-{ED0A84F8-1349-DCF2-F19B-B3A3C81C4AD0}" dt="2024-01-02T14:53:09.020" v="1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Juanpablo Acuna Haro" userId="S::ju.acunah@profesor.duoc.cl::f3be1a7b-23c2-4c04-9128-ec6a6abe027a" providerId="AD" clId="Web-{17C587D1-6045-8FA5-96F3-BB3E840D63B4}"/>
    <pc:docChg chg="modSld">
      <pc:chgData name="Juanpablo Acuna Haro" userId="S::ju.acunah@profesor.duoc.cl::f3be1a7b-23c2-4c04-9128-ec6a6abe027a" providerId="AD" clId="Web-{17C587D1-6045-8FA5-96F3-BB3E840D63B4}" dt="2024-01-11T19:05:10.673" v="47" actId="20577"/>
      <pc:docMkLst>
        <pc:docMk/>
      </pc:docMkLst>
      <pc:sldChg chg="modSp">
        <pc:chgData name="Juanpablo Acuna Haro" userId="S::ju.acunah@profesor.duoc.cl::f3be1a7b-23c2-4c04-9128-ec6a6abe027a" providerId="AD" clId="Web-{17C587D1-6045-8FA5-96F3-BB3E840D63B4}" dt="2024-01-11T19:02:01.466" v="2" actId="20577"/>
        <pc:sldMkLst>
          <pc:docMk/>
          <pc:sldMk cId="0" sldId="258"/>
        </pc:sldMkLst>
        <pc:spChg chg="mod">
          <ac:chgData name="Juanpablo Acuna Haro" userId="S::ju.acunah@profesor.duoc.cl::f3be1a7b-23c2-4c04-9128-ec6a6abe027a" providerId="AD" clId="Web-{17C587D1-6045-8FA5-96F3-BB3E840D63B4}" dt="2024-01-11T19:02:01.466" v="2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2:06.326" v="3" actId="20577"/>
        <pc:sldMkLst>
          <pc:docMk/>
          <pc:sldMk cId="0" sldId="265"/>
        </pc:sldMkLst>
        <pc:spChg chg="mod">
          <ac:chgData name="Juanpablo Acuna Haro" userId="S::ju.acunah@profesor.duoc.cl::f3be1a7b-23c2-4c04-9128-ec6a6abe027a" providerId="AD" clId="Web-{17C587D1-6045-8FA5-96F3-BB3E840D63B4}" dt="2024-01-11T19:02:06.326" v="3" actId="20577"/>
          <ac:spMkLst>
            <pc:docMk/>
            <pc:sldMk cId="0" sldId="265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2:23.935" v="8" actId="20577"/>
        <pc:sldMkLst>
          <pc:docMk/>
          <pc:sldMk cId="2091277452" sldId="346"/>
        </pc:sldMkLst>
        <pc:spChg chg="mod">
          <ac:chgData name="Juanpablo Acuna Haro" userId="S::ju.acunah@profesor.duoc.cl::f3be1a7b-23c2-4c04-9128-ec6a6abe027a" providerId="AD" clId="Web-{17C587D1-6045-8FA5-96F3-BB3E840D63B4}" dt="2024-01-11T19:02:23.935" v="8" actId="20577"/>
          <ac:spMkLst>
            <pc:docMk/>
            <pc:sldMk cId="2091277452" sldId="346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2:38.826" v="12" actId="20577"/>
        <pc:sldMkLst>
          <pc:docMk/>
          <pc:sldMk cId="2253820123" sldId="349"/>
        </pc:sldMkLst>
        <pc:spChg chg="mod">
          <ac:chgData name="Juanpablo Acuna Haro" userId="S::ju.acunah@profesor.duoc.cl::f3be1a7b-23c2-4c04-9128-ec6a6abe027a" providerId="AD" clId="Web-{17C587D1-6045-8FA5-96F3-BB3E840D63B4}" dt="2024-01-11T19:02:38.826" v="12" actId="20577"/>
          <ac:spMkLst>
            <pc:docMk/>
            <pc:sldMk cId="2253820123" sldId="349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2:49.045" v="17" actId="20577"/>
        <pc:sldMkLst>
          <pc:docMk/>
          <pc:sldMk cId="2689315549" sldId="350"/>
        </pc:sldMkLst>
        <pc:spChg chg="mod">
          <ac:chgData name="Juanpablo Acuna Haro" userId="S::ju.acunah@profesor.duoc.cl::f3be1a7b-23c2-4c04-9128-ec6a6abe027a" providerId="AD" clId="Web-{17C587D1-6045-8FA5-96F3-BB3E840D63B4}" dt="2024-01-11T19:02:49.045" v="17" actId="20577"/>
          <ac:spMkLst>
            <pc:docMk/>
            <pc:sldMk cId="2689315549" sldId="350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3:07.030" v="22" actId="20577"/>
        <pc:sldMkLst>
          <pc:docMk/>
          <pc:sldMk cId="3720888409" sldId="351"/>
        </pc:sldMkLst>
        <pc:spChg chg="mod">
          <ac:chgData name="Juanpablo Acuna Haro" userId="S::ju.acunah@profesor.duoc.cl::f3be1a7b-23c2-4c04-9128-ec6a6abe027a" providerId="AD" clId="Web-{17C587D1-6045-8FA5-96F3-BB3E840D63B4}" dt="2024-01-11T19:03:07.030" v="22" actId="20577"/>
          <ac:spMkLst>
            <pc:docMk/>
            <pc:sldMk cId="3720888409" sldId="351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3:17.639" v="27" actId="20577"/>
        <pc:sldMkLst>
          <pc:docMk/>
          <pc:sldMk cId="3654338845" sldId="352"/>
        </pc:sldMkLst>
        <pc:spChg chg="mod">
          <ac:chgData name="Juanpablo Acuna Haro" userId="S::ju.acunah@profesor.duoc.cl::f3be1a7b-23c2-4c04-9128-ec6a6abe027a" providerId="AD" clId="Web-{17C587D1-6045-8FA5-96F3-BB3E840D63B4}" dt="2024-01-11T19:03:17.639" v="27" actId="20577"/>
          <ac:spMkLst>
            <pc:docMk/>
            <pc:sldMk cId="3654338845" sldId="352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3:37.046" v="32" actId="20577"/>
        <pc:sldMkLst>
          <pc:docMk/>
          <pc:sldMk cId="1686388538" sldId="354"/>
        </pc:sldMkLst>
        <pc:spChg chg="mod">
          <ac:chgData name="Juanpablo Acuna Haro" userId="S::ju.acunah@profesor.duoc.cl::f3be1a7b-23c2-4c04-9128-ec6a6abe027a" providerId="AD" clId="Web-{17C587D1-6045-8FA5-96F3-BB3E840D63B4}" dt="2024-01-11T19:03:37.046" v="32" actId="20577"/>
          <ac:spMkLst>
            <pc:docMk/>
            <pc:sldMk cId="1686388538" sldId="354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3:46.281" v="34" actId="20577"/>
        <pc:sldMkLst>
          <pc:docMk/>
          <pc:sldMk cId="3898323829" sldId="358"/>
        </pc:sldMkLst>
        <pc:spChg chg="mod">
          <ac:chgData name="Juanpablo Acuna Haro" userId="S::ju.acunah@profesor.duoc.cl::f3be1a7b-23c2-4c04-9128-ec6a6abe027a" providerId="AD" clId="Web-{17C587D1-6045-8FA5-96F3-BB3E840D63B4}" dt="2024-01-11T19:03:46.281" v="34" actId="20577"/>
          <ac:spMkLst>
            <pc:docMk/>
            <pc:sldMk cId="3898323829" sldId="358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5:10.673" v="47" actId="20577"/>
        <pc:sldMkLst>
          <pc:docMk/>
          <pc:sldMk cId="587892362" sldId="359"/>
        </pc:sldMkLst>
        <pc:spChg chg="mod">
          <ac:chgData name="Juanpablo Acuna Haro" userId="S::ju.acunah@profesor.duoc.cl::f3be1a7b-23c2-4c04-9128-ec6a6abe027a" providerId="AD" clId="Web-{17C587D1-6045-8FA5-96F3-BB3E840D63B4}" dt="2024-01-11T19:05:10.673" v="47" actId="20577"/>
          <ac:spMkLst>
            <pc:docMk/>
            <pc:sldMk cId="587892362" sldId="359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17C587D1-6045-8FA5-96F3-BB3E840D63B4}" dt="2024-01-11T19:03:28.624" v="30" actId="20577"/>
        <pc:sldMkLst>
          <pc:docMk/>
          <pc:sldMk cId="2166160940" sldId="360"/>
        </pc:sldMkLst>
        <pc:spChg chg="mod">
          <ac:chgData name="Juanpablo Acuna Haro" userId="S::ju.acunah@profesor.duoc.cl::f3be1a7b-23c2-4c04-9128-ec6a6abe027a" providerId="AD" clId="Web-{17C587D1-6045-8FA5-96F3-BB3E840D63B4}" dt="2024-01-11T19:03:28.624" v="30" actId="20577"/>
          <ac:spMkLst>
            <pc:docMk/>
            <pc:sldMk cId="2166160940" sldId="360"/>
            <ac:spMk id="18" creationId="{B345BD19-76AC-1107-BA99-E7B2CAF57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8D83-3E7D-984B-A584-B9AE75E3ADAA}" type="datetimeFigureOut">
              <a:rPr lang="es-ES_tradnl" smtClean="0"/>
              <a:t>11/01/2024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E11-F290-D44B-89E8-1B503D331C2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9786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72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70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848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6714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0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493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397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981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388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67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92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652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66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661533" y="9280035"/>
            <a:ext cx="1433696" cy="46496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194429" y="9319145"/>
            <a:ext cx="344272" cy="427422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585930" y="9203076"/>
            <a:ext cx="388750" cy="543519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7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6228971" y="596804"/>
            <a:ext cx="2040793" cy="964587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533" y="687162"/>
            <a:ext cx="15275483" cy="671890"/>
          </a:xfrm>
        </p:spPr>
        <p:txBody>
          <a:bodyPr/>
          <a:lstStyle>
            <a:lvl1pPr algn="r">
              <a:defRPr sz="4366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5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2390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decisión en Python</a:t>
            </a:r>
          </a:p>
          <a:p>
            <a:pPr algn="l">
              <a:lnSpc>
                <a:spcPts val="4147"/>
              </a:lnSpc>
            </a:pPr>
            <a:endParaRPr lang="en-US" sz="345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1333" y="8575514"/>
            <a:ext cx="7924371" cy="31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endParaRPr lang="en-US" sz="215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172200" y="2272833"/>
            <a:ext cx="10210800" cy="74174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#Conjunción</a:t>
            </a:r>
            <a:endParaRPr lang="es-CL" sz="3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True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3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effectLst/>
                <a:latin typeface="Consolas"/>
                <a:cs typeface="Consolas" panose="020B0609020204030204" pitchFamily="49" charset="0"/>
              </a:rPr>
              <a:t>&gt;=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and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"Puede conducir"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500" dirty="0" err="1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3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lang="es-CL" sz="3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CL" sz="35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puede conducir"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Al ejecutar la función ”and”, ambas condicionales se tratan como verdaderas, por lo cual se ejecuta la sentencia IF</a:t>
            </a: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¿Qué pasaría si cambias el valor de “</a:t>
            </a:r>
            <a:r>
              <a:rPr lang="es-CL" sz="2800" err="1"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” por ”False”?, realiza la prueba y comprueba los resultados. </a:t>
            </a:r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60448D-EFCC-139C-21E6-94EFEF2E4D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4871" y="4229100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7206916" y="3506372"/>
            <a:ext cx="10210800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Disyunción (OR)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La disyunción se entiende cuando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a lo menos una 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de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 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 las condiciones que conecta son verdaderas.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Ejemplo: José estudia en Duoc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latin typeface="Consolas"/>
                <a:cs typeface="Consolas" panose="020B0609020204030204" pitchFamily="49" charset="0"/>
              </a:rPr>
              <a:t>o</a:t>
            </a:r>
            <a:r>
              <a:rPr lang="es-CL" sz="2800" dirty="0">
                <a:solidFill>
                  <a:srgbClr val="374151"/>
                </a:solidFill>
                <a:latin typeface="Consolas"/>
                <a:cs typeface="Consolas" panose="020B0609020204030204" pitchFamily="49" charset="0"/>
              </a:rPr>
              <a:t> 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está matriculado,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por lo que puede estudiar en Duoc UC.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Para este caso, una condicional basta que sea verdadera para que la oración sea tratada como verdadero. Veamos un ejemplo en programación.</a:t>
            </a:r>
            <a:r>
              <a:rPr lang="es-CL" sz="2800" dirty="0">
                <a:solidFill>
                  <a:srgbClr val="374151"/>
                </a:solidFill>
                <a:latin typeface="Consolas"/>
                <a:cs typeface="Consolas" panose="020B0609020204030204" pitchFamily="49" charset="0"/>
              </a:rPr>
              <a:t> </a:t>
            </a:r>
            <a:endParaRPr lang="es-CL" sz="28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0BD119-82DD-393E-014A-531D6886E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400300"/>
            <a:ext cx="5524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172200" y="2272833"/>
            <a:ext cx="10210800" cy="74174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#Disyunción</a:t>
            </a:r>
            <a:endParaRPr lang="es-CL" sz="3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endParaRPr lang="es-CL" sz="3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True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3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effectLst/>
                <a:latin typeface="Consolas"/>
                <a:cs typeface="Consolas" panose="020B0609020204030204" pitchFamily="49" charset="0"/>
              </a:rPr>
              <a:t>&gt;=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err="1">
                <a:solidFill>
                  <a:srgbClr val="569CD6"/>
                </a:solidFill>
                <a:latin typeface="Consolas"/>
                <a:cs typeface="Consolas" panose="020B0609020204030204" pitchFamily="49" charset="0"/>
              </a:rPr>
              <a:t>or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"Puede conducir"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500" dirty="0" err="1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3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lang="es-CL" sz="3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CL" sz="35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puede conducir"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Al ejecutar la función ”</a:t>
            </a:r>
            <a:r>
              <a:rPr lang="es-CL" sz="2800" dirty="0" err="1">
                <a:latin typeface="Consolas"/>
                <a:cs typeface="Consolas" panose="020B0609020204030204" pitchFamily="49" charset="0"/>
              </a:rPr>
              <a:t>or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”, con que una sola condicional sea verdadero, para ejecutar la el contenido de la sentencia </a:t>
            </a:r>
            <a:r>
              <a:rPr lang="es-CL" sz="2800" dirty="0" err="1">
                <a:latin typeface="Consolas"/>
                <a:cs typeface="Consolas" panose="020B0609020204030204" pitchFamily="49" charset="0"/>
              </a:rPr>
              <a:t>if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¿Qué pasaría si cambias el valor de “</a:t>
            </a:r>
            <a:r>
              <a:rPr lang="es-CL" sz="2800" err="1"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” por ”False” y el valor de edad en 17?, realiza la prueba y comprueba los resultados.</a:t>
            </a:r>
            <a:r>
              <a:rPr lang="es-CL" sz="2800" dirty="0">
                <a:solidFill>
                  <a:srgbClr val="374151"/>
                </a:solidFill>
                <a:latin typeface="Consolas"/>
                <a:cs typeface="Consolas" panose="020B0609020204030204" pitchFamily="49" charset="0"/>
              </a:rPr>
              <a:t> </a:t>
            </a:r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ADB7C8F-6B61-13D3-0F31-6198B4D871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4707" y="3962558"/>
            <a:ext cx="2373184" cy="22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el siguiente video: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905000" y="2272833"/>
            <a:ext cx="14478000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s-CL" sz="35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 potenciar el aprendizaje, te recomendamos revisar el siguiente video donde se muestra el uso de las sentencias IF ELIF y ELSE.</a:t>
            </a:r>
          </a:p>
          <a:p>
            <a:pPr marL="457200">
              <a:spcAft>
                <a:spcPts val="0"/>
              </a:spcAft>
            </a:pPr>
            <a:r>
              <a:rPr lang="es-CL" sz="35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457200"/>
            <a:endParaRPr lang="es-CL" sz="2800" dirty="0">
              <a:solidFill>
                <a:srgbClr val="374151"/>
              </a:solidFill>
              <a:latin typeface="Arial"/>
              <a:cs typeface="Arial"/>
            </a:endParaRPr>
          </a:p>
          <a:p>
            <a:pPr marL="457200"/>
            <a:endParaRPr lang="es-CL" sz="28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Estructuras de 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12296443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7206916" y="3506372"/>
            <a:ext cx="10210800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Profundicemos ahora en la definición de las condicionales.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 </a:t>
            </a:r>
            <a:endParaRPr lang="es-CL" sz="2800" b="0" i="0" u="none" strike="noStrik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En la experiencia 1 ya revisamos por medio de </a:t>
            </a:r>
            <a:r>
              <a:rPr lang="es-CL" sz="2800" err="1">
                <a:latin typeface="Consolas"/>
                <a:cs typeface="Consolas" panose="020B0609020204030204" pitchFamily="49" charset="0"/>
              </a:rPr>
              <a:t>Pseint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 y Pseudocódigo las condicionales, e incluso dejamos establecido algunas definiciones, pero siempre es bueno repasar y profundizar en los conceptos adquiridos. </a:t>
            </a:r>
            <a:endParaRPr lang="es-CL" sz="28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8F6613-AF12-8DBF-D359-3CF16711D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284" y="2369164"/>
            <a:ext cx="5292428" cy="55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3723695" y="1289838"/>
            <a:ext cx="13160767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#Sintaxis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#La estructura básica </a:t>
            </a:r>
            <a:r>
              <a:rPr lang="es-CL" sz="25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 utiliza para ejecutar un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#bloque de código si una condición es verdadera</a:t>
            </a:r>
          </a:p>
          <a:p>
            <a:r>
              <a:rPr lang="es-CL" sz="25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Sentencia IF</a:t>
            </a:r>
            <a:endParaRPr lang="es-CL" sz="25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 es verdadera</a:t>
            </a:r>
          </a:p>
          <a:p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Sentencia ELIF</a:t>
            </a:r>
            <a:endParaRPr lang="es-CL" sz="2500" b="0" dirty="0">
              <a:solidFill>
                <a:srgbClr val="7CA66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#Permite evaluar condiciones adicionales si la primera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#condición en un bloque </a:t>
            </a:r>
            <a:r>
              <a:rPr lang="es-CL" sz="25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es verdadera.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condicion1: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condición1 es verdadera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condicion2: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condicion1 no es verdadera y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#la condicion2 es verdadera</a:t>
            </a:r>
          </a:p>
          <a:p>
            <a:endParaRPr lang="es-CL" sz="2500" b="0" dirty="0">
              <a:solidFill>
                <a:srgbClr val="7CA66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Sentencia ELSE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 ejecuta si ninguna de las condiciones anteriores es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#verdadera. Es opcional y se coloca al final.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 es verdadera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 no es verdadera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034371" y="2552699"/>
            <a:ext cx="8188026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s-CL" sz="3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menor de edad."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 joven."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un adulto mayor."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C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Prueba en tu Visual Studio </a:t>
            </a:r>
            <a:r>
              <a:rPr lang="es-CL" sz="32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y juega a cambiar las condicionales. Observa los resultados con tus compañeros.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8F6613-AF12-8DBF-D359-3CF16711D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185" y="1978965"/>
            <a:ext cx="5292428" cy="55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16094413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2071591"/>
            <a:ext cx="10210800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 Python 3.10 y versiones posteriores, se introdujo la expresión 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match, con el fin de ejecutar diferentes bloques de código dependiendo del valor de una variable o su expresión.</a:t>
            </a:r>
            <a:endParaRPr lang="es-CL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El funcionamiento especifico lo revisaremos en sesiones posteriores, debido a que funciona con componentes a nivel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 </a:t>
            </a:r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 de funciones, pero de todas formas, es bueno que te lleves por el momento el siguiente concepto: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 </a:t>
            </a:r>
            <a:endParaRPr lang="es-CL" sz="2800" b="0" i="0" u="none" strike="noStrik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“C</a:t>
            </a:r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uando requieres ejecutar secciones de un código, puedes hacerlo por medio de sentencias condicionales, pero una forma más eficiente es por medio del uso de esta librería”, veamos un ejemplo: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247C8E-23D0-E7CF-8F9A-5B896036C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87200" y="2039911"/>
            <a:ext cx="5877269" cy="59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2" y="451"/>
            <a:ext cx="177455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0" spc="10" dirty="0">
                <a:solidFill>
                  <a:srgbClr val="000000"/>
                </a:solidFill>
                <a:latin typeface="Consolas"/>
                <a:cs typeface="Consolas" panose="020B0609020204030204" pitchFamily="49" charset="0"/>
              </a:rPr>
              <a:t>2.3.1: Contenidos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22317" y="4543728"/>
            <a:ext cx="4164787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Introducción a expresiones lógicas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388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87835" y="455164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Match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48600" y="5561427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96800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6800" y="6585598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Reflexiones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9680555-33FA-F607-C832-4E79CAA87117}"/>
              </a:ext>
            </a:extLst>
          </p:cNvPr>
          <p:cNvSpPr txBox="1"/>
          <p:nvPr/>
        </p:nvSpPr>
        <p:spPr>
          <a:xfrm>
            <a:off x="12534749" y="5389374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05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427F32F-F124-0475-2393-71170F8ABF9C}"/>
              </a:ext>
            </a:extLst>
          </p:cNvPr>
          <p:cNvSpPr txBox="1"/>
          <p:nvPr/>
        </p:nvSpPr>
        <p:spPr>
          <a:xfrm>
            <a:off x="7870652" y="6456826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Conjunción y Disyunción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D0663B1-D6C2-56D9-6BAC-6BCFFC8B693D}"/>
              </a:ext>
            </a:extLst>
          </p:cNvPr>
          <p:cNvSpPr txBox="1"/>
          <p:nvPr/>
        </p:nvSpPr>
        <p:spPr>
          <a:xfrm>
            <a:off x="7804388" y="8399059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Estructuras de control de flujo 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3A95E95-210D-41D8-2CDB-CB6BBAEB4A07}"/>
              </a:ext>
            </a:extLst>
          </p:cNvPr>
          <p:cNvSpPr txBox="1"/>
          <p:nvPr/>
        </p:nvSpPr>
        <p:spPr>
          <a:xfrm>
            <a:off x="7822317" y="7488513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743564"/>
            <a:ext cx="14275886" cy="65556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8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from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typing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import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Match</a:t>
            </a:r>
            <a:endParaRPr lang="es-CL" sz="2800" b="1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800" b="1" err="1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def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verificar_tipo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8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valo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r: </a:t>
            </a:r>
            <a:r>
              <a:rPr lang="es-CL" sz="2800" b="1" dirty="0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Match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[</a:t>
            </a:r>
            <a:r>
              <a:rPr lang="es-CL" sz="2800" b="1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int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800" b="1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str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800" b="1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float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]) -&gt; </a:t>
            </a:r>
            <a:r>
              <a:rPr lang="es-CL" sz="2800" b="1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str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match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valor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case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1:</a:t>
            </a: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8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return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"Es un número entero"</a:t>
            </a:r>
            <a:endParaRPr lang="es-CL" sz="2800" b="1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case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"texto"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8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return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"Es una cadena de texto"</a:t>
            </a:r>
            <a:endParaRPr lang="es-CL" sz="2800" b="1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case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3.14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8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return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"Es un número decimal"</a:t>
            </a:r>
            <a:endParaRPr lang="es-CL" sz="2800" b="1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case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_:</a:t>
            </a:r>
          </a:p>
          <a:p>
            <a:pPr lvl="2"/>
            <a:r>
              <a:rPr lang="es-CL" sz="2800" b="1" dirty="0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8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return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"Es un tipo de dato no reconocido”</a:t>
            </a:r>
            <a:endParaRPr lang="es-CL" sz="2800" b="1" dirty="0">
              <a:solidFill>
                <a:srgbClr val="FFFFFF"/>
              </a:solidFill>
              <a:latin typeface="Consolas"/>
              <a:cs typeface="Consolas" panose="020B0609020204030204" pitchFamily="49" charset="0"/>
            </a:endParaRPr>
          </a:p>
          <a:p>
            <a:pPr lvl="2"/>
            <a:endParaRPr lang="es-CL" sz="2800" b="1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CL" sz="28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resultado</a:t>
            </a:r>
            <a:r>
              <a:rPr lang="es-CL" sz="28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800" b="1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verificar_tipo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800" b="1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10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2800" b="1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8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resultado</a:t>
            </a:r>
            <a:r>
              <a:rPr lang="es-CL" sz="2800" b="1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789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519721" y="4866254"/>
            <a:ext cx="15274410" cy="303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Debate con tu docente: ¿Por qué es bueno saber sobre condicionales?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¿Se puede decir que un computador piensa con condicionales?.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¿Cómo funcionará la Inteligencia Artificial?, ¿Será similar a las condicionales?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Tu día a día se basa en decisiones, ¿funcionas como un computador o un computador funciona como tú?.  </a:t>
            </a:r>
          </a:p>
          <a:p>
            <a:pPr algn="just"/>
            <a:endParaRPr lang="es-CL" sz="2729" dirty="0">
              <a:latin typeface="Consolas"/>
              <a:cs typeface="Consolas"/>
            </a:endParaRP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3371" y="617596"/>
            <a:ext cx="6211925" cy="385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Introducción a expresiones lógicas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Decisiones en un programa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Las expresiones lógicas en programación evalúan condiciones y producen un resultado booleano, es decir, un valor verdadero (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True</a:t>
            </a:r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) o falso (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False</a:t>
            </a:r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). Estas expresiones son fundamentales en el control de flujo de un programa, permitiendo tomar decisiones basadas en condicionales. Las condiciones suelen involucrar comparaciones entre valores, variables o el resultado de otras expresiones.</a:t>
            </a:r>
            <a:endParaRPr lang="es-CL" sz="2500" b="0" dirty="0">
              <a:effectLst/>
              <a:latin typeface="Consolas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el siguiente caso de decisión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62478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500" b="1" dirty="0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#¿Mayor o Menor de edad?</a:t>
            </a:r>
            <a:endParaRPr lang="es-CL" sz="2500" b="1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25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1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endParaRPr lang="es-CL" sz="2500" b="1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2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&gt;= </a:t>
            </a:r>
            <a:r>
              <a:rPr lang="es-CL" sz="2500" b="1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500" b="1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1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"Eres mayor de edad."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2500" b="1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else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500" b="1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1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"Eres menor de edad.”</a:t>
            </a:r>
          </a:p>
          <a:p>
            <a:endParaRPr lang="es-CL" sz="2500" dirty="0">
              <a:solidFill>
                <a:srgbClr val="CE9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500" b="0" dirty="0">
              <a:solidFill>
                <a:srgbClr val="CE917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500" dirty="0">
              <a:solidFill>
                <a:srgbClr val="CE9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Python y como la mayoría de los lenguajes de programación, evalúa si la condición anterior es verdadera o falsa; </a:t>
            </a:r>
            <a:r>
              <a:rPr lang="es-CL" sz="2500" dirty="0">
                <a:latin typeface="Consolas"/>
                <a:cs typeface="Consolas" panose="020B0609020204030204" pitchFamily="49" charset="0"/>
              </a:rPr>
              <a:t>E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n caso de cumplirse la condición, es verdadero y ejecuta el contenido de la sentencia “</a:t>
            </a:r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”, en caso contrario es falso y ejecuta la sentencia dentro del “</a:t>
            </a:r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else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”)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7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 indicar a un programa si un dato o valor debe ser considerado como verdadero o falso, deberá incluirse condicionales; Revisemos algunas: </a:t>
            </a:r>
          </a:p>
          <a:p>
            <a:pPr algn="just"/>
            <a:endParaRPr lang="es-CL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Condicional 1 - Igualdad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'hola'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'adiós'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Falso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2 - Desigualdad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Falso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1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 indicar a un programa si un dato o valor debe ser considerado como verdadero o falso, deberá incluirse condicionales; Revisemos algunas: </a:t>
            </a:r>
          </a:p>
          <a:p>
            <a:pPr algn="just"/>
            <a:endParaRPr lang="es-CL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3 - Mayor 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</a:p>
          <a:p>
            <a:endParaRPr lang="es-CL" sz="2800" dirty="0">
              <a:solidFill>
                <a:srgbClr val="7CA66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4 - Menor 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</a:p>
          <a:p>
            <a:endParaRPr lang="es-CL" sz="2800" b="0" dirty="0">
              <a:solidFill>
                <a:srgbClr val="7CA66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5 - Mayor o igual 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</a:p>
          <a:p>
            <a:endParaRPr lang="es-CL" sz="2800" dirty="0">
              <a:solidFill>
                <a:srgbClr val="7CA66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6 - Menor o igua</a:t>
            </a:r>
            <a:r>
              <a:rPr lang="es-CL" sz="28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Conjunción y Disyunción</a:t>
            </a:r>
          </a:p>
        </p:txBody>
      </p:sp>
    </p:spTree>
    <p:extLst>
      <p:ext uri="{BB962C8B-B14F-4D97-AF65-F5344CB8AC3E}">
        <p14:creationId xmlns:p14="http://schemas.microsoft.com/office/powerpoint/2010/main" val="42322028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7206916" y="3506372"/>
            <a:ext cx="10210800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Conjunción (AND)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La conjunción se entiende cuando todas las condiciones que conecta son verdaderas.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Ejemplo: José estudia en Duoc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y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además está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matriculado, por lo que puede estudiar en Duoc UC.</a:t>
            </a:r>
          </a:p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Para este caso, ambas condiciones se tratan como verdadero. Veamos un ejemplo en programación.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 </a:t>
            </a:r>
            <a:endParaRPr lang="es-CL" sz="28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0BD119-82DD-393E-014A-531D6886E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400300"/>
            <a:ext cx="5524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1302</Words>
  <Application>Microsoft Office PowerPoint</Application>
  <PresentationFormat>Personalizado</PresentationFormat>
  <Paragraphs>179</Paragraphs>
  <Slides>21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lastModifiedBy>José Acuña</cp:lastModifiedBy>
  <cp:revision>63</cp:revision>
  <dcterms:created xsi:type="dcterms:W3CDTF">2006-08-16T00:00:00Z</dcterms:created>
  <dcterms:modified xsi:type="dcterms:W3CDTF">2024-01-11T20:10:14Z</dcterms:modified>
  <dc:identifier>DAF2KA-PXbM</dc:identifier>
</cp:coreProperties>
</file>