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8" r:id="rId3"/>
    <p:sldId id="264" r:id="rId4"/>
    <p:sldId id="265" r:id="rId5"/>
    <p:sldId id="389" r:id="rId6"/>
    <p:sldId id="384" r:id="rId7"/>
    <p:sldId id="391" r:id="rId8"/>
    <p:sldId id="392" r:id="rId9"/>
    <p:sldId id="393" r:id="rId10"/>
    <p:sldId id="343" r:id="rId11"/>
    <p:sldId id="388" r:id="rId12"/>
    <p:sldId id="342" r:id="rId13"/>
  </p:sldIdLst>
  <p:sldSz cx="18288000" cy="10287000"/>
  <p:notesSz cx="6858000" cy="9144000"/>
  <p:embeddedFontLst>
    <p:embeddedFont>
      <p:font typeface="Arial Bold" panose="020B0704020202020204" pitchFamily="34" charset="0"/>
      <p:regular r:id="rId15"/>
      <p:bold r:id="rId16"/>
    </p:embeddedFont>
    <p:embeddedFont>
      <p:font typeface="Consolas" panose="020B0609020204030204" pitchFamily="49" charset="0"/>
      <p:regular r:id="rId17"/>
      <p:bold r:id="rId18"/>
      <p:italic r:id="rId19"/>
      <p:boldItalic r:id="rId20"/>
    </p:embeddedFont>
    <p:embeddedFont>
      <p:font typeface="Consolas Bold" panose="020B0709020204030204" pitchFamily="49"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EB2B-45D8-ACCD-FFEF-61A58EC26824}" v="3" dt="2024-01-11T19:19:36.327"/>
    <p1510:client id="{90D585EB-EFA1-EE51-2FB5-8204441A6A02}" v="2" dt="2024-01-11T20:44:36.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9" autoAdjust="0"/>
    <p:restoredTop sz="94667" autoAdjust="0"/>
  </p:normalViewPr>
  <p:slideViewPr>
    <p:cSldViewPr>
      <p:cViewPr varScale="1">
        <p:scale>
          <a:sx n="56" d="100"/>
          <a:sy n="56" d="100"/>
        </p:scale>
        <p:origin x="8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0D585EB-EFA1-EE51-2FB5-8204441A6A02}"/>
    <pc:docChg chg="modSld">
      <pc:chgData name="" userId="" providerId="" clId="Web-{90D585EB-EFA1-EE51-2FB5-8204441A6A02}" dt="2024-01-11T20:39:36.609" v="0"/>
      <pc:docMkLst>
        <pc:docMk/>
      </pc:docMkLst>
      <pc:sldChg chg="delSp">
        <pc:chgData name="" userId="" providerId="" clId="Web-{90D585EB-EFA1-EE51-2FB5-8204441A6A02}" dt="2024-01-11T20:39:36.609" v="0"/>
        <pc:sldMkLst>
          <pc:docMk/>
          <pc:sldMk cId="0" sldId="256"/>
        </pc:sldMkLst>
        <pc:spChg chg="del">
          <ac:chgData name="" userId="" providerId="" clId="Web-{90D585EB-EFA1-EE51-2FB5-8204441A6A02}" dt="2024-01-11T20:39:36.609" v="0"/>
          <ac:spMkLst>
            <pc:docMk/>
            <pc:sldMk cId="0" sldId="256"/>
            <ac:spMk id="6" creationId="{00000000-0000-0000-0000-000000000000}"/>
          </ac:spMkLst>
        </pc:spChg>
      </pc:sldChg>
    </pc:docChg>
  </pc:docChgLst>
  <pc:docChgLst>
    <pc:chgData name="Alicia Zambrano B." userId="S::azambranob@duoc.cl::eaca8ede-10c1-4fdb-aeec-ecec6b688727" providerId="AD" clId="Web-{90D585EB-EFA1-EE51-2FB5-8204441A6A02}"/>
    <pc:docChg chg="delSld">
      <pc:chgData name="Alicia Zambrano B." userId="S::azambranob@duoc.cl::eaca8ede-10c1-4fdb-aeec-ecec6b688727" providerId="AD" clId="Web-{90D585EB-EFA1-EE51-2FB5-8204441A6A02}" dt="2024-01-11T20:44:36.663" v="0"/>
      <pc:docMkLst>
        <pc:docMk/>
      </pc:docMkLst>
      <pc:sldChg chg="del">
        <pc:chgData name="Alicia Zambrano B." userId="S::azambranob@duoc.cl::eaca8ede-10c1-4fdb-aeec-ecec6b688727" providerId="AD" clId="Web-{90D585EB-EFA1-EE51-2FB5-8204441A6A02}" dt="2024-01-11T20:44:36.663" v="0"/>
        <pc:sldMkLst>
          <pc:docMk/>
          <pc:sldMk cId="2412970002" sldId="394"/>
        </pc:sldMkLst>
      </pc:sldChg>
    </pc:docChg>
  </pc:docChgLst>
  <pc:docChgLst>
    <pc:chgData name="Juanpablo Acuna Haro" userId="S::ju.acunah@profesor.duoc.cl::f3be1a7b-23c2-4c04-9128-ec6a6abe027a" providerId="AD" clId="Web-{70E9EB2B-45D8-ACCD-FFEF-61A58EC26824}"/>
    <pc:docChg chg="modSld">
      <pc:chgData name="Juanpablo Acuna Haro" userId="S::ju.acunah@profesor.duoc.cl::f3be1a7b-23c2-4c04-9128-ec6a6abe027a" providerId="AD" clId="Web-{70E9EB2B-45D8-ACCD-FFEF-61A58EC26824}" dt="2024-01-11T19:19:35.249" v="0" actId="20577"/>
      <pc:docMkLst>
        <pc:docMk/>
      </pc:docMkLst>
      <pc:sldChg chg="modSp">
        <pc:chgData name="Juanpablo Acuna Haro" userId="S::ju.acunah@profesor.duoc.cl::f3be1a7b-23c2-4c04-9128-ec6a6abe027a" providerId="AD" clId="Web-{70E9EB2B-45D8-ACCD-FFEF-61A58EC26824}" dt="2024-01-11T19:19:35.249" v="0" actId="20577"/>
        <pc:sldMkLst>
          <pc:docMk/>
          <pc:sldMk cId="781995420" sldId="388"/>
        </pc:sldMkLst>
        <pc:spChg chg="mod">
          <ac:chgData name="Juanpablo Acuna Haro" userId="S::ju.acunah@profesor.duoc.cl::f3be1a7b-23c2-4c04-9128-ec6a6abe027a" providerId="AD" clId="Web-{70E9EB2B-45D8-ACCD-FFEF-61A58EC26824}" dt="2024-01-11T19:19:35.249" v="0" actId="20577"/>
          <ac:spMkLst>
            <pc:docMk/>
            <pc:sldMk cId="781995420" sldId="388"/>
            <ac:spMk id="10" creationId="{402CA286-1A53-D68E-5A5F-4C615CDB14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11/01/2024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4</a:t>
            </a:fld>
            <a:endParaRPr lang="es-ES_tradnl"/>
          </a:p>
        </p:txBody>
      </p:sp>
    </p:spTree>
    <p:extLst>
      <p:ext uri="{BB962C8B-B14F-4D97-AF65-F5344CB8AC3E}">
        <p14:creationId xmlns:p14="http://schemas.microsoft.com/office/powerpoint/2010/main" val="16697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307531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6</a:t>
            </a:fld>
            <a:endParaRPr lang="es-ES_tradnl"/>
          </a:p>
        </p:txBody>
      </p:sp>
    </p:spTree>
    <p:extLst>
      <p:ext uri="{BB962C8B-B14F-4D97-AF65-F5344CB8AC3E}">
        <p14:creationId xmlns:p14="http://schemas.microsoft.com/office/powerpoint/2010/main" val="161053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7</a:t>
            </a:fld>
            <a:endParaRPr lang="es-ES_tradnl"/>
          </a:p>
        </p:txBody>
      </p:sp>
    </p:spTree>
    <p:extLst>
      <p:ext uri="{BB962C8B-B14F-4D97-AF65-F5344CB8AC3E}">
        <p14:creationId xmlns:p14="http://schemas.microsoft.com/office/powerpoint/2010/main" val="170794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8</a:t>
            </a:fld>
            <a:endParaRPr lang="es-ES_tradnl"/>
          </a:p>
        </p:txBody>
      </p:sp>
    </p:spTree>
    <p:extLst>
      <p:ext uri="{BB962C8B-B14F-4D97-AF65-F5344CB8AC3E}">
        <p14:creationId xmlns:p14="http://schemas.microsoft.com/office/powerpoint/2010/main" val="171147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9</a:t>
            </a:fld>
            <a:endParaRPr lang="es-ES_tradnl"/>
          </a:p>
        </p:txBody>
      </p:sp>
    </p:spTree>
    <p:extLst>
      <p:ext uri="{BB962C8B-B14F-4D97-AF65-F5344CB8AC3E}">
        <p14:creationId xmlns:p14="http://schemas.microsoft.com/office/powerpoint/2010/main" val="303190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12</a:t>
            </a:fld>
            <a:endParaRPr lang="es-ES_tradnl"/>
          </a:p>
        </p:txBody>
      </p:sp>
    </p:spTree>
    <p:extLst>
      <p:ext uri="{BB962C8B-B14F-4D97-AF65-F5344CB8AC3E}">
        <p14:creationId xmlns:p14="http://schemas.microsoft.com/office/powerpoint/2010/main" val="314710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sv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72390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051570"/>
          </a:xfrm>
          <a:prstGeom prst="rect">
            <a:avLst/>
          </a:prstGeom>
        </p:spPr>
        <p:txBody>
          <a:bodyPr lIns="0" tIns="0" rIns="0" bIns="0" rtlCol="0" anchor="t">
            <a:spAutoFit/>
          </a:bodyPr>
          <a:lstStyle/>
          <a:p>
            <a:pPr algn="l">
              <a:lnSpc>
                <a:spcPts val="4147"/>
              </a:lnSpc>
            </a:pPr>
            <a:r>
              <a:rPr lang="es-ES_tradnl" sz="3456" dirty="0">
                <a:solidFill>
                  <a:srgbClr val="FFFFFF"/>
                </a:solidFill>
                <a:latin typeface="Arial" panose="020B0604020202020204" pitchFamily="34" charset="0"/>
                <a:cs typeface="Arial" panose="020B0604020202020204" pitchFamily="34" charset="0"/>
              </a:rPr>
              <a:t>Fundamentos de Programación FPY</a:t>
            </a:r>
          </a:p>
          <a:p>
            <a:pPr algn="l">
              <a:lnSpc>
                <a:spcPts val="4147"/>
              </a:lnSpc>
            </a:pPr>
            <a:r>
              <a:rPr lang="es-ES_tradnl" sz="3456" dirty="0">
                <a:solidFill>
                  <a:srgbClr val="FFFFFF"/>
                </a:solidFill>
                <a:latin typeface="Arial" panose="020B0604020202020204" pitchFamily="34" charset="0"/>
                <a:cs typeface="Arial" panose="020B0604020202020204" pitchFamily="34" charset="0"/>
              </a:rPr>
              <a:t>Funciones en Python</a:t>
            </a:r>
            <a:endParaRPr lang="en-US" sz="3456"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Una pequeña actividad</a:t>
            </a:r>
          </a:p>
        </p:txBody>
      </p:sp>
    </p:spTree>
    <p:extLst>
      <p:ext uri="{BB962C8B-B14F-4D97-AF65-F5344CB8AC3E}">
        <p14:creationId xmlns:p14="http://schemas.microsoft.com/office/powerpoint/2010/main" val="42322028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Actividad</a:t>
            </a:r>
          </a:p>
        </p:txBody>
      </p:sp>
      <p:sp>
        <p:nvSpPr>
          <p:cNvPr id="10" name="object 16">
            <a:extLst>
              <a:ext uri="{FF2B5EF4-FFF2-40B4-BE49-F238E27FC236}">
                <a16:creationId xmlns:a16="http://schemas.microsoft.com/office/drawing/2014/main" id="{402CA286-1A53-D68E-5A5F-4C615CDB14F3}"/>
              </a:ext>
            </a:extLst>
          </p:cNvPr>
          <p:cNvSpPr txBox="1"/>
          <p:nvPr/>
        </p:nvSpPr>
        <p:spPr>
          <a:xfrm>
            <a:off x="341016" y="1217741"/>
            <a:ext cx="15599224" cy="1877437"/>
          </a:xfrm>
          <a:prstGeom prst="rect">
            <a:avLst/>
          </a:prstGeom>
        </p:spPr>
        <p:txBody>
          <a:bodyPr vert="horz" wrap="square" lIns="0" tIns="91440" rIns="0" bIns="0" rtlCol="0" anchor="t">
            <a:spAutoFit/>
          </a:bodyPr>
          <a:lstStyle/>
          <a:p>
            <a:pPr algn="just"/>
            <a:r>
              <a:rPr lang="es-MX" sz="2800" dirty="0">
                <a:latin typeface="Consolas"/>
                <a:cs typeface="Consolas" panose="020B0609020204030204" pitchFamily="49" charset="0"/>
              </a:rPr>
              <a:t>Programa en Visual Studio Code las siguientes funciones y comenta el resultado con tu docente. Sobre el formato que se visualiza en los ejercicios, no te preocupes, es por medio de IDE llamada Google Colab.</a:t>
            </a:r>
          </a:p>
          <a:p>
            <a:pPr algn="just"/>
            <a:endParaRPr lang="es-MX" sz="3200" dirty="0">
              <a:solidFill>
                <a:srgbClr val="002060"/>
              </a:solidFill>
              <a:latin typeface="Arial" panose="020B0604020202020204" pitchFamily="34" charset="0"/>
              <a:cs typeface="Arial" panose="020B0604020202020204" pitchFamily="34" charset="0"/>
            </a:endParaRPr>
          </a:p>
        </p:txBody>
      </p:sp>
      <p:pic>
        <p:nvPicPr>
          <p:cNvPr id="11" name="Imagen 10">
            <a:extLst>
              <a:ext uri="{FF2B5EF4-FFF2-40B4-BE49-F238E27FC236}">
                <a16:creationId xmlns:a16="http://schemas.microsoft.com/office/drawing/2014/main" id="{AE6182EA-6DD1-A5F0-1C84-DE76BF92F453}"/>
              </a:ext>
            </a:extLst>
          </p:cNvPr>
          <p:cNvPicPr>
            <a:picLocks noChangeAspect="1"/>
          </p:cNvPicPr>
          <p:nvPr/>
        </p:nvPicPr>
        <p:blipFill>
          <a:blip r:embed="rId10"/>
          <a:stretch>
            <a:fillRect/>
          </a:stretch>
        </p:blipFill>
        <p:spPr>
          <a:xfrm>
            <a:off x="1600200" y="3009900"/>
            <a:ext cx="3518263" cy="1828800"/>
          </a:xfrm>
          <a:prstGeom prst="rect">
            <a:avLst/>
          </a:prstGeom>
        </p:spPr>
      </p:pic>
      <p:sp>
        <p:nvSpPr>
          <p:cNvPr id="14" name="Rectángulo 13">
            <a:extLst>
              <a:ext uri="{FF2B5EF4-FFF2-40B4-BE49-F238E27FC236}">
                <a16:creationId xmlns:a16="http://schemas.microsoft.com/office/drawing/2014/main" id="{188333A1-8F85-6E8D-86A7-F2B85D0AA32B}"/>
              </a:ext>
            </a:extLst>
          </p:cNvPr>
          <p:cNvSpPr/>
          <p:nvPr/>
        </p:nvSpPr>
        <p:spPr>
          <a:xfrm>
            <a:off x="5717073" y="2584629"/>
            <a:ext cx="1672253" cy="461665"/>
          </a:xfrm>
          <a:prstGeom prst="rect">
            <a:avLst/>
          </a:prstGeom>
        </p:spPr>
        <p:txBody>
          <a:bodyPr wrap="none">
            <a:spAutoFit/>
          </a:bodyPr>
          <a:lstStyle/>
          <a:p>
            <a:r>
              <a:rPr lang="es-CL" sz="2400" b="1" dirty="0">
                <a:solidFill>
                  <a:srgbClr val="C00000"/>
                </a:solidFill>
                <a:latin typeface="Arial" panose="020B0604020202020204" pitchFamily="34" charset="0"/>
                <a:cs typeface="Arial" panose="020B0604020202020204" pitchFamily="34" charset="0"/>
              </a:rPr>
              <a:t>Resultado</a:t>
            </a:r>
            <a:endParaRPr lang="en-US" sz="2400" dirty="0"/>
          </a:p>
        </p:txBody>
      </p:sp>
      <p:sp>
        <p:nvSpPr>
          <p:cNvPr id="15" name="Rectángulo redondeado 14">
            <a:extLst>
              <a:ext uri="{FF2B5EF4-FFF2-40B4-BE49-F238E27FC236}">
                <a16:creationId xmlns:a16="http://schemas.microsoft.com/office/drawing/2014/main" id="{9F0AC099-B675-DCBE-E10F-7A9EE4F3EBCA}"/>
              </a:ext>
            </a:extLst>
          </p:cNvPr>
          <p:cNvSpPr/>
          <p:nvPr/>
        </p:nvSpPr>
        <p:spPr>
          <a:xfrm>
            <a:off x="5562600" y="3314700"/>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a:extLst>
              <a:ext uri="{FF2B5EF4-FFF2-40B4-BE49-F238E27FC236}">
                <a16:creationId xmlns:a16="http://schemas.microsoft.com/office/drawing/2014/main" id="{ABD38ED8-7362-FE19-E565-EDC1826E39B7}"/>
              </a:ext>
            </a:extLst>
          </p:cNvPr>
          <p:cNvPicPr>
            <a:picLocks noChangeAspect="1"/>
          </p:cNvPicPr>
          <p:nvPr/>
        </p:nvPicPr>
        <p:blipFill>
          <a:blip r:embed="rId11"/>
          <a:stretch>
            <a:fillRect/>
          </a:stretch>
        </p:blipFill>
        <p:spPr>
          <a:xfrm>
            <a:off x="1600199" y="4947536"/>
            <a:ext cx="3506697" cy="1643764"/>
          </a:xfrm>
          <a:prstGeom prst="rect">
            <a:avLst/>
          </a:prstGeom>
        </p:spPr>
      </p:pic>
      <p:sp>
        <p:nvSpPr>
          <p:cNvPr id="17" name="Rectángulo redondeado 16">
            <a:extLst>
              <a:ext uri="{FF2B5EF4-FFF2-40B4-BE49-F238E27FC236}">
                <a16:creationId xmlns:a16="http://schemas.microsoft.com/office/drawing/2014/main" id="{B8E34780-E89E-2069-4213-009A3DC2CA81}"/>
              </a:ext>
            </a:extLst>
          </p:cNvPr>
          <p:cNvSpPr/>
          <p:nvPr/>
        </p:nvSpPr>
        <p:spPr>
          <a:xfrm>
            <a:off x="5562600" y="5143500"/>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228859D4-3FF7-49F4-0046-36FFDBDF2F21}"/>
              </a:ext>
            </a:extLst>
          </p:cNvPr>
          <p:cNvPicPr>
            <a:picLocks noChangeAspect="1"/>
          </p:cNvPicPr>
          <p:nvPr/>
        </p:nvPicPr>
        <p:blipFill>
          <a:blip r:embed="rId12"/>
          <a:stretch>
            <a:fillRect/>
          </a:stretch>
        </p:blipFill>
        <p:spPr>
          <a:xfrm>
            <a:off x="9144000" y="3048788"/>
            <a:ext cx="5874464" cy="2094712"/>
          </a:xfrm>
          <a:prstGeom prst="rect">
            <a:avLst/>
          </a:prstGeom>
        </p:spPr>
      </p:pic>
      <p:sp>
        <p:nvSpPr>
          <p:cNvPr id="19" name="Rectángulo 18">
            <a:extLst>
              <a:ext uri="{FF2B5EF4-FFF2-40B4-BE49-F238E27FC236}">
                <a16:creationId xmlns:a16="http://schemas.microsoft.com/office/drawing/2014/main" id="{9276B7A3-6D49-2C5C-425D-C3DACD690A58}"/>
              </a:ext>
            </a:extLst>
          </p:cNvPr>
          <p:cNvSpPr/>
          <p:nvPr/>
        </p:nvSpPr>
        <p:spPr>
          <a:xfrm>
            <a:off x="15470673" y="2584629"/>
            <a:ext cx="1672253" cy="461665"/>
          </a:xfrm>
          <a:prstGeom prst="rect">
            <a:avLst/>
          </a:prstGeom>
        </p:spPr>
        <p:txBody>
          <a:bodyPr wrap="none">
            <a:spAutoFit/>
          </a:bodyPr>
          <a:lstStyle/>
          <a:p>
            <a:r>
              <a:rPr lang="es-CL" sz="2400" b="1" dirty="0">
                <a:solidFill>
                  <a:srgbClr val="C00000"/>
                </a:solidFill>
                <a:latin typeface="Arial" panose="020B0604020202020204" pitchFamily="34" charset="0"/>
                <a:cs typeface="Arial" panose="020B0604020202020204" pitchFamily="34" charset="0"/>
              </a:rPr>
              <a:t>Resultado</a:t>
            </a:r>
            <a:endParaRPr lang="en-US" sz="2400" dirty="0"/>
          </a:p>
        </p:txBody>
      </p:sp>
      <p:sp>
        <p:nvSpPr>
          <p:cNvPr id="20" name="Rectángulo redondeado 19">
            <a:extLst>
              <a:ext uri="{FF2B5EF4-FFF2-40B4-BE49-F238E27FC236}">
                <a16:creationId xmlns:a16="http://schemas.microsoft.com/office/drawing/2014/main" id="{219B1F41-1A49-A895-54CB-D80DBA3E0317}"/>
              </a:ext>
            </a:extLst>
          </p:cNvPr>
          <p:cNvSpPr/>
          <p:nvPr/>
        </p:nvSpPr>
        <p:spPr>
          <a:xfrm>
            <a:off x="15316200" y="3314700"/>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a:extLst>
              <a:ext uri="{FF2B5EF4-FFF2-40B4-BE49-F238E27FC236}">
                <a16:creationId xmlns:a16="http://schemas.microsoft.com/office/drawing/2014/main" id="{0804A455-A1BC-18E2-57BD-F09E591ABF4A}"/>
              </a:ext>
            </a:extLst>
          </p:cNvPr>
          <p:cNvPicPr>
            <a:picLocks noChangeAspect="1"/>
          </p:cNvPicPr>
          <p:nvPr/>
        </p:nvPicPr>
        <p:blipFill>
          <a:blip r:embed="rId13"/>
          <a:stretch>
            <a:fillRect/>
          </a:stretch>
        </p:blipFill>
        <p:spPr>
          <a:xfrm>
            <a:off x="1600199" y="6730388"/>
            <a:ext cx="5108439" cy="2081213"/>
          </a:xfrm>
          <a:prstGeom prst="rect">
            <a:avLst/>
          </a:prstGeom>
        </p:spPr>
      </p:pic>
      <p:sp>
        <p:nvSpPr>
          <p:cNvPr id="22" name="Rectángulo redondeado 21">
            <a:extLst>
              <a:ext uri="{FF2B5EF4-FFF2-40B4-BE49-F238E27FC236}">
                <a16:creationId xmlns:a16="http://schemas.microsoft.com/office/drawing/2014/main" id="{A766A4FC-99C1-E8B7-1781-FD95E1BB282F}"/>
              </a:ext>
            </a:extLst>
          </p:cNvPr>
          <p:cNvSpPr/>
          <p:nvPr/>
        </p:nvSpPr>
        <p:spPr>
          <a:xfrm>
            <a:off x="15321352" y="5676900"/>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n 22">
            <a:extLst>
              <a:ext uri="{FF2B5EF4-FFF2-40B4-BE49-F238E27FC236}">
                <a16:creationId xmlns:a16="http://schemas.microsoft.com/office/drawing/2014/main" id="{08BE547F-0E23-7DCB-271F-9F4FAC815032}"/>
              </a:ext>
            </a:extLst>
          </p:cNvPr>
          <p:cNvPicPr>
            <a:picLocks noChangeAspect="1"/>
          </p:cNvPicPr>
          <p:nvPr/>
        </p:nvPicPr>
        <p:blipFill>
          <a:blip r:embed="rId14"/>
          <a:stretch>
            <a:fillRect/>
          </a:stretch>
        </p:blipFill>
        <p:spPr>
          <a:xfrm>
            <a:off x="9144000" y="7634287"/>
            <a:ext cx="5809378" cy="1319213"/>
          </a:xfrm>
          <a:prstGeom prst="rect">
            <a:avLst/>
          </a:prstGeom>
        </p:spPr>
      </p:pic>
      <p:sp>
        <p:nvSpPr>
          <p:cNvPr id="24" name="Rectángulo redondeado 23">
            <a:extLst>
              <a:ext uri="{FF2B5EF4-FFF2-40B4-BE49-F238E27FC236}">
                <a16:creationId xmlns:a16="http://schemas.microsoft.com/office/drawing/2014/main" id="{EF4CE014-7DC9-D72F-2235-A49D230A94E8}"/>
              </a:ext>
            </a:extLst>
          </p:cNvPr>
          <p:cNvSpPr/>
          <p:nvPr/>
        </p:nvSpPr>
        <p:spPr>
          <a:xfrm>
            <a:off x="15316200" y="7810500"/>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24">
            <a:extLst>
              <a:ext uri="{FF2B5EF4-FFF2-40B4-BE49-F238E27FC236}">
                <a16:creationId xmlns:a16="http://schemas.microsoft.com/office/drawing/2014/main" id="{52C3D5A1-A6D9-23BE-6EBF-BFD75C87E084}"/>
              </a:ext>
            </a:extLst>
          </p:cNvPr>
          <p:cNvPicPr>
            <a:picLocks noChangeAspect="1"/>
          </p:cNvPicPr>
          <p:nvPr/>
        </p:nvPicPr>
        <p:blipFill>
          <a:blip r:embed="rId15"/>
          <a:stretch>
            <a:fillRect/>
          </a:stretch>
        </p:blipFill>
        <p:spPr>
          <a:xfrm>
            <a:off x="9093472" y="5505449"/>
            <a:ext cx="6217816" cy="1557338"/>
          </a:xfrm>
          <a:prstGeom prst="rect">
            <a:avLst/>
          </a:prstGeom>
        </p:spPr>
      </p:pic>
      <p:sp>
        <p:nvSpPr>
          <p:cNvPr id="26" name="Rectángulo redondeado 25">
            <a:extLst>
              <a:ext uri="{FF2B5EF4-FFF2-40B4-BE49-F238E27FC236}">
                <a16:creationId xmlns:a16="http://schemas.microsoft.com/office/drawing/2014/main" id="{D38E4FBF-47D7-9567-0FAF-580C1972DBDB}"/>
              </a:ext>
            </a:extLst>
          </p:cNvPr>
          <p:cNvSpPr/>
          <p:nvPr/>
        </p:nvSpPr>
        <p:spPr>
          <a:xfrm>
            <a:off x="6799978" y="7248405"/>
            <a:ext cx="1981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99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990600" y="4541177"/>
            <a:ext cx="15930079" cy="4723088"/>
          </a:xfrm>
          <a:prstGeom prst="rect">
            <a:avLst/>
          </a:prstGeom>
          <a:noFill/>
        </p:spPr>
        <p:txBody>
          <a:bodyPr wrap="square">
            <a:spAutoFit/>
          </a:bodyPr>
          <a:lstStyle/>
          <a:p>
            <a:pPr algn="just"/>
            <a:r>
              <a:rPr lang="es-CL" sz="2729" dirty="0">
                <a:latin typeface="Consolas" panose="020B0609020204030204" pitchFamily="49" charset="0"/>
                <a:cs typeface="Consolas" panose="020B0609020204030204" pitchFamily="49" charset="0"/>
              </a:rPr>
              <a:t>Debate con tu docente esta afirmación: </a:t>
            </a:r>
            <a:r>
              <a:rPr lang="es-CL" sz="2800" dirty="0">
                <a:solidFill>
                  <a:srgbClr val="0F0F0F"/>
                </a:solidFill>
                <a:latin typeface="Consolas" panose="020B0609020204030204" pitchFamily="49" charset="0"/>
                <a:cs typeface="Consolas" panose="020B0609020204030204" pitchFamily="49" charset="0"/>
              </a:rPr>
              <a:t>“</a:t>
            </a:r>
            <a:r>
              <a:rPr lang="es-CL" sz="2729" dirty="0">
                <a:latin typeface="Consolas" panose="020B0609020204030204" pitchFamily="49" charset="0"/>
                <a:cs typeface="Consolas" panose="020B0609020204030204" pitchFamily="49" charset="0"/>
              </a:rPr>
              <a:t>Las funciones en programación son esenciales por varias razones. En primer lugar, permiten la reutilización eficiente de código al encapsular bloques específicos que pueden ser llamados en diferentes partes del programa. Esto promueve la modularidad y evita la duplicación de código, también facilita el mantenimiento, ya que cambios o correcciones se pueden realizar en funciones específicas en lugar de afectar todo el código”</a:t>
            </a:r>
          </a:p>
          <a:p>
            <a:pPr algn="just"/>
            <a:r>
              <a:rPr lang="es-CL" sz="2729" dirty="0">
                <a:latin typeface="Consolas" panose="020B0609020204030204" pitchFamily="49" charset="0"/>
                <a:cs typeface="Consolas" panose="020B0609020204030204" pitchFamily="49" charset="0"/>
              </a:rPr>
              <a:t>¿Estás de acuerdo con esta afirmación?¿Por qué?</a:t>
            </a:r>
          </a:p>
          <a:p>
            <a:pPr algn="just"/>
            <a:r>
              <a:rPr lang="es-CL" sz="2729" dirty="0">
                <a:latin typeface="Consolas" panose="020B0609020204030204" pitchFamily="49" charset="0"/>
                <a:cs typeface="Consolas" panose="020B0609020204030204" pitchFamily="49" charset="0"/>
              </a:rPr>
              <a:t>Una función es una acción de algo ¿podemos utilizar para encapsular acciones de nuestro programa?, ejemplo, validar datos, extraer datos de un archivo, recorrer listas, etc.</a:t>
            </a: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80" y="-774975"/>
            <a:ext cx="177455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panose="020B0609020204030204" pitchFamily="49" charset="0"/>
                <a:cs typeface="Consolas" panose="020B0609020204030204" pitchFamily="49" charset="0"/>
              </a:rPr>
              <a:t>3.4.1: Contenidos</a:t>
            </a:r>
          </a:p>
        </p:txBody>
      </p:sp>
      <p:sp>
        <p:nvSpPr>
          <p:cNvPr id="6" name="TextBox 6"/>
          <p:cNvSpPr txBox="1"/>
          <p:nvPr/>
        </p:nvSpPr>
        <p:spPr>
          <a:xfrm>
            <a:off x="7822317" y="4543728"/>
            <a:ext cx="4164787" cy="830548"/>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Introducción a las funciones</a:t>
            </a:r>
          </a:p>
        </p:txBody>
      </p:sp>
      <p:sp>
        <p:nvSpPr>
          <p:cNvPr id="7" name="TextBox 7"/>
          <p:cNvSpPr txBox="1"/>
          <p:nvPr/>
        </p:nvSpPr>
        <p:spPr>
          <a:xfrm>
            <a:off x="7804388" y="3534512"/>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01</a:t>
            </a:r>
          </a:p>
        </p:txBody>
      </p:sp>
      <p:sp>
        <p:nvSpPr>
          <p:cNvPr id="9" name="TextBox 9"/>
          <p:cNvSpPr txBox="1"/>
          <p:nvPr/>
        </p:nvSpPr>
        <p:spPr>
          <a:xfrm>
            <a:off x="7848600" y="5561427"/>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02</a:t>
            </a:r>
          </a:p>
        </p:txBody>
      </p:sp>
      <p:sp>
        <p:nvSpPr>
          <p:cNvPr id="12" name="TextBox 12"/>
          <p:cNvSpPr txBox="1"/>
          <p:nvPr/>
        </p:nvSpPr>
        <p:spPr>
          <a:xfrm>
            <a:off x="12420600" y="4392815"/>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Reflexiones</a:t>
            </a:r>
          </a:p>
        </p:txBody>
      </p:sp>
      <p:sp>
        <p:nvSpPr>
          <p:cNvPr id="15" name="TextBox 11">
            <a:extLst>
              <a:ext uri="{FF2B5EF4-FFF2-40B4-BE49-F238E27FC236}">
                <a16:creationId xmlns:a16="http://schemas.microsoft.com/office/drawing/2014/main" id="{65A760F4-393B-A110-753D-FE0599FCD6CF}"/>
              </a:ext>
            </a:extLst>
          </p:cNvPr>
          <p:cNvSpPr txBox="1"/>
          <p:nvPr/>
        </p:nvSpPr>
        <p:spPr>
          <a:xfrm>
            <a:off x="12524874" y="3540528"/>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03</a:t>
            </a:r>
          </a:p>
        </p:txBody>
      </p:sp>
      <p:sp>
        <p:nvSpPr>
          <p:cNvPr id="16" name="TextBox 8">
            <a:extLst>
              <a:ext uri="{FF2B5EF4-FFF2-40B4-BE49-F238E27FC236}">
                <a16:creationId xmlns:a16="http://schemas.microsoft.com/office/drawing/2014/main" id="{19519F2A-BAEE-403F-6EC0-D14FD0C24A56}"/>
              </a:ext>
            </a:extLst>
          </p:cNvPr>
          <p:cNvSpPr txBox="1"/>
          <p:nvPr/>
        </p:nvSpPr>
        <p:spPr>
          <a:xfrm>
            <a:off x="7812740" y="6334288"/>
            <a:ext cx="4174363" cy="407356"/>
          </a:xfrm>
          <a:prstGeom prst="rect">
            <a:avLst/>
          </a:prstGeom>
        </p:spPr>
        <p:txBody>
          <a:bodyPr wrap="square" lIns="0" tIns="0" rIns="0" bIns="0" rtlCol="0" anchor="t">
            <a:spAutoFit/>
          </a:bodyPr>
          <a:lstStyle/>
          <a:p>
            <a:pPr algn="l">
              <a:lnSpc>
                <a:spcPts val="3274"/>
              </a:lnSpc>
            </a:pPr>
            <a:r>
              <a:rPr lang="es-ES_tradnl" sz="2728" dirty="0">
                <a:solidFill>
                  <a:srgbClr val="000000"/>
                </a:solidFill>
                <a:latin typeface="Consolas Bold"/>
              </a:rPr>
              <a:t>Una pequeña actividad</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01</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Introducción a las funciones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Funciones en Python</a:t>
            </a:r>
          </a:p>
        </p:txBody>
      </p:sp>
      <p:sp>
        <p:nvSpPr>
          <p:cNvPr id="11" name="object 16">
            <a:extLst>
              <a:ext uri="{FF2B5EF4-FFF2-40B4-BE49-F238E27FC236}">
                <a16:creationId xmlns:a16="http://schemas.microsoft.com/office/drawing/2014/main" id="{E30DE63E-F8A9-BEBD-5ACC-8374A7CC2881}"/>
              </a:ext>
            </a:extLst>
          </p:cNvPr>
          <p:cNvSpPr txBox="1"/>
          <p:nvPr/>
        </p:nvSpPr>
        <p:spPr>
          <a:xfrm>
            <a:off x="952919" y="1958613"/>
            <a:ext cx="16382161" cy="3046988"/>
          </a:xfrm>
          <a:prstGeom prst="rect">
            <a:avLst/>
          </a:prstGeom>
        </p:spPr>
        <p:txBody>
          <a:bodyPr vert="horz" wrap="square" lIns="0" tIns="91440" rIns="0" bIns="0" rtlCol="0">
            <a:spAutoFit/>
          </a:bodyPr>
          <a:lstStyle/>
          <a:p>
            <a:pPr marL="457200" indent="-457200" algn="just">
              <a:buFont typeface="Arial" panose="020B0604020202020204" pitchFamily="34" charset="0"/>
              <a:buChar char="•"/>
            </a:pPr>
            <a:r>
              <a:rPr lang="es-MX" sz="2400" dirty="0">
                <a:latin typeface="Consolas" panose="020B0609020204030204" pitchFamily="49" charset="0"/>
                <a:cs typeface="Consolas" panose="020B0609020204030204" pitchFamily="49" charset="0"/>
              </a:rPr>
              <a:t>Son aquellas que dividen el programa en partes, considerando la parte principal y los diferentes métodos (tareas) que deben proporcionar resultados.</a:t>
            </a:r>
          </a:p>
          <a:p>
            <a:pPr marL="457200" indent="-457200" algn="just">
              <a:buFont typeface="Arial" panose="020B0604020202020204" pitchFamily="34" charset="0"/>
              <a:buChar char="•"/>
            </a:pPr>
            <a:endParaRPr lang="es-MX" sz="2400" dirty="0">
              <a:latin typeface="Consolas" panose="020B0609020204030204" pitchFamily="49" charset="0"/>
              <a:cs typeface="Consolas" panose="020B0609020204030204" pitchFamily="49" charset="0"/>
            </a:endParaRPr>
          </a:p>
          <a:p>
            <a:pPr marL="457200" indent="-457200" algn="just">
              <a:buFont typeface="Arial" panose="020B0604020202020204" pitchFamily="34" charset="0"/>
              <a:buChar char="•"/>
            </a:pPr>
            <a:r>
              <a:rPr lang="es-MX" sz="2400" dirty="0">
                <a:latin typeface="Consolas" panose="020B0609020204030204" pitchFamily="49" charset="0"/>
                <a:cs typeface="Consolas" panose="020B0609020204030204" pitchFamily="49" charset="0"/>
              </a:rPr>
              <a:t>Se ejecutan sólo cuando son llamadas.</a:t>
            </a:r>
          </a:p>
          <a:p>
            <a:pPr marL="457200" indent="-457200" algn="just">
              <a:buFont typeface="Arial" panose="020B0604020202020204" pitchFamily="34" charset="0"/>
              <a:buChar char="•"/>
            </a:pPr>
            <a:endParaRPr lang="es-MX" sz="2400" dirty="0">
              <a:latin typeface="Consolas" panose="020B0609020204030204" pitchFamily="49" charset="0"/>
              <a:cs typeface="Consolas" panose="020B0609020204030204" pitchFamily="49" charset="0"/>
            </a:endParaRPr>
          </a:p>
          <a:p>
            <a:pPr marL="457200" indent="-457200" algn="just">
              <a:buFont typeface="Arial" panose="020B0604020202020204" pitchFamily="34" charset="0"/>
              <a:buChar char="•"/>
            </a:pPr>
            <a:r>
              <a:rPr lang="es-MX" sz="2400" dirty="0">
                <a:latin typeface="Consolas" panose="020B0609020204030204" pitchFamily="49" charset="0"/>
                <a:cs typeface="Consolas" panose="020B0609020204030204" pitchFamily="49" charset="0"/>
              </a:rPr>
              <a:t>Pueden ser llamadas las veces que se requieran.</a:t>
            </a:r>
          </a:p>
          <a:p>
            <a:pPr algn="just"/>
            <a:endParaRPr lang="es-MX" sz="2400" dirty="0">
              <a:latin typeface="Consolas" panose="020B0609020204030204" pitchFamily="49" charset="0"/>
              <a:cs typeface="Consolas" panose="020B0609020204030204" pitchFamily="49" charset="0"/>
            </a:endParaRPr>
          </a:p>
          <a:p>
            <a:pPr algn="just"/>
            <a:r>
              <a:rPr lang="es-MX" sz="2400" b="1" dirty="0">
                <a:latin typeface="Consolas" panose="020B0609020204030204" pitchFamily="49" charset="0"/>
                <a:ea typeface="Consolas"/>
                <a:cs typeface="Consolas" panose="020B0609020204030204" pitchFamily="49" charset="0"/>
                <a:sym typeface="Consolas"/>
              </a:rPr>
              <a:t>Sintaxis</a:t>
            </a:r>
          </a:p>
        </p:txBody>
      </p:sp>
      <p:sp>
        <p:nvSpPr>
          <p:cNvPr id="13" name="Rectangle 3">
            <a:extLst>
              <a:ext uri="{FF2B5EF4-FFF2-40B4-BE49-F238E27FC236}">
                <a16:creationId xmlns:a16="http://schemas.microsoft.com/office/drawing/2014/main" id="{FED4C3ED-ED40-4089-663E-C28A77118454}"/>
              </a:ext>
            </a:extLst>
          </p:cNvPr>
          <p:cNvSpPr>
            <a:spLocks noChangeArrowheads="1"/>
          </p:cNvSpPr>
          <p:nvPr/>
        </p:nvSpPr>
        <p:spPr bwMode="auto">
          <a:xfrm>
            <a:off x="2628480" y="4662195"/>
            <a:ext cx="3842399" cy="16747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CE2068"/>
                </a:solidFill>
                <a:effectLst/>
                <a:latin typeface="Consolas" panose="020B0609020204030204" pitchFamily="49" charset="0"/>
                <a:cs typeface="Consolas" panose="020B0609020204030204" pitchFamily="49" charset="0"/>
              </a:rPr>
              <a:t>def</a:t>
            </a:r>
            <a:r>
              <a:rPr kumimoji="0" lang="en-US" altLang="en-US" sz="3200" b="0" i="0" u="none" strike="noStrike" cap="none" normalizeH="0" baseline="0" dirty="0">
                <a:ln>
                  <a:noFill/>
                </a:ln>
                <a:solidFill>
                  <a:srgbClr val="24292E"/>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a:ln>
                  <a:noFill/>
                </a:ln>
                <a:solidFill>
                  <a:srgbClr val="795DA3"/>
                </a:solidFill>
                <a:effectLst/>
                <a:latin typeface="Consolas" panose="020B0609020204030204" pitchFamily="49" charset="0"/>
                <a:cs typeface="Consolas" panose="020B0609020204030204" pitchFamily="49" charset="0"/>
              </a:rPr>
              <a:t>mi_funcion</a:t>
            </a:r>
            <a:r>
              <a:rPr kumimoji="0" lang="en-US" altLang="en-US" sz="3200" b="0" i="0" u="none" strike="noStrike" cap="none" normalizeH="0" baseline="0" dirty="0">
                <a:ln>
                  <a:noFill/>
                </a:ln>
                <a:solidFill>
                  <a:srgbClr val="24292E"/>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4292E"/>
                </a:solidFill>
                <a:latin typeface="Consolas" panose="020B0609020204030204" pitchFamily="49" charset="0"/>
                <a:cs typeface="Consolas" panose="020B0609020204030204" pitchFamily="49" charset="0"/>
              </a:rPr>
              <a:t>	</a:t>
            </a:r>
            <a:r>
              <a:rPr lang="en-US" altLang="en-US" sz="2400" dirty="0" err="1">
                <a:solidFill>
                  <a:srgbClr val="24292E"/>
                </a:solidFill>
                <a:latin typeface="Consolas" panose="020B0609020204030204" pitchFamily="49" charset="0"/>
                <a:cs typeface="Consolas" panose="020B0609020204030204" pitchFamily="49" charset="0"/>
              </a:rPr>
              <a:t>instrucciones</a:t>
            </a:r>
            <a:endParaRPr lang="en-US" altLang="en-US" sz="2400" dirty="0">
              <a:solidFill>
                <a:srgbClr val="24292E"/>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a:ln>
                  <a:noFill/>
                </a:ln>
                <a:solidFill>
                  <a:srgbClr val="24292E"/>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14" name="Rectángulo 13">
            <a:extLst>
              <a:ext uri="{FF2B5EF4-FFF2-40B4-BE49-F238E27FC236}">
                <a16:creationId xmlns:a16="http://schemas.microsoft.com/office/drawing/2014/main" id="{8F71F31B-90DA-34EA-8C58-10E70D1980EB}"/>
              </a:ext>
            </a:extLst>
          </p:cNvPr>
          <p:cNvSpPr/>
          <p:nvPr/>
        </p:nvSpPr>
        <p:spPr>
          <a:xfrm>
            <a:off x="661429" y="6591308"/>
            <a:ext cx="16382161" cy="2308324"/>
          </a:xfrm>
          <a:prstGeom prst="rect">
            <a:avLst/>
          </a:prstGeom>
        </p:spPr>
        <p:txBody>
          <a:bodyPr wrap="square">
            <a:spAutoFit/>
          </a:bodyPr>
          <a:lstStyle/>
          <a:p>
            <a:pPr algn="just"/>
            <a:r>
              <a:rPr lang="es-CL" altLang="en-US" sz="2400" dirty="0">
                <a:latin typeface="Consolas" panose="020B0609020204030204" pitchFamily="49" charset="0"/>
                <a:cs typeface="Consolas" panose="020B0609020204030204" pitchFamily="49" charset="0"/>
              </a:rPr>
              <a:t>La estructura de la función se compone de la siguiente forma:</a:t>
            </a:r>
          </a:p>
          <a:p>
            <a:pPr marL="811213" indent="-449263" algn="just">
              <a:buFont typeface="Arial" panose="020B0604020202020204" pitchFamily="34" charset="0"/>
              <a:buChar char="•"/>
            </a:pPr>
            <a:r>
              <a:rPr lang="es-CL" altLang="en-US" sz="2400" dirty="0" err="1">
                <a:solidFill>
                  <a:srgbClr val="0070C0"/>
                </a:solidFill>
                <a:latin typeface="Consolas" panose="020B0609020204030204" pitchFamily="49" charset="0"/>
                <a:cs typeface="Consolas" panose="020B0609020204030204" pitchFamily="49" charset="0"/>
              </a:rPr>
              <a:t>Def</a:t>
            </a:r>
            <a:r>
              <a:rPr lang="es-CL" altLang="en-US" sz="2400" dirty="0">
                <a:solidFill>
                  <a:srgbClr val="0070C0"/>
                </a:solidFill>
                <a:latin typeface="Consolas" panose="020B0609020204030204" pitchFamily="49" charset="0"/>
                <a:cs typeface="Consolas" panose="020B0609020204030204" pitchFamily="49" charset="0"/>
              </a:rPr>
              <a:t> palabra reservada (con minúscula)</a:t>
            </a:r>
          </a:p>
          <a:p>
            <a:pPr marL="811213" indent="-449263" algn="just">
              <a:buFont typeface="Arial" panose="020B0604020202020204" pitchFamily="34" charset="0"/>
              <a:buChar char="•"/>
            </a:pPr>
            <a:r>
              <a:rPr lang="es-CL" altLang="en-US" sz="2400" dirty="0">
                <a:solidFill>
                  <a:srgbClr val="C00000"/>
                </a:solidFill>
                <a:latin typeface="Consolas" panose="020B0609020204030204" pitchFamily="49" charset="0"/>
                <a:cs typeface="Consolas" panose="020B0609020204030204" pitchFamily="49" charset="0"/>
              </a:rPr>
              <a:t>Nombre descriptivo para la función</a:t>
            </a:r>
          </a:p>
          <a:p>
            <a:pPr marL="811213" indent="-449263" algn="just">
              <a:buFont typeface="Arial" panose="020B0604020202020204" pitchFamily="34" charset="0"/>
              <a:buChar char="•"/>
            </a:pPr>
            <a:r>
              <a:rPr lang="es-CL" altLang="en-US" sz="2400" dirty="0">
                <a:solidFill>
                  <a:srgbClr val="0070C0"/>
                </a:solidFill>
                <a:latin typeface="Consolas" panose="020B0609020204030204" pitchFamily="49" charset="0"/>
                <a:cs typeface="Consolas" panose="020B0609020204030204" pitchFamily="49" charset="0"/>
              </a:rPr>
              <a:t>Paréntesis</a:t>
            </a:r>
          </a:p>
          <a:p>
            <a:pPr marL="811213" indent="-449263" algn="just">
              <a:buFont typeface="Arial" panose="020B0604020202020204" pitchFamily="34" charset="0"/>
              <a:buChar char="•"/>
            </a:pPr>
            <a:r>
              <a:rPr lang="es-CL" altLang="en-US" sz="2400" dirty="0">
                <a:solidFill>
                  <a:srgbClr val="C00000"/>
                </a:solidFill>
                <a:latin typeface="Consolas" panose="020B0609020204030204" pitchFamily="49" charset="0"/>
                <a:cs typeface="Consolas" panose="020B0609020204030204" pitchFamily="49" charset="0"/>
              </a:rPr>
              <a:t>Dos Puntos (:)</a:t>
            </a:r>
          </a:p>
          <a:p>
            <a:pPr marL="811213" indent="-449263" algn="just">
              <a:buFont typeface="Arial" panose="020B0604020202020204" pitchFamily="34" charset="0"/>
              <a:buChar char="•"/>
            </a:pPr>
            <a:r>
              <a:rPr lang="es-CL" altLang="en-US" sz="2400" dirty="0">
                <a:solidFill>
                  <a:srgbClr val="0070C0"/>
                </a:solidFill>
                <a:latin typeface="Consolas" panose="020B0609020204030204" pitchFamily="49" charset="0"/>
                <a:cs typeface="Consolas" panose="020B0609020204030204" pitchFamily="49" charset="0"/>
              </a:rPr>
              <a:t>Las instrucciones, las cuales cumplen la misma norma que si fuera una sentencia de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Tipos de funciones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378185" y="3856117"/>
            <a:ext cx="8991600" cy="2574766"/>
          </a:xfrm>
          <a:prstGeom prst="rect">
            <a:avLst/>
          </a:prstGeom>
          <a:noFill/>
        </p:spPr>
        <p:txBody>
          <a:bodyPr wrap="square">
            <a:spAutoFit/>
          </a:bodyPr>
          <a:lstStyle/>
          <a:p>
            <a:pPr marL="50800" lvl="0" algn="just">
              <a:lnSpc>
                <a:spcPct val="90000"/>
              </a:lnSpc>
              <a:spcBef>
                <a:spcPts val="1000"/>
              </a:spcBef>
              <a:buClr>
                <a:srgbClr val="DE3075"/>
              </a:buClr>
              <a:buSzPts val="2800"/>
              <a:defRPr/>
            </a:pPr>
            <a:endParaRPr lang="es-ES" sz="2800" dirty="0">
              <a:latin typeface="Calibri" panose="020F0502020204030204" pitchFamily="34" charset="0"/>
              <a:cs typeface="Calibri" panose="020F0502020204030204" pitchFamily="34" charset="0"/>
            </a:endParaRPr>
          </a:p>
          <a:p>
            <a:pPr marL="2243138" lvl="0" indent="-620713" algn="just">
              <a:lnSpc>
                <a:spcPct val="90000"/>
              </a:lnSpc>
              <a:spcBef>
                <a:spcPts val="1000"/>
              </a:spcBef>
              <a:buClr>
                <a:srgbClr val="DE3075"/>
              </a:buClr>
              <a:buSzPts val="2800"/>
              <a:buFont typeface="Arial" panose="020B0604020202020204" pitchFamily="34" charset="0"/>
              <a:buChar char="•"/>
              <a:defRPr/>
            </a:pPr>
            <a:r>
              <a:rPr lang="es-ES" sz="2800" dirty="0">
                <a:solidFill>
                  <a:srgbClr val="0070C0"/>
                </a:solidFill>
                <a:latin typeface="Consolas" panose="020B0609020204030204" pitchFamily="49" charset="0"/>
                <a:cs typeface="Consolas" panose="020B0609020204030204" pitchFamily="49" charset="0"/>
              </a:rPr>
              <a:t>Sin Argumentos y sin retorno</a:t>
            </a:r>
          </a:p>
          <a:p>
            <a:pPr marL="2243138" indent="-620713" algn="just">
              <a:lnSpc>
                <a:spcPct val="90000"/>
              </a:lnSpc>
              <a:spcBef>
                <a:spcPts val="1000"/>
              </a:spcBef>
              <a:buClr>
                <a:srgbClr val="DE3075"/>
              </a:buClr>
              <a:buSzPts val="2800"/>
              <a:buFont typeface="Arial" panose="020B0604020202020204" pitchFamily="34" charset="0"/>
              <a:buChar char="•"/>
              <a:defRPr/>
            </a:pPr>
            <a:r>
              <a:rPr lang="es-ES" sz="2800" dirty="0">
                <a:solidFill>
                  <a:srgbClr val="0070C0"/>
                </a:solidFill>
                <a:latin typeface="Consolas" panose="020B0609020204030204" pitchFamily="49" charset="0"/>
                <a:cs typeface="Consolas" panose="020B0609020204030204" pitchFamily="49" charset="0"/>
              </a:rPr>
              <a:t>Sin Argumentos y con retorno</a:t>
            </a:r>
          </a:p>
          <a:p>
            <a:pPr marL="2243138" indent="-620713" algn="just">
              <a:lnSpc>
                <a:spcPct val="90000"/>
              </a:lnSpc>
              <a:spcBef>
                <a:spcPts val="1000"/>
              </a:spcBef>
              <a:buClr>
                <a:srgbClr val="DE3075"/>
              </a:buClr>
              <a:buSzPts val="2800"/>
              <a:buFont typeface="Arial" panose="020B0604020202020204" pitchFamily="34" charset="0"/>
              <a:buChar char="•"/>
              <a:defRPr/>
            </a:pPr>
            <a:r>
              <a:rPr lang="es-ES" sz="2800" dirty="0">
                <a:solidFill>
                  <a:srgbClr val="0070C0"/>
                </a:solidFill>
                <a:latin typeface="Consolas" panose="020B0609020204030204" pitchFamily="49" charset="0"/>
                <a:cs typeface="Consolas" panose="020B0609020204030204" pitchFamily="49" charset="0"/>
              </a:rPr>
              <a:t>Con Argumentos y sin retorno</a:t>
            </a:r>
          </a:p>
          <a:p>
            <a:pPr marL="2243138" indent="-620713" algn="just">
              <a:lnSpc>
                <a:spcPct val="90000"/>
              </a:lnSpc>
              <a:spcBef>
                <a:spcPts val="1000"/>
              </a:spcBef>
              <a:buClr>
                <a:srgbClr val="DE3075"/>
              </a:buClr>
              <a:buSzPts val="2800"/>
              <a:buFont typeface="Arial" panose="020B0604020202020204" pitchFamily="34" charset="0"/>
              <a:buChar char="•"/>
              <a:defRPr/>
            </a:pPr>
            <a:r>
              <a:rPr lang="es-ES" sz="2800" dirty="0">
                <a:solidFill>
                  <a:srgbClr val="0070C0"/>
                </a:solidFill>
                <a:latin typeface="Consolas" panose="020B0609020204030204" pitchFamily="49" charset="0"/>
                <a:cs typeface="Consolas" panose="020B0609020204030204" pitchFamily="49" charset="0"/>
              </a:rPr>
              <a:t>Con Argumentos y con retorno</a:t>
            </a:r>
          </a:p>
        </p:txBody>
      </p:sp>
      <p:pic>
        <p:nvPicPr>
          <p:cNvPr id="11" name="Imagen 10">
            <a:extLst>
              <a:ext uri="{FF2B5EF4-FFF2-40B4-BE49-F238E27FC236}">
                <a16:creationId xmlns:a16="http://schemas.microsoft.com/office/drawing/2014/main" id="{48ABD134-A658-1DF3-ADBD-956EC13422FF}"/>
              </a:ext>
            </a:extLst>
          </p:cNvPr>
          <p:cNvPicPr>
            <a:picLocks noChangeAspect="1"/>
          </p:cNvPicPr>
          <p:nvPr/>
        </p:nvPicPr>
        <p:blipFill>
          <a:blip r:embed="rId10"/>
          <a:stretch>
            <a:fillRect/>
          </a:stretch>
        </p:blipFill>
        <p:spPr>
          <a:xfrm>
            <a:off x="10744200" y="3172150"/>
            <a:ext cx="3877454" cy="3942700"/>
          </a:xfrm>
          <a:prstGeom prst="rect">
            <a:avLst/>
          </a:prstGeom>
        </p:spPr>
      </p:pic>
    </p:spTree>
    <p:extLst>
      <p:ext uri="{BB962C8B-B14F-4D97-AF65-F5344CB8AC3E}">
        <p14:creationId xmlns:p14="http://schemas.microsoft.com/office/powerpoint/2010/main" val="193388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DC42CA6-3019-0340-DD47-00DE07B4461A}"/>
              </a:ext>
            </a:extLst>
          </p:cNvPr>
          <p:cNvSpPr txBox="1"/>
          <p:nvPr/>
        </p:nvSpPr>
        <p:spPr>
          <a:xfrm>
            <a:off x="753756" y="3190875"/>
            <a:ext cx="9144000" cy="3554819"/>
          </a:xfrm>
          <a:prstGeom prst="rect">
            <a:avLst/>
          </a:prstGeom>
          <a:noFill/>
        </p:spPr>
        <p:txBody>
          <a:bodyPr wrap="square">
            <a:spAutoFit/>
          </a:bodyPr>
          <a:lstStyle/>
          <a:p>
            <a:r>
              <a:rPr lang="es-CL" sz="2500" b="0" dirty="0" err="1">
                <a:effectLst/>
                <a:latin typeface="Consolas" panose="020B0609020204030204" pitchFamily="49" charset="0"/>
                <a:cs typeface="Consolas" panose="020B0609020204030204" pitchFamily="49" charset="0"/>
              </a:rPr>
              <a:t>def</a:t>
            </a:r>
            <a:r>
              <a:rPr lang="es-CL" sz="2500" b="0" dirty="0">
                <a:effectLst/>
                <a:latin typeface="Consolas" panose="020B0609020204030204" pitchFamily="49" charset="0"/>
                <a:cs typeface="Consolas" panose="020B0609020204030204" pitchFamily="49" charset="0"/>
              </a:rPr>
              <a:t> </a:t>
            </a:r>
            <a:r>
              <a:rPr lang="es-CL" sz="2500" b="0" dirty="0" err="1">
                <a:effectLst/>
                <a:latin typeface="Consolas" panose="020B0609020204030204" pitchFamily="49" charset="0"/>
                <a:cs typeface="Consolas" panose="020B0609020204030204" pitchFamily="49" charset="0"/>
              </a:rPr>
              <a:t>funcion_sencilla</a:t>
            </a:r>
            <a:r>
              <a:rPr lang="es-CL" sz="2500" b="0" dirty="0">
                <a:effectLst/>
                <a:latin typeface="Consolas" panose="020B0609020204030204" pitchFamily="49" charset="0"/>
                <a:cs typeface="Consolas" panose="020B0609020204030204" pitchFamily="49" charset="0"/>
              </a:rPr>
              <a:t>():</a:t>
            </a:r>
          </a:p>
          <a:p>
            <a:pPr lvl="1"/>
            <a:r>
              <a:rPr lang="es-CL" sz="2500" b="0" dirty="0" err="1">
                <a:effectLst/>
                <a:latin typeface="Consolas" panose="020B0609020204030204" pitchFamily="49" charset="0"/>
                <a:cs typeface="Consolas" panose="020B0609020204030204" pitchFamily="49" charset="0"/>
              </a:rPr>
              <a:t>print</a:t>
            </a:r>
            <a:r>
              <a:rPr lang="es-CL" sz="2500" b="0" dirty="0">
                <a:effectLst/>
                <a:latin typeface="Consolas" panose="020B0609020204030204" pitchFamily="49" charset="0"/>
                <a:cs typeface="Consolas" panose="020B0609020204030204" pitchFamily="49" charset="0"/>
              </a:rPr>
              <a:t>("Hola, soy una función sencilla.")</a:t>
            </a:r>
          </a:p>
          <a:p>
            <a:pPr lvl="1"/>
            <a:r>
              <a:rPr lang="es-CL" sz="2500" b="0" dirty="0">
                <a:solidFill>
                  <a:srgbClr val="7CA668"/>
                </a:solidFill>
                <a:effectLst/>
                <a:latin typeface="Consolas" panose="020B0609020204030204" pitchFamily="49" charset="0"/>
                <a:cs typeface="Consolas" panose="020B0609020204030204" pitchFamily="49" charset="0"/>
              </a:rPr>
              <a:t># En este segmento agregar </a:t>
            </a:r>
            <a:endParaRPr lang="es-CL" sz="2500" b="0" dirty="0">
              <a:solidFill>
                <a:srgbClr val="FFFFFF"/>
              </a:solidFill>
              <a:effectLst/>
              <a:latin typeface="Consolas" panose="020B0609020204030204" pitchFamily="49" charset="0"/>
              <a:cs typeface="Consolas" panose="020B0609020204030204" pitchFamily="49" charset="0"/>
            </a:endParaRPr>
          </a:p>
          <a:p>
            <a:pPr lvl="1"/>
            <a:r>
              <a:rPr lang="es-CL" sz="2500" b="0" dirty="0">
                <a:solidFill>
                  <a:srgbClr val="7CA668"/>
                </a:solidFill>
                <a:effectLst/>
                <a:latin typeface="Consolas" panose="020B0609020204030204" pitchFamily="49" charset="0"/>
                <a:cs typeface="Consolas" panose="020B0609020204030204" pitchFamily="49" charset="0"/>
              </a:rPr>
              <a:t># todo lo que requieres que esta función realice</a:t>
            </a:r>
            <a:endParaRPr lang="es-CL" sz="2500" b="0" dirty="0">
              <a:solidFill>
                <a:srgbClr val="FFFFFF"/>
              </a:solidFill>
              <a:effectLst/>
              <a:latin typeface="Consolas" panose="020B0609020204030204" pitchFamily="49" charset="0"/>
              <a:cs typeface="Consolas" panose="020B0609020204030204" pitchFamily="49" charset="0"/>
            </a:endParaRPr>
          </a:p>
          <a:p>
            <a:pPr lvl="1"/>
            <a:r>
              <a:rPr lang="es-CL" sz="2500" b="0" dirty="0">
                <a:solidFill>
                  <a:srgbClr val="7CA668"/>
                </a:solidFill>
                <a:effectLst/>
                <a:latin typeface="Consolas" panose="020B0609020204030204" pitchFamily="49" charset="0"/>
                <a:cs typeface="Consolas" panose="020B0609020204030204" pitchFamily="49" charset="0"/>
              </a:rPr>
              <a:t># Sumar, restar, Convertir archivos, etc..</a:t>
            </a:r>
            <a:endParaRPr lang="es-CL" sz="2500" b="0" dirty="0">
              <a:solidFill>
                <a:srgbClr val="FFFFFF"/>
              </a:solidFill>
              <a:effectLst/>
              <a:latin typeface="Consolas" panose="020B0609020204030204" pitchFamily="49" charset="0"/>
              <a:cs typeface="Consolas" panose="020B0609020204030204" pitchFamily="49" charset="0"/>
            </a:endParaRPr>
          </a:p>
          <a:p>
            <a:pPr lvl="1"/>
            <a:br>
              <a:rPr lang="es-CL" sz="2500" b="0" dirty="0">
                <a:solidFill>
                  <a:srgbClr val="FFFFFF"/>
                </a:solidFill>
                <a:effectLst/>
                <a:latin typeface="Consolas" panose="020B0609020204030204" pitchFamily="49" charset="0"/>
                <a:cs typeface="Consolas" panose="020B0609020204030204" pitchFamily="49" charset="0"/>
              </a:rPr>
            </a:br>
            <a:r>
              <a:rPr lang="es-CL" sz="2500" b="0" dirty="0">
                <a:solidFill>
                  <a:srgbClr val="7CA668"/>
                </a:solidFill>
                <a:effectLst/>
                <a:latin typeface="Consolas" panose="020B0609020204030204" pitchFamily="49" charset="0"/>
                <a:cs typeface="Consolas" panose="020B0609020204030204" pitchFamily="49" charset="0"/>
              </a:rPr>
              <a:t># Llamando a la función, ejecuta todo el contenido de la función</a:t>
            </a:r>
            <a:endParaRPr lang="es-CL" sz="2500" b="0" dirty="0">
              <a:solidFill>
                <a:srgbClr val="FFFFFF"/>
              </a:solidFill>
              <a:effectLst/>
              <a:latin typeface="Consolas" panose="020B0609020204030204" pitchFamily="49" charset="0"/>
              <a:cs typeface="Consolas" panose="020B0609020204030204" pitchFamily="49" charset="0"/>
            </a:endParaRPr>
          </a:p>
          <a:p>
            <a:r>
              <a:rPr lang="es-CL" sz="2500" b="0" dirty="0" err="1">
                <a:effectLst/>
                <a:latin typeface="Consolas" panose="020B0609020204030204" pitchFamily="49" charset="0"/>
                <a:cs typeface="Consolas" panose="020B0609020204030204" pitchFamily="49" charset="0"/>
              </a:rPr>
              <a:t>funcion_sencilla</a:t>
            </a:r>
            <a:r>
              <a:rPr lang="es-CL" sz="2500" b="0" dirty="0">
                <a:effectLst/>
                <a:latin typeface="Consolas" panose="020B0609020204030204" pitchFamily="49" charset="0"/>
                <a:cs typeface="Consolas" panose="020B0609020204030204" pitchFamily="49" charset="0"/>
              </a:rPr>
              <a:t>()</a:t>
            </a:r>
          </a:p>
        </p:txBody>
      </p:sp>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Función </a:t>
            </a:r>
            <a:r>
              <a:rPr lang="es-ES_tradnl" sz="4365" dirty="0">
                <a:solidFill>
                  <a:srgbClr val="FF0000"/>
                </a:solidFill>
                <a:latin typeface="Consolas" panose="020B0609020204030204" pitchFamily="49" charset="0"/>
                <a:cs typeface="Consolas" panose="020B0609020204030204" pitchFamily="49" charset="0"/>
              </a:rPr>
              <a:t>sin</a:t>
            </a:r>
            <a:r>
              <a:rPr lang="es-ES_tradnl" sz="4365" dirty="0">
                <a:solidFill>
                  <a:srgbClr val="000000"/>
                </a:solidFill>
                <a:latin typeface="Consolas" panose="020B0609020204030204" pitchFamily="49" charset="0"/>
                <a:cs typeface="Consolas" panose="020B0609020204030204" pitchFamily="49" charset="0"/>
              </a:rPr>
              <a:t> argumento y </a:t>
            </a:r>
            <a:r>
              <a:rPr lang="es-ES_tradnl" sz="4365" dirty="0">
                <a:solidFill>
                  <a:srgbClr val="FF0000"/>
                </a:solidFill>
                <a:latin typeface="Consolas" panose="020B0609020204030204" pitchFamily="49" charset="0"/>
                <a:cs typeface="Consolas" panose="020B0609020204030204" pitchFamily="49" charset="0"/>
              </a:rPr>
              <a:t>sin</a:t>
            </a:r>
            <a:r>
              <a:rPr lang="es-ES_tradnl" sz="4365" dirty="0">
                <a:solidFill>
                  <a:srgbClr val="000000"/>
                </a:solidFill>
                <a:latin typeface="Consolas" panose="020B0609020204030204" pitchFamily="49" charset="0"/>
                <a:cs typeface="Consolas" panose="020B0609020204030204" pitchFamily="49" charset="0"/>
              </a:rPr>
              <a:t> retorno</a:t>
            </a:r>
          </a:p>
        </p:txBody>
      </p:sp>
      <p:sp>
        <p:nvSpPr>
          <p:cNvPr id="14" name="Flecha derecha 13">
            <a:extLst>
              <a:ext uri="{FF2B5EF4-FFF2-40B4-BE49-F238E27FC236}">
                <a16:creationId xmlns:a16="http://schemas.microsoft.com/office/drawing/2014/main" id="{85FCC855-A6A3-9E92-0284-37E61D495950}"/>
              </a:ext>
            </a:extLst>
          </p:cNvPr>
          <p:cNvSpPr/>
          <p:nvPr/>
        </p:nvSpPr>
        <p:spPr>
          <a:xfrm>
            <a:off x="8610600" y="7810500"/>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5" name="Flecha derecha 14">
            <a:extLst>
              <a:ext uri="{FF2B5EF4-FFF2-40B4-BE49-F238E27FC236}">
                <a16:creationId xmlns:a16="http://schemas.microsoft.com/office/drawing/2014/main" id="{7BAB9999-8C63-A528-97D6-51DD3E69B9B9}"/>
              </a:ext>
            </a:extLst>
          </p:cNvPr>
          <p:cNvSpPr/>
          <p:nvPr/>
        </p:nvSpPr>
        <p:spPr>
          <a:xfrm>
            <a:off x="4944757" y="3374501"/>
            <a:ext cx="4952999"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6" name="Rectángulo 15">
            <a:extLst>
              <a:ext uri="{FF2B5EF4-FFF2-40B4-BE49-F238E27FC236}">
                <a16:creationId xmlns:a16="http://schemas.microsoft.com/office/drawing/2014/main" id="{ED8005DB-501B-E81A-5C22-AA843BCE2C37}"/>
              </a:ext>
            </a:extLst>
          </p:cNvPr>
          <p:cNvSpPr/>
          <p:nvPr/>
        </p:nvSpPr>
        <p:spPr>
          <a:xfrm>
            <a:off x="10225153" y="3187751"/>
            <a:ext cx="7498967" cy="954107"/>
          </a:xfrm>
          <a:prstGeom prst="rect">
            <a:avLst/>
          </a:prstGeom>
        </p:spPr>
        <p:txBody>
          <a:bodyPr wrap="square">
            <a:spAutoFit/>
          </a:bodyPr>
          <a:lstStyle/>
          <a:p>
            <a:r>
              <a:rPr lang="es-ES" sz="2800" dirty="0" err="1">
                <a:solidFill>
                  <a:srgbClr val="C00000"/>
                </a:solidFill>
                <a:latin typeface="Consolas" panose="020B0609020204030204" pitchFamily="49" charset="0"/>
                <a:cs typeface="Consolas" panose="020B0609020204030204" pitchFamily="49" charset="0"/>
              </a:rPr>
              <a:t>Funcion_sencilla</a:t>
            </a:r>
            <a:r>
              <a:rPr lang="es-ES" sz="2800" dirty="0">
                <a:solidFill>
                  <a:srgbClr val="C00000"/>
                </a:solidFill>
                <a:latin typeface="Consolas" panose="020B0609020204030204" pitchFamily="49" charset="0"/>
                <a:cs typeface="Consolas" panose="020B0609020204030204" pitchFamily="49" charset="0"/>
              </a:rPr>
              <a:t>(), sin argumentos y emite mensaje propio de la función</a:t>
            </a:r>
            <a:endParaRPr lang="en-US" sz="2800" dirty="0">
              <a:solidFill>
                <a:srgbClr val="C00000"/>
              </a:solidFill>
              <a:latin typeface="Consolas" panose="020B0609020204030204" pitchFamily="49" charset="0"/>
              <a:cs typeface="Consolas" panose="020B0609020204030204" pitchFamily="49" charset="0"/>
            </a:endParaRPr>
          </a:p>
        </p:txBody>
      </p:sp>
      <p:sp>
        <p:nvSpPr>
          <p:cNvPr id="17" name="Rectángulo 16">
            <a:extLst>
              <a:ext uri="{FF2B5EF4-FFF2-40B4-BE49-F238E27FC236}">
                <a16:creationId xmlns:a16="http://schemas.microsoft.com/office/drawing/2014/main" id="{22D9C35B-DD5F-9662-2187-CA71AFF81A65}"/>
              </a:ext>
            </a:extLst>
          </p:cNvPr>
          <p:cNvSpPr/>
          <p:nvPr/>
        </p:nvSpPr>
        <p:spPr>
          <a:xfrm>
            <a:off x="10209913" y="6038552"/>
            <a:ext cx="7498967" cy="954107"/>
          </a:xfrm>
          <a:prstGeom prst="rect">
            <a:avLst/>
          </a:prstGeom>
        </p:spPr>
        <p:txBody>
          <a:bodyPr wrap="square">
            <a:spAutoFit/>
          </a:bodyPr>
          <a:lstStyle/>
          <a:p>
            <a:r>
              <a:rPr lang="es-ES" sz="2800" dirty="0">
                <a:solidFill>
                  <a:srgbClr val="0070C0"/>
                </a:solidFill>
                <a:latin typeface="Consolas" panose="020B0609020204030204" pitchFamily="49" charset="0"/>
                <a:cs typeface="Consolas" panose="020B0609020204030204" pitchFamily="49" charset="0"/>
              </a:rPr>
              <a:t>Llamada a función saludo(), no envía argumentos</a:t>
            </a:r>
            <a:endParaRPr lang="en-US" sz="2800" dirty="0">
              <a:solidFill>
                <a:srgbClr val="0070C0"/>
              </a:solidFill>
              <a:latin typeface="Consolas" panose="020B0609020204030204" pitchFamily="49" charset="0"/>
              <a:cs typeface="Consolas" panose="020B0609020204030204" pitchFamily="49" charset="0"/>
            </a:endParaRPr>
          </a:p>
        </p:txBody>
      </p:sp>
      <p:sp>
        <p:nvSpPr>
          <p:cNvPr id="19" name="Rectángulo 18">
            <a:extLst>
              <a:ext uri="{FF2B5EF4-FFF2-40B4-BE49-F238E27FC236}">
                <a16:creationId xmlns:a16="http://schemas.microsoft.com/office/drawing/2014/main" id="{757EC9FC-D95B-6975-9F5C-C494C5FC0B0A}"/>
              </a:ext>
            </a:extLst>
          </p:cNvPr>
          <p:cNvSpPr/>
          <p:nvPr/>
        </p:nvSpPr>
        <p:spPr>
          <a:xfrm>
            <a:off x="10248013" y="7594446"/>
            <a:ext cx="8328660" cy="954107"/>
          </a:xfrm>
          <a:prstGeom prst="rect">
            <a:avLst/>
          </a:prstGeom>
        </p:spPr>
        <p:txBody>
          <a:bodyPr wrap="square">
            <a:spAutoFit/>
          </a:bodyPr>
          <a:lstStyle/>
          <a:p>
            <a:r>
              <a:rPr lang="es-ES" sz="2800" dirty="0">
                <a:solidFill>
                  <a:srgbClr val="00B050"/>
                </a:solidFill>
                <a:latin typeface="Consolas" panose="020B0609020204030204" pitchFamily="49" charset="0"/>
                <a:cs typeface="Consolas" panose="020B0609020204030204" pitchFamily="49" charset="0"/>
              </a:rPr>
              <a:t>Resultado de la llamada a la función saludo().</a:t>
            </a:r>
            <a:endParaRPr lang="en-US" sz="2800" dirty="0">
              <a:solidFill>
                <a:srgbClr val="00B050"/>
              </a:solidFill>
              <a:latin typeface="Consolas" panose="020B0609020204030204" pitchFamily="49" charset="0"/>
              <a:cs typeface="Consolas" panose="020B0609020204030204" pitchFamily="49" charset="0"/>
            </a:endParaRPr>
          </a:p>
        </p:txBody>
      </p:sp>
      <p:sp>
        <p:nvSpPr>
          <p:cNvPr id="22" name="Flecha derecha 21">
            <a:extLst>
              <a:ext uri="{FF2B5EF4-FFF2-40B4-BE49-F238E27FC236}">
                <a16:creationId xmlns:a16="http://schemas.microsoft.com/office/drawing/2014/main" id="{793FF60A-C3B9-8DE2-FDA7-C91E0401CECF}"/>
              </a:ext>
            </a:extLst>
          </p:cNvPr>
          <p:cNvSpPr/>
          <p:nvPr/>
        </p:nvSpPr>
        <p:spPr>
          <a:xfrm>
            <a:off x="4944756" y="6439405"/>
            <a:ext cx="4952999"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pic>
        <p:nvPicPr>
          <p:cNvPr id="23" name="Imagen 22">
            <a:extLst>
              <a:ext uri="{FF2B5EF4-FFF2-40B4-BE49-F238E27FC236}">
                <a16:creationId xmlns:a16="http://schemas.microsoft.com/office/drawing/2014/main" id="{F8D191BB-4ED2-5F33-A38B-EA2ADCCC2890}"/>
              </a:ext>
            </a:extLst>
          </p:cNvPr>
          <p:cNvPicPr>
            <a:picLocks noChangeAspect="1"/>
          </p:cNvPicPr>
          <p:nvPr/>
        </p:nvPicPr>
        <p:blipFill>
          <a:blip r:embed="rId10"/>
          <a:stretch>
            <a:fillRect/>
          </a:stretch>
        </p:blipFill>
        <p:spPr>
          <a:xfrm>
            <a:off x="1171858" y="7441409"/>
            <a:ext cx="7233638" cy="1217543"/>
          </a:xfrm>
          <a:prstGeom prst="rect">
            <a:avLst/>
          </a:prstGeom>
        </p:spPr>
      </p:pic>
    </p:spTree>
    <p:extLst>
      <p:ext uri="{BB962C8B-B14F-4D97-AF65-F5344CB8AC3E}">
        <p14:creationId xmlns:p14="http://schemas.microsoft.com/office/powerpoint/2010/main" val="5505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DC42CA6-3019-0340-DD47-00DE07B4461A}"/>
              </a:ext>
            </a:extLst>
          </p:cNvPr>
          <p:cNvSpPr txBox="1"/>
          <p:nvPr/>
        </p:nvSpPr>
        <p:spPr>
          <a:xfrm>
            <a:off x="753756" y="3190875"/>
            <a:ext cx="9144000" cy="3108543"/>
          </a:xfrm>
          <a:prstGeom prst="rect">
            <a:avLst/>
          </a:prstGeom>
          <a:noFill/>
        </p:spPr>
        <p:txBody>
          <a:bodyPr wrap="square">
            <a:spAutoFit/>
          </a:bodyPr>
          <a:lstStyle/>
          <a:p>
            <a:r>
              <a:rPr lang="es-CL" sz="2800" b="0" dirty="0" err="1">
                <a:effectLst/>
                <a:latin typeface="Consolas" panose="020B0609020204030204" pitchFamily="49" charset="0"/>
                <a:cs typeface="Consolas" panose="020B0609020204030204" pitchFamily="49" charset="0"/>
              </a:rPr>
              <a:t>def</a:t>
            </a:r>
            <a:r>
              <a:rPr lang="es-CL" sz="2800" b="0" dirty="0">
                <a:effectLst/>
                <a:latin typeface="Consolas" panose="020B0609020204030204" pitchFamily="49" charset="0"/>
                <a:cs typeface="Consolas" panose="020B0609020204030204" pitchFamily="49" charset="0"/>
              </a:rPr>
              <a:t> suma():</a:t>
            </a:r>
          </a:p>
          <a:p>
            <a:pPr lvl="1"/>
            <a:r>
              <a:rPr lang="es-CL" sz="2800" b="0" dirty="0">
                <a:effectLst/>
                <a:latin typeface="Consolas" panose="020B0609020204030204" pitchFamily="49" charset="0"/>
                <a:cs typeface="Consolas" panose="020B0609020204030204" pitchFamily="49" charset="0"/>
              </a:rPr>
              <a:t>num1 = 3</a:t>
            </a:r>
          </a:p>
          <a:p>
            <a:pPr lvl="1"/>
            <a:r>
              <a:rPr lang="es-CL" sz="2800" b="0" dirty="0">
                <a:effectLst/>
                <a:latin typeface="Consolas" panose="020B0609020204030204" pitchFamily="49" charset="0"/>
                <a:cs typeface="Consolas" panose="020B0609020204030204" pitchFamily="49" charset="0"/>
              </a:rPr>
              <a:t>num2 = 5</a:t>
            </a:r>
          </a:p>
          <a:p>
            <a:pPr lvl="1"/>
            <a:r>
              <a:rPr lang="es-CL" sz="2800" b="0" dirty="0" err="1">
                <a:effectLst/>
                <a:latin typeface="Consolas" panose="020B0609020204030204" pitchFamily="49" charset="0"/>
                <a:cs typeface="Consolas" panose="020B0609020204030204" pitchFamily="49" charset="0"/>
              </a:rPr>
              <a:t>return</a:t>
            </a:r>
            <a:r>
              <a:rPr lang="es-CL" sz="2800" b="0" dirty="0">
                <a:effectLst/>
                <a:latin typeface="Consolas" panose="020B0609020204030204" pitchFamily="49" charset="0"/>
                <a:cs typeface="Consolas" panose="020B0609020204030204" pitchFamily="49" charset="0"/>
              </a:rPr>
              <a:t>(num1 + num2)</a:t>
            </a:r>
          </a:p>
          <a:p>
            <a:r>
              <a:rPr lang="es-CL" sz="2800" b="0" dirty="0">
                <a:solidFill>
                  <a:srgbClr val="7CA668"/>
                </a:solidFill>
                <a:effectLst/>
                <a:latin typeface="Consolas" panose="020B0609020204030204" pitchFamily="49" charset="0"/>
                <a:cs typeface="Consolas" panose="020B0609020204030204" pitchFamily="49" charset="0"/>
              </a:rPr>
              <a:t># Llamando a la función, ejecuta todo el contenido de la función</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("la suma es: ", suma())</a:t>
            </a:r>
          </a:p>
        </p:txBody>
      </p:sp>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Función </a:t>
            </a:r>
            <a:r>
              <a:rPr lang="es-ES_tradnl" sz="4365" dirty="0">
                <a:solidFill>
                  <a:srgbClr val="FF0000"/>
                </a:solidFill>
                <a:latin typeface="Consolas" panose="020B0609020204030204" pitchFamily="49" charset="0"/>
                <a:cs typeface="Consolas" panose="020B0609020204030204" pitchFamily="49" charset="0"/>
              </a:rPr>
              <a:t>sin</a:t>
            </a:r>
            <a:r>
              <a:rPr lang="es-ES_tradnl" sz="4365" dirty="0">
                <a:solidFill>
                  <a:srgbClr val="000000"/>
                </a:solidFill>
                <a:latin typeface="Consolas" panose="020B0609020204030204" pitchFamily="49" charset="0"/>
                <a:cs typeface="Consolas" panose="020B0609020204030204" pitchFamily="49" charset="0"/>
              </a:rPr>
              <a:t> argumento y </a:t>
            </a:r>
            <a:r>
              <a:rPr lang="es-ES_tradnl" sz="4365" dirty="0">
                <a:solidFill>
                  <a:srgbClr val="FF0000"/>
                </a:solidFill>
                <a:latin typeface="Consolas" panose="020B0609020204030204" pitchFamily="49" charset="0"/>
                <a:cs typeface="Consolas" panose="020B0609020204030204" pitchFamily="49" charset="0"/>
              </a:rPr>
              <a:t>con</a:t>
            </a:r>
            <a:r>
              <a:rPr lang="es-ES_tradnl" sz="4365" dirty="0">
                <a:solidFill>
                  <a:srgbClr val="000000"/>
                </a:solidFill>
                <a:latin typeface="Consolas" panose="020B0609020204030204" pitchFamily="49" charset="0"/>
                <a:cs typeface="Consolas" panose="020B0609020204030204" pitchFamily="49" charset="0"/>
              </a:rPr>
              <a:t> retorno</a:t>
            </a:r>
          </a:p>
        </p:txBody>
      </p:sp>
      <p:sp>
        <p:nvSpPr>
          <p:cNvPr id="14" name="Flecha derecha 13">
            <a:extLst>
              <a:ext uri="{FF2B5EF4-FFF2-40B4-BE49-F238E27FC236}">
                <a16:creationId xmlns:a16="http://schemas.microsoft.com/office/drawing/2014/main" id="{85FCC855-A6A3-9E92-0284-37E61D495950}"/>
              </a:ext>
            </a:extLst>
          </p:cNvPr>
          <p:cNvSpPr/>
          <p:nvPr/>
        </p:nvSpPr>
        <p:spPr>
          <a:xfrm>
            <a:off x="8831318" y="7803169"/>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5" name="Flecha derecha 14">
            <a:extLst>
              <a:ext uri="{FF2B5EF4-FFF2-40B4-BE49-F238E27FC236}">
                <a16:creationId xmlns:a16="http://schemas.microsoft.com/office/drawing/2014/main" id="{7BAB9999-8C63-A528-97D6-51DD3E69B9B9}"/>
              </a:ext>
            </a:extLst>
          </p:cNvPr>
          <p:cNvSpPr/>
          <p:nvPr/>
        </p:nvSpPr>
        <p:spPr>
          <a:xfrm>
            <a:off x="4944757" y="3374501"/>
            <a:ext cx="4952999"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6" name="Rectángulo 15">
            <a:extLst>
              <a:ext uri="{FF2B5EF4-FFF2-40B4-BE49-F238E27FC236}">
                <a16:creationId xmlns:a16="http://schemas.microsoft.com/office/drawing/2014/main" id="{ED8005DB-501B-E81A-5C22-AA843BCE2C37}"/>
              </a:ext>
            </a:extLst>
          </p:cNvPr>
          <p:cNvSpPr/>
          <p:nvPr/>
        </p:nvSpPr>
        <p:spPr>
          <a:xfrm>
            <a:off x="10225153" y="3187751"/>
            <a:ext cx="7498967" cy="1384995"/>
          </a:xfrm>
          <a:prstGeom prst="rect">
            <a:avLst/>
          </a:prstGeom>
        </p:spPr>
        <p:txBody>
          <a:bodyPr wrap="square">
            <a:spAutoFit/>
          </a:bodyPr>
          <a:lstStyle/>
          <a:p>
            <a:r>
              <a:rPr lang="es-ES" sz="2800" dirty="0">
                <a:solidFill>
                  <a:srgbClr val="C00000"/>
                </a:solidFill>
                <a:latin typeface="Consolas" panose="020B0609020204030204" pitchFamily="49" charset="0"/>
                <a:cs typeface="Consolas" panose="020B0609020204030204" pitchFamily="49" charset="0"/>
              </a:rPr>
              <a:t>suma(), sin argumentos, posee dos variables con valor y retorna la suma de ellas.</a:t>
            </a:r>
            <a:endParaRPr lang="en-US" sz="2800" dirty="0">
              <a:solidFill>
                <a:srgbClr val="C00000"/>
              </a:solidFill>
              <a:latin typeface="Consolas" panose="020B0609020204030204" pitchFamily="49" charset="0"/>
              <a:cs typeface="Consolas" panose="020B0609020204030204" pitchFamily="49" charset="0"/>
            </a:endParaRPr>
          </a:p>
        </p:txBody>
      </p:sp>
      <p:sp>
        <p:nvSpPr>
          <p:cNvPr id="17" name="Rectángulo 16">
            <a:extLst>
              <a:ext uri="{FF2B5EF4-FFF2-40B4-BE49-F238E27FC236}">
                <a16:creationId xmlns:a16="http://schemas.microsoft.com/office/drawing/2014/main" id="{22D9C35B-DD5F-9662-2187-CA71AFF81A65}"/>
              </a:ext>
            </a:extLst>
          </p:cNvPr>
          <p:cNvSpPr/>
          <p:nvPr/>
        </p:nvSpPr>
        <p:spPr>
          <a:xfrm>
            <a:off x="10248013" y="5507127"/>
            <a:ext cx="7498967" cy="1384995"/>
          </a:xfrm>
          <a:prstGeom prst="rect">
            <a:avLst/>
          </a:prstGeom>
        </p:spPr>
        <p:txBody>
          <a:bodyPr wrap="square">
            <a:spAutoFit/>
          </a:bodyPr>
          <a:lstStyle/>
          <a:p>
            <a:r>
              <a:rPr lang="es-ES" sz="2800" dirty="0">
                <a:solidFill>
                  <a:srgbClr val="0070C0"/>
                </a:solidFill>
                <a:latin typeface="Consolas" panose="020B0609020204030204" pitchFamily="49" charset="0"/>
                <a:cs typeface="Consolas" panose="020B0609020204030204" pitchFamily="49" charset="0"/>
              </a:rPr>
              <a:t>Instrucción que invoca la función suma(), puede estar la instrucción dentro de un </a:t>
            </a:r>
            <a:r>
              <a:rPr lang="es-ES" sz="2800" dirty="0" err="1">
                <a:solidFill>
                  <a:srgbClr val="0070C0"/>
                </a:solidFill>
                <a:latin typeface="Consolas" panose="020B0609020204030204" pitchFamily="49" charset="0"/>
                <a:cs typeface="Consolas" panose="020B0609020204030204" pitchFamily="49" charset="0"/>
              </a:rPr>
              <a:t>print</a:t>
            </a:r>
            <a:endParaRPr lang="en-US" sz="2800" dirty="0">
              <a:solidFill>
                <a:srgbClr val="0070C0"/>
              </a:solidFill>
              <a:latin typeface="Consolas" panose="020B0609020204030204" pitchFamily="49" charset="0"/>
              <a:cs typeface="Consolas" panose="020B0609020204030204" pitchFamily="49" charset="0"/>
            </a:endParaRPr>
          </a:p>
        </p:txBody>
      </p:sp>
      <p:sp>
        <p:nvSpPr>
          <p:cNvPr id="19" name="Rectángulo 18">
            <a:extLst>
              <a:ext uri="{FF2B5EF4-FFF2-40B4-BE49-F238E27FC236}">
                <a16:creationId xmlns:a16="http://schemas.microsoft.com/office/drawing/2014/main" id="{757EC9FC-D95B-6975-9F5C-C494C5FC0B0A}"/>
              </a:ext>
            </a:extLst>
          </p:cNvPr>
          <p:cNvSpPr/>
          <p:nvPr/>
        </p:nvSpPr>
        <p:spPr>
          <a:xfrm>
            <a:off x="10248013" y="7594446"/>
            <a:ext cx="8328660" cy="954107"/>
          </a:xfrm>
          <a:prstGeom prst="rect">
            <a:avLst/>
          </a:prstGeom>
        </p:spPr>
        <p:txBody>
          <a:bodyPr wrap="square">
            <a:spAutoFit/>
          </a:bodyPr>
          <a:lstStyle/>
          <a:p>
            <a:r>
              <a:rPr lang="es-ES" sz="2800" dirty="0">
                <a:solidFill>
                  <a:srgbClr val="00B050"/>
                </a:solidFill>
                <a:latin typeface="Consolas" panose="020B0609020204030204" pitchFamily="49" charset="0"/>
                <a:cs typeface="Consolas" panose="020B0609020204030204" pitchFamily="49" charset="0"/>
              </a:rPr>
              <a:t>Resultado de la llamada a la función suma().</a:t>
            </a:r>
            <a:endParaRPr lang="en-US" sz="2800" dirty="0">
              <a:solidFill>
                <a:srgbClr val="00B050"/>
              </a:solidFill>
              <a:latin typeface="Consolas" panose="020B0609020204030204" pitchFamily="49" charset="0"/>
              <a:cs typeface="Consolas" panose="020B0609020204030204" pitchFamily="49" charset="0"/>
            </a:endParaRPr>
          </a:p>
        </p:txBody>
      </p:sp>
      <p:sp>
        <p:nvSpPr>
          <p:cNvPr id="22" name="Flecha derecha 21">
            <a:extLst>
              <a:ext uri="{FF2B5EF4-FFF2-40B4-BE49-F238E27FC236}">
                <a16:creationId xmlns:a16="http://schemas.microsoft.com/office/drawing/2014/main" id="{793FF60A-C3B9-8DE2-FDA7-C91E0401CECF}"/>
              </a:ext>
            </a:extLst>
          </p:cNvPr>
          <p:cNvSpPr/>
          <p:nvPr/>
        </p:nvSpPr>
        <p:spPr>
          <a:xfrm>
            <a:off x="6553200" y="5905500"/>
            <a:ext cx="3508254" cy="294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14490ABD-D44E-EBB7-0527-5B57BCE14B67}"/>
              </a:ext>
            </a:extLst>
          </p:cNvPr>
          <p:cNvPicPr>
            <a:picLocks noChangeAspect="1"/>
          </p:cNvPicPr>
          <p:nvPr/>
        </p:nvPicPr>
        <p:blipFill>
          <a:blip r:embed="rId10"/>
          <a:stretch>
            <a:fillRect/>
          </a:stretch>
        </p:blipFill>
        <p:spPr>
          <a:xfrm>
            <a:off x="703965" y="7281649"/>
            <a:ext cx="8059035" cy="1396368"/>
          </a:xfrm>
          <a:prstGeom prst="rect">
            <a:avLst/>
          </a:prstGeom>
        </p:spPr>
      </p:pic>
    </p:spTree>
    <p:extLst>
      <p:ext uri="{BB962C8B-B14F-4D97-AF65-F5344CB8AC3E}">
        <p14:creationId xmlns:p14="http://schemas.microsoft.com/office/powerpoint/2010/main" val="226132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DC42CA6-3019-0340-DD47-00DE07B4461A}"/>
              </a:ext>
            </a:extLst>
          </p:cNvPr>
          <p:cNvSpPr txBox="1"/>
          <p:nvPr/>
        </p:nvSpPr>
        <p:spPr>
          <a:xfrm>
            <a:off x="457200" y="3649440"/>
            <a:ext cx="10269336" cy="3970318"/>
          </a:xfrm>
          <a:prstGeom prst="rect">
            <a:avLst/>
          </a:prstGeom>
          <a:noFill/>
        </p:spPr>
        <p:txBody>
          <a:bodyPr wrap="square">
            <a:spAutoFit/>
          </a:bodyPr>
          <a:lstStyle/>
          <a:p>
            <a:r>
              <a:rPr lang="es-CL" sz="2800" b="0" dirty="0" err="1">
                <a:effectLst/>
                <a:latin typeface="Consolas" panose="020B0609020204030204" pitchFamily="49" charset="0"/>
                <a:cs typeface="Consolas" panose="020B0609020204030204" pitchFamily="49" charset="0"/>
              </a:rPr>
              <a:t>def</a:t>
            </a:r>
            <a:r>
              <a:rPr lang="es-CL" sz="2800" b="0" dirty="0">
                <a:effectLst/>
                <a:latin typeface="Consolas" panose="020B0609020204030204" pitchFamily="49" charset="0"/>
                <a:cs typeface="Consolas" panose="020B0609020204030204" pitchFamily="49" charset="0"/>
              </a:rPr>
              <a:t> suma(</a:t>
            </a:r>
            <a:r>
              <a:rPr lang="es-CL" sz="2800" b="0" dirty="0" err="1">
                <a:effectLst/>
                <a:latin typeface="Consolas" panose="020B0609020204030204" pitchFamily="49" charset="0"/>
                <a:cs typeface="Consolas" panose="020B0609020204030204" pitchFamily="49" charset="0"/>
              </a:rPr>
              <a:t>a,b</a:t>
            </a:r>
            <a:r>
              <a:rPr lang="es-CL" sz="2800" b="0" dirty="0">
                <a:effectLst/>
                <a:latin typeface="Consolas" panose="020B0609020204030204" pitchFamily="49" charset="0"/>
                <a:cs typeface="Consolas" panose="020B0609020204030204" pitchFamily="49" charset="0"/>
              </a:rPr>
              <a:t>):</a:t>
            </a:r>
          </a:p>
          <a:p>
            <a:pPr lvl="1"/>
            <a:r>
              <a:rPr lang="es-CL" sz="2800" b="0" dirty="0">
                <a:effectLst/>
                <a:latin typeface="Consolas" panose="020B0609020204030204" pitchFamily="49" charset="0"/>
                <a:cs typeface="Consolas" panose="020B0609020204030204" pitchFamily="49" charset="0"/>
              </a:rPr>
              <a:t>sumar = a + b</a:t>
            </a:r>
          </a:p>
          <a:p>
            <a:pPr lvl="1"/>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a:t>
            </a:r>
            <a:r>
              <a:rPr lang="es-CL" sz="2800" b="0" dirty="0" err="1">
                <a:effectLst/>
                <a:latin typeface="Consolas" panose="020B0609020204030204" pitchFamily="49" charset="0"/>
                <a:cs typeface="Consolas" panose="020B0609020204030204" pitchFamily="49" charset="0"/>
              </a:rPr>
              <a:t>f"La</a:t>
            </a:r>
            <a:r>
              <a:rPr lang="es-CL" sz="2800" b="0" dirty="0">
                <a:effectLst/>
                <a:latin typeface="Consolas" panose="020B0609020204030204" pitchFamily="49" charset="0"/>
                <a:cs typeface="Consolas" panose="020B0609020204030204" pitchFamily="49" charset="0"/>
              </a:rPr>
              <a:t> suma de los argumentos es: {sumar}")</a:t>
            </a:r>
          </a:p>
          <a:p>
            <a:endParaRPr lang="es-CL" sz="2800" b="0" dirty="0">
              <a:effectLst/>
              <a:latin typeface="Consolas" panose="020B0609020204030204" pitchFamily="49" charset="0"/>
              <a:cs typeface="Consolas" panose="020B0609020204030204" pitchFamily="49" charset="0"/>
            </a:endParaRPr>
          </a:p>
          <a:p>
            <a:r>
              <a:rPr lang="es-CL" sz="2800" b="0" dirty="0">
                <a:effectLst/>
                <a:latin typeface="Consolas" panose="020B0609020204030204" pitchFamily="49" charset="0"/>
                <a:cs typeface="Consolas" panose="020B0609020204030204" pitchFamily="49" charset="0"/>
              </a:rPr>
              <a:t>num1 = </a:t>
            </a:r>
            <a:r>
              <a:rPr lang="es-CL" sz="2800" b="0" dirty="0" err="1">
                <a:effectLst/>
                <a:latin typeface="Consolas" panose="020B0609020204030204" pitchFamily="49" charset="0"/>
                <a:cs typeface="Consolas" panose="020B0609020204030204" pitchFamily="49" charset="0"/>
              </a:rPr>
              <a:t>int</a:t>
            </a:r>
            <a:r>
              <a:rPr lang="es-CL" sz="2800" b="0" dirty="0">
                <a:effectLst/>
                <a:latin typeface="Consolas" panose="020B0609020204030204" pitchFamily="49" charset="0"/>
                <a:cs typeface="Consolas" panose="020B0609020204030204" pitchFamily="49" charset="0"/>
              </a:rPr>
              <a:t>(input("Ingrese primer número: "))</a:t>
            </a:r>
          </a:p>
          <a:p>
            <a:r>
              <a:rPr lang="es-CL" sz="2800" b="0" dirty="0">
                <a:effectLst/>
                <a:latin typeface="Consolas" panose="020B0609020204030204" pitchFamily="49" charset="0"/>
                <a:cs typeface="Consolas" panose="020B0609020204030204" pitchFamily="49" charset="0"/>
              </a:rPr>
              <a:t>num2 = </a:t>
            </a:r>
            <a:r>
              <a:rPr lang="es-CL" sz="2800" b="0" dirty="0" err="1">
                <a:effectLst/>
                <a:latin typeface="Consolas" panose="020B0609020204030204" pitchFamily="49" charset="0"/>
                <a:cs typeface="Consolas" panose="020B0609020204030204" pitchFamily="49" charset="0"/>
              </a:rPr>
              <a:t>int</a:t>
            </a:r>
            <a:r>
              <a:rPr lang="es-CL" sz="2800" b="0" dirty="0">
                <a:effectLst/>
                <a:latin typeface="Consolas" panose="020B0609020204030204" pitchFamily="49" charset="0"/>
                <a:cs typeface="Consolas" panose="020B0609020204030204" pitchFamily="49" charset="0"/>
              </a:rPr>
              <a:t>(input("Ingrese segundo número: "))</a:t>
            </a:r>
          </a:p>
          <a:p>
            <a:endParaRPr lang="es-CL" sz="2800" b="0" dirty="0">
              <a:effectLst/>
              <a:latin typeface="Consolas" panose="020B0609020204030204" pitchFamily="49" charset="0"/>
              <a:cs typeface="Consolas" panose="020B0609020204030204" pitchFamily="49" charset="0"/>
            </a:endParaRPr>
          </a:p>
          <a:p>
            <a:endParaRPr lang="es-CL" sz="2800" dirty="0">
              <a:latin typeface="Consolas" panose="020B0609020204030204" pitchFamily="49" charset="0"/>
              <a:cs typeface="Consolas" panose="020B0609020204030204" pitchFamily="49" charset="0"/>
            </a:endParaRPr>
          </a:p>
          <a:p>
            <a:r>
              <a:rPr lang="es-CL" sz="2800" b="0" dirty="0">
                <a:effectLst/>
                <a:latin typeface="Consolas" panose="020B0609020204030204" pitchFamily="49" charset="0"/>
                <a:cs typeface="Consolas" panose="020B0609020204030204" pitchFamily="49" charset="0"/>
              </a:rPr>
              <a:t>suma(num1,num2)</a:t>
            </a:r>
          </a:p>
        </p:txBody>
      </p:sp>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457200" y="596752"/>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Función </a:t>
            </a:r>
            <a:r>
              <a:rPr lang="es-ES_tradnl" sz="4365" dirty="0">
                <a:solidFill>
                  <a:srgbClr val="FF0000"/>
                </a:solidFill>
                <a:latin typeface="Consolas" panose="020B0609020204030204" pitchFamily="49" charset="0"/>
                <a:cs typeface="Consolas" panose="020B0609020204030204" pitchFamily="49" charset="0"/>
              </a:rPr>
              <a:t>con</a:t>
            </a:r>
            <a:r>
              <a:rPr lang="es-ES_tradnl" sz="4365" dirty="0">
                <a:solidFill>
                  <a:srgbClr val="000000"/>
                </a:solidFill>
                <a:latin typeface="Consolas" panose="020B0609020204030204" pitchFamily="49" charset="0"/>
                <a:cs typeface="Consolas" panose="020B0609020204030204" pitchFamily="49" charset="0"/>
              </a:rPr>
              <a:t> argumento y </a:t>
            </a:r>
            <a:r>
              <a:rPr lang="es-ES_tradnl" sz="4365" dirty="0">
                <a:solidFill>
                  <a:srgbClr val="FF0000"/>
                </a:solidFill>
                <a:latin typeface="Consolas" panose="020B0609020204030204" pitchFamily="49" charset="0"/>
                <a:cs typeface="Consolas" panose="020B0609020204030204" pitchFamily="49" charset="0"/>
              </a:rPr>
              <a:t>sin</a:t>
            </a:r>
            <a:r>
              <a:rPr lang="es-ES_tradnl" sz="4365" dirty="0">
                <a:solidFill>
                  <a:srgbClr val="000000"/>
                </a:solidFill>
                <a:latin typeface="Consolas" panose="020B0609020204030204" pitchFamily="49" charset="0"/>
                <a:cs typeface="Consolas" panose="020B0609020204030204" pitchFamily="49" charset="0"/>
              </a:rPr>
              <a:t> retorno</a:t>
            </a:r>
          </a:p>
        </p:txBody>
      </p:sp>
      <p:sp>
        <p:nvSpPr>
          <p:cNvPr id="14" name="Flecha derecha 13">
            <a:extLst>
              <a:ext uri="{FF2B5EF4-FFF2-40B4-BE49-F238E27FC236}">
                <a16:creationId xmlns:a16="http://schemas.microsoft.com/office/drawing/2014/main" id="{85FCC855-A6A3-9E92-0284-37E61D495950}"/>
              </a:ext>
            </a:extLst>
          </p:cNvPr>
          <p:cNvSpPr/>
          <p:nvPr/>
        </p:nvSpPr>
        <p:spPr>
          <a:xfrm>
            <a:off x="8945618" y="8471599"/>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5" name="Flecha derecha 14">
            <a:extLst>
              <a:ext uri="{FF2B5EF4-FFF2-40B4-BE49-F238E27FC236}">
                <a16:creationId xmlns:a16="http://schemas.microsoft.com/office/drawing/2014/main" id="{7BAB9999-8C63-A528-97D6-51DD3E69B9B9}"/>
              </a:ext>
            </a:extLst>
          </p:cNvPr>
          <p:cNvSpPr/>
          <p:nvPr/>
        </p:nvSpPr>
        <p:spPr>
          <a:xfrm>
            <a:off x="3733800" y="3649440"/>
            <a:ext cx="6172200" cy="446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6" name="Rectángulo 15">
            <a:extLst>
              <a:ext uri="{FF2B5EF4-FFF2-40B4-BE49-F238E27FC236}">
                <a16:creationId xmlns:a16="http://schemas.microsoft.com/office/drawing/2014/main" id="{ED8005DB-501B-E81A-5C22-AA843BCE2C37}"/>
              </a:ext>
            </a:extLst>
          </p:cNvPr>
          <p:cNvSpPr/>
          <p:nvPr/>
        </p:nvSpPr>
        <p:spPr>
          <a:xfrm>
            <a:off x="10225153" y="3187751"/>
            <a:ext cx="7498967" cy="1815882"/>
          </a:xfrm>
          <a:prstGeom prst="rect">
            <a:avLst/>
          </a:prstGeom>
        </p:spPr>
        <p:txBody>
          <a:bodyPr wrap="square">
            <a:spAutoFit/>
          </a:bodyPr>
          <a:lstStyle/>
          <a:p>
            <a:r>
              <a:rPr lang="es-ES" sz="2800" dirty="0">
                <a:solidFill>
                  <a:srgbClr val="C00000"/>
                </a:solidFill>
                <a:latin typeface="Consolas" panose="020B0609020204030204" pitchFamily="49" charset="0"/>
                <a:cs typeface="Consolas" panose="020B0609020204030204" pitchFamily="49" charset="0"/>
              </a:rPr>
              <a:t>suma(), con argumentos, posee dos variables con valor y no retorna la suma de ellas, sino que muestra el resultado en la misma función</a:t>
            </a:r>
            <a:endParaRPr lang="en-US" sz="2800" dirty="0">
              <a:solidFill>
                <a:srgbClr val="C00000"/>
              </a:solidFill>
              <a:latin typeface="Consolas" panose="020B0609020204030204" pitchFamily="49" charset="0"/>
              <a:cs typeface="Consolas" panose="020B0609020204030204" pitchFamily="49" charset="0"/>
            </a:endParaRPr>
          </a:p>
        </p:txBody>
      </p:sp>
      <p:sp>
        <p:nvSpPr>
          <p:cNvPr id="17" name="Rectángulo 16">
            <a:extLst>
              <a:ext uri="{FF2B5EF4-FFF2-40B4-BE49-F238E27FC236}">
                <a16:creationId xmlns:a16="http://schemas.microsoft.com/office/drawing/2014/main" id="{22D9C35B-DD5F-9662-2187-CA71AFF81A65}"/>
              </a:ext>
            </a:extLst>
          </p:cNvPr>
          <p:cNvSpPr/>
          <p:nvPr/>
        </p:nvSpPr>
        <p:spPr>
          <a:xfrm>
            <a:off x="10662859" y="5488716"/>
            <a:ext cx="7498967" cy="523220"/>
          </a:xfrm>
          <a:prstGeom prst="rect">
            <a:avLst/>
          </a:prstGeom>
        </p:spPr>
        <p:txBody>
          <a:bodyPr wrap="square">
            <a:spAutoFit/>
          </a:bodyPr>
          <a:lstStyle/>
          <a:p>
            <a:r>
              <a:rPr lang="es-ES" sz="2800" dirty="0">
                <a:solidFill>
                  <a:srgbClr val="0070C0"/>
                </a:solidFill>
                <a:latin typeface="Consolas" panose="020B0609020204030204" pitchFamily="49" charset="0"/>
                <a:cs typeface="Consolas" panose="020B0609020204030204" pitchFamily="49" charset="0"/>
              </a:rPr>
              <a:t>Ingreso de números por consola</a:t>
            </a:r>
          </a:p>
        </p:txBody>
      </p:sp>
      <p:sp>
        <p:nvSpPr>
          <p:cNvPr id="19" name="Rectángulo 18">
            <a:extLst>
              <a:ext uri="{FF2B5EF4-FFF2-40B4-BE49-F238E27FC236}">
                <a16:creationId xmlns:a16="http://schemas.microsoft.com/office/drawing/2014/main" id="{757EC9FC-D95B-6975-9F5C-C494C5FC0B0A}"/>
              </a:ext>
            </a:extLst>
          </p:cNvPr>
          <p:cNvSpPr/>
          <p:nvPr/>
        </p:nvSpPr>
        <p:spPr>
          <a:xfrm>
            <a:off x="10445365" y="8234227"/>
            <a:ext cx="8328660" cy="954107"/>
          </a:xfrm>
          <a:prstGeom prst="rect">
            <a:avLst/>
          </a:prstGeom>
        </p:spPr>
        <p:txBody>
          <a:bodyPr wrap="square">
            <a:spAutoFit/>
          </a:bodyPr>
          <a:lstStyle/>
          <a:p>
            <a:r>
              <a:rPr lang="es-ES" sz="2800" dirty="0">
                <a:solidFill>
                  <a:srgbClr val="00B050"/>
                </a:solidFill>
                <a:latin typeface="Consolas" panose="020B0609020204030204" pitchFamily="49" charset="0"/>
                <a:cs typeface="Consolas" panose="020B0609020204030204" pitchFamily="49" charset="0"/>
              </a:rPr>
              <a:t>Resultado de la llamada a la función suma().</a:t>
            </a:r>
            <a:endParaRPr lang="en-US" sz="2800" dirty="0">
              <a:solidFill>
                <a:srgbClr val="00B050"/>
              </a:solidFill>
              <a:latin typeface="Consolas" panose="020B0609020204030204" pitchFamily="49" charset="0"/>
              <a:cs typeface="Consolas" panose="020B0609020204030204" pitchFamily="49" charset="0"/>
            </a:endParaRPr>
          </a:p>
        </p:txBody>
      </p:sp>
      <p:sp>
        <p:nvSpPr>
          <p:cNvPr id="22" name="Flecha derecha 21">
            <a:extLst>
              <a:ext uri="{FF2B5EF4-FFF2-40B4-BE49-F238E27FC236}">
                <a16:creationId xmlns:a16="http://schemas.microsoft.com/office/drawing/2014/main" id="{793FF60A-C3B9-8DE2-FDA7-C91E0401CECF}"/>
              </a:ext>
            </a:extLst>
          </p:cNvPr>
          <p:cNvSpPr/>
          <p:nvPr/>
        </p:nvSpPr>
        <p:spPr>
          <a:xfrm>
            <a:off x="3545954" y="7178930"/>
            <a:ext cx="6731652"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1" name="Flecha derecha 10">
            <a:extLst>
              <a:ext uri="{FF2B5EF4-FFF2-40B4-BE49-F238E27FC236}">
                <a16:creationId xmlns:a16="http://schemas.microsoft.com/office/drawing/2014/main" id="{215FD964-2581-9E7D-CA16-D952B7016842}"/>
              </a:ext>
            </a:extLst>
          </p:cNvPr>
          <p:cNvSpPr/>
          <p:nvPr/>
        </p:nvSpPr>
        <p:spPr>
          <a:xfrm>
            <a:off x="9345223" y="5577391"/>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3" name="Rectángulo 12">
            <a:extLst>
              <a:ext uri="{FF2B5EF4-FFF2-40B4-BE49-F238E27FC236}">
                <a16:creationId xmlns:a16="http://schemas.microsoft.com/office/drawing/2014/main" id="{DDC27A62-5BE8-4470-5377-4D954C478E7D}"/>
              </a:ext>
            </a:extLst>
          </p:cNvPr>
          <p:cNvSpPr/>
          <p:nvPr/>
        </p:nvSpPr>
        <p:spPr>
          <a:xfrm>
            <a:off x="10484345" y="6833580"/>
            <a:ext cx="7498967" cy="954107"/>
          </a:xfrm>
          <a:prstGeom prst="rect">
            <a:avLst/>
          </a:prstGeom>
        </p:spPr>
        <p:txBody>
          <a:bodyPr wrap="square">
            <a:spAutoFit/>
          </a:bodyPr>
          <a:lstStyle/>
          <a:p>
            <a:r>
              <a:rPr lang="es-ES" sz="2800" dirty="0">
                <a:solidFill>
                  <a:srgbClr val="C00000"/>
                </a:solidFill>
                <a:latin typeface="Consolas" panose="020B0609020204030204" pitchFamily="49" charset="0"/>
                <a:cs typeface="Consolas" panose="020B0609020204030204" pitchFamily="49" charset="0"/>
              </a:rPr>
              <a:t>Llamada a la función suma() enviando los valores de num1 y num2</a:t>
            </a:r>
            <a:endParaRPr lang="en-US" sz="2800" dirty="0">
              <a:solidFill>
                <a:srgbClr val="C00000"/>
              </a:solidFill>
              <a:latin typeface="Consolas" panose="020B0609020204030204" pitchFamily="49" charset="0"/>
              <a:cs typeface="Consolas" panose="020B0609020204030204" pitchFamily="49" charset="0"/>
            </a:endParaRPr>
          </a:p>
        </p:txBody>
      </p:sp>
      <p:pic>
        <p:nvPicPr>
          <p:cNvPr id="18" name="Imagen 17">
            <a:extLst>
              <a:ext uri="{FF2B5EF4-FFF2-40B4-BE49-F238E27FC236}">
                <a16:creationId xmlns:a16="http://schemas.microsoft.com/office/drawing/2014/main" id="{879262AA-12BE-81ED-0745-EBB662A06333}"/>
              </a:ext>
            </a:extLst>
          </p:cNvPr>
          <p:cNvPicPr>
            <a:picLocks noChangeAspect="1"/>
          </p:cNvPicPr>
          <p:nvPr/>
        </p:nvPicPr>
        <p:blipFill>
          <a:blip r:embed="rId10"/>
          <a:stretch>
            <a:fillRect/>
          </a:stretch>
        </p:blipFill>
        <p:spPr>
          <a:xfrm>
            <a:off x="3545954" y="8077846"/>
            <a:ext cx="4807230" cy="1027186"/>
          </a:xfrm>
          <a:prstGeom prst="rect">
            <a:avLst/>
          </a:prstGeom>
        </p:spPr>
      </p:pic>
    </p:spTree>
    <p:extLst>
      <p:ext uri="{BB962C8B-B14F-4D97-AF65-F5344CB8AC3E}">
        <p14:creationId xmlns:p14="http://schemas.microsoft.com/office/powerpoint/2010/main" val="131437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DC42CA6-3019-0340-DD47-00DE07B4461A}"/>
              </a:ext>
            </a:extLst>
          </p:cNvPr>
          <p:cNvSpPr txBox="1"/>
          <p:nvPr/>
        </p:nvSpPr>
        <p:spPr>
          <a:xfrm>
            <a:off x="457200" y="3649440"/>
            <a:ext cx="12311348" cy="3539430"/>
          </a:xfrm>
          <a:prstGeom prst="rect">
            <a:avLst/>
          </a:prstGeom>
          <a:noFill/>
        </p:spPr>
        <p:txBody>
          <a:bodyPr wrap="square">
            <a:spAutoFit/>
          </a:bodyPr>
          <a:lstStyle/>
          <a:p>
            <a:r>
              <a:rPr lang="es-CL" sz="2800" b="0" dirty="0" err="1">
                <a:effectLst/>
                <a:latin typeface="Consolas" panose="020B0609020204030204" pitchFamily="49" charset="0"/>
                <a:cs typeface="Consolas" panose="020B0609020204030204" pitchFamily="49" charset="0"/>
              </a:rPr>
              <a:t>def</a:t>
            </a:r>
            <a:r>
              <a:rPr lang="es-CL" sz="2800" b="0" dirty="0">
                <a:effectLst/>
                <a:latin typeface="Consolas" panose="020B0609020204030204" pitchFamily="49" charset="0"/>
                <a:cs typeface="Consolas" panose="020B0609020204030204" pitchFamily="49" charset="0"/>
              </a:rPr>
              <a:t> suma(</a:t>
            </a:r>
            <a:r>
              <a:rPr lang="es-CL" sz="2800" b="0" dirty="0" err="1">
                <a:effectLst/>
                <a:latin typeface="Consolas" panose="020B0609020204030204" pitchFamily="49" charset="0"/>
                <a:cs typeface="Consolas" panose="020B0609020204030204" pitchFamily="49" charset="0"/>
              </a:rPr>
              <a:t>a,b</a:t>
            </a:r>
            <a:r>
              <a:rPr lang="es-CL" sz="2800" b="0" dirty="0">
                <a:effectLst/>
                <a:latin typeface="Consolas" panose="020B0609020204030204" pitchFamily="49" charset="0"/>
                <a:cs typeface="Consolas" panose="020B0609020204030204" pitchFamily="49" charset="0"/>
              </a:rPr>
              <a:t>):</a:t>
            </a:r>
          </a:p>
          <a:p>
            <a:pPr lvl="1"/>
            <a:r>
              <a:rPr lang="es-CL" sz="2800" b="0" dirty="0">
                <a:effectLst/>
                <a:latin typeface="Consolas" panose="020B0609020204030204" pitchFamily="49" charset="0"/>
                <a:cs typeface="Consolas" panose="020B0609020204030204" pitchFamily="49" charset="0"/>
              </a:rPr>
              <a:t>sumar = a + b</a:t>
            </a:r>
          </a:p>
          <a:p>
            <a:pPr lvl="1"/>
            <a:r>
              <a:rPr lang="es-CL" sz="2800" b="0" dirty="0" err="1">
                <a:effectLst/>
                <a:latin typeface="Consolas" panose="020B0609020204030204" pitchFamily="49" charset="0"/>
                <a:cs typeface="Consolas" panose="020B0609020204030204" pitchFamily="49" charset="0"/>
              </a:rPr>
              <a:t>return</a:t>
            </a:r>
            <a:r>
              <a:rPr lang="es-CL" sz="2800" b="0" dirty="0">
                <a:effectLst/>
                <a:latin typeface="Consolas" panose="020B0609020204030204" pitchFamily="49" charset="0"/>
                <a:cs typeface="Consolas" panose="020B0609020204030204" pitchFamily="49" charset="0"/>
              </a:rPr>
              <a:t>(sumar)</a:t>
            </a:r>
          </a:p>
          <a:p>
            <a:endParaRPr lang="es-CL" sz="2800" b="0" dirty="0">
              <a:effectLst/>
              <a:latin typeface="Consolas" panose="020B0609020204030204" pitchFamily="49" charset="0"/>
              <a:cs typeface="Consolas" panose="020B0609020204030204" pitchFamily="49" charset="0"/>
            </a:endParaRPr>
          </a:p>
          <a:p>
            <a:r>
              <a:rPr lang="es-CL" sz="2800" b="0" dirty="0">
                <a:effectLst/>
                <a:latin typeface="Consolas" panose="020B0609020204030204" pitchFamily="49" charset="0"/>
                <a:cs typeface="Consolas" panose="020B0609020204030204" pitchFamily="49" charset="0"/>
              </a:rPr>
              <a:t>num1 = </a:t>
            </a:r>
            <a:r>
              <a:rPr lang="es-CL" sz="2800" b="0" dirty="0" err="1">
                <a:effectLst/>
                <a:latin typeface="Consolas" panose="020B0609020204030204" pitchFamily="49" charset="0"/>
                <a:cs typeface="Consolas" panose="020B0609020204030204" pitchFamily="49" charset="0"/>
              </a:rPr>
              <a:t>int</a:t>
            </a:r>
            <a:r>
              <a:rPr lang="es-CL" sz="2800" b="0" dirty="0">
                <a:effectLst/>
                <a:latin typeface="Consolas" panose="020B0609020204030204" pitchFamily="49" charset="0"/>
                <a:cs typeface="Consolas" panose="020B0609020204030204" pitchFamily="49" charset="0"/>
              </a:rPr>
              <a:t>(input("Ingrese primer número: "))</a:t>
            </a:r>
          </a:p>
          <a:p>
            <a:r>
              <a:rPr lang="es-CL" sz="2800" b="0" dirty="0">
                <a:effectLst/>
                <a:latin typeface="Consolas" panose="020B0609020204030204" pitchFamily="49" charset="0"/>
                <a:cs typeface="Consolas" panose="020B0609020204030204" pitchFamily="49" charset="0"/>
              </a:rPr>
              <a:t>num2 = </a:t>
            </a:r>
            <a:r>
              <a:rPr lang="es-CL" sz="2800" b="0" dirty="0" err="1">
                <a:effectLst/>
                <a:latin typeface="Consolas" panose="020B0609020204030204" pitchFamily="49" charset="0"/>
                <a:cs typeface="Consolas" panose="020B0609020204030204" pitchFamily="49" charset="0"/>
              </a:rPr>
              <a:t>int</a:t>
            </a:r>
            <a:r>
              <a:rPr lang="es-CL" sz="2800" b="0" dirty="0">
                <a:effectLst/>
                <a:latin typeface="Consolas" panose="020B0609020204030204" pitchFamily="49" charset="0"/>
                <a:cs typeface="Consolas" panose="020B0609020204030204" pitchFamily="49" charset="0"/>
              </a:rPr>
              <a:t>(input("Ingrese segundo número: "))</a:t>
            </a:r>
          </a:p>
          <a:p>
            <a:endParaRPr lang="es-CL" sz="2800" dirty="0">
              <a:latin typeface="Consolas" panose="020B0609020204030204" pitchFamily="49" charset="0"/>
              <a:cs typeface="Consolas" panose="020B0609020204030204" pitchFamily="49" charset="0"/>
            </a:endParaRPr>
          </a:p>
          <a:p>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a:t>
            </a:r>
            <a:r>
              <a:rPr lang="es-CL" sz="2800" b="0" dirty="0" err="1">
                <a:effectLst/>
                <a:latin typeface="Consolas" panose="020B0609020204030204" pitchFamily="49" charset="0"/>
                <a:cs typeface="Consolas" panose="020B0609020204030204" pitchFamily="49" charset="0"/>
              </a:rPr>
              <a:t>f"la</a:t>
            </a:r>
            <a:r>
              <a:rPr lang="es-CL" sz="2800" b="0" dirty="0">
                <a:effectLst/>
                <a:latin typeface="Consolas" panose="020B0609020204030204" pitchFamily="49" charset="0"/>
                <a:cs typeface="Consolas" panose="020B0609020204030204" pitchFamily="49" charset="0"/>
              </a:rPr>
              <a:t> suma es: ",suma(num1,num2))</a:t>
            </a:r>
          </a:p>
        </p:txBody>
      </p:sp>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457200" y="596752"/>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Función </a:t>
            </a:r>
            <a:r>
              <a:rPr lang="es-ES_tradnl" sz="4365" dirty="0">
                <a:solidFill>
                  <a:srgbClr val="FF0000"/>
                </a:solidFill>
                <a:latin typeface="Consolas" panose="020B0609020204030204" pitchFamily="49" charset="0"/>
                <a:cs typeface="Consolas" panose="020B0609020204030204" pitchFamily="49" charset="0"/>
              </a:rPr>
              <a:t>con</a:t>
            </a:r>
            <a:r>
              <a:rPr lang="es-ES_tradnl" sz="4365" dirty="0">
                <a:solidFill>
                  <a:srgbClr val="000000"/>
                </a:solidFill>
                <a:latin typeface="Consolas" panose="020B0609020204030204" pitchFamily="49" charset="0"/>
                <a:cs typeface="Consolas" panose="020B0609020204030204" pitchFamily="49" charset="0"/>
              </a:rPr>
              <a:t> argumento y </a:t>
            </a:r>
            <a:r>
              <a:rPr lang="es-ES_tradnl" sz="4365" dirty="0">
                <a:solidFill>
                  <a:srgbClr val="FF0000"/>
                </a:solidFill>
                <a:latin typeface="Consolas" panose="020B0609020204030204" pitchFamily="49" charset="0"/>
                <a:cs typeface="Consolas" panose="020B0609020204030204" pitchFamily="49" charset="0"/>
              </a:rPr>
              <a:t>con</a:t>
            </a:r>
            <a:r>
              <a:rPr lang="es-ES_tradnl" sz="4365" dirty="0">
                <a:solidFill>
                  <a:srgbClr val="000000"/>
                </a:solidFill>
                <a:latin typeface="Consolas" panose="020B0609020204030204" pitchFamily="49" charset="0"/>
                <a:cs typeface="Consolas" panose="020B0609020204030204" pitchFamily="49" charset="0"/>
              </a:rPr>
              <a:t> retorno</a:t>
            </a:r>
          </a:p>
        </p:txBody>
      </p:sp>
      <p:sp>
        <p:nvSpPr>
          <p:cNvPr id="14" name="Flecha derecha 13">
            <a:extLst>
              <a:ext uri="{FF2B5EF4-FFF2-40B4-BE49-F238E27FC236}">
                <a16:creationId xmlns:a16="http://schemas.microsoft.com/office/drawing/2014/main" id="{85FCC855-A6A3-9E92-0284-37E61D495950}"/>
              </a:ext>
            </a:extLst>
          </p:cNvPr>
          <p:cNvSpPr/>
          <p:nvPr/>
        </p:nvSpPr>
        <p:spPr>
          <a:xfrm>
            <a:off x="8945618" y="8471599"/>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5" name="Flecha derecha 14">
            <a:extLst>
              <a:ext uri="{FF2B5EF4-FFF2-40B4-BE49-F238E27FC236}">
                <a16:creationId xmlns:a16="http://schemas.microsoft.com/office/drawing/2014/main" id="{7BAB9999-8C63-A528-97D6-51DD3E69B9B9}"/>
              </a:ext>
            </a:extLst>
          </p:cNvPr>
          <p:cNvSpPr/>
          <p:nvPr/>
        </p:nvSpPr>
        <p:spPr>
          <a:xfrm>
            <a:off x="3733800" y="3649440"/>
            <a:ext cx="6172200" cy="446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6" name="Rectángulo 15">
            <a:extLst>
              <a:ext uri="{FF2B5EF4-FFF2-40B4-BE49-F238E27FC236}">
                <a16:creationId xmlns:a16="http://schemas.microsoft.com/office/drawing/2014/main" id="{ED8005DB-501B-E81A-5C22-AA843BCE2C37}"/>
              </a:ext>
            </a:extLst>
          </p:cNvPr>
          <p:cNvSpPr/>
          <p:nvPr/>
        </p:nvSpPr>
        <p:spPr>
          <a:xfrm>
            <a:off x="10225153" y="3187751"/>
            <a:ext cx="7498967" cy="1384995"/>
          </a:xfrm>
          <a:prstGeom prst="rect">
            <a:avLst/>
          </a:prstGeom>
        </p:spPr>
        <p:txBody>
          <a:bodyPr wrap="square">
            <a:spAutoFit/>
          </a:bodyPr>
          <a:lstStyle/>
          <a:p>
            <a:r>
              <a:rPr lang="es-ES" sz="2800" dirty="0">
                <a:solidFill>
                  <a:srgbClr val="C00000"/>
                </a:solidFill>
                <a:latin typeface="Consolas" panose="020B0609020204030204" pitchFamily="49" charset="0"/>
                <a:cs typeface="Consolas" panose="020B0609020204030204" pitchFamily="49" charset="0"/>
              </a:rPr>
              <a:t>suma(), con argumentos, posee dos variables con valor y retorna la suma de ellas.</a:t>
            </a:r>
            <a:endParaRPr lang="en-US" sz="2800" dirty="0">
              <a:solidFill>
                <a:srgbClr val="C00000"/>
              </a:solidFill>
              <a:latin typeface="Consolas" panose="020B0609020204030204" pitchFamily="49" charset="0"/>
              <a:cs typeface="Consolas" panose="020B0609020204030204" pitchFamily="49" charset="0"/>
            </a:endParaRPr>
          </a:p>
        </p:txBody>
      </p:sp>
      <p:sp>
        <p:nvSpPr>
          <p:cNvPr id="17" name="Rectángulo 16">
            <a:extLst>
              <a:ext uri="{FF2B5EF4-FFF2-40B4-BE49-F238E27FC236}">
                <a16:creationId xmlns:a16="http://schemas.microsoft.com/office/drawing/2014/main" id="{22D9C35B-DD5F-9662-2187-CA71AFF81A65}"/>
              </a:ext>
            </a:extLst>
          </p:cNvPr>
          <p:cNvSpPr/>
          <p:nvPr/>
        </p:nvSpPr>
        <p:spPr>
          <a:xfrm>
            <a:off x="11526887" y="5379660"/>
            <a:ext cx="7498967" cy="523220"/>
          </a:xfrm>
          <a:prstGeom prst="rect">
            <a:avLst/>
          </a:prstGeom>
        </p:spPr>
        <p:txBody>
          <a:bodyPr wrap="square">
            <a:spAutoFit/>
          </a:bodyPr>
          <a:lstStyle/>
          <a:p>
            <a:r>
              <a:rPr lang="es-ES" sz="2800" dirty="0">
                <a:solidFill>
                  <a:srgbClr val="0070C0"/>
                </a:solidFill>
                <a:latin typeface="Consolas" panose="020B0609020204030204" pitchFamily="49" charset="0"/>
                <a:cs typeface="Consolas" panose="020B0609020204030204" pitchFamily="49" charset="0"/>
              </a:rPr>
              <a:t>Ingreso de números por consola</a:t>
            </a:r>
          </a:p>
        </p:txBody>
      </p:sp>
      <p:sp>
        <p:nvSpPr>
          <p:cNvPr id="19" name="Rectángulo 18">
            <a:extLst>
              <a:ext uri="{FF2B5EF4-FFF2-40B4-BE49-F238E27FC236}">
                <a16:creationId xmlns:a16="http://schemas.microsoft.com/office/drawing/2014/main" id="{757EC9FC-D95B-6975-9F5C-C494C5FC0B0A}"/>
              </a:ext>
            </a:extLst>
          </p:cNvPr>
          <p:cNvSpPr/>
          <p:nvPr/>
        </p:nvSpPr>
        <p:spPr>
          <a:xfrm>
            <a:off x="10577716" y="8395499"/>
            <a:ext cx="8328660" cy="954107"/>
          </a:xfrm>
          <a:prstGeom prst="rect">
            <a:avLst/>
          </a:prstGeom>
        </p:spPr>
        <p:txBody>
          <a:bodyPr wrap="square">
            <a:spAutoFit/>
          </a:bodyPr>
          <a:lstStyle/>
          <a:p>
            <a:r>
              <a:rPr lang="es-ES" sz="2800" dirty="0">
                <a:solidFill>
                  <a:srgbClr val="00B050"/>
                </a:solidFill>
                <a:latin typeface="Consolas" panose="020B0609020204030204" pitchFamily="49" charset="0"/>
                <a:cs typeface="Consolas" panose="020B0609020204030204" pitchFamily="49" charset="0"/>
              </a:rPr>
              <a:t>Resultado de la llamada a la función suma().</a:t>
            </a:r>
            <a:endParaRPr lang="en-US" sz="2800" dirty="0">
              <a:solidFill>
                <a:srgbClr val="00B050"/>
              </a:solidFill>
              <a:latin typeface="Consolas" panose="020B0609020204030204" pitchFamily="49" charset="0"/>
              <a:cs typeface="Consolas" panose="020B0609020204030204" pitchFamily="49" charset="0"/>
            </a:endParaRPr>
          </a:p>
        </p:txBody>
      </p:sp>
      <p:sp>
        <p:nvSpPr>
          <p:cNvPr id="11" name="Flecha derecha 10">
            <a:extLst>
              <a:ext uri="{FF2B5EF4-FFF2-40B4-BE49-F238E27FC236}">
                <a16:creationId xmlns:a16="http://schemas.microsoft.com/office/drawing/2014/main" id="{215FD964-2581-9E7D-CA16-D952B7016842}"/>
              </a:ext>
            </a:extLst>
          </p:cNvPr>
          <p:cNvSpPr/>
          <p:nvPr/>
        </p:nvSpPr>
        <p:spPr>
          <a:xfrm>
            <a:off x="10217316" y="5637728"/>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sp>
        <p:nvSpPr>
          <p:cNvPr id="13" name="Rectángulo 12">
            <a:extLst>
              <a:ext uri="{FF2B5EF4-FFF2-40B4-BE49-F238E27FC236}">
                <a16:creationId xmlns:a16="http://schemas.microsoft.com/office/drawing/2014/main" id="{DDC27A62-5BE8-4470-5377-4D954C478E7D}"/>
              </a:ext>
            </a:extLst>
          </p:cNvPr>
          <p:cNvSpPr/>
          <p:nvPr/>
        </p:nvSpPr>
        <p:spPr>
          <a:xfrm>
            <a:off x="10789033" y="6379687"/>
            <a:ext cx="7498967" cy="1815882"/>
          </a:xfrm>
          <a:prstGeom prst="rect">
            <a:avLst/>
          </a:prstGeom>
        </p:spPr>
        <p:txBody>
          <a:bodyPr wrap="square">
            <a:spAutoFit/>
          </a:bodyPr>
          <a:lstStyle/>
          <a:p>
            <a:r>
              <a:rPr lang="es-ES" sz="2800" dirty="0">
                <a:solidFill>
                  <a:srgbClr val="C00000"/>
                </a:solidFill>
                <a:latin typeface="Consolas" panose="020B0609020204030204" pitchFamily="49" charset="0"/>
                <a:cs typeface="Consolas" panose="020B0609020204030204" pitchFamily="49" charset="0"/>
              </a:rPr>
              <a:t>Llamada a la función suma() enviando los valores de num1 y num2 y retornando el resultado en esta sentencia</a:t>
            </a:r>
            <a:endParaRPr lang="en-US" sz="2800" dirty="0">
              <a:solidFill>
                <a:srgbClr val="C00000"/>
              </a:solidFill>
              <a:latin typeface="Consolas" panose="020B0609020204030204" pitchFamily="49" charset="0"/>
              <a:cs typeface="Consolas" panose="020B0609020204030204" pitchFamily="49" charset="0"/>
            </a:endParaRPr>
          </a:p>
        </p:txBody>
      </p:sp>
      <p:sp>
        <p:nvSpPr>
          <p:cNvPr id="10" name="Flecha derecha 9">
            <a:extLst>
              <a:ext uri="{FF2B5EF4-FFF2-40B4-BE49-F238E27FC236}">
                <a16:creationId xmlns:a16="http://schemas.microsoft.com/office/drawing/2014/main" id="{AF5715F7-1B35-6208-9647-C5FC95AC3E34}"/>
              </a:ext>
            </a:extLst>
          </p:cNvPr>
          <p:cNvSpPr/>
          <p:nvPr/>
        </p:nvSpPr>
        <p:spPr>
          <a:xfrm>
            <a:off x="9105900" y="6702710"/>
            <a:ext cx="1279535" cy="239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nsolas" panose="020B0609020204030204" pitchFamily="49" charset="0"/>
              <a:cs typeface="Consolas" panose="020B0609020204030204" pitchFamily="49" charset="0"/>
            </a:endParaRPr>
          </a:p>
        </p:txBody>
      </p:sp>
      <p:pic>
        <p:nvPicPr>
          <p:cNvPr id="20" name="Imagen 19">
            <a:extLst>
              <a:ext uri="{FF2B5EF4-FFF2-40B4-BE49-F238E27FC236}">
                <a16:creationId xmlns:a16="http://schemas.microsoft.com/office/drawing/2014/main" id="{2EB3AA54-A8F9-8065-E1EF-75120A538F44}"/>
              </a:ext>
            </a:extLst>
          </p:cNvPr>
          <p:cNvPicPr>
            <a:picLocks noChangeAspect="1"/>
          </p:cNvPicPr>
          <p:nvPr/>
        </p:nvPicPr>
        <p:blipFill>
          <a:blip r:embed="rId10"/>
          <a:stretch>
            <a:fillRect/>
          </a:stretch>
        </p:blipFill>
        <p:spPr>
          <a:xfrm>
            <a:off x="1984571" y="7717008"/>
            <a:ext cx="6759248" cy="1508262"/>
          </a:xfrm>
          <a:prstGeom prst="rect">
            <a:avLst/>
          </a:prstGeom>
        </p:spPr>
      </p:pic>
    </p:spTree>
    <p:extLst>
      <p:ext uri="{BB962C8B-B14F-4D97-AF65-F5344CB8AC3E}">
        <p14:creationId xmlns:p14="http://schemas.microsoft.com/office/powerpoint/2010/main" val="39887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7272</TotalTime>
  <Words>742</Words>
  <Application>Microsoft Office PowerPoint</Application>
  <PresentationFormat>Personalizado</PresentationFormat>
  <Paragraphs>103</Paragraphs>
  <Slides>12</Slides>
  <Notes>7</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José Acuña</cp:lastModifiedBy>
  <cp:revision>80</cp:revision>
  <dcterms:created xsi:type="dcterms:W3CDTF">2006-08-16T00:00:00Z</dcterms:created>
  <dcterms:modified xsi:type="dcterms:W3CDTF">2024-01-11T20:44:36Z</dcterms:modified>
  <dc:identifier>DAF2KA-PXbM</dc:identifier>
</cp:coreProperties>
</file>