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4" r:id="rId4"/>
    <p:sldId id="265" r:id="rId5"/>
    <p:sldId id="278" r:id="rId6"/>
    <p:sldId id="343" r:id="rId7"/>
    <p:sldId id="344" r:id="rId8"/>
    <p:sldId id="345" r:id="rId9"/>
    <p:sldId id="270" r:id="rId10"/>
    <p:sldId id="279" r:id="rId11"/>
    <p:sldId id="280" r:id="rId12"/>
    <p:sldId id="281" r:id="rId13"/>
    <p:sldId id="283" r:id="rId14"/>
    <p:sldId id="282" r:id="rId15"/>
    <p:sldId id="342" r:id="rId16"/>
  </p:sldIdLst>
  <p:sldSz cx="18288000" cy="10287000"/>
  <p:notesSz cx="6858000" cy="9144000"/>
  <p:embeddedFontLst>
    <p:embeddedFont>
      <p:font typeface="Arial Bold" panose="020B0704020202020204" pitchFamily="34" charset="0"/>
      <p:regular r:id="rId18"/>
      <p:bold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Consolas Bold" panose="020B0709020204030204" pitchFamily="49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085C8-DF15-4457-FFA2-F12FC5C641C0}" v="1" dt="2024-01-11T20:08:49.603"/>
    <p1510:client id="{CFD534A7-C722-EB43-7D54-FB652904EAE1}" v="20" dt="2024-01-11T18:59:47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7" autoAdjust="0"/>
    <p:restoredTop sz="94673" autoAdjust="0"/>
  </p:normalViewPr>
  <p:slideViewPr>
    <p:cSldViewPr>
      <p:cViewPr varScale="1">
        <p:scale>
          <a:sx n="60" d="100"/>
          <a:sy n="60" d="100"/>
        </p:scale>
        <p:origin x="224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pablo Acuna Haro" userId="S::ju.acunah@profesor.duoc.cl::f3be1a7b-23c2-4c04-9128-ec6a6abe027a" providerId="AD" clId="Web-{CFD534A7-C722-EB43-7D54-FB652904EAE1}"/>
    <pc:docChg chg="modSld">
      <pc:chgData name="Juanpablo Acuna Haro" userId="S::ju.acunah@profesor.duoc.cl::f3be1a7b-23c2-4c04-9128-ec6a6abe027a" providerId="AD" clId="Web-{CFD534A7-C722-EB43-7D54-FB652904EAE1}" dt="2024-01-11T18:59:45.741" v="7" actId="20577"/>
      <pc:docMkLst>
        <pc:docMk/>
      </pc:docMkLst>
      <pc:sldChg chg="modSp">
        <pc:chgData name="Juanpablo Acuna Haro" userId="S::ju.acunah@profesor.duoc.cl::f3be1a7b-23c2-4c04-9128-ec6a6abe027a" providerId="AD" clId="Web-{CFD534A7-C722-EB43-7D54-FB652904EAE1}" dt="2024-01-11T18:59:36.116" v="4" actId="20577"/>
        <pc:sldMkLst>
          <pc:docMk/>
          <pc:sldMk cId="0" sldId="270"/>
        </pc:sldMkLst>
        <pc:spChg chg="mod">
          <ac:chgData name="Juanpablo Acuna Haro" userId="S::ju.acunah@profesor.duoc.cl::f3be1a7b-23c2-4c04-9128-ec6a6abe027a" providerId="AD" clId="Web-{CFD534A7-C722-EB43-7D54-FB652904EAE1}" dt="2024-01-11T18:59:36.116" v="4" actId="20577"/>
          <ac:spMkLst>
            <pc:docMk/>
            <pc:sldMk cId="0" sldId="270"/>
            <ac:spMk id="4" creationId="{00000000-0000-0000-0000-000000000000}"/>
          </ac:spMkLst>
        </pc:spChg>
      </pc:sldChg>
      <pc:sldChg chg="modSp">
        <pc:chgData name="Juanpablo Acuna Haro" userId="S::ju.acunah@profesor.duoc.cl::f3be1a7b-23c2-4c04-9128-ec6a6abe027a" providerId="AD" clId="Web-{CFD534A7-C722-EB43-7D54-FB652904EAE1}" dt="2024-01-11T18:59:45.741" v="7" actId="20577"/>
        <pc:sldMkLst>
          <pc:docMk/>
          <pc:sldMk cId="1108639049" sldId="279"/>
        </pc:sldMkLst>
        <pc:spChg chg="mod">
          <ac:chgData name="Juanpablo Acuna Haro" userId="S::ju.acunah@profesor.duoc.cl::f3be1a7b-23c2-4c04-9128-ec6a6abe027a" providerId="AD" clId="Web-{CFD534A7-C722-EB43-7D54-FB652904EAE1}" dt="2024-01-11T18:59:45.741" v="7" actId="20577"/>
          <ac:spMkLst>
            <pc:docMk/>
            <pc:sldMk cId="1108639049" sldId="279"/>
            <ac:spMk id="21" creationId="{E7637572-0CD1-E23C-F6F0-7994A3F9BB54}"/>
          </ac:spMkLst>
        </pc:spChg>
      </pc:sldChg>
      <pc:sldChg chg="modSp">
        <pc:chgData name="Juanpablo Acuna Haro" userId="S::ju.acunah@profesor.duoc.cl::f3be1a7b-23c2-4c04-9128-ec6a6abe027a" providerId="AD" clId="Web-{CFD534A7-C722-EB43-7D54-FB652904EAE1}" dt="2024-01-11T18:58:57.240" v="0" actId="20577"/>
        <pc:sldMkLst>
          <pc:docMk/>
          <pc:sldMk cId="3070451164" sldId="344"/>
        </pc:sldMkLst>
        <pc:spChg chg="mod">
          <ac:chgData name="Juanpablo Acuna Haro" userId="S::ju.acunah@profesor.duoc.cl::f3be1a7b-23c2-4c04-9128-ec6a6abe027a" providerId="AD" clId="Web-{CFD534A7-C722-EB43-7D54-FB652904EAE1}" dt="2024-01-11T18:58:57.240" v="0" actId="20577"/>
          <ac:spMkLst>
            <pc:docMk/>
            <pc:sldMk cId="3070451164" sldId="344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CFD534A7-C722-EB43-7D54-FB652904EAE1}" dt="2024-01-11T18:59:07.068" v="3" actId="20577"/>
        <pc:sldMkLst>
          <pc:docMk/>
          <pc:sldMk cId="2289998022" sldId="345"/>
        </pc:sldMkLst>
        <pc:spChg chg="mod">
          <ac:chgData name="Juanpablo Acuna Haro" userId="S::ju.acunah@profesor.duoc.cl::f3be1a7b-23c2-4c04-9128-ec6a6abe027a" providerId="AD" clId="Web-{CFD534A7-C722-EB43-7D54-FB652904EAE1}" dt="2024-01-11T18:59:07.068" v="3" actId="20577"/>
          <ac:spMkLst>
            <pc:docMk/>
            <pc:sldMk cId="2289998022" sldId="345"/>
            <ac:spMk id="18" creationId="{B345BD19-76AC-1107-BA99-E7B2CAF57522}"/>
          </ac:spMkLst>
        </pc:spChg>
      </pc:sldChg>
    </pc:docChg>
  </pc:docChgLst>
  <pc:docChgLst>
    <pc:chgData name="Alicia Zambrano B." userId="S::azambranob@duoc.cl::eaca8ede-10c1-4fdb-aeec-ecec6b688727" providerId="AD" clId="Web-{855085C8-DF15-4457-FFA2-F12FC5C641C0}"/>
    <pc:docChg chg="modSld">
      <pc:chgData name="Alicia Zambrano B." userId="S::azambranob@duoc.cl::eaca8ede-10c1-4fdb-aeec-ecec6b688727" providerId="AD" clId="Web-{855085C8-DF15-4457-FFA2-F12FC5C641C0}" dt="2024-01-11T20:08:49.603" v="0"/>
      <pc:docMkLst>
        <pc:docMk/>
      </pc:docMkLst>
      <pc:sldChg chg="delSp">
        <pc:chgData name="Alicia Zambrano B." userId="S::azambranob@duoc.cl::eaca8ede-10c1-4fdb-aeec-ecec6b688727" providerId="AD" clId="Web-{855085C8-DF15-4457-FFA2-F12FC5C641C0}" dt="2024-01-11T20:08:49.603" v="0"/>
        <pc:sldMkLst>
          <pc:docMk/>
          <pc:sldMk cId="0" sldId="256"/>
        </pc:sldMkLst>
        <pc:spChg chg="del">
          <ac:chgData name="Alicia Zambrano B." userId="S::azambranob@duoc.cl::eaca8ede-10c1-4fdb-aeec-ecec6b688727" providerId="AD" clId="Web-{855085C8-DF15-4457-FFA2-F12FC5C641C0}" dt="2024-01-11T20:08:49.603" v="0"/>
          <ac:spMkLst>
            <pc:docMk/>
            <pc:sldMk cId="0" sldId="25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68D83-3E7D-984B-A584-B9AE75E3ADAA}" type="datetimeFigureOut">
              <a:rPr lang="es-ES_tradnl" smtClean="0"/>
              <a:t>11/01/2024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7E11-F290-D44B-89E8-1B503D331C2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655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978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848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143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9450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3272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057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661533" y="9280035"/>
            <a:ext cx="1433696" cy="46496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7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194429" y="9319145"/>
            <a:ext cx="344272" cy="427422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7"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585930" y="9203076"/>
            <a:ext cx="388750" cy="543519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7"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6228971" y="596804"/>
            <a:ext cx="2040793" cy="964587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 sz="1637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533" y="687162"/>
            <a:ext cx="15275483" cy="671890"/>
          </a:xfrm>
        </p:spPr>
        <p:txBody>
          <a:bodyPr/>
          <a:lstStyle>
            <a:lvl1pPr algn="r">
              <a:defRPr sz="4366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3959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1.png"/><Relationship Id="rId9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16.sv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sv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2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581422" y="8603574"/>
            <a:ext cx="8040719" cy="9525"/>
          </a:xfrm>
          <a:custGeom>
            <a:avLst/>
            <a:gdLst/>
            <a:ahLst/>
            <a:cxnLst/>
            <a:rect l="l" t="t" r="r" b="b"/>
            <a:pathLst>
              <a:path w="8040719" h="9525">
                <a:moveTo>
                  <a:pt x="0" y="0"/>
                </a:moveTo>
                <a:lnTo>
                  <a:pt x="8040720" y="0"/>
                </a:lnTo>
                <a:lnTo>
                  <a:pt x="804072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5" name="TextBox 5"/>
          <p:cNvSpPr txBox="1"/>
          <p:nvPr/>
        </p:nvSpPr>
        <p:spPr>
          <a:xfrm>
            <a:off x="2627835" y="7296782"/>
            <a:ext cx="8732498" cy="1577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7"/>
              </a:lnSpc>
            </a:pPr>
            <a:r>
              <a:rPr lang="es-ES_tradnl" sz="3456" dirty="0">
                <a:solidFill>
                  <a:srgbClr val="FFFFFF"/>
                </a:solidFill>
                <a:latin typeface="Arial Bold"/>
              </a:rPr>
              <a:t>Fundamentos de Programación FPY</a:t>
            </a:r>
          </a:p>
          <a:p>
            <a:pPr algn="l">
              <a:lnSpc>
                <a:spcPts val="4147"/>
              </a:lnSpc>
            </a:pPr>
            <a:r>
              <a:rPr lang="es-ES_tradnl" sz="3456" dirty="0">
                <a:solidFill>
                  <a:srgbClr val="FFFFFF"/>
                </a:solidFill>
                <a:latin typeface="Arial"/>
              </a:rPr>
              <a:t>Estructuras de entrada y salida en Python</a:t>
            </a:r>
          </a:p>
          <a:p>
            <a:pPr algn="l">
              <a:lnSpc>
                <a:spcPts val="4147"/>
              </a:lnSpc>
            </a:pPr>
            <a:endParaRPr lang="en-US" sz="3456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040446" h="964120">
                <a:moveTo>
                  <a:pt x="0" y="0"/>
                </a:moveTo>
                <a:lnTo>
                  <a:pt x="2040445" y="0"/>
                </a:lnTo>
                <a:lnTo>
                  <a:pt x="2040445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3" name="Group 3"/>
          <p:cNvGrpSpPr/>
          <p:nvPr/>
        </p:nvGrpSpPr>
        <p:grpSpPr>
          <a:xfrm>
            <a:off x="15405859" y="9279220"/>
            <a:ext cx="1433470" cy="464925"/>
            <a:chOff x="0" y="0"/>
            <a:chExt cx="1911293" cy="619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5" name="Freeform 5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/>
          <p:nvPr/>
        </p:nvGrpSpPr>
        <p:grpSpPr>
          <a:xfrm>
            <a:off x="17329950" y="9311467"/>
            <a:ext cx="333244" cy="434315"/>
            <a:chOff x="0" y="0"/>
            <a:chExt cx="444325" cy="5790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16190" y="9202268"/>
            <a:ext cx="102139" cy="102110"/>
            <a:chOff x="0" y="0"/>
            <a:chExt cx="136185" cy="1361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212002" y="459439"/>
            <a:ext cx="1545119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Revisemos conceptos base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EBA0908-EBDB-B523-2189-4BC03293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04211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E7637572-0CD1-E23C-F6F0-7994A3F9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187" y="1269363"/>
            <a:ext cx="12325625" cy="77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sz="2500" dirty="0">
                <a:effectLst/>
                <a:latin typeface="Consolas"/>
                <a:ea typeface="Times New Roman" panose="02020603050405020304" pitchFamily="18" charset="0"/>
                <a:cs typeface="Consolas" panose="020B0609020204030204" pitchFamily="49" charset="0"/>
              </a:rPr>
              <a:t>Variable:</a:t>
            </a:r>
            <a:r>
              <a:rPr lang="es-CL" sz="2500" dirty="0">
                <a:latin typeface="Consolas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s-CL" sz="25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L" altLang="es-CL" sz="2500" b="0" i="0" u="none" strike="noStrike" cap="none" normalizeH="0" baseline="0" dirty="0">
              <a:ln>
                <a:noFill/>
              </a:ln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CL" sz="2500" dirty="0">
                <a:effectLst/>
                <a:latin typeface="Consolas"/>
                <a:ea typeface="Times New Roman" panose="02020603050405020304" pitchFamily="18" charset="0"/>
                <a:cs typeface="Consolas" panose="020B0609020204030204" pitchFamily="49" charset="0"/>
              </a:rPr>
              <a:t>Una variable es un contenedor que se utiliza para almacenar y manipular datos en un programa, estos datos son dinámicos, y pueden modificarse o actualizarse dependiendo de la acción que se requiera</a:t>
            </a:r>
            <a:endParaRPr lang="es-CL" sz="2500">
              <a:effectLst/>
              <a:latin typeface="Consolas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CL" sz="2500" dirty="0">
                <a:effectLst/>
                <a:latin typeface="Consolas"/>
                <a:ea typeface="Times New Roman" panose="02020603050405020304" pitchFamily="18" charset="0"/>
                <a:cs typeface="Consolas" panose="020B0609020204030204" pitchFamily="49" charset="0"/>
              </a:rPr>
              <a:t>Ejemplo: Supongamos que Juan tiene 20 años, vamos a construir en Python la variable edad de la siguiente forma.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s-CL" sz="25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sz="2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edad = </a:t>
            </a:r>
            <a:r>
              <a:rPr lang="es-CL" sz="2500" dirty="0">
                <a:solidFill>
                  <a:srgbClr val="09815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20</a:t>
            </a:r>
            <a:endParaRPr lang="es-CL" sz="25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CL" sz="2500" dirty="0">
                <a:effectLst/>
                <a:latin typeface="Consolas"/>
                <a:ea typeface="Times New Roman" panose="02020603050405020304" pitchFamily="18" charset="0"/>
                <a:cs typeface="Consolas" panose="020B0609020204030204" pitchFamily="49" charset="0"/>
              </a:rPr>
              <a:t>Pero resulta que Juan ha cumplido un año, a lo cual a la variable edad le sumaremos 1 año, quedando: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s-CL" sz="25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sz="2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edad = </a:t>
            </a:r>
            <a:r>
              <a:rPr lang="es-CL" sz="2500" dirty="0">
                <a:solidFill>
                  <a:srgbClr val="09815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21</a:t>
            </a:r>
            <a:endParaRPr lang="es-CL" sz="25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CL" sz="25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s-CL" sz="2500" dirty="0">
                <a:effectLst/>
                <a:latin typeface="Consolas"/>
                <a:ea typeface="Times New Roman" panose="02020603050405020304" pitchFamily="18" charset="0"/>
                <a:cs typeface="Consolas" panose="020B0609020204030204" pitchFamily="49" charset="0"/>
              </a:rPr>
              <a:t>Al hacer esta acción, estamos permitiendo que dato tenga múltiples valores.</a:t>
            </a:r>
            <a:r>
              <a:rPr lang="es-CL" sz="2500" dirty="0">
                <a:latin typeface="Consolas"/>
                <a:cs typeface="Consolas" panose="020B0609020204030204" pitchFamily="49" charset="0"/>
              </a:rPr>
              <a:t> </a:t>
            </a:r>
            <a:endParaRPr kumimoji="0" lang="es-CL" altLang="es-CL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3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040446" h="964120">
                <a:moveTo>
                  <a:pt x="0" y="0"/>
                </a:moveTo>
                <a:lnTo>
                  <a:pt x="2040445" y="0"/>
                </a:lnTo>
                <a:lnTo>
                  <a:pt x="2040445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3" name="Group 3"/>
          <p:cNvGrpSpPr/>
          <p:nvPr/>
        </p:nvGrpSpPr>
        <p:grpSpPr>
          <a:xfrm>
            <a:off x="15405859" y="9279220"/>
            <a:ext cx="1433470" cy="464925"/>
            <a:chOff x="0" y="0"/>
            <a:chExt cx="1911293" cy="619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5" name="Freeform 5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/>
          <p:nvPr/>
        </p:nvGrpSpPr>
        <p:grpSpPr>
          <a:xfrm>
            <a:off x="17329950" y="9311467"/>
            <a:ext cx="333244" cy="434315"/>
            <a:chOff x="0" y="0"/>
            <a:chExt cx="444325" cy="5790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16190" y="9202268"/>
            <a:ext cx="102139" cy="102110"/>
            <a:chOff x="0" y="0"/>
            <a:chExt cx="136185" cy="1361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212002" y="459439"/>
            <a:ext cx="1545119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Revisemos conceptos base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EBA0908-EBDB-B523-2189-4BC03293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04211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E7637572-0CD1-E23C-F6F0-7994A3F9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977" y="3504750"/>
            <a:ext cx="12563613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sz="25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Constante: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25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s-CL" sz="25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Una constante es un elemento de dato con un valor predefinido, y distinto a la variable, su dato se mantiene en el tiempo. </a:t>
            </a:r>
            <a:endParaRPr lang="es-CL" sz="25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s-CL" sz="25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Ejemplo: PI, es un número que se ocupa para varios cálculos en matemáticas, el valor de PI no cambiará a lo cual su valor es constante. </a:t>
            </a:r>
            <a:endParaRPr lang="es-CL" sz="25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pic>
        <p:nvPicPr>
          <p:cNvPr id="4098" name="Picture 2" descr="El número pi - Smartick">
            <a:extLst>
              <a:ext uri="{FF2B5EF4-FFF2-40B4-BE49-F238E27FC236}">
                <a16:creationId xmlns:a16="http://schemas.microsoft.com/office/drawing/2014/main" id="{A30DF294-17BE-E746-9012-1FB190F57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50" y="3504750"/>
            <a:ext cx="3037242" cy="293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3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040446" h="964120">
                <a:moveTo>
                  <a:pt x="0" y="0"/>
                </a:moveTo>
                <a:lnTo>
                  <a:pt x="2040445" y="0"/>
                </a:lnTo>
                <a:lnTo>
                  <a:pt x="2040445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3" name="Group 3"/>
          <p:cNvGrpSpPr/>
          <p:nvPr/>
        </p:nvGrpSpPr>
        <p:grpSpPr>
          <a:xfrm>
            <a:off x="15405859" y="9279220"/>
            <a:ext cx="1433470" cy="464925"/>
            <a:chOff x="0" y="0"/>
            <a:chExt cx="1911293" cy="619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5" name="Freeform 5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/>
          <p:nvPr/>
        </p:nvGrpSpPr>
        <p:grpSpPr>
          <a:xfrm>
            <a:off x="17329950" y="9311467"/>
            <a:ext cx="333244" cy="434315"/>
            <a:chOff x="0" y="0"/>
            <a:chExt cx="444325" cy="5790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16190" y="9202268"/>
            <a:ext cx="102139" cy="102110"/>
            <a:chOff x="0" y="0"/>
            <a:chExt cx="136185" cy="1361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212002" y="459439"/>
            <a:ext cx="1545119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Revisemos conceptos base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EBA0908-EBDB-B523-2189-4BC03293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04211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E7637572-0CD1-E23C-F6F0-7994A3F9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101924"/>
            <a:ext cx="1256361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sz="25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Tipos de datos primitivos: copia y ejecuta el siguiente código.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25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B352A66-D974-4E73-571C-21A3829AA8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4333" y="3259416"/>
            <a:ext cx="11620146" cy="50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5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040446" h="964120">
                <a:moveTo>
                  <a:pt x="0" y="0"/>
                </a:moveTo>
                <a:lnTo>
                  <a:pt x="2040445" y="0"/>
                </a:lnTo>
                <a:lnTo>
                  <a:pt x="2040445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3" name="Group 3"/>
          <p:cNvGrpSpPr/>
          <p:nvPr/>
        </p:nvGrpSpPr>
        <p:grpSpPr>
          <a:xfrm>
            <a:off x="15405859" y="9279220"/>
            <a:ext cx="1433470" cy="464925"/>
            <a:chOff x="0" y="0"/>
            <a:chExt cx="1911293" cy="619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5" name="Freeform 5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/>
          <p:nvPr/>
        </p:nvGrpSpPr>
        <p:grpSpPr>
          <a:xfrm>
            <a:off x="17329950" y="9311467"/>
            <a:ext cx="333244" cy="434315"/>
            <a:chOff x="0" y="0"/>
            <a:chExt cx="444325" cy="5790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16190" y="9202268"/>
            <a:ext cx="102139" cy="102110"/>
            <a:chOff x="0" y="0"/>
            <a:chExt cx="136185" cy="1361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212002" y="459439"/>
            <a:ext cx="1545119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Revisemos conceptos base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E7637572-0CD1-E23C-F6F0-7994A3F9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848" y="1950050"/>
            <a:ext cx="12563613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sz="28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Input: </a:t>
            </a:r>
            <a:r>
              <a:rPr lang="es-CL" sz="28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Para solicitar una entrada de caracteres, utilizaremos la función </a:t>
            </a:r>
            <a:r>
              <a:rPr lang="es-CL" sz="2800" b="1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input()</a:t>
            </a:r>
            <a:r>
              <a:rPr lang="es-CL" sz="28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, que nos permite dar un valor ingresado por la terminal a una variable</a:t>
            </a:r>
            <a:endParaRPr lang="es-C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CL" sz="2500" dirty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sz="25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25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CDD3210-74BB-F4E6-4037-5694589D5B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7800" y="3705416"/>
            <a:ext cx="12994661" cy="96412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0260773-020B-8294-3551-47E0FB9D42E2}"/>
              </a:ext>
            </a:extLst>
          </p:cNvPr>
          <p:cNvSpPr txBox="1"/>
          <p:nvPr/>
        </p:nvSpPr>
        <p:spPr>
          <a:xfrm>
            <a:off x="2819399" y="5634201"/>
            <a:ext cx="12586459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CL" sz="2800" dirty="0">
                <a:latin typeface="Consolas" panose="020B0609020204030204" pitchFamily="49" charset="0"/>
                <a:ea typeface="Arimo"/>
                <a:cs typeface="Consolas" panose="020B0609020204030204" pitchFamily="49" charset="0"/>
                <a:sym typeface="Arimo"/>
              </a:rPr>
              <a:t>Cuando necesitemos guardar variables numéricas, usaremos </a:t>
            </a:r>
            <a:r>
              <a:rPr lang="es-CL" sz="2800" b="1" dirty="0" err="1">
                <a:latin typeface="Consolas" panose="020B0609020204030204" pitchFamily="49" charset="0"/>
                <a:ea typeface="Arimo"/>
                <a:cs typeface="Consolas" panose="020B0609020204030204" pitchFamily="49" charset="0"/>
                <a:sym typeface="Arimo"/>
              </a:rPr>
              <a:t>int</a:t>
            </a:r>
            <a:r>
              <a:rPr lang="es-CL" sz="2800" b="1" dirty="0">
                <a:latin typeface="Consolas" panose="020B0609020204030204" pitchFamily="49" charset="0"/>
                <a:ea typeface="Arimo"/>
                <a:cs typeface="Consolas" panose="020B0609020204030204" pitchFamily="49" charset="0"/>
                <a:sym typeface="Arimo"/>
              </a:rPr>
              <a:t>(input())</a:t>
            </a:r>
            <a:endParaRPr lang="es-CL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4CE2359-BF2A-1FA5-65B8-784D21D56E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1500" y="7134964"/>
            <a:ext cx="14158308" cy="6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91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040446" h="964120">
                <a:moveTo>
                  <a:pt x="0" y="0"/>
                </a:moveTo>
                <a:lnTo>
                  <a:pt x="2040445" y="0"/>
                </a:lnTo>
                <a:lnTo>
                  <a:pt x="2040445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3" name="Group 3"/>
          <p:cNvGrpSpPr/>
          <p:nvPr/>
        </p:nvGrpSpPr>
        <p:grpSpPr>
          <a:xfrm>
            <a:off x="15405859" y="9279220"/>
            <a:ext cx="1433470" cy="464925"/>
            <a:chOff x="0" y="0"/>
            <a:chExt cx="1911293" cy="619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5" name="Freeform 5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/>
          <p:nvPr/>
        </p:nvGrpSpPr>
        <p:grpSpPr>
          <a:xfrm>
            <a:off x="17329950" y="9311467"/>
            <a:ext cx="333244" cy="434315"/>
            <a:chOff x="0" y="0"/>
            <a:chExt cx="444325" cy="5790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16190" y="9202268"/>
            <a:ext cx="102139" cy="102110"/>
            <a:chOff x="0" y="0"/>
            <a:chExt cx="136185" cy="1361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212002" y="459439"/>
            <a:ext cx="1545119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Revisemos conceptos base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E7637572-0CD1-E23C-F6F0-7994A3F9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848" y="2019300"/>
            <a:ext cx="12563613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sz="25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Imprimir por pantalla: Esta acción permite que los resultados almacenados en una variable o constante puedan ser impresos o mostrados por la pantalla. Ejemplo: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CL" sz="2500" dirty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sz="25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25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4EEB05B-CE4F-6435-B401-2FEEFC4CF5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9400" y="3924300"/>
            <a:ext cx="1141476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06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Reflexionemos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1EE02D-06CB-8A21-36A3-4C6570DE527B}"/>
              </a:ext>
            </a:extLst>
          </p:cNvPr>
          <p:cNvSpPr txBox="1"/>
          <p:nvPr/>
        </p:nvSpPr>
        <p:spPr>
          <a:xfrm>
            <a:off x="1519721" y="4866254"/>
            <a:ext cx="15274410" cy="303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5869" indent="-415869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Debate con tu docente: ¿Qué tipos de interacciones puede haber con el usuario?</a:t>
            </a:r>
          </a:p>
          <a:p>
            <a:pPr marL="415869" indent="-415869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¿Todo software que conoces procesa información?. </a:t>
            </a:r>
          </a:p>
          <a:p>
            <a:pPr marL="415869" indent="-415869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¿Qué tipos de datos de entrada pueden haber?, </a:t>
            </a:r>
          </a:p>
          <a:p>
            <a:pPr marL="415869" indent="-415869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¿Un correo o un mensaje de redes sociales se puede considerar como dato de entrada</a:t>
            </a:r>
            <a:r>
              <a:rPr lang="es-CL" sz="2729">
                <a:latin typeface="Consolas"/>
                <a:cs typeface="Consolas"/>
              </a:rPr>
              <a:t>?.  </a:t>
            </a:r>
            <a:endParaRPr lang="es-CL" sz="2729" dirty="0">
              <a:latin typeface="Consolas"/>
              <a:cs typeface="Consolas"/>
            </a:endParaRPr>
          </a:p>
          <a:p>
            <a:pPr algn="just"/>
            <a:endParaRPr lang="es-CL" sz="2729" dirty="0">
              <a:latin typeface="Consolas"/>
              <a:cs typeface="Consolas"/>
            </a:endParaRPr>
          </a:p>
        </p:txBody>
      </p:sp>
      <p:pic>
        <p:nvPicPr>
          <p:cNvPr id="5" name="Google Shape;182;p17" descr="http://www.clipartroo.com/images/33/group-talking-clipart-33811.png">
            <a:extLst>
              <a:ext uri="{FF2B5EF4-FFF2-40B4-BE49-F238E27FC236}">
                <a16:creationId xmlns:a16="http://schemas.microsoft.com/office/drawing/2014/main" id="{9D2CD1C6-5DFB-698B-E265-C31844150B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93371" y="617596"/>
            <a:ext cx="6211925" cy="3854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9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1202" y="-911342"/>
            <a:ext cx="17745596" cy="10286098"/>
            <a:chOff x="0" y="0"/>
            <a:chExt cx="24371995" cy="13714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1936" cy="13714857"/>
            </a:xfrm>
            <a:custGeom>
              <a:avLst/>
              <a:gdLst/>
              <a:ahLst/>
              <a:cxnLst/>
              <a:rect l="l" t="t" r="r" b="b"/>
              <a:pathLst>
                <a:path w="24371936" h="13714857">
                  <a:moveTo>
                    <a:pt x="0" y="0"/>
                  </a:moveTo>
                  <a:lnTo>
                    <a:pt x="24371936" y="0"/>
                  </a:lnTo>
                  <a:lnTo>
                    <a:pt x="24371936" y="13714857"/>
                  </a:lnTo>
                  <a:lnTo>
                    <a:pt x="0" y="13714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377495" y="912244"/>
            <a:ext cx="8537504" cy="851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>
                <a:solidFill>
                  <a:srgbClr val="000000"/>
                </a:solidFill>
                <a:latin typeface="Archivo Black Bold"/>
              </a:rPr>
              <a:t>2.2.1: Contenidos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22317" y="4543728"/>
            <a:ext cx="4164787" cy="83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>
                <a:solidFill>
                  <a:srgbClr val="000000"/>
                </a:solidFill>
                <a:latin typeface="Consolas Bold"/>
              </a:rPr>
              <a:t>Programa tu primer Software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04388" y="3534512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>
                <a:solidFill>
                  <a:srgbClr val="000000"/>
                </a:solidFill>
                <a:latin typeface="Consolas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487835" y="4551646"/>
            <a:ext cx="3789042" cy="407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>
                <a:solidFill>
                  <a:srgbClr val="000000"/>
                </a:solidFill>
                <a:latin typeface="Consolas Bold"/>
              </a:rPr>
              <a:t>Definiciones Base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48600" y="5561427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>
                <a:solidFill>
                  <a:srgbClr val="000000"/>
                </a:solidFill>
                <a:latin typeface="Consolas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96800" y="3534512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>
                <a:solidFill>
                  <a:srgbClr val="000000"/>
                </a:solidFill>
                <a:latin typeface="Consolas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96800" y="6585598"/>
            <a:ext cx="3789042" cy="407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>
                <a:solidFill>
                  <a:srgbClr val="000000"/>
                </a:solidFill>
                <a:latin typeface="Consolas Bold"/>
              </a:rPr>
              <a:t>Reflexiones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B9680555-33FA-F607-C832-4E79CAA87117}"/>
              </a:ext>
            </a:extLst>
          </p:cNvPr>
          <p:cNvSpPr txBox="1"/>
          <p:nvPr/>
        </p:nvSpPr>
        <p:spPr>
          <a:xfrm>
            <a:off x="12534749" y="5389374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>
                <a:solidFill>
                  <a:srgbClr val="000000"/>
                </a:solidFill>
                <a:latin typeface="Consolas Bold"/>
              </a:rPr>
              <a:t>04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F427F32F-F124-0475-2393-71170F8ABF9C}"/>
              </a:ext>
            </a:extLst>
          </p:cNvPr>
          <p:cNvSpPr txBox="1"/>
          <p:nvPr/>
        </p:nvSpPr>
        <p:spPr>
          <a:xfrm>
            <a:off x="7870652" y="6456826"/>
            <a:ext cx="3789042" cy="83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>
                <a:solidFill>
                  <a:srgbClr val="000000"/>
                </a:solidFill>
                <a:latin typeface="Consolas Bold"/>
              </a:rPr>
              <a:t>Entrada – Proceso - Salida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3038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362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Archivo Black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13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>
                <a:solidFill>
                  <a:srgbClr val="257CE1"/>
                </a:solidFill>
                <a:latin typeface="Arial Bold"/>
              </a:rPr>
              <a:t>Programa tu primer software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10" name="Group 10"/>
          <p:cNvGrpSpPr/>
          <p:nvPr/>
        </p:nvGrpSpPr>
        <p:grpSpPr>
          <a:xfrm>
            <a:off x="12420600" y="3470273"/>
            <a:ext cx="4482726" cy="4482726"/>
            <a:chOff x="0" y="0"/>
            <a:chExt cx="5976968" cy="59769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977001" cy="5977001"/>
            </a:xfrm>
            <a:custGeom>
              <a:avLst/>
              <a:gdLst/>
              <a:ahLst/>
              <a:cxnLst/>
              <a:rect l="l" t="t" r="r" b="b"/>
              <a:pathLst>
                <a:path w="5977001" h="5977001">
                  <a:moveTo>
                    <a:pt x="0" y="0"/>
                  </a:moveTo>
                  <a:lnTo>
                    <a:pt x="5977001" y="0"/>
                  </a:lnTo>
                  <a:lnTo>
                    <a:pt x="5977001" y="5977001"/>
                  </a:lnTo>
                  <a:lnTo>
                    <a:pt x="0" y="5977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Copia el siguiente Código en tu Visual Studio </a:t>
            </a:r>
            <a:r>
              <a:rPr lang="es-ES_tradnl" sz="4365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es-ES_tradnl" sz="4365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066800" y="3495968"/>
            <a:ext cx="11634966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500" b="1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Solicitar al usuario que ingrese su nombre</a:t>
            </a:r>
            <a:endParaRPr lang="es-CL" sz="2500" b="1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s-CL" sz="2500" b="1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CL" sz="2500" b="1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s-CL" sz="2500" b="1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"Por favor, ingresa tu nombre: "</a:t>
            </a:r>
            <a:r>
              <a:rPr lang="es-CL" sz="2500" b="1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s-CL" sz="2500" b="1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500" b="1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Imprimir un saludo personalizado</a:t>
            </a:r>
            <a:endParaRPr lang="es-CL" sz="2500" b="1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1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"Hola,"</a:t>
            </a:r>
            <a:r>
              <a:rPr lang="es-CL" sz="2500" b="1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CL" sz="25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s-CL" sz="2500" b="1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CL" sz="25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"! Bienvenido a Python."</a:t>
            </a:r>
            <a:r>
              <a:rPr lang="es-CL" sz="2500" b="1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Copia el siguiente Código en tu Visual Studio </a:t>
            </a:r>
            <a:r>
              <a:rPr lang="es-ES_tradnl" sz="4365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ejecuta el código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61F41D0-AB44-6B01-4213-FCCA59E803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964" y="2045208"/>
            <a:ext cx="16185906" cy="309829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98FCB36-D5D5-162F-AD39-F43DF90642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4942" y="6131515"/>
            <a:ext cx="13191951" cy="287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0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3038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362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Archivo Black Bold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257CE1"/>
                </a:solidFill>
                <a:latin typeface="Arial Bold"/>
              </a:rPr>
              <a:t>Entrada – Proceso – Salida </a:t>
            </a:r>
          </a:p>
        </p:txBody>
      </p:sp>
    </p:spTree>
    <p:extLst>
      <p:ext uri="{BB962C8B-B14F-4D97-AF65-F5344CB8AC3E}">
        <p14:creationId xmlns:p14="http://schemas.microsoft.com/office/powerpoint/2010/main" val="42322028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Esto es muy relevante!!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071283" y="2857500"/>
            <a:ext cx="11634966" cy="52629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CL" sz="2800" b="0" i="0" u="none" strike="noStrike" dirty="0">
                <a:effectLst/>
                <a:latin typeface="Consolas"/>
                <a:cs typeface="Consolas" panose="020B0609020204030204" pitchFamily="49" charset="0"/>
              </a:rPr>
              <a:t>La estructura de entrada, proceso y salida (IPO / Input – Process - Output) es esencial en programación debido a su organización lógica y clara. La entrada recopila datos, el proceso manipula y procesa esos datos según la lógica del programa, y la salida presenta los resultados, que pueden ser a un usuario o a otro sistema.</a:t>
            </a:r>
            <a:r>
              <a:rPr lang="es-CL" sz="2800" dirty="0">
                <a:latin typeface="Consolas"/>
                <a:cs typeface="Consolas" panose="020B0609020204030204" pitchFamily="49" charset="0"/>
              </a:rPr>
              <a:t> </a:t>
            </a:r>
            <a:endParaRPr lang="es-CL" sz="2500" b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dirty="0">
                <a:latin typeface="Consolas"/>
                <a:cs typeface="Consolas" panose="020B0609020204030204" pitchFamily="49" charset="0"/>
              </a:rPr>
              <a:t>Este enfoque modular facilita la comprensión, mantenimiento y reutilización del código, ya que cada parte tiene una responsabilidad clara. La IPO también promueve la adaptabilidad, permitiendo cambios en la fuente de entrada o la presentación de salida sin afectar la lógica central del programa.</a:t>
            </a:r>
            <a:r>
              <a:rPr lang="es-CL" sz="2800" dirty="0">
                <a:solidFill>
                  <a:srgbClr val="374151"/>
                </a:solidFill>
                <a:latin typeface="Consolas"/>
                <a:cs typeface="Consolas" panose="020B0609020204030204" pitchFamily="49" charset="0"/>
              </a:rPr>
              <a:t> </a:t>
            </a:r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0FA4707-4121-B9A1-6BB3-336758BEBF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07853" y="3172456"/>
            <a:ext cx="3777488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5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Esto es muy relevante!!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219200" y="1790168"/>
            <a:ext cx="16193757" cy="74174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CL" sz="2800" b="1" i="0" u="none" strike="noStrike" dirty="0">
                <a:effectLst/>
                <a:latin typeface="Consolas"/>
                <a:cs typeface="Consolas" panose="020B0609020204030204" pitchFamily="49" charset="0"/>
              </a:rPr>
              <a:t>1.- Entrada</a:t>
            </a:r>
            <a:r>
              <a:rPr lang="es-CL" sz="2800" b="0" i="0" u="none" strike="noStrike" dirty="0">
                <a:effectLst/>
                <a:latin typeface="Consolas"/>
                <a:cs typeface="Consolas" panose="020B0609020204030204" pitchFamily="49" charset="0"/>
              </a:rPr>
              <a:t>: Un programa necesita recibir datos del entorno externo para realizar alguna operación. Estos datos pueden provenir de fuentes como el usuario a través del teclado, archivos, sensores, bases de datos, etc.</a:t>
            </a:r>
          </a:p>
          <a:p>
            <a:pPr algn="l"/>
            <a:endParaRPr lang="es-CL" sz="2800" b="0" i="0" u="none" strike="noStrike" dirty="0">
              <a:solidFill>
                <a:srgbClr val="37415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s-CL" sz="2800" b="0" i="0" u="none" strike="noStrike" dirty="0">
              <a:solidFill>
                <a:srgbClr val="37415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1" i="0" u="none" strike="noStrike" dirty="0">
                <a:effectLst/>
                <a:latin typeface="Consolas"/>
                <a:cs typeface="Consolas" panose="020B0609020204030204" pitchFamily="49" charset="0"/>
              </a:rPr>
              <a:t>2.- Proceso:</a:t>
            </a:r>
            <a:r>
              <a:rPr lang="es-CL" sz="2800" b="0" i="0" u="none" strike="noStrike" dirty="0">
                <a:effectLst/>
                <a:latin typeface="Consolas"/>
                <a:cs typeface="Consolas" panose="020B0609020204030204" pitchFamily="49" charset="0"/>
              </a:rPr>
              <a:t> Después de recibir los datos de entrada, el programa realiza operaciones, cálculos o manipulaciones sobre esos datos. Esta es la parte central donde ocurre la lógica del programa.</a:t>
            </a:r>
          </a:p>
          <a:p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C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1" i="0" u="none" strike="noStrike" dirty="0">
                <a:effectLst/>
                <a:latin typeface="Consolas"/>
                <a:cs typeface="Consolas" panose="020B0609020204030204" pitchFamily="49" charset="0"/>
              </a:rPr>
              <a:t>3.- Salida:</a:t>
            </a:r>
            <a:r>
              <a:rPr lang="es-CL" sz="2800" b="0" i="0" u="none" strike="noStrike" dirty="0">
                <a:effectLst/>
                <a:latin typeface="Consolas"/>
                <a:cs typeface="Consolas" panose="020B0609020204030204" pitchFamily="49" charset="0"/>
              </a:rPr>
              <a:t> Finalmente, el programa produce resultados o información que generalmente se presenta al usuario o se almacena en algún lugar (como un archivo o una base de datos).</a:t>
            </a:r>
          </a:p>
        </p:txBody>
      </p:sp>
      <p:sp>
        <p:nvSpPr>
          <p:cNvPr id="10" name="Flecha abajo 9">
            <a:extLst>
              <a:ext uri="{FF2B5EF4-FFF2-40B4-BE49-F238E27FC236}">
                <a16:creationId xmlns:a16="http://schemas.microsoft.com/office/drawing/2014/main" id="{063D48DC-DDD4-DD82-5818-7B9993EF05CB}"/>
              </a:ext>
            </a:extLst>
          </p:cNvPr>
          <p:cNvSpPr/>
          <p:nvPr/>
        </p:nvSpPr>
        <p:spPr>
          <a:xfrm>
            <a:off x="8017535" y="3314700"/>
            <a:ext cx="1371600" cy="1447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Flecha abajo 10">
            <a:extLst>
              <a:ext uri="{FF2B5EF4-FFF2-40B4-BE49-F238E27FC236}">
                <a16:creationId xmlns:a16="http://schemas.microsoft.com/office/drawing/2014/main" id="{699E6A94-3912-E718-BB8E-6FB35BB2B790}"/>
              </a:ext>
            </a:extLst>
          </p:cNvPr>
          <p:cNvSpPr/>
          <p:nvPr/>
        </p:nvSpPr>
        <p:spPr>
          <a:xfrm>
            <a:off x="7944478" y="6236488"/>
            <a:ext cx="1371600" cy="1447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999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551" y="3038"/>
            <a:ext cx="18290521" cy="10283060"/>
            <a:chOff x="0" y="0"/>
            <a:chExt cx="24387361" cy="13710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7302" cy="13710793"/>
            </a:xfrm>
            <a:custGeom>
              <a:avLst/>
              <a:gdLst/>
              <a:ahLst/>
              <a:cxnLst/>
              <a:rect l="l" t="t" r="r" b="b"/>
              <a:pathLst>
                <a:path w="24387302" h="13710793">
                  <a:moveTo>
                    <a:pt x="0" y="0"/>
                  </a:moveTo>
                  <a:lnTo>
                    <a:pt x="24387302" y="0"/>
                  </a:lnTo>
                  <a:lnTo>
                    <a:pt x="24387302" y="13710793"/>
                  </a:lnTo>
                  <a:lnTo>
                    <a:pt x="0" y="13710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02141" y="6489426"/>
            <a:ext cx="9453138" cy="923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3"/>
              </a:lnSpc>
            </a:pPr>
            <a:r>
              <a:rPr lang="es-419" sz="6000">
                <a:solidFill>
                  <a:srgbClr val="000000"/>
                </a:solidFill>
                <a:latin typeface="Arial Bold"/>
              </a:rPr>
              <a:t>Definiciones Base</a:t>
            </a:r>
            <a:endParaRPr lang="es-419" sz="600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267435" y="5609138"/>
            <a:ext cx="1732639" cy="1362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000000"/>
                </a:solidFill>
                <a:latin typeface="Archivo Black Bold"/>
              </a:rPr>
              <a:t>02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655</Words>
  <Application>Microsoft Office PowerPoint</Application>
  <PresentationFormat>Personalizado</PresentationFormat>
  <Paragraphs>78</Paragraphs>
  <Slides>15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1.1.1.pptx</dc:title>
  <cp:lastModifiedBy>José Acuña</cp:lastModifiedBy>
  <cp:revision>23</cp:revision>
  <dcterms:created xsi:type="dcterms:W3CDTF">2006-08-16T00:00:00Z</dcterms:created>
  <dcterms:modified xsi:type="dcterms:W3CDTF">2024-01-11T20:08:50Z</dcterms:modified>
  <dc:identifier>DAF2KA-PXbM</dc:identifier>
</cp:coreProperties>
</file>