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0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Clasificación de Proyectos Informáticos</a:t>
            </a:r>
            <a:endParaRPr lang="en-US" sz="6150" dirty="0"/>
          </a:p>
        </p:txBody>
      </p:sp>
      <p:sp>
        <p:nvSpPr>
          <p:cNvPr id="6" name="Text 3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clasificación de proyectos informáticos es esencial para la gestión efectiva, facilita la </a:t>
            </a: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planeación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la </a:t>
            </a: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asignación de recursos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y la </a:t>
            </a: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evaluación del progreso.</a:t>
            </a:r>
            <a:endParaRPr lang="en-US" sz="1750" b="1" dirty="0"/>
          </a:p>
        </p:txBody>
      </p:sp>
      <p:sp>
        <p:nvSpPr>
          <p:cNvPr id="7" name="Shape 4"/>
          <p:cNvSpPr/>
          <p:nvPr/>
        </p:nvSpPr>
        <p:spPr>
          <a:xfrm>
            <a:off x="7937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_tradnl"/>
          </a:p>
        </p:txBody>
      </p:sp>
      <p:sp>
        <p:nvSpPr>
          <p:cNvPr id="9" name="Text 5"/>
          <p:cNvSpPr/>
          <p:nvPr/>
        </p:nvSpPr>
        <p:spPr>
          <a:xfrm>
            <a:off x="793790" y="7219117"/>
            <a:ext cx="416754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Marcelo Crisóstomo Carrasco</a:t>
            </a:r>
            <a:endParaRPr lang="en-US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CE5A89-7468-8D82-1F4C-1445CE3F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29" y="1606987"/>
            <a:ext cx="4248796" cy="21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 cerca ux desarrollador y ui diseñador lluvia de ideas sobre el diseño de estructura alámbrica de interfaz de aplicación móvil en la mesa con el resumen del cliente y el código de color en la oficina moderna. creative digital development agency.pan - projects manager fotografías e imágenes de stock">
            <a:extLst>
              <a:ext uri="{FF2B5EF4-FFF2-40B4-BE49-F238E27FC236}">
                <a16:creationId xmlns:a16="http://schemas.microsoft.com/office/drawing/2014/main" id="{29086D62-89B9-F70E-DF63-68021E2C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173" y="4505480"/>
            <a:ext cx="4408714" cy="205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4" name="Text 2"/>
          <p:cNvSpPr/>
          <p:nvPr/>
        </p:nvSpPr>
        <p:spPr>
          <a:xfrm>
            <a:off x="793790" y="1266944"/>
            <a:ext cx="107900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Clasificación por Tamaño y Complejidad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242935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proyectos se clasifican por tamaño y complejidad, desde proyectos pequeños y simples hasta proyectos grandes y complejos. Los proyectos de gran tamaño y complejidad requieren una planificación meticulosa, recursos adicionales y un equipo más grande.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6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Proyectos Pequeños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34118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Son proyectos de menor alcance, con tiempos de ejecución más cortos y recursos limitados. Ejemplos: Desarrollo de un sitio web simple o la implementación de una nueva aplicación.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76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Proyectos Medianos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534118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Son proyectos con un alcance intermedio, con tiempos de ejecución más largos y recursos moderados. Ejemplos: Actualización de un sistema de gestión empresarial o el desarrollo de una aplicación móvil.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476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Proyectos Grandes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534118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Son proyectos de gran envergadura, con tiempos de ejecución prolongados y recursos considerables. Ejemplos: Desarrollo de un sistema de comercio electrónico o la migración de una infraestructura informática.</a:t>
            </a:r>
            <a:endParaRPr lang="en-US" sz="1750" dirty="0"/>
          </a:p>
        </p:txBody>
      </p:sp>
      <p:pic>
        <p:nvPicPr>
          <p:cNvPr id="2050" name="Picture 2" descr="Store ">
            <a:extLst>
              <a:ext uri="{FF2B5EF4-FFF2-40B4-BE49-F238E27FC236}">
                <a16:creationId xmlns:a16="http://schemas.microsoft.com/office/drawing/2014/main" id="{72A481B3-1B08-8237-FDE9-3B43E054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4114800"/>
            <a:ext cx="470078" cy="4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ore ">
            <a:extLst>
              <a:ext uri="{FF2B5EF4-FFF2-40B4-BE49-F238E27FC236}">
                <a16:creationId xmlns:a16="http://schemas.microsoft.com/office/drawing/2014/main" id="{846DE0E8-6843-78FB-16CC-BFF51931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8" y="3913523"/>
            <a:ext cx="759113" cy="7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opping mall ">
            <a:extLst>
              <a:ext uri="{FF2B5EF4-FFF2-40B4-BE49-F238E27FC236}">
                <a16:creationId xmlns:a16="http://schemas.microsoft.com/office/drawing/2014/main" id="{2158D3A0-13C8-B6D3-FD47-8830B855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067" y="3493283"/>
            <a:ext cx="1182727" cy="11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14842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5" name="Text 2"/>
          <p:cNvSpPr/>
          <p:nvPr/>
        </p:nvSpPr>
        <p:spPr>
          <a:xfrm>
            <a:off x="580073" y="1244560"/>
            <a:ext cx="7205663" cy="517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Clasificación por Alcance y Duración</a:t>
            </a:r>
            <a:endParaRPr lang="en-US" sz="3250" dirty="0"/>
          </a:p>
        </p:txBody>
      </p:sp>
      <p:sp>
        <p:nvSpPr>
          <p:cNvPr id="6" name="Text 3"/>
          <p:cNvSpPr/>
          <p:nvPr/>
        </p:nvSpPr>
        <p:spPr>
          <a:xfrm>
            <a:off x="580073" y="2011085"/>
            <a:ext cx="7983855" cy="795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clasificación por alcance y duración ayuda a comprender la magnitud del proyecto y los recursos necesarios para su ejecución. Se clasifican en proyectos de corto, mediano y largo plazo, con alcances limitados, intermedios o amplios.</a:t>
            </a:r>
            <a:endParaRPr lang="en-US" sz="1300" dirty="0"/>
          </a:p>
        </p:txBody>
      </p:sp>
      <p:sp>
        <p:nvSpPr>
          <p:cNvPr id="7" name="Shape 4"/>
          <p:cNvSpPr/>
          <p:nvPr/>
        </p:nvSpPr>
        <p:spPr>
          <a:xfrm>
            <a:off x="1746275" y="2992993"/>
            <a:ext cx="22860" cy="3991928"/>
          </a:xfrm>
          <a:prstGeom prst="roundRect">
            <a:avLst>
              <a:gd name="adj" fmla="val 1087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Shape 5"/>
          <p:cNvSpPr/>
          <p:nvPr/>
        </p:nvSpPr>
        <p:spPr>
          <a:xfrm>
            <a:off x="1921297" y="3354467"/>
            <a:ext cx="580073" cy="22860"/>
          </a:xfrm>
          <a:prstGeom prst="roundRect">
            <a:avLst>
              <a:gd name="adj" fmla="val 1087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9" name="Shape 6"/>
          <p:cNvSpPr/>
          <p:nvPr/>
        </p:nvSpPr>
        <p:spPr>
          <a:xfrm>
            <a:off x="1571253" y="3179445"/>
            <a:ext cx="372904" cy="37290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0" name="Text 7"/>
          <p:cNvSpPr/>
          <p:nvPr/>
        </p:nvSpPr>
        <p:spPr>
          <a:xfrm>
            <a:off x="1706389" y="3241596"/>
            <a:ext cx="102513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2669248" y="3158728"/>
            <a:ext cx="2071807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Corto Plazo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2669248" y="3517106"/>
            <a:ext cx="682371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Tiempos de ejecución de semanas o meses, alcance limitado, ejemplos: Arreglos de errores en un sitio web o la instalación de un nuevo software.</a:t>
            </a:r>
            <a:endParaRPr lang="en-US" sz="1300" dirty="0"/>
          </a:p>
        </p:txBody>
      </p:sp>
      <p:sp>
        <p:nvSpPr>
          <p:cNvPr id="13" name="Shape 10"/>
          <p:cNvSpPr/>
          <p:nvPr/>
        </p:nvSpPr>
        <p:spPr>
          <a:xfrm>
            <a:off x="1921297" y="4740354"/>
            <a:ext cx="580073" cy="22860"/>
          </a:xfrm>
          <a:prstGeom prst="roundRect">
            <a:avLst>
              <a:gd name="adj" fmla="val 1087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Shape 11"/>
          <p:cNvSpPr/>
          <p:nvPr/>
        </p:nvSpPr>
        <p:spPr>
          <a:xfrm>
            <a:off x="1571253" y="4565333"/>
            <a:ext cx="372904" cy="37290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5" name="Text 12"/>
          <p:cNvSpPr/>
          <p:nvPr/>
        </p:nvSpPr>
        <p:spPr>
          <a:xfrm>
            <a:off x="1689006" y="4627483"/>
            <a:ext cx="137279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950" dirty="0"/>
          </a:p>
        </p:txBody>
      </p:sp>
      <p:sp>
        <p:nvSpPr>
          <p:cNvPr id="16" name="Text 13"/>
          <p:cNvSpPr/>
          <p:nvPr/>
        </p:nvSpPr>
        <p:spPr>
          <a:xfrm>
            <a:off x="2669248" y="4544616"/>
            <a:ext cx="2071807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Mediano Plazo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2669248" y="4902994"/>
            <a:ext cx="682371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Tiempos de ejecución de meses o años, alcance intermedio, ejemplos: Desarrollo de un sistema de gestión de clientes o la actualización de una plataforma en línea.</a:t>
            </a:r>
            <a:endParaRPr lang="en-US" sz="1300" dirty="0"/>
          </a:p>
        </p:txBody>
      </p:sp>
      <p:sp>
        <p:nvSpPr>
          <p:cNvPr id="18" name="Shape 15"/>
          <p:cNvSpPr/>
          <p:nvPr/>
        </p:nvSpPr>
        <p:spPr>
          <a:xfrm>
            <a:off x="1921297" y="6126242"/>
            <a:ext cx="580073" cy="22860"/>
          </a:xfrm>
          <a:prstGeom prst="roundRect">
            <a:avLst>
              <a:gd name="adj" fmla="val 1087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9" name="Shape 16"/>
          <p:cNvSpPr/>
          <p:nvPr/>
        </p:nvSpPr>
        <p:spPr>
          <a:xfrm>
            <a:off x="1571253" y="5951220"/>
            <a:ext cx="372904" cy="37290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20" name="Text 17"/>
          <p:cNvSpPr/>
          <p:nvPr/>
        </p:nvSpPr>
        <p:spPr>
          <a:xfrm>
            <a:off x="1690554" y="6013371"/>
            <a:ext cx="134303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950" dirty="0"/>
          </a:p>
        </p:txBody>
      </p:sp>
      <p:sp>
        <p:nvSpPr>
          <p:cNvPr id="21" name="Text 18"/>
          <p:cNvSpPr/>
          <p:nvPr/>
        </p:nvSpPr>
        <p:spPr>
          <a:xfrm>
            <a:off x="2669248" y="5930503"/>
            <a:ext cx="2071807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Largo Plazo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2669248" y="6288881"/>
            <a:ext cx="682371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Tiempos de ejecución de varios años, alcance amplio, ejemplos: Desarrollo de un nuevo sistema operativo o la implementación de una nueva estrategia digital.</a:t>
            </a:r>
            <a:endParaRPr lang="en-US" sz="1300" dirty="0"/>
          </a:p>
        </p:txBody>
      </p:sp>
      <p:pic>
        <p:nvPicPr>
          <p:cNvPr id="3074" name="Picture 2" descr="hombre trabajando en el calendario de la agenda - carta gantt fotografías e imágenes de stock">
            <a:extLst>
              <a:ext uri="{FF2B5EF4-FFF2-40B4-BE49-F238E27FC236}">
                <a16:creationId xmlns:a16="http://schemas.microsoft.com/office/drawing/2014/main" id="{7556D0FB-8CCE-AF24-242D-7AF3087A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448" y="10925"/>
            <a:ext cx="4187952" cy="27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ificación de reuniones - carta gantt fotografías e imágenes de stock">
            <a:extLst>
              <a:ext uri="{FF2B5EF4-FFF2-40B4-BE49-F238E27FC236}">
                <a16:creationId xmlns:a16="http://schemas.microsoft.com/office/drawing/2014/main" id="{BB314D42-4BC8-2DF9-F016-EF12FF80A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32" y="2802893"/>
            <a:ext cx="4187952" cy="27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rando el plan de agenda en múltiples pantallas - carta gantt fotografías e imágenes de stock">
            <a:extLst>
              <a:ext uri="{FF2B5EF4-FFF2-40B4-BE49-F238E27FC236}">
                <a16:creationId xmlns:a16="http://schemas.microsoft.com/office/drawing/2014/main" id="{FDE42606-C4D5-D591-4954-B4FD119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448" y="5438546"/>
            <a:ext cx="4210840" cy="28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DD4ADC50-75C3-DA46-4043-FBBE42269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25" y="5792827"/>
            <a:ext cx="745991" cy="689690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0A130204-A080-C363-C48F-19EB2A2AE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79" y="4429997"/>
            <a:ext cx="708612" cy="666433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F7155C85-DD06-C48A-15F2-4CCC9FA5A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15" y="3017961"/>
            <a:ext cx="759624" cy="781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5" name="Text 2"/>
          <p:cNvSpPr/>
          <p:nvPr/>
        </p:nvSpPr>
        <p:spPr>
          <a:xfrm>
            <a:off x="6090999" y="1299210"/>
            <a:ext cx="7934801" cy="1079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Características de Diferentes Tipos de Proyectos</a:t>
            </a:r>
            <a:endParaRPr lang="en-US" sz="3400" dirty="0"/>
          </a:p>
        </p:txBody>
      </p:sp>
      <p:sp>
        <p:nvSpPr>
          <p:cNvPr id="6" name="Text 3"/>
          <p:cNvSpPr/>
          <p:nvPr/>
        </p:nvSpPr>
        <p:spPr>
          <a:xfrm>
            <a:off x="6090999" y="2638187"/>
            <a:ext cx="7934801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clasificación de proyectos informáticos permite identificar las características únicas de cada tipo de proyecto. Las características pueden incluir el tipo de tecnología, el tamaño del equipo, las herramientas utilizadas y los métodos de gestión.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0999" y="3661529"/>
            <a:ext cx="3881080" cy="1824395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5"/>
          <p:cNvSpPr/>
          <p:nvPr/>
        </p:nvSpPr>
        <p:spPr>
          <a:xfrm>
            <a:off x="6263759" y="3834289"/>
            <a:ext cx="2287191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Desarrollo de Software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263759" y="4207788"/>
            <a:ext cx="3535561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Requiere habilidades de programación, diseño de software, pruebas y control de versiones. Se pueden usar metodologías ágiles como Scrum o Kanban.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10144839" y="3661529"/>
            <a:ext cx="3881080" cy="1824395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1" name="Text 8"/>
          <p:cNvSpPr/>
          <p:nvPr/>
        </p:nvSpPr>
        <p:spPr>
          <a:xfrm>
            <a:off x="10317599" y="3834289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Infraestructura IT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10317599" y="4207788"/>
            <a:ext cx="3535561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enfoca en la planificación, implementación y mantenimiento de la infraestructura informática, incluyendo redes, servidores, almacenamiento y seguridad.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0999" y="5658683"/>
            <a:ext cx="7934801" cy="1271707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Text 11"/>
          <p:cNvSpPr/>
          <p:nvPr/>
        </p:nvSpPr>
        <p:spPr>
          <a:xfrm>
            <a:off x="6263759" y="5831443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Análisis de Datos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6263759" y="6204942"/>
            <a:ext cx="7589282" cy="552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basa en la extracción, transformación y análisis de datos para obtener información útil y tomar decisiones estratégicas. Implica el uso de herramientas de Big Data y Machine Learning.</a:t>
            </a:r>
            <a:endParaRPr lang="en-US" sz="1350" dirty="0"/>
          </a:p>
        </p:txBody>
      </p:sp>
      <p:pic>
        <p:nvPicPr>
          <p:cNvPr id="16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E5EAA5A-2D19-6298-CBA9-160A6665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69" y="1109766"/>
            <a:ext cx="3299363" cy="199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Qué es Infraestructura de TI y cuáles son sus componentes?">
            <a:extLst>
              <a:ext uri="{FF2B5EF4-FFF2-40B4-BE49-F238E27FC236}">
                <a16:creationId xmlns:a16="http://schemas.microsoft.com/office/drawing/2014/main" id="{37926B1D-6E3C-3D88-736A-E44C6467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08" y="3192499"/>
            <a:ext cx="3299362" cy="21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y Opt For Data Analytics? - Learning Routes">
            <a:extLst>
              <a:ext uri="{FF2B5EF4-FFF2-40B4-BE49-F238E27FC236}">
                <a16:creationId xmlns:a16="http://schemas.microsoft.com/office/drawing/2014/main" id="{2AEE92F8-E372-C440-C712-9AEDB35F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5511334"/>
            <a:ext cx="3280065" cy="18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56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37166" y="3141345"/>
            <a:ext cx="11519297" cy="584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Importancia de la Gestión de Proyectos Informáticos</a:t>
            </a:r>
            <a:endParaRPr lang="en-US" sz="3650" dirty="0"/>
          </a:p>
        </p:txBody>
      </p:sp>
      <p:sp>
        <p:nvSpPr>
          <p:cNvPr id="6" name="Text 3"/>
          <p:cNvSpPr/>
          <p:nvPr/>
        </p:nvSpPr>
        <p:spPr>
          <a:xfrm>
            <a:off x="1137166" y="4005620"/>
            <a:ext cx="12356068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gestión de proyectos informáticos es esencial para el éxito de cualquier proyecto, permite controlar los riesgos, gestionar los recursos y garantizar la calidad del producto final.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1137166" y="5023604"/>
            <a:ext cx="420410" cy="420410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5"/>
          <p:cNvSpPr/>
          <p:nvPr/>
        </p:nvSpPr>
        <p:spPr>
          <a:xfrm>
            <a:off x="1289566" y="5093613"/>
            <a:ext cx="115491" cy="280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744385" y="5023604"/>
            <a:ext cx="276689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Planificación Estratégica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744385" y="5427583"/>
            <a:ext cx="5477470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Definir objetivos claros, establecer plazos realistas y asignar recursos de manera eficiente.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7408664" y="5023604"/>
            <a:ext cx="420410" cy="420410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2" name="Text 9"/>
          <p:cNvSpPr/>
          <p:nvPr/>
        </p:nvSpPr>
        <p:spPr>
          <a:xfrm>
            <a:off x="7541419" y="5093613"/>
            <a:ext cx="154781" cy="280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8015883" y="5023604"/>
            <a:ext cx="2335649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 de Riesgos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8015883" y="5427583"/>
            <a:ext cx="5477470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Identificar y mitigar los riesgos potenciales que puedan afectar el proyecto.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137166" y="6422231"/>
            <a:ext cx="420410" cy="420410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6" name="Text 13"/>
          <p:cNvSpPr/>
          <p:nvPr/>
        </p:nvSpPr>
        <p:spPr>
          <a:xfrm>
            <a:off x="1271707" y="6492240"/>
            <a:ext cx="151328" cy="280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744385" y="6422231"/>
            <a:ext cx="2551390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Comunicación Efectiva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1744385" y="6826210"/>
            <a:ext cx="5477470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Mantener una comunicación fluida entre los miembros del equipo, las partes interesadas y los stakeholders.</a:t>
            </a:r>
            <a:endParaRPr lang="en-US" sz="1450" dirty="0"/>
          </a:p>
        </p:txBody>
      </p:sp>
      <p:sp>
        <p:nvSpPr>
          <p:cNvPr id="19" name="Shape 16"/>
          <p:cNvSpPr/>
          <p:nvPr/>
        </p:nvSpPr>
        <p:spPr>
          <a:xfrm>
            <a:off x="7408664" y="6422231"/>
            <a:ext cx="420410" cy="420410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20" name="Text 17"/>
          <p:cNvSpPr/>
          <p:nvPr/>
        </p:nvSpPr>
        <p:spPr>
          <a:xfrm>
            <a:off x="7537609" y="6492240"/>
            <a:ext cx="162401" cy="280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8015883" y="6422231"/>
            <a:ext cx="2335649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 de Calidad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8015883" y="6826210"/>
            <a:ext cx="5477470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Garantizar que el producto final cumple con los estándares de calidad y los requisitos del cliente.</a:t>
            </a:r>
            <a:endParaRPr lang="en-US" sz="1450" dirty="0"/>
          </a:p>
        </p:txBody>
      </p:sp>
      <p:pic>
        <p:nvPicPr>
          <p:cNvPr id="5122" name="Picture 2" descr="Planning ">
            <a:extLst>
              <a:ext uri="{FF2B5EF4-FFF2-40B4-BE49-F238E27FC236}">
                <a16:creationId xmlns:a16="http://schemas.microsoft.com/office/drawing/2014/main" id="{394124AA-38B2-E2C5-67D9-471AEA2F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33" y="4776192"/>
            <a:ext cx="597694" cy="5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liance ">
            <a:extLst>
              <a:ext uri="{FF2B5EF4-FFF2-40B4-BE49-F238E27FC236}">
                <a16:creationId xmlns:a16="http://schemas.microsoft.com/office/drawing/2014/main" id="{94B10C37-C072-0A6E-D05B-7622512B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94" y="4776192"/>
            <a:ext cx="597694" cy="5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at ">
            <a:extLst>
              <a:ext uri="{FF2B5EF4-FFF2-40B4-BE49-F238E27FC236}">
                <a16:creationId xmlns:a16="http://schemas.microsoft.com/office/drawing/2014/main" id="{4C76EFBC-4F15-B409-C7EB-A5897CD7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33" y="6246309"/>
            <a:ext cx="549539" cy="5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Quality control ">
            <a:extLst>
              <a:ext uri="{FF2B5EF4-FFF2-40B4-BE49-F238E27FC236}">
                <a16:creationId xmlns:a16="http://schemas.microsoft.com/office/drawing/2014/main" id="{CEE74EB7-BA47-BE23-DD04-9C0C7733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208" y="6164633"/>
            <a:ext cx="549539" cy="5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6766" y="326974"/>
            <a:ext cx="5037734" cy="75566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15990" y="1491734"/>
            <a:ext cx="8084820" cy="945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 de Recursos y Cumplimiento de Plazos</a:t>
            </a:r>
            <a:endParaRPr lang="en-US" sz="2950" dirty="0"/>
          </a:p>
        </p:txBody>
      </p:sp>
      <p:sp>
        <p:nvSpPr>
          <p:cNvPr id="6" name="Text 3"/>
          <p:cNvSpPr/>
          <p:nvPr/>
        </p:nvSpPr>
        <p:spPr>
          <a:xfrm>
            <a:off x="6015990" y="2664262"/>
            <a:ext cx="8084820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gestión de proyectos informáticos implica un control estricto de los recursos, como tiempo, presupuesto, personal y herramientas. El cumplimiento de plazos es fundamental para el éxito del proyecto.</a:t>
            </a:r>
            <a:endParaRPr lang="en-US" sz="1150" dirty="0"/>
          </a:p>
        </p:txBody>
      </p:sp>
      <p:sp>
        <p:nvSpPr>
          <p:cNvPr id="7" name="Shape 4"/>
          <p:cNvSpPr/>
          <p:nvPr/>
        </p:nvSpPr>
        <p:spPr>
          <a:xfrm>
            <a:off x="6015990" y="3318510"/>
            <a:ext cx="8084820" cy="3419237"/>
          </a:xfrm>
          <a:prstGeom prst="roundRect">
            <a:avLst>
              <a:gd name="adj" fmla="val 6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ES_tradnl"/>
          </a:p>
        </p:txBody>
      </p:sp>
      <p:sp>
        <p:nvSpPr>
          <p:cNvPr id="8" name="Shape 5"/>
          <p:cNvSpPr/>
          <p:nvPr/>
        </p:nvSpPr>
        <p:spPr>
          <a:xfrm>
            <a:off x="6023610" y="3326130"/>
            <a:ext cx="8068747" cy="4387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9" name="Text 6"/>
          <p:cNvSpPr/>
          <p:nvPr/>
        </p:nvSpPr>
        <p:spPr>
          <a:xfrm>
            <a:off x="6175772" y="3424476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Recurso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8868847" y="3424476"/>
            <a:ext cx="237922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Descripción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11558111" y="3424476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Ejemplo</a:t>
            </a:r>
            <a:endParaRPr lang="en-US" sz="1150" dirty="0"/>
          </a:p>
        </p:txBody>
      </p:sp>
      <p:sp>
        <p:nvSpPr>
          <p:cNvPr id="12" name="Shape 9"/>
          <p:cNvSpPr/>
          <p:nvPr/>
        </p:nvSpPr>
        <p:spPr>
          <a:xfrm>
            <a:off x="6023610" y="3764875"/>
            <a:ext cx="8068747" cy="6807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3" name="Text 10"/>
          <p:cNvSpPr/>
          <p:nvPr/>
        </p:nvSpPr>
        <p:spPr>
          <a:xfrm>
            <a:off x="6175772" y="3863221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Tiempo</a:t>
            </a:r>
            <a:endParaRPr lang="en-US" sz="1150" dirty="0"/>
          </a:p>
        </p:txBody>
      </p:sp>
      <p:sp>
        <p:nvSpPr>
          <p:cNvPr id="14" name="Text 11"/>
          <p:cNvSpPr/>
          <p:nvPr/>
        </p:nvSpPr>
        <p:spPr>
          <a:xfrm>
            <a:off x="8868847" y="3863221"/>
            <a:ext cx="237922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Estimativas de tiempo para cada fase del proyecto.</a:t>
            </a:r>
            <a:endParaRPr lang="en-US" sz="1150" dirty="0"/>
          </a:p>
        </p:txBody>
      </p:sp>
      <p:sp>
        <p:nvSpPr>
          <p:cNvPr id="15" name="Text 12"/>
          <p:cNvSpPr/>
          <p:nvPr/>
        </p:nvSpPr>
        <p:spPr>
          <a:xfrm>
            <a:off x="11558111" y="3863221"/>
            <a:ext cx="238303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Planificación de 2 semanas para el desarrollo del software.</a:t>
            </a:r>
            <a:endParaRPr lang="en-US" sz="1150" dirty="0"/>
          </a:p>
        </p:txBody>
      </p:sp>
      <p:sp>
        <p:nvSpPr>
          <p:cNvPr id="16" name="Shape 13"/>
          <p:cNvSpPr/>
          <p:nvPr/>
        </p:nvSpPr>
        <p:spPr>
          <a:xfrm>
            <a:off x="6023610" y="4445675"/>
            <a:ext cx="8068747" cy="6807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7" name="Text 14"/>
          <p:cNvSpPr/>
          <p:nvPr/>
        </p:nvSpPr>
        <p:spPr>
          <a:xfrm>
            <a:off x="6175772" y="4544020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Presupuesto</a:t>
            </a:r>
            <a:endParaRPr lang="en-US" sz="1150" dirty="0"/>
          </a:p>
        </p:txBody>
      </p:sp>
      <p:sp>
        <p:nvSpPr>
          <p:cNvPr id="18" name="Text 15"/>
          <p:cNvSpPr/>
          <p:nvPr/>
        </p:nvSpPr>
        <p:spPr>
          <a:xfrm>
            <a:off x="8868847" y="4544020"/>
            <a:ext cx="237922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Asignación de fondos para cubrir los costos del proyecto.</a:t>
            </a:r>
            <a:endParaRPr lang="en-US" sz="1150" dirty="0"/>
          </a:p>
        </p:txBody>
      </p:sp>
      <p:sp>
        <p:nvSpPr>
          <p:cNvPr id="19" name="Text 16"/>
          <p:cNvSpPr/>
          <p:nvPr/>
        </p:nvSpPr>
        <p:spPr>
          <a:xfrm>
            <a:off x="11558111" y="4544020"/>
            <a:ext cx="238303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Presupuesto de $1.000.000 para la compra de hardware.</a:t>
            </a:r>
            <a:endParaRPr lang="en-US" sz="1150" dirty="0"/>
          </a:p>
        </p:txBody>
      </p:sp>
      <p:sp>
        <p:nvSpPr>
          <p:cNvPr id="20" name="Shape 17"/>
          <p:cNvSpPr/>
          <p:nvPr/>
        </p:nvSpPr>
        <p:spPr>
          <a:xfrm>
            <a:off x="6023610" y="5126474"/>
            <a:ext cx="8068747" cy="9228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21" name="Text 18"/>
          <p:cNvSpPr/>
          <p:nvPr/>
        </p:nvSpPr>
        <p:spPr>
          <a:xfrm>
            <a:off x="6175772" y="5224820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</a:t>
            </a:r>
            <a:endParaRPr lang="en-US" sz="1150" dirty="0"/>
          </a:p>
        </p:txBody>
      </p:sp>
      <p:sp>
        <p:nvSpPr>
          <p:cNvPr id="22" name="Text 19"/>
          <p:cNvSpPr/>
          <p:nvPr/>
        </p:nvSpPr>
        <p:spPr>
          <a:xfrm>
            <a:off x="8868847" y="5224820"/>
            <a:ext cx="2379226" cy="7261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Asignación de roles y responsabilidades a los miembros del equipo.</a:t>
            </a:r>
            <a:endParaRPr lang="en-US" sz="1150" dirty="0"/>
          </a:p>
        </p:txBody>
      </p:sp>
      <p:sp>
        <p:nvSpPr>
          <p:cNvPr id="23" name="Text 20"/>
          <p:cNvSpPr/>
          <p:nvPr/>
        </p:nvSpPr>
        <p:spPr>
          <a:xfrm>
            <a:off x="11558111" y="5224820"/>
            <a:ext cx="2383036" cy="7261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Desarrollador de software, ingeniero de sistemas, diseñador web.</a:t>
            </a:r>
            <a:endParaRPr lang="en-US" sz="1150" dirty="0"/>
          </a:p>
        </p:txBody>
      </p:sp>
      <p:sp>
        <p:nvSpPr>
          <p:cNvPr id="24" name="Shape 21"/>
          <p:cNvSpPr/>
          <p:nvPr/>
        </p:nvSpPr>
        <p:spPr>
          <a:xfrm>
            <a:off x="6023610" y="6049328"/>
            <a:ext cx="8068747" cy="6807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S_tradnl" dirty="0"/>
          </a:p>
        </p:txBody>
      </p:sp>
      <p:sp>
        <p:nvSpPr>
          <p:cNvPr id="25" name="Text 22"/>
          <p:cNvSpPr/>
          <p:nvPr/>
        </p:nvSpPr>
        <p:spPr>
          <a:xfrm>
            <a:off x="6175772" y="6147673"/>
            <a:ext cx="2383036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Herramientas</a:t>
            </a:r>
            <a:endParaRPr lang="en-US" sz="1150" dirty="0"/>
          </a:p>
        </p:txBody>
      </p:sp>
      <p:sp>
        <p:nvSpPr>
          <p:cNvPr id="26" name="Text 23"/>
          <p:cNvSpPr/>
          <p:nvPr/>
        </p:nvSpPr>
        <p:spPr>
          <a:xfrm>
            <a:off x="8868847" y="6147673"/>
            <a:ext cx="237922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y herramientas utilizadas para la gestión del proyecto.</a:t>
            </a:r>
            <a:endParaRPr lang="en-US" sz="1150" dirty="0"/>
          </a:p>
        </p:txBody>
      </p:sp>
      <p:sp>
        <p:nvSpPr>
          <p:cNvPr id="27" name="Text 24"/>
          <p:cNvSpPr/>
          <p:nvPr/>
        </p:nvSpPr>
        <p:spPr>
          <a:xfrm>
            <a:off x="11558111" y="6147673"/>
            <a:ext cx="2383036" cy="48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Herramientas de gestión de proyectos como Jira o Trello.</a:t>
            </a:r>
            <a:endParaRPr lang="en-US" sz="1150" dirty="0"/>
          </a:p>
        </p:txBody>
      </p:sp>
      <p:pic>
        <p:nvPicPr>
          <p:cNvPr id="6146" name="Picture 2" descr="alt=&quot;The timeline view in a business project.&quot;">
            <a:extLst>
              <a:ext uri="{FF2B5EF4-FFF2-40B4-BE49-F238E27FC236}">
                <a16:creationId xmlns:a16="http://schemas.microsoft.com/office/drawing/2014/main" id="{5A226C43-F8CD-2863-EA1A-06B2DD12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4928" y="326974"/>
            <a:ext cx="12089979" cy="7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45474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 dirty="0"/>
          </a:p>
        </p:txBody>
      </p:sp>
      <p:sp>
        <p:nvSpPr>
          <p:cNvPr id="5" name="Text 2"/>
          <p:cNvSpPr/>
          <p:nvPr/>
        </p:nvSpPr>
        <p:spPr>
          <a:xfrm>
            <a:off x="1094423" y="2869882"/>
            <a:ext cx="12441555" cy="11758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Minimización de Riesgos y Aseguramiento de la Calidad</a:t>
            </a:r>
            <a:endParaRPr lang="en-US" sz="3700" dirty="0"/>
          </a:p>
        </p:txBody>
      </p:sp>
      <p:sp>
        <p:nvSpPr>
          <p:cNvPr id="6" name="Text 3"/>
          <p:cNvSpPr/>
          <p:nvPr/>
        </p:nvSpPr>
        <p:spPr>
          <a:xfrm>
            <a:off x="1094423" y="4327922"/>
            <a:ext cx="12441555" cy="601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gestión de proyectos informáticos busca minimizar los riesgos que pueden afectar el éxito del proyecto, como errores en el código, retrasos en la entrega o falta de calidad en el producto.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1094423" y="5799892"/>
            <a:ext cx="2351842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Pruebas exhaustivas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94423" y="6206609"/>
            <a:ext cx="2898696" cy="1203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Realizar pruebas exhaustivas del software o sistema para detectar errores y garantizar su correcto funcionamiento.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4275296" y="5799892"/>
            <a:ext cx="2351842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 de versiones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4275296" y="6206609"/>
            <a:ext cx="2898815" cy="1504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Utilizar sistemas de control de versiones para gestionar los cambios en el código y evitar conflictos entre los miembros del equipo.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7456289" y="5799892"/>
            <a:ext cx="2351842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Gestión de riesgos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7456289" y="6206609"/>
            <a:ext cx="2898696" cy="902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Identificar, evaluar y mitigar los riesgos potenciales que puedan afectar el proyecto.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10637163" y="5799892"/>
            <a:ext cx="2757964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Comunicación constante</a:t>
            </a:r>
            <a:endParaRPr lang="en-US" sz="1850" dirty="0"/>
          </a:p>
        </p:txBody>
      </p:sp>
      <p:sp>
        <p:nvSpPr>
          <p:cNvPr id="18" name="Text 11"/>
          <p:cNvSpPr/>
          <p:nvPr/>
        </p:nvSpPr>
        <p:spPr>
          <a:xfrm>
            <a:off x="10637163" y="6206609"/>
            <a:ext cx="2898815" cy="902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Comunicar cualquier problema o riesgo a las partes interesadas y buscar soluciones conjuntas.</a:t>
            </a:r>
            <a:endParaRPr lang="en-US" sz="1450" dirty="0"/>
          </a:p>
        </p:txBody>
      </p:sp>
      <p:pic>
        <p:nvPicPr>
          <p:cNvPr id="7170" name="Picture 2" descr="Shield ">
            <a:extLst>
              <a:ext uri="{FF2B5EF4-FFF2-40B4-BE49-F238E27FC236}">
                <a16:creationId xmlns:a16="http://schemas.microsoft.com/office/drawing/2014/main" id="{3A4E8989-949D-394D-F4B5-4BD866F3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3" y="5264522"/>
            <a:ext cx="470297" cy="4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ersion ">
            <a:extLst>
              <a:ext uri="{FF2B5EF4-FFF2-40B4-BE49-F238E27FC236}">
                <a16:creationId xmlns:a16="http://schemas.microsoft.com/office/drawing/2014/main" id="{525532C3-D1A0-6B12-549E-3E846BBC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16" y="5228181"/>
            <a:ext cx="542977" cy="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isk ">
            <a:extLst>
              <a:ext uri="{FF2B5EF4-FFF2-40B4-BE49-F238E27FC236}">
                <a16:creationId xmlns:a16="http://schemas.microsoft.com/office/drawing/2014/main" id="{E8582D68-D9EB-8BFE-733D-B40634D8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57" y="5191841"/>
            <a:ext cx="542978" cy="54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onversation ">
            <a:extLst>
              <a:ext uri="{FF2B5EF4-FFF2-40B4-BE49-F238E27FC236}">
                <a16:creationId xmlns:a16="http://schemas.microsoft.com/office/drawing/2014/main" id="{1C68998B-D940-402E-08CB-631BF300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164" y="5086588"/>
            <a:ext cx="558166" cy="5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ecurity solutions concept. glowing shield with arrow sign on the abstract main cpu on circuit board with light trails as data streaming symbol - software quality assurance fotografías e imágenes de stock">
            <a:extLst>
              <a:ext uri="{FF2B5EF4-FFF2-40B4-BE49-F238E27FC236}">
                <a16:creationId xmlns:a16="http://schemas.microsoft.com/office/drawing/2014/main" id="{9E255A0E-CBDA-09FE-5870-CF2C085B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803" y="-843124"/>
            <a:ext cx="7227957" cy="33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empresario que trabaja con el servicio de informática aseguramiento de la calidad, garantía, normas, iso. - software quality assurance fotografías e imágenes de stock">
            <a:extLst>
              <a:ext uri="{FF2B5EF4-FFF2-40B4-BE49-F238E27FC236}">
                <a16:creationId xmlns:a16="http://schemas.microsoft.com/office/drawing/2014/main" id="{FDB6C351-D2A2-A0CD-DEC9-5F086D19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54" y="-1330597"/>
            <a:ext cx="77724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075" y="624483"/>
            <a:ext cx="7557849" cy="1416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Beneficios de la Gestión de Proyectos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793075" y="2380536"/>
            <a:ext cx="7557849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gestión de proyectos informáticos ofrece numerosos beneficios, como la optimización de recursos, el aumento de la productividad y la entrega de productos de alta calidad.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075" y="3977640"/>
            <a:ext cx="509826" cy="50982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5"/>
          <p:cNvSpPr/>
          <p:nvPr/>
        </p:nvSpPr>
        <p:spPr>
          <a:xfrm>
            <a:off x="977860" y="4062532"/>
            <a:ext cx="14013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529477" y="3977640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Mayor Eficiencia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529477" y="4467582"/>
            <a:ext cx="2929295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Optimización de recursos, tiempo y presupuesto.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4685348" y="3977640"/>
            <a:ext cx="509826" cy="50982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2" name="Text 9"/>
          <p:cNvSpPr/>
          <p:nvPr/>
        </p:nvSpPr>
        <p:spPr>
          <a:xfrm>
            <a:off x="4846320" y="4062532"/>
            <a:ext cx="187762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5421749" y="3977640"/>
            <a:ext cx="2896433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Reducción de Riesgos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5421749" y="4467582"/>
            <a:ext cx="2929295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Identificación y mitigación de riesgos potenciales.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793075" y="5673923"/>
            <a:ext cx="509826" cy="50982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6" name="Text 13"/>
          <p:cNvSpPr/>
          <p:nvPr/>
        </p:nvSpPr>
        <p:spPr>
          <a:xfrm>
            <a:off x="956191" y="5758815"/>
            <a:ext cx="183594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4"/>
          <p:cNvSpPr/>
          <p:nvPr/>
        </p:nvSpPr>
        <p:spPr>
          <a:xfrm>
            <a:off x="1529477" y="5673923"/>
            <a:ext cx="2929295" cy="70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Aumento de la Calidad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529477" y="6517838"/>
            <a:ext cx="2929295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Entrega de productos de alta calidad que cumplen con los requisitos del cliente.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4685348" y="5673923"/>
            <a:ext cx="509826" cy="50982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20" name="Text 17"/>
          <p:cNvSpPr/>
          <p:nvPr/>
        </p:nvSpPr>
        <p:spPr>
          <a:xfrm>
            <a:off x="4841677" y="5758815"/>
            <a:ext cx="19704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8"/>
          <p:cNvSpPr/>
          <p:nvPr/>
        </p:nvSpPr>
        <p:spPr>
          <a:xfrm>
            <a:off x="5421749" y="5673923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Mayor Satisfacción</a:t>
            </a:r>
            <a:endParaRPr lang="en-US" sz="2200" dirty="0"/>
          </a:p>
        </p:txBody>
      </p:sp>
      <p:sp>
        <p:nvSpPr>
          <p:cNvPr id="22" name="Text 19"/>
          <p:cNvSpPr/>
          <p:nvPr/>
        </p:nvSpPr>
        <p:spPr>
          <a:xfrm>
            <a:off x="5421749" y="6163866"/>
            <a:ext cx="2929295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Mejora la satisfacción del cliente y del equipo de trabajo.</a:t>
            </a:r>
            <a:endParaRPr lang="en-US" sz="1750" dirty="0"/>
          </a:p>
        </p:txBody>
      </p:sp>
      <p:pic>
        <p:nvPicPr>
          <p:cNvPr id="8194" name="Picture 2" descr="obtenga planificación para salir adelante - gestion de proyectos fotografías e imágenes de stock">
            <a:extLst>
              <a:ext uri="{FF2B5EF4-FFF2-40B4-BE49-F238E27FC236}">
                <a16:creationId xmlns:a16="http://schemas.microsoft.com/office/drawing/2014/main" id="{DAE594DF-7AF9-E8BA-4E96-5CCE46C5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54" y="415428"/>
            <a:ext cx="3475396" cy="183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ppiness ">
            <a:extLst>
              <a:ext uri="{FF2B5EF4-FFF2-40B4-BE49-F238E27FC236}">
                <a16:creationId xmlns:a16="http://schemas.microsoft.com/office/drawing/2014/main" id="{B220E9E6-5A74-7BC0-71A3-0E31AF53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98" y="6268641"/>
            <a:ext cx="354668" cy="3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ward ">
            <a:extLst>
              <a:ext uri="{FF2B5EF4-FFF2-40B4-BE49-F238E27FC236}">
                <a16:creationId xmlns:a16="http://schemas.microsoft.com/office/drawing/2014/main" id="{DE169F34-68C1-276C-B781-04F68BF5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49" y="4505404"/>
            <a:ext cx="487422" cy="4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lock ">
            <a:extLst>
              <a:ext uri="{FF2B5EF4-FFF2-40B4-BE49-F238E27FC236}">
                <a16:creationId xmlns:a16="http://schemas.microsoft.com/office/drawing/2014/main" id="{A573AE29-A34C-7EB7-9CF0-494A5391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0" y="4572358"/>
            <a:ext cx="422196" cy="42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remium ">
            <a:extLst>
              <a:ext uri="{FF2B5EF4-FFF2-40B4-BE49-F238E27FC236}">
                <a16:creationId xmlns:a16="http://schemas.microsoft.com/office/drawing/2014/main" id="{0A46849F-C868-3890-5D83-E406850F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3" y="6353291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2928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ES_tradnl" dirty="0"/>
          </a:p>
        </p:txBody>
      </p:sp>
      <p:sp>
        <p:nvSpPr>
          <p:cNvPr id="4" name="Text 2"/>
          <p:cNvSpPr/>
          <p:nvPr/>
        </p:nvSpPr>
        <p:spPr>
          <a:xfrm>
            <a:off x="741045" y="582216"/>
            <a:ext cx="10966371" cy="661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Actividad Práctica: Aplicación de Conceptos</a:t>
            </a:r>
            <a:endParaRPr lang="en-US" sz="4150" dirty="0"/>
          </a:p>
        </p:txBody>
      </p:sp>
      <p:sp>
        <p:nvSpPr>
          <p:cNvPr id="5" name="Text 3"/>
          <p:cNvSpPr/>
          <p:nvPr/>
        </p:nvSpPr>
        <p:spPr>
          <a:xfrm>
            <a:off x="741045" y="1667232"/>
            <a:ext cx="13148310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finalizar, se realizarán actividades prácticas que permitan aplicar los conceptos aprendidos a escenarios reales, fortaleciendo la comprensión de la gestión de proyectos informáticos.</a:t>
            </a:r>
            <a:endParaRPr lang="en-US" sz="16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74" y="2547462"/>
            <a:ext cx="6415326" cy="39649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41045" y="6812042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Trabajo </a:t>
            </a:r>
            <a:r>
              <a:rPr lang="en-US" sz="2050" dirty="0" err="1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</a:t>
            </a: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2050" dirty="0" err="1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Equipo</a:t>
            </a: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7 – 8 </a:t>
            </a:r>
            <a:r>
              <a:rPr lang="en-US" sz="2050" dirty="0" err="1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Alumnos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741045" y="7269718"/>
            <a:ext cx="6415326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Escoger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uno de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dos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proyectos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entregados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por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docente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endParaRPr lang="en-US" sz="1650" dirty="0"/>
          </a:p>
        </p:txBody>
      </p:sp>
      <p:pic>
        <p:nvPicPr>
          <p:cNvPr id="1026" name="Picture 2" descr="9 dinámicas de trabajo en equipo altamente efectivas ?">
            <a:extLst>
              <a:ext uri="{FF2B5EF4-FFF2-40B4-BE49-F238E27FC236}">
                <a16:creationId xmlns:a16="http://schemas.microsoft.com/office/drawing/2014/main" id="{88A6134C-5742-7C49-6560-29E9C299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202901"/>
            <a:ext cx="4789714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963</Words>
  <Application>Microsoft Macintosh PowerPoint</Application>
  <PresentationFormat>Personalizado</PresentationFormat>
  <Paragraphs>98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Roboto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MARCELO EDUARDO CRISOSTOMO CARRASCO</cp:lastModifiedBy>
  <cp:revision>3</cp:revision>
  <dcterms:created xsi:type="dcterms:W3CDTF">2024-08-29T16:03:03Z</dcterms:created>
  <dcterms:modified xsi:type="dcterms:W3CDTF">2024-08-29T20:29:05Z</dcterms:modified>
</cp:coreProperties>
</file>