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BHO81ZOBhLa+xuplStH6qL+49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1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customschemas.google.com/relationships/presentationmetadata" Target="meta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3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14" Type="http://schemas.openxmlformats.org/officeDocument/2006/relationships/slide" Target="slides/slide9.xml"/><Relationship Id="rId35" Type="http://schemas.openxmlformats.org/officeDocument/2006/relationships/customXml" Target="../customXml/item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b065bb24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83b065bb24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3b065bb24_0_35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83b065bb24_0_35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3b065bb24_0_36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83b065bb24_0_36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3b065bb24_0_37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83b065bb24_0_37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3b065bb24_0_38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83b065bb24_0_38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3b065bb24_0_39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83b065bb24_0_39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3b065bb24_0_40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83b065bb24_0_40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3b065bb24_0_41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83b065bb24_0_41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0dbb9caa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840dbb9caa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40dbb9caa_0_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840dbb9caa_0_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40dbb9caa_0_2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840dbb9caa_0_2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3b065bb24_0_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83b065bb24_0_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40dbb9caa_0_3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840dbb9caa_0_3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40dbb9caa_0_4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840dbb9caa_0_4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40dbb9caa_0_5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840dbb9caa_0_5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40dbb9caa_0_5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840dbb9caa_0_5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40dbb9caa_0_7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840dbb9caa_0_7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40dbb9caa_0_8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840dbb9caa_0_8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40dbb9caa_0_8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840dbb9caa_0_8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3b065bb24_0_32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83b065bb24_0_32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3b065bb24_0_1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83b065bb24_0_1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3b065bb24_0_1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83b065bb24_0_1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3b065bb24_0_16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83b065bb24_0_16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3b065bb24_0_3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83b065bb24_0_3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3b065bb24_0_31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3b065bb24_0_31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3b065bb24_0_38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83b065bb24_0_38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3b065bb24_0_33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83b065bb24_0_33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5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/>
          <p:nvPr/>
        </p:nvSpPr>
        <p:spPr>
          <a:xfrm>
            <a:off x="5092767" y="7368222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/>
          <p:nvPr/>
        </p:nvSpPr>
        <p:spPr>
          <a:xfrm>
            <a:off x="5092767" y="6322551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2" type="body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3" type="body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952" y="1028267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10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4" name="Google Shape;44;p10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" name="Google Shape;45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55" name="Google Shape;55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" name="Google Shape;56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104100" cy="737825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63" name="Google Shape;63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12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4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4" name="Google Shape;74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2196"/>
            <a:ext cx="20104100" cy="752051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5" name="Google Shape;85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225"/>
            <a:ext cx="20112123" cy="75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3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ionicframework.com/docs/components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onicframework.com/docs/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b065bb24_0_0"/>
          <p:cNvSpPr txBox="1"/>
          <p:nvPr>
            <p:ph idx="1" type="body"/>
          </p:nvPr>
        </p:nvSpPr>
        <p:spPr>
          <a:xfrm>
            <a:off x="5138402" y="6459794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07" name="Google Shape;107;g183b065bb24_0_0"/>
          <p:cNvSpPr txBox="1"/>
          <p:nvPr>
            <p:ph idx="2" type="body"/>
          </p:nvPr>
        </p:nvSpPr>
        <p:spPr>
          <a:xfrm>
            <a:off x="4725261" y="4133373"/>
            <a:ext cx="1143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PROGRAMACION DE APLICACIONES MÓVILES</a:t>
            </a:r>
            <a:endParaRPr/>
          </a:p>
        </p:txBody>
      </p:sp>
      <p:sp>
        <p:nvSpPr>
          <p:cNvPr id="108" name="Google Shape;108;g183b065bb24_0_0"/>
          <p:cNvSpPr txBox="1"/>
          <p:nvPr>
            <p:ph idx="3" type="body"/>
          </p:nvPr>
        </p:nvSpPr>
        <p:spPr>
          <a:xfrm>
            <a:off x="5092767" y="7676832"/>
            <a:ext cx="106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Profesor: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3b065bb24_0_353"/>
          <p:cNvSpPr txBox="1"/>
          <p:nvPr>
            <p:ph idx="1" type="body"/>
          </p:nvPr>
        </p:nvSpPr>
        <p:spPr>
          <a:xfrm>
            <a:off x="429250" y="653975"/>
            <a:ext cx="5024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Estructurales</a:t>
            </a:r>
            <a:endParaRPr/>
          </a:p>
        </p:txBody>
      </p:sp>
      <p:sp>
        <p:nvSpPr>
          <p:cNvPr id="176" name="Google Shape;176;g183b065bb24_0_353"/>
          <p:cNvSpPr txBox="1"/>
          <p:nvPr/>
        </p:nvSpPr>
        <p:spPr>
          <a:xfrm>
            <a:off x="2306347" y="21794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En</a:t>
            </a:r>
            <a:r>
              <a:rPr b="1" lang="es-CL" sz="3500">
                <a:solidFill>
                  <a:srgbClr val="999999"/>
                </a:solidFill>
              </a:rPr>
              <a:t> los componentes estructurales tenemos:</a:t>
            </a:r>
            <a:endParaRPr b="1" sz="3500">
              <a:solidFill>
                <a:srgbClr val="999999"/>
              </a:solidFill>
            </a:endParaRPr>
          </a:p>
        </p:txBody>
      </p:sp>
      <p:sp>
        <p:nvSpPr>
          <p:cNvPr id="177" name="Google Shape;177;g183b065bb24_0_353"/>
          <p:cNvSpPr txBox="1"/>
          <p:nvPr/>
        </p:nvSpPr>
        <p:spPr>
          <a:xfrm>
            <a:off x="2192000" y="3235725"/>
            <a:ext cx="7374900" cy="7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&lt;ion-header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0" marL="2794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&lt;ion-toolbar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0" marL="7366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&lt;ion-buttons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300" u="none" cap="none" strike="noStrike">
                <a:solidFill>
                  <a:srgbClr val="8454FF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r>
              <a:rPr b="0" i="0" lang="es-CL" sz="2300" u="none" cap="none" strike="noStrike">
                <a:solidFill>
                  <a:srgbClr val="42B983"/>
                </a:solidFill>
                <a:latin typeface="Arial"/>
                <a:ea typeface="Arial"/>
                <a:cs typeface="Arial"/>
                <a:sym typeface="Arial"/>
              </a:rPr>
              <a:t>="start"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0" marL="11938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&lt;ion-back-button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&lt;/ion-back-button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&lt;/ion-buttons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&lt;ion-title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My Navigation Bar</a:t>
            </a: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&lt;/ion-title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&lt;/ion-toolbar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&lt;ion-toolbar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&lt;ion-title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Subheader</a:t>
            </a: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&lt;/ion-title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&lt;/ion-toolbar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&lt;/ion-header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3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&lt;ion-content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	&lt;!-- Tu contenido aquí --&gt;</a:t>
            </a:r>
            <a:endParaRPr b="0" i="0" sz="2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&lt;/ion-content</a:t>
            </a:r>
            <a:r>
              <a:rPr b="0" i="0" lang="es-CL" sz="2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3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183b065bb24_0_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1899" y="4680900"/>
            <a:ext cx="6767700" cy="17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3b065bb24_0_368"/>
          <p:cNvSpPr txBox="1"/>
          <p:nvPr>
            <p:ph idx="1" type="body"/>
          </p:nvPr>
        </p:nvSpPr>
        <p:spPr>
          <a:xfrm>
            <a:off x="429250" y="653975"/>
            <a:ext cx="5024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Estructurales</a:t>
            </a:r>
            <a:endParaRPr/>
          </a:p>
        </p:txBody>
      </p:sp>
      <p:sp>
        <p:nvSpPr>
          <p:cNvPr id="184" name="Google Shape;184;g183b065bb24_0_368"/>
          <p:cNvSpPr txBox="1"/>
          <p:nvPr/>
        </p:nvSpPr>
        <p:spPr>
          <a:xfrm>
            <a:off x="2306347" y="22556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En</a:t>
            </a:r>
            <a:r>
              <a:rPr b="1" lang="es-CL" sz="3500">
                <a:solidFill>
                  <a:srgbClr val="999999"/>
                </a:solidFill>
              </a:rPr>
              <a:t> los componentes estructurales tenemos: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185" name="Google Shape;185;g183b065bb24_0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5218" y="8677662"/>
            <a:ext cx="4637607" cy="13305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83b065bb24_0_368"/>
          <p:cNvSpPr/>
          <p:nvPr/>
        </p:nvSpPr>
        <p:spPr>
          <a:xfrm>
            <a:off x="9301025" y="8191688"/>
            <a:ext cx="506100" cy="23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83b065bb24_0_368"/>
          <p:cNvSpPr txBox="1"/>
          <p:nvPr/>
        </p:nvSpPr>
        <p:spPr>
          <a:xfrm>
            <a:off x="3019625" y="2983625"/>
            <a:ext cx="7714200" cy="8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&lt;ion-header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3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&lt;!-- Tu Header aquí --&gt;</a:t>
            </a:r>
            <a:endParaRPr b="0" i="0" sz="3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&lt;/ion-header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33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&lt;ion-content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3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	&lt;!-- Tu contenido aquí --&gt;</a:t>
            </a:r>
            <a:endParaRPr b="0" i="0" sz="3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&lt;/ion-content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33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&lt;ion-footer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3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&lt;ion-toolbar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3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&lt;ion-title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3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&lt;/ion-title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33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&lt;/ion-toolbar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33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33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&lt;/ion-footer</a:t>
            </a:r>
            <a:r>
              <a:rPr b="0" i="0" lang="es-CL" sz="33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33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3b065bb24_0_378"/>
          <p:cNvSpPr txBox="1"/>
          <p:nvPr>
            <p:ph type="title"/>
          </p:nvPr>
        </p:nvSpPr>
        <p:spPr>
          <a:xfrm>
            <a:off x="1290865" y="844764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Comunes</a:t>
            </a:r>
            <a:endParaRPr/>
          </a:p>
        </p:txBody>
      </p:sp>
      <p:sp>
        <p:nvSpPr>
          <p:cNvPr id="193" name="Google Shape;193;g183b065bb24_0_378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3b065bb24_0_388"/>
          <p:cNvSpPr txBox="1"/>
          <p:nvPr>
            <p:ph idx="1" type="body"/>
          </p:nvPr>
        </p:nvSpPr>
        <p:spPr>
          <a:xfrm>
            <a:off x="1331475" y="1042850"/>
            <a:ext cx="339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Card</a:t>
            </a:r>
            <a:endParaRPr/>
          </a:p>
        </p:txBody>
      </p:sp>
      <p:sp>
        <p:nvSpPr>
          <p:cNvPr id="199" name="Google Shape;199;g183b065bb24_0_388"/>
          <p:cNvSpPr txBox="1"/>
          <p:nvPr/>
        </p:nvSpPr>
        <p:spPr>
          <a:xfrm>
            <a:off x="2306347" y="2255674"/>
            <a:ext cx="1549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Este</a:t>
            </a:r>
            <a:r>
              <a:rPr b="1" lang="es-CL" sz="3500">
                <a:solidFill>
                  <a:srgbClr val="999999"/>
                </a:solidFill>
              </a:rPr>
              <a:t> es un componente muy usado debido a su versatilidad en usos y adaptaciones que se puede realizar.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200" name="Google Shape;200;g183b065bb24_0_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575" y="3761425"/>
            <a:ext cx="4425300" cy="553829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83b065bb24_0_388"/>
          <p:cNvSpPr txBox="1"/>
          <p:nvPr/>
        </p:nvSpPr>
        <p:spPr>
          <a:xfrm>
            <a:off x="6009400" y="5114000"/>
            <a:ext cx="7932900" cy="4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&lt;ion-card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&lt;ion-card-header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&lt;ion-card-subtitle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Card Subtitle</a:t>
            </a: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&lt;/ion-card-subtitle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0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&lt;ion-card-title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Card Title</a:t>
            </a: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&lt;/ion-card-title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&lt;/ion-card-header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&lt;ion-card-content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Keep close to Nature's heart... </a:t>
            </a:r>
            <a:endParaRPr b="0" i="0" sz="20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and break clear away, once in awhile, and climb</a:t>
            </a:r>
            <a:endParaRPr b="0" i="0" sz="20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a mountain or spend a week in the woods. </a:t>
            </a:r>
            <a:endParaRPr b="0" i="0" sz="20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Wash your spirit clean. </a:t>
            </a:r>
            <a:endParaRPr b="0" i="0" sz="20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&lt;/ion-card-content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0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20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&lt;/ion-card</a:t>
            </a:r>
            <a:r>
              <a:rPr b="0" i="0" lang="es-CL" sz="20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0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183b065bb24_0_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1550" y="3416047"/>
            <a:ext cx="3588799" cy="757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3b065bb24_0_399"/>
          <p:cNvSpPr txBox="1"/>
          <p:nvPr>
            <p:ph idx="1" type="body"/>
          </p:nvPr>
        </p:nvSpPr>
        <p:spPr>
          <a:xfrm>
            <a:off x="1331475" y="1042850"/>
            <a:ext cx="339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Ion Order</a:t>
            </a:r>
            <a:endParaRPr/>
          </a:p>
        </p:txBody>
      </p:sp>
      <p:sp>
        <p:nvSpPr>
          <p:cNvPr id="208" name="Google Shape;208;g183b065bb24_0_399"/>
          <p:cNvSpPr txBox="1"/>
          <p:nvPr/>
        </p:nvSpPr>
        <p:spPr>
          <a:xfrm>
            <a:off x="2306347" y="2255674"/>
            <a:ext cx="1549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Es</a:t>
            </a:r>
            <a:r>
              <a:rPr b="1" lang="es-CL" sz="3500">
                <a:solidFill>
                  <a:srgbClr val="999999"/>
                </a:solidFill>
              </a:rPr>
              <a:t> un componente interesante que le permitirá al usuario reordenar de forma simple una lista (no permanente)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209" name="Google Shape;209;g183b065bb24_0_399"/>
          <p:cNvPicPr preferRelativeResize="0"/>
          <p:nvPr/>
        </p:nvPicPr>
        <p:blipFill rotWithShape="1">
          <a:blip r:embed="rId3">
            <a:alphaModFix/>
          </a:blip>
          <a:srcRect b="1017" l="0" r="0" t="1105"/>
          <a:stretch/>
        </p:blipFill>
        <p:spPr>
          <a:xfrm>
            <a:off x="3000450" y="3577925"/>
            <a:ext cx="3602225" cy="700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83b065bb24_0_399"/>
          <p:cNvSpPr txBox="1"/>
          <p:nvPr/>
        </p:nvSpPr>
        <p:spPr>
          <a:xfrm>
            <a:off x="9209275" y="4987225"/>
            <a:ext cx="81795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6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&lt;ion-label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6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Item 1 </a:t>
            </a: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&lt;/ion-label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6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&lt;ion-reorder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600" u="none" cap="none" strike="noStrike">
                <a:solidFill>
                  <a:srgbClr val="8454FF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r>
              <a:rPr b="0" i="0" lang="es-CL" sz="2600" u="none" cap="none" strike="noStrike">
                <a:solidFill>
                  <a:srgbClr val="42B983"/>
                </a:solidFill>
                <a:latin typeface="Arial"/>
                <a:ea typeface="Arial"/>
                <a:cs typeface="Arial"/>
                <a:sym typeface="Arial"/>
              </a:rPr>
              <a:t>="end"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&lt;/ion-reorder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6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6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6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6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&lt;ion-label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6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Item 2 </a:t>
            </a: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&lt;/ion-label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6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&lt;ion-reorder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600" u="none" cap="none" strike="noStrike">
                <a:solidFill>
                  <a:srgbClr val="8454FF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r>
              <a:rPr b="0" i="0" lang="es-CL" sz="2600" u="none" cap="none" strike="noStrike">
                <a:solidFill>
                  <a:srgbClr val="42B983"/>
                </a:solidFill>
                <a:latin typeface="Arial"/>
                <a:ea typeface="Arial"/>
                <a:cs typeface="Arial"/>
                <a:sym typeface="Arial"/>
              </a:rPr>
              <a:t>="end"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&lt;/ion-reorder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6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6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6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6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3b065bb24_0_409"/>
          <p:cNvSpPr txBox="1"/>
          <p:nvPr>
            <p:ph idx="1" type="body"/>
          </p:nvPr>
        </p:nvSpPr>
        <p:spPr>
          <a:xfrm>
            <a:off x="1331475" y="1042850"/>
            <a:ext cx="339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Ion List</a:t>
            </a:r>
            <a:endParaRPr/>
          </a:p>
        </p:txBody>
      </p:sp>
      <p:sp>
        <p:nvSpPr>
          <p:cNvPr id="216" name="Google Shape;216;g183b065bb24_0_409"/>
          <p:cNvSpPr txBox="1"/>
          <p:nvPr/>
        </p:nvSpPr>
        <p:spPr>
          <a:xfrm>
            <a:off x="2306347" y="2255674"/>
            <a:ext cx="1549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Componente</a:t>
            </a:r>
            <a:r>
              <a:rPr b="1" lang="es-CL" sz="3500">
                <a:solidFill>
                  <a:srgbClr val="999999"/>
                </a:solidFill>
              </a:rPr>
              <a:t> bastante usado en el desarrollo de aplicaciones y casi esencial.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217" name="Google Shape;217;g183b065bb24_0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100" y="3406725"/>
            <a:ext cx="3705550" cy="77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83b065bb24_0_409"/>
          <p:cNvSpPr txBox="1"/>
          <p:nvPr/>
        </p:nvSpPr>
        <p:spPr>
          <a:xfrm>
            <a:off x="9707050" y="4278050"/>
            <a:ext cx="8439300" cy="5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&lt;ion-list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&lt;ion-label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5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Pokémon Yellow</a:t>
            </a: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&lt;/ion-label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5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&lt;ion-card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5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&lt;/ion-card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&lt;ion-label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5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The Legend of Zelda</a:t>
            </a: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&lt;/ion-label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&lt;ion-input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&lt;/ion-input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25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&lt;/ion-list</a:t>
            </a:r>
            <a:r>
              <a:rPr b="0" i="0" lang="es-CL" sz="25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5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2B9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3b065bb24_0_418"/>
          <p:cNvSpPr txBox="1"/>
          <p:nvPr>
            <p:ph idx="1" type="body"/>
          </p:nvPr>
        </p:nvSpPr>
        <p:spPr>
          <a:xfrm>
            <a:off x="1331475" y="1042850"/>
            <a:ext cx="339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Ion Toolbar</a:t>
            </a:r>
            <a:endParaRPr/>
          </a:p>
        </p:txBody>
      </p:sp>
      <p:sp>
        <p:nvSpPr>
          <p:cNvPr id="224" name="Google Shape;224;g183b065bb24_0_418"/>
          <p:cNvSpPr txBox="1"/>
          <p:nvPr/>
        </p:nvSpPr>
        <p:spPr>
          <a:xfrm>
            <a:off x="2306347" y="22556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Componente</a:t>
            </a:r>
            <a:r>
              <a:rPr b="1" lang="es-CL" sz="3500">
                <a:solidFill>
                  <a:srgbClr val="999999"/>
                </a:solidFill>
              </a:rPr>
              <a:t> bastante usado en el desarrollo de aplicaciones.</a:t>
            </a:r>
            <a:endParaRPr b="1" sz="3500">
              <a:solidFill>
                <a:srgbClr val="999999"/>
              </a:solidFill>
            </a:endParaRPr>
          </a:p>
        </p:txBody>
      </p:sp>
      <p:sp>
        <p:nvSpPr>
          <p:cNvPr id="225" name="Google Shape;225;g183b065bb24_0_418"/>
          <p:cNvSpPr txBox="1"/>
          <p:nvPr/>
        </p:nvSpPr>
        <p:spPr>
          <a:xfrm>
            <a:off x="8776600" y="4572000"/>
            <a:ext cx="8693100" cy="3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&lt;ion-toolbar</a:t>
            </a:r>
            <a:r>
              <a:rPr b="0" i="0" lang="es-CL" sz="29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9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&lt;ion-buttons</a:t>
            </a:r>
            <a:r>
              <a:rPr b="0" i="0" lang="es-CL" sz="29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900" u="none" cap="none" strike="noStrike">
                <a:solidFill>
                  <a:srgbClr val="8454FF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r>
              <a:rPr b="0" i="0" lang="es-CL" sz="2900" u="none" cap="none" strike="noStrike">
                <a:solidFill>
                  <a:srgbClr val="42B983"/>
                </a:solidFill>
                <a:latin typeface="Arial"/>
                <a:ea typeface="Arial"/>
                <a:cs typeface="Arial"/>
                <a:sym typeface="Arial"/>
              </a:rPr>
              <a:t>="start"</a:t>
            </a:r>
            <a:r>
              <a:rPr b="0" i="0" lang="es-CL" sz="29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9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&lt;ion-back-button</a:t>
            </a:r>
            <a:r>
              <a:rPr b="0" i="0" lang="es-CL" sz="29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9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&lt;/ion-back-button</a:t>
            </a:r>
            <a:r>
              <a:rPr b="0" i="0" lang="es-CL" sz="29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9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&lt;/ion-buttons</a:t>
            </a:r>
            <a:r>
              <a:rPr b="0" i="0" lang="es-CL" sz="29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9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&lt;ion-title</a:t>
            </a:r>
            <a:r>
              <a:rPr b="0" i="0" lang="es-CL" sz="29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9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Back Button</a:t>
            </a:r>
            <a:r>
              <a:rPr b="0" i="0" lang="es-CL" sz="29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&lt;/ion-title</a:t>
            </a:r>
            <a:r>
              <a:rPr b="0" i="0" lang="es-CL" sz="29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9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&lt;/ion-toolbar</a:t>
            </a:r>
            <a:r>
              <a:rPr b="0" i="0" lang="es-CL" sz="29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9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2B9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B9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183b065bb24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1877" y="3063625"/>
            <a:ext cx="3806300" cy="789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0dbb9caa_0_0"/>
          <p:cNvSpPr txBox="1"/>
          <p:nvPr>
            <p:ph idx="1" type="body"/>
          </p:nvPr>
        </p:nvSpPr>
        <p:spPr>
          <a:xfrm>
            <a:off x="1331475" y="1042850"/>
            <a:ext cx="339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Ion Menu</a:t>
            </a:r>
            <a:endParaRPr/>
          </a:p>
        </p:txBody>
      </p:sp>
      <p:sp>
        <p:nvSpPr>
          <p:cNvPr id="232" name="Google Shape;232;g1840dbb9caa_0_0"/>
          <p:cNvSpPr txBox="1"/>
          <p:nvPr/>
        </p:nvSpPr>
        <p:spPr>
          <a:xfrm>
            <a:off x="2306347" y="22556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Tenemos</a:t>
            </a:r>
            <a:r>
              <a:rPr b="1" lang="es-CL" sz="3500">
                <a:solidFill>
                  <a:srgbClr val="999999"/>
                </a:solidFill>
              </a:rPr>
              <a:t> </a:t>
            </a:r>
            <a:r>
              <a:rPr b="1" lang="es-CL" sz="3500">
                <a:solidFill>
                  <a:srgbClr val="999999"/>
                </a:solidFill>
              </a:rPr>
              <a:t>también</a:t>
            </a:r>
            <a:r>
              <a:rPr b="1" lang="es-CL" sz="3500">
                <a:solidFill>
                  <a:srgbClr val="999999"/>
                </a:solidFill>
              </a:rPr>
              <a:t> el </a:t>
            </a:r>
            <a:r>
              <a:rPr b="1" lang="es-CL" sz="3500">
                <a:solidFill>
                  <a:srgbClr val="999999"/>
                </a:solidFill>
              </a:rPr>
              <a:t>menú</a:t>
            </a:r>
            <a:r>
              <a:rPr b="1" lang="es-CL" sz="3500">
                <a:solidFill>
                  <a:srgbClr val="999999"/>
                </a:solidFill>
              </a:rPr>
              <a:t>, muy común entre las aplicaciones.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233" name="Google Shape;233;g1840dbb9ca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6475" y="3039275"/>
            <a:ext cx="3864975" cy="81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840dbb9caa_0_0"/>
          <p:cNvSpPr txBox="1"/>
          <p:nvPr/>
        </p:nvSpPr>
        <p:spPr>
          <a:xfrm>
            <a:off x="8170300" y="3712125"/>
            <a:ext cx="10017300" cy="6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&lt;ion-menu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200" u="none" cap="none" strike="noStrike">
                <a:solidFill>
                  <a:srgbClr val="8454FF"/>
                </a:solidFill>
                <a:latin typeface="Arial"/>
                <a:ea typeface="Arial"/>
                <a:cs typeface="Arial"/>
                <a:sym typeface="Arial"/>
              </a:rPr>
              <a:t>side</a:t>
            </a:r>
            <a:r>
              <a:rPr b="0" i="0" lang="es-CL" sz="2200" u="none" cap="none" strike="noStrike">
                <a:solidFill>
                  <a:srgbClr val="42B983"/>
                </a:solidFill>
                <a:latin typeface="Arial"/>
                <a:ea typeface="Arial"/>
                <a:cs typeface="Arial"/>
                <a:sym typeface="Arial"/>
              </a:rPr>
              <a:t>="start"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200" u="none" cap="none" strike="noStrike">
                <a:solidFill>
                  <a:srgbClr val="8454FF"/>
                </a:solidFill>
                <a:latin typeface="Arial"/>
                <a:ea typeface="Arial"/>
                <a:cs typeface="Arial"/>
                <a:sym typeface="Arial"/>
              </a:rPr>
              <a:t>menuId</a:t>
            </a:r>
            <a:r>
              <a:rPr b="0" i="0" lang="es-CL" sz="2200" u="none" cap="none" strike="noStrike">
                <a:solidFill>
                  <a:srgbClr val="42B983"/>
                </a:solidFill>
                <a:latin typeface="Arial"/>
                <a:ea typeface="Arial"/>
                <a:cs typeface="Arial"/>
                <a:sym typeface="Arial"/>
              </a:rPr>
              <a:t>="first"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200" u="none" cap="none" strike="noStrike">
                <a:solidFill>
                  <a:srgbClr val="8454FF"/>
                </a:solidFill>
                <a:latin typeface="Arial"/>
                <a:ea typeface="Arial"/>
                <a:cs typeface="Arial"/>
                <a:sym typeface="Arial"/>
              </a:rPr>
              <a:t>contentId</a:t>
            </a:r>
            <a:r>
              <a:rPr b="0" i="0" lang="es-CL" sz="2200" u="none" cap="none" strike="noStrike">
                <a:solidFill>
                  <a:srgbClr val="42B983"/>
                </a:solidFill>
                <a:latin typeface="Arial"/>
                <a:ea typeface="Arial"/>
                <a:cs typeface="Arial"/>
                <a:sym typeface="Arial"/>
              </a:rPr>
              <a:t>="main"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&lt;ion-header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&lt;ion-toolbar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CL" sz="2200" u="none" cap="none" strike="noStrike">
                <a:solidFill>
                  <a:srgbClr val="8454FF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i="0" lang="es-CL" sz="2200" u="none" cap="none" strike="noStrike">
                <a:solidFill>
                  <a:srgbClr val="42B983"/>
                </a:solidFill>
                <a:latin typeface="Arial"/>
                <a:ea typeface="Arial"/>
                <a:cs typeface="Arial"/>
                <a:sym typeface="Arial"/>
              </a:rPr>
              <a:t>="primary"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&lt;ion-title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2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Start Menu</a:t>
            </a: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&lt;/ion-title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&lt;/ion-toolbar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&lt;/ion-header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&lt;ion-content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2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&lt;ion-list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2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2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Menu Item</a:t>
            </a: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2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Menu Item</a:t>
            </a: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2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Menu Item</a:t>
            </a: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2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Menu Item</a:t>
            </a: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CL" sz="2200" u="none" cap="none" strike="noStrike">
                <a:solidFill>
                  <a:srgbClr val="303943"/>
                </a:solidFill>
                <a:latin typeface="Arial"/>
                <a:ea typeface="Arial"/>
                <a:cs typeface="Arial"/>
                <a:sym typeface="Arial"/>
              </a:rPr>
              <a:t>Menu Item</a:t>
            </a: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&lt;/ion-item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&lt;/ion-list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&lt;/ion-content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3039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2200" u="none" cap="none" strike="noStrike">
                <a:solidFill>
                  <a:srgbClr val="2B90FF"/>
                </a:solidFill>
                <a:latin typeface="Arial"/>
                <a:ea typeface="Arial"/>
                <a:cs typeface="Arial"/>
                <a:sym typeface="Arial"/>
              </a:rPr>
              <a:t>&lt;/ion-menu</a:t>
            </a:r>
            <a:r>
              <a:rPr b="0" i="0" lang="es-CL" sz="2200" u="none" cap="none" strike="noStrike">
                <a:solidFill>
                  <a:srgbClr val="91C5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200" u="none" cap="none" strike="noStrike">
              <a:solidFill>
                <a:srgbClr val="91C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2B9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B9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40dbb9caa_0_9"/>
          <p:cNvSpPr txBox="1"/>
          <p:nvPr>
            <p:ph idx="1" type="body"/>
          </p:nvPr>
        </p:nvSpPr>
        <p:spPr>
          <a:xfrm>
            <a:off x="346200" y="661850"/>
            <a:ext cx="4382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Comunes</a:t>
            </a:r>
            <a:endParaRPr/>
          </a:p>
        </p:txBody>
      </p:sp>
      <p:sp>
        <p:nvSpPr>
          <p:cNvPr id="240" name="Google Shape;240;g1840dbb9caa_0_9"/>
          <p:cNvSpPr txBox="1"/>
          <p:nvPr/>
        </p:nvSpPr>
        <p:spPr>
          <a:xfrm>
            <a:off x="2306347" y="2255674"/>
            <a:ext cx="1549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Además</a:t>
            </a:r>
            <a:r>
              <a:rPr b="1" lang="es-CL" sz="3500">
                <a:solidFill>
                  <a:srgbClr val="999999"/>
                </a:solidFill>
              </a:rPr>
              <a:t> de los indicados anteriormente, tenemos otros elementos tales como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241" name="Google Shape;241;g1840dbb9caa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425" y="3655750"/>
            <a:ext cx="3825014" cy="109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840dbb9caa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0712" y="3725439"/>
            <a:ext cx="4391683" cy="102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840dbb9caa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41078" y="5032103"/>
            <a:ext cx="5650947" cy="529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840dbb9caa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2825" y="5032103"/>
            <a:ext cx="5619466" cy="418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40dbb9caa_0_20"/>
          <p:cNvSpPr txBox="1"/>
          <p:nvPr>
            <p:ph idx="1" type="body"/>
          </p:nvPr>
        </p:nvSpPr>
        <p:spPr>
          <a:xfrm>
            <a:off x="346200" y="661850"/>
            <a:ext cx="4382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Comunes</a:t>
            </a:r>
            <a:endParaRPr/>
          </a:p>
        </p:txBody>
      </p:sp>
      <p:sp>
        <p:nvSpPr>
          <p:cNvPr id="250" name="Google Shape;250;g1840dbb9caa_0_20"/>
          <p:cNvSpPr txBox="1"/>
          <p:nvPr/>
        </p:nvSpPr>
        <p:spPr>
          <a:xfrm>
            <a:off x="2306347" y="2255674"/>
            <a:ext cx="1549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Además</a:t>
            </a:r>
            <a:r>
              <a:rPr b="1" lang="es-CL" sz="3500">
                <a:solidFill>
                  <a:srgbClr val="999999"/>
                </a:solidFill>
              </a:rPr>
              <a:t> de los indicados anteriormente, tenemos otros elementos tales como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251" name="Google Shape;251;g1840dbb9ca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813" y="4152038"/>
            <a:ext cx="5473425" cy="13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840dbb9caa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6175" y="5907425"/>
            <a:ext cx="8331800" cy="40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840dbb9caa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8075" y="3962624"/>
            <a:ext cx="7319975" cy="16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840dbb9caa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81106" y="6020450"/>
            <a:ext cx="8553900" cy="24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b065bb24_0_6"/>
          <p:cNvSpPr txBox="1"/>
          <p:nvPr>
            <p:ph type="title"/>
          </p:nvPr>
        </p:nvSpPr>
        <p:spPr>
          <a:xfrm>
            <a:off x="1321990" y="8235994"/>
            <a:ext cx="6048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Actividad N°1.2: Modifiquemos el Proyecto</a:t>
            </a:r>
            <a:endParaRPr/>
          </a:p>
        </p:txBody>
      </p:sp>
      <p:sp>
        <p:nvSpPr>
          <p:cNvPr id="114" name="Google Shape;114;g183b065bb24_0_6"/>
          <p:cNvSpPr txBox="1"/>
          <p:nvPr>
            <p:ph idx="1" type="body"/>
          </p:nvPr>
        </p:nvSpPr>
        <p:spPr>
          <a:xfrm>
            <a:off x="8314271" y="8170445"/>
            <a:ext cx="11193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/>
              <a:t>Componentes UI de Ionic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40dbb9caa_0_33"/>
          <p:cNvSpPr txBox="1"/>
          <p:nvPr>
            <p:ph idx="1" type="body"/>
          </p:nvPr>
        </p:nvSpPr>
        <p:spPr>
          <a:xfrm>
            <a:off x="346200" y="661850"/>
            <a:ext cx="4382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Comunes</a:t>
            </a:r>
            <a:endParaRPr/>
          </a:p>
        </p:txBody>
      </p:sp>
      <p:sp>
        <p:nvSpPr>
          <p:cNvPr id="260" name="Google Shape;260;g1840dbb9caa_0_33"/>
          <p:cNvSpPr txBox="1"/>
          <p:nvPr/>
        </p:nvSpPr>
        <p:spPr>
          <a:xfrm>
            <a:off x="2306347" y="2255674"/>
            <a:ext cx="1549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Además</a:t>
            </a:r>
            <a:r>
              <a:rPr b="1" lang="es-CL" sz="3500">
                <a:solidFill>
                  <a:srgbClr val="999999"/>
                </a:solidFill>
              </a:rPr>
              <a:t> de los indicados anteriormente, tenemos otros elementos tales como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261" name="Google Shape;261;g1840dbb9caa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8851" y="3692850"/>
            <a:ext cx="3865875" cy="72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840dbb9caa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4200" y="3777805"/>
            <a:ext cx="4145875" cy="103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40dbb9caa_0_44"/>
          <p:cNvSpPr txBox="1"/>
          <p:nvPr>
            <p:ph idx="1" type="body"/>
          </p:nvPr>
        </p:nvSpPr>
        <p:spPr>
          <a:xfrm>
            <a:off x="346200" y="661850"/>
            <a:ext cx="4382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Dónde encontrarlos</a:t>
            </a:r>
            <a:endParaRPr/>
          </a:p>
        </p:txBody>
      </p:sp>
      <p:sp>
        <p:nvSpPr>
          <p:cNvPr id="268" name="Google Shape;268;g1840dbb9caa_0_44"/>
          <p:cNvSpPr txBox="1"/>
          <p:nvPr/>
        </p:nvSpPr>
        <p:spPr>
          <a:xfrm>
            <a:off x="2306347" y="2103274"/>
            <a:ext cx="15491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Existen</a:t>
            </a:r>
            <a:r>
              <a:rPr b="1" lang="es-CL" sz="3500">
                <a:solidFill>
                  <a:srgbClr val="999999"/>
                </a:solidFill>
              </a:rPr>
              <a:t> muchos más y descubre cómo usarlos indagando en la documentación oficial de Ionic.</a:t>
            </a:r>
            <a:endParaRPr b="1" sz="3500">
              <a:solidFill>
                <a:srgbClr val="999999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9999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 u="sng">
                <a:solidFill>
                  <a:schemeClr val="hlink"/>
                </a:solidFill>
                <a:hlinkClick r:id="rId3"/>
              </a:rPr>
              <a:t>https://ionicframework.com/docs/components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269" name="Google Shape;269;g1840dbb9caa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2275" y="4619000"/>
            <a:ext cx="10377999" cy="64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840dbb9caa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56500" y="4021488"/>
            <a:ext cx="2309450" cy="11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840dbb9caa_0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51875" y="3580375"/>
            <a:ext cx="3692850" cy="6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840dbb9caa_0_54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/>
              <a:t>Interpolación y NgModel</a:t>
            </a:r>
            <a:endParaRPr/>
          </a:p>
        </p:txBody>
      </p:sp>
      <p:sp>
        <p:nvSpPr>
          <p:cNvPr id="277" name="Google Shape;277;g1840dbb9caa_0_54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40dbb9caa_0_59"/>
          <p:cNvSpPr txBox="1"/>
          <p:nvPr>
            <p:ph idx="1" type="body"/>
          </p:nvPr>
        </p:nvSpPr>
        <p:spPr>
          <a:xfrm>
            <a:off x="574800" y="1008050"/>
            <a:ext cx="438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Interpolación</a:t>
            </a:r>
            <a:endParaRPr/>
          </a:p>
        </p:txBody>
      </p:sp>
      <p:sp>
        <p:nvSpPr>
          <p:cNvPr id="283" name="Google Shape;283;g1840dbb9caa_0_59"/>
          <p:cNvSpPr txBox="1"/>
          <p:nvPr/>
        </p:nvSpPr>
        <p:spPr>
          <a:xfrm>
            <a:off x="2306347" y="2255674"/>
            <a:ext cx="15491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La</a:t>
            </a:r>
            <a:r>
              <a:rPr b="1" lang="es-CL" sz="3500">
                <a:solidFill>
                  <a:srgbClr val="999999"/>
                </a:solidFill>
              </a:rPr>
              <a:t> interpolación nos permite mostrar los datos desde el .ts a la visual mediante llaves “{{valor}}”</a:t>
            </a:r>
            <a:endParaRPr b="1" sz="3500">
              <a:solidFill>
                <a:srgbClr val="999999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9999"/>
              </a:solidFill>
            </a:endParaRPr>
          </a:p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Ejemplos</a:t>
            </a:r>
            <a:r>
              <a:rPr b="1" lang="es-CL" sz="3500">
                <a:solidFill>
                  <a:srgbClr val="999999"/>
                </a:solidFill>
              </a:rPr>
              <a:t>:</a:t>
            </a:r>
            <a:endParaRPr b="1" sz="3500">
              <a:solidFill>
                <a:srgbClr val="999999"/>
              </a:solidFill>
            </a:endParaRPr>
          </a:p>
        </p:txBody>
      </p:sp>
      <p:sp>
        <p:nvSpPr>
          <p:cNvPr id="284" name="Google Shape;284;g1840dbb9caa_0_59"/>
          <p:cNvSpPr txBox="1"/>
          <p:nvPr/>
        </p:nvSpPr>
        <p:spPr>
          <a:xfrm>
            <a:off x="2146150" y="5235575"/>
            <a:ext cx="15811800" cy="310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3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L" sz="34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s-CL" sz="3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-CL" sz="3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Esto es un caso de interpolación de {{algunaCadena}}</a:t>
            </a:r>
            <a:r>
              <a:rPr b="0" i="0" lang="es-CL" sz="3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s-CL" sz="34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s-CL" sz="3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34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3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L" sz="34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0" i="0" lang="es-CL" sz="3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34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s-CL" sz="3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CL" sz="3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"{{urlImagen}}"</a:t>
            </a:r>
            <a:r>
              <a:rPr b="0" i="0" lang="es-CL" sz="3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38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40dbb9caa_0_73"/>
          <p:cNvSpPr txBox="1"/>
          <p:nvPr>
            <p:ph idx="1" type="body"/>
          </p:nvPr>
        </p:nvSpPr>
        <p:spPr>
          <a:xfrm>
            <a:off x="574800" y="1008050"/>
            <a:ext cx="438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Interpolación</a:t>
            </a:r>
            <a:endParaRPr/>
          </a:p>
        </p:txBody>
      </p:sp>
      <p:sp>
        <p:nvSpPr>
          <p:cNvPr id="290" name="Google Shape;290;g1840dbb9caa_0_73"/>
          <p:cNvSpPr txBox="1"/>
          <p:nvPr/>
        </p:nvSpPr>
        <p:spPr>
          <a:xfrm>
            <a:off x="2306347" y="2255674"/>
            <a:ext cx="15491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En</a:t>
            </a:r>
            <a:r>
              <a:rPr b="1" lang="es-CL" sz="3500">
                <a:solidFill>
                  <a:srgbClr val="999999"/>
                </a:solidFill>
              </a:rPr>
              <a:t> la interpolación se puede colocar expresiones simples o complejas.</a:t>
            </a:r>
            <a:endParaRPr b="1" sz="3500">
              <a:solidFill>
                <a:srgbClr val="999999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9999"/>
              </a:solidFill>
            </a:endParaRPr>
          </a:p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Ejemplos</a:t>
            </a:r>
            <a:r>
              <a:rPr b="1" lang="es-CL" sz="3500">
                <a:solidFill>
                  <a:srgbClr val="999999"/>
                </a:solidFill>
              </a:rPr>
              <a:t>:</a:t>
            </a:r>
            <a:endParaRPr b="1" sz="3500">
              <a:solidFill>
                <a:srgbClr val="999999"/>
              </a:solidFill>
            </a:endParaRPr>
          </a:p>
        </p:txBody>
      </p:sp>
      <p:sp>
        <p:nvSpPr>
          <p:cNvPr id="291" name="Google Shape;291;g1840dbb9caa_0_73"/>
          <p:cNvSpPr txBox="1"/>
          <p:nvPr/>
        </p:nvSpPr>
        <p:spPr>
          <a:xfrm>
            <a:off x="2422925" y="5011700"/>
            <a:ext cx="15491400" cy="445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31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{{algunaCadena}}</a:t>
            </a:r>
            <a:endParaRPr b="0" i="0" sz="31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31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{{1+1}} // Operaciones Matematicas</a:t>
            </a:r>
            <a:endParaRPr b="0" i="0" sz="31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31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{{!valorBoleado}} // Operador Logico (Negación)</a:t>
            </a:r>
            <a:endParaRPr b="0" i="0" sz="31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31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{{metodoComponente()}} // Valor calculado por un metodo</a:t>
            </a:r>
            <a:endParaRPr b="0" i="0" sz="31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40dbb9caa_0_80"/>
          <p:cNvSpPr txBox="1"/>
          <p:nvPr>
            <p:ph idx="1" type="body"/>
          </p:nvPr>
        </p:nvSpPr>
        <p:spPr>
          <a:xfrm>
            <a:off x="574800" y="1008050"/>
            <a:ext cx="438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Interpolación</a:t>
            </a:r>
            <a:endParaRPr/>
          </a:p>
        </p:txBody>
      </p:sp>
      <p:sp>
        <p:nvSpPr>
          <p:cNvPr id="297" name="Google Shape;297;g1840dbb9caa_0_80"/>
          <p:cNvSpPr txBox="1"/>
          <p:nvPr/>
        </p:nvSpPr>
        <p:spPr>
          <a:xfrm>
            <a:off x="2306347" y="2484274"/>
            <a:ext cx="15491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Expresiones</a:t>
            </a:r>
            <a:r>
              <a:rPr b="1" lang="es-CL" sz="3500">
                <a:solidFill>
                  <a:srgbClr val="999999"/>
                </a:solidFill>
              </a:rPr>
              <a:t> prohibidas</a:t>
            </a:r>
            <a:endParaRPr b="1" sz="3500">
              <a:solidFill>
                <a:srgbClr val="999999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9999"/>
              </a:solidFill>
            </a:endParaRPr>
          </a:p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Ejemplos</a:t>
            </a:r>
            <a:r>
              <a:rPr b="1" lang="es-CL" sz="3500">
                <a:solidFill>
                  <a:srgbClr val="999999"/>
                </a:solidFill>
              </a:rPr>
              <a:t>:</a:t>
            </a:r>
            <a:endParaRPr b="1" sz="3500">
              <a:solidFill>
                <a:srgbClr val="999999"/>
              </a:solidFill>
            </a:endParaRPr>
          </a:p>
        </p:txBody>
      </p:sp>
      <p:sp>
        <p:nvSpPr>
          <p:cNvPr id="298" name="Google Shape;298;g1840dbb9caa_0_80"/>
          <p:cNvSpPr txBox="1"/>
          <p:nvPr/>
        </p:nvSpPr>
        <p:spPr>
          <a:xfrm>
            <a:off x="3288450" y="4755625"/>
            <a:ext cx="14252700" cy="14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31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{{valorBoleano=false}}</a:t>
            </a:r>
            <a:endParaRPr b="0" i="0" sz="31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9" name="Google Shape;299;g1840dbb9caa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8450" y="5705875"/>
            <a:ext cx="9655017" cy="17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0dbb9caa_0_88"/>
          <p:cNvSpPr txBox="1"/>
          <p:nvPr>
            <p:ph idx="1" type="body"/>
          </p:nvPr>
        </p:nvSpPr>
        <p:spPr>
          <a:xfrm>
            <a:off x="574800" y="1008050"/>
            <a:ext cx="438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ngModel</a:t>
            </a:r>
            <a:endParaRPr/>
          </a:p>
        </p:txBody>
      </p:sp>
      <p:sp>
        <p:nvSpPr>
          <p:cNvPr id="305" name="Google Shape;305;g1840dbb9caa_0_88"/>
          <p:cNvSpPr txBox="1"/>
          <p:nvPr/>
        </p:nvSpPr>
        <p:spPr>
          <a:xfrm>
            <a:off x="2306347" y="2484274"/>
            <a:ext cx="15491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El</a:t>
            </a:r>
            <a:r>
              <a:rPr b="1" lang="es-CL" sz="3500">
                <a:solidFill>
                  <a:srgbClr val="999999"/>
                </a:solidFill>
              </a:rPr>
              <a:t> ngModel nos permite asociar un objeto de nuestro Componente a un Input para que adquiera o setee el valor.</a:t>
            </a:r>
            <a:endParaRPr b="1" sz="3500">
              <a:solidFill>
                <a:srgbClr val="999999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9999"/>
              </a:solidFill>
            </a:endParaRPr>
          </a:p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Ejemplos</a:t>
            </a:r>
            <a:r>
              <a:rPr b="1" lang="es-CL" sz="3500">
                <a:solidFill>
                  <a:srgbClr val="999999"/>
                </a:solidFill>
              </a:rPr>
              <a:t>:</a:t>
            </a:r>
            <a:endParaRPr b="1" sz="3500">
              <a:solidFill>
                <a:srgbClr val="999999"/>
              </a:solidFill>
            </a:endParaRPr>
          </a:p>
        </p:txBody>
      </p:sp>
      <p:sp>
        <p:nvSpPr>
          <p:cNvPr id="306" name="Google Shape;306;g1840dbb9caa_0_88"/>
          <p:cNvSpPr txBox="1"/>
          <p:nvPr/>
        </p:nvSpPr>
        <p:spPr>
          <a:xfrm>
            <a:off x="2044125" y="4962275"/>
            <a:ext cx="16156800" cy="55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... HTML</a:t>
            </a:r>
            <a:endParaRPr b="0" i="0" sz="29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L" sz="29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ion-input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9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CL" sz="29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9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[(ngModel)]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CL" sz="29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"user.password"</a:t>
            </a:r>
            <a:r>
              <a:rPr b="0" i="0" lang="es-CL" sz="2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s-CL" sz="29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ion-input</a:t>
            </a:r>
            <a:r>
              <a:rPr b="0" i="0" lang="es-CL" sz="2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9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L" sz="29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ion-input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9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CL" sz="29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9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[(ngModel)]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CL" sz="29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"user.usuario"</a:t>
            </a:r>
            <a:r>
              <a:rPr b="0" i="0" lang="es-CL" sz="2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s-CL" sz="29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ion-input</a:t>
            </a:r>
            <a:r>
              <a:rPr b="0" i="0" lang="es-CL" sz="2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9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... TS</a:t>
            </a:r>
            <a:endParaRPr b="0" i="0" sz="29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endParaRPr b="0" i="0" sz="29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L" sz="29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usuario:</a:t>
            </a:r>
            <a:r>
              <a:rPr b="0" i="0" lang="es-CL" sz="29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29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L" sz="29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b="0" i="0" lang="es-CL" sz="29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b="0" i="0" sz="2900" u="none" cap="none" strike="noStrike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2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29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3b065bb24_0_326"/>
          <p:cNvSpPr txBox="1"/>
          <p:nvPr>
            <p:ph type="title"/>
          </p:nvPr>
        </p:nvSpPr>
        <p:spPr>
          <a:xfrm>
            <a:off x="1290865" y="844764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83b065bb24_0_326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3b065bb24_0_11"/>
          <p:cNvSpPr txBox="1"/>
          <p:nvPr>
            <p:ph idx="1" type="body"/>
          </p:nvPr>
        </p:nvSpPr>
        <p:spPr>
          <a:xfrm>
            <a:off x="574040" y="10298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120" name="Google Shape;120;g183b065bb24_0_11"/>
          <p:cNvSpPr txBox="1"/>
          <p:nvPr>
            <p:ph idx="2" type="body"/>
          </p:nvPr>
        </p:nvSpPr>
        <p:spPr>
          <a:xfrm>
            <a:off x="574675" y="2911475"/>
            <a:ext cx="434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Lo que se espera que aprendas en esta Actividad 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83b065bb24_0_11"/>
          <p:cNvSpPr txBox="1"/>
          <p:nvPr/>
        </p:nvSpPr>
        <p:spPr>
          <a:xfrm>
            <a:off x="5522450" y="4239325"/>
            <a:ext cx="10133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Identificar los componentes asociados a la Interfaz del Usuario usando el Framework Ionic para dar solución a los requerimientos del cliente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3b065bb24_0_18"/>
          <p:cNvSpPr txBox="1"/>
          <p:nvPr>
            <p:ph type="title"/>
          </p:nvPr>
        </p:nvSpPr>
        <p:spPr>
          <a:xfrm>
            <a:off x="1337540" y="879601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UI</a:t>
            </a:r>
            <a:endParaRPr/>
          </a:p>
        </p:txBody>
      </p:sp>
      <p:sp>
        <p:nvSpPr>
          <p:cNvPr id="127" name="Google Shape;127;g183b065bb24_0_18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3b065bb24_0_162"/>
          <p:cNvSpPr txBox="1"/>
          <p:nvPr>
            <p:ph idx="1" type="body"/>
          </p:nvPr>
        </p:nvSpPr>
        <p:spPr>
          <a:xfrm>
            <a:off x="93401" y="1042325"/>
            <a:ext cx="490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UI</a:t>
            </a:r>
            <a:endParaRPr/>
          </a:p>
        </p:txBody>
      </p:sp>
      <p:sp>
        <p:nvSpPr>
          <p:cNvPr id="133" name="Google Shape;133;g183b065bb24_0_162"/>
          <p:cNvSpPr txBox="1"/>
          <p:nvPr>
            <p:ph idx="2" type="body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83b065bb24_0_162"/>
          <p:cNvSpPr txBox="1"/>
          <p:nvPr/>
        </p:nvSpPr>
        <p:spPr>
          <a:xfrm>
            <a:off x="2413000" y="2914775"/>
            <a:ext cx="15278100" cy="7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Las aplicaciones Ionic se componen de bloques en un alto nivel llamados componentes, que nos permiten construir de forma rápida una Interfaz de Usuario.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Los componentes UI de Ionic lo podrán encontrar en el siguiente enlace: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 u="sng">
                <a:solidFill>
                  <a:schemeClr val="hlink"/>
                </a:solidFill>
                <a:hlinkClick r:id="rId3"/>
              </a:rPr>
              <a:t>https://ionicframework.com/docs/components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99999"/>
                </a:solidFill>
              </a:rPr>
              <a:t>Los componentes se trabajan tal como se realiza en HTML, mediante etiquetas, en el caso de ionic comienzan con ion seguido del elemento &lt;ion-elemento&gt;&lt;/ion-elemento&gt;</a:t>
            </a:r>
            <a:endParaRPr b="1" sz="3500">
              <a:solidFill>
                <a:srgbClr val="9EA4A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3b065bb24_0_310"/>
          <p:cNvSpPr txBox="1"/>
          <p:nvPr>
            <p:ph idx="1" type="body"/>
          </p:nvPr>
        </p:nvSpPr>
        <p:spPr>
          <a:xfrm>
            <a:off x="48250" y="1034975"/>
            <a:ext cx="502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UI</a:t>
            </a:r>
            <a:endParaRPr/>
          </a:p>
        </p:txBody>
      </p:sp>
      <p:sp>
        <p:nvSpPr>
          <p:cNvPr id="140" name="Google Shape;140;g183b065bb24_0_310"/>
          <p:cNvSpPr txBox="1"/>
          <p:nvPr/>
        </p:nvSpPr>
        <p:spPr>
          <a:xfrm>
            <a:off x="2306347" y="20270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Qué</a:t>
            </a:r>
            <a:r>
              <a:rPr b="1" lang="es-CL" sz="3500">
                <a:solidFill>
                  <a:srgbClr val="999999"/>
                </a:solidFill>
              </a:rPr>
              <a:t> tipos de componentes tenemos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141" name="Google Shape;141;g183b065bb24_0_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650" y="2672250"/>
            <a:ext cx="12730800" cy="79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3b065bb24_0_317"/>
          <p:cNvSpPr txBox="1"/>
          <p:nvPr>
            <p:ph idx="1" type="body"/>
          </p:nvPr>
        </p:nvSpPr>
        <p:spPr>
          <a:xfrm>
            <a:off x="48250" y="1034975"/>
            <a:ext cx="502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UI</a:t>
            </a:r>
            <a:endParaRPr/>
          </a:p>
        </p:txBody>
      </p:sp>
      <p:sp>
        <p:nvSpPr>
          <p:cNvPr id="147" name="Google Shape;147;g183b065bb24_0_317"/>
          <p:cNvSpPr txBox="1"/>
          <p:nvPr/>
        </p:nvSpPr>
        <p:spPr>
          <a:xfrm>
            <a:off x="2306347" y="21794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Qué</a:t>
            </a:r>
            <a:r>
              <a:rPr b="1" lang="es-CL" sz="3500">
                <a:solidFill>
                  <a:srgbClr val="999999"/>
                </a:solidFill>
              </a:rPr>
              <a:t> tipos de componentes tenemos</a:t>
            </a:r>
            <a:endParaRPr b="1" sz="3500">
              <a:solidFill>
                <a:srgbClr val="999999"/>
              </a:solidFill>
            </a:endParaRPr>
          </a:p>
        </p:txBody>
      </p:sp>
      <p:pic>
        <p:nvPicPr>
          <p:cNvPr id="148" name="Google Shape;148;g183b065bb24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975" y="3140778"/>
            <a:ext cx="9207675" cy="58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83b065bb24_0_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4425" y="2146401"/>
            <a:ext cx="8786375" cy="80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83b065bb24_0_317"/>
          <p:cNvSpPr txBox="1"/>
          <p:nvPr/>
        </p:nvSpPr>
        <p:spPr>
          <a:xfrm>
            <a:off x="1963112" y="9164175"/>
            <a:ext cx="6889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>
                <a:solidFill>
                  <a:srgbClr val="999999"/>
                </a:solidFill>
              </a:rPr>
              <a:t>Y muchos más que pueden verlos en la documentación oficial de Ionic… </a:t>
            </a:r>
            <a:r>
              <a:rPr b="1" lang="es-CL" sz="3500">
                <a:solidFill>
                  <a:srgbClr val="999999"/>
                </a:solidFill>
              </a:rPr>
              <a:t>¡Pruébalos</a:t>
            </a:r>
            <a:r>
              <a:rPr b="1" lang="es-CL" sz="3500">
                <a:solidFill>
                  <a:srgbClr val="999999"/>
                </a:solidFill>
              </a:rPr>
              <a:t>!</a:t>
            </a:r>
            <a:endParaRPr b="1" sz="35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3b065bb24_0_383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/>
              <a:t>Componentes Estructurales</a:t>
            </a:r>
            <a:endParaRPr/>
          </a:p>
        </p:txBody>
      </p:sp>
      <p:sp>
        <p:nvSpPr>
          <p:cNvPr id="156" name="Google Shape;156;g183b065bb24_0_383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3b065bb24_0_331"/>
          <p:cNvSpPr txBox="1"/>
          <p:nvPr>
            <p:ph idx="1" type="body"/>
          </p:nvPr>
        </p:nvSpPr>
        <p:spPr>
          <a:xfrm>
            <a:off x="429250" y="653975"/>
            <a:ext cx="5024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Componentes Estructurales</a:t>
            </a:r>
            <a:endParaRPr/>
          </a:p>
        </p:txBody>
      </p:sp>
      <p:sp>
        <p:nvSpPr>
          <p:cNvPr id="162" name="Google Shape;162;g183b065bb24_0_331"/>
          <p:cNvSpPr txBox="1"/>
          <p:nvPr/>
        </p:nvSpPr>
        <p:spPr>
          <a:xfrm>
            <a:off x="2306347" y="21794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En</a:t>
            </a:r>
            <a:r>
              <a:rPr b="1" lang="es-CL" sz="3500">
                <a:solidFill>
                  <a:srgbClr val="999999"/>
                </a:solidFill>
              </a:rPr>
              <a:t> los</a:t>
            </a:r>
            <a:r>
              <a:rPr b="1" lang="es-CL" sz="3500">
                <a:solidFill>
                  <a:srgbClr val="999999"/>
                </a:solidFill>
              </a:rPr>
              <a:t> componentes estructurales tenemos:</a:t>
            </a:r>
            <a:endParaRPr b="1" sz="3500">
              <a:solidFill>
                <a:srgbClr val="999999"/>
              </a:solidFill>
            </a:endParaRPr>
          </a:p>
        </p:txBody>
      </p:sp>
      <p:grpSp>
        <p:nvGrpSpPr>
          <p:cNvPr id="163" name="Google Shape;163;g183b065bb24_0_331"/>
          <p:cNvGrpSpPr/>
          <p:nvPr/>
        </p:nvGrpSpPr>
        <p:grpSpPr>
          <a:xfrm>
            <a:off x="2774218" y="2843725"/>
            <a:ext cx="13537595" cy="8416069"/>
            <a:chOff x="651397" y="2111675"/>
            <a:chExt cx="8101978" cy="4634399"/>
          </a:xfrm>
        </p:grpSpPr>
        <p:cxnSp>
          <p:nvCxnSpPr>
            <p:cNvPr id="164" name="Google Shape;164;g183b065bb24_0_331"/>
            <p:cNvCxnSpPr/>
            <p:nvPr/>
          </p:nvCxnSpPr>
          <p:spPr>
            <a:xfrm>
              <a:off x="677675" y="6584625"/>
              <a:ext cx="3610200" cy="5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" name="Google Shape;165;g183b065bb24_0_331"/>
            <p:cNvGrpSpPr/>
            <p:nvPr/>
          </p:nvGrpSpPr>
          <p:grpSpPr>
            <a:xfrm>
              <a:off x="651397" y="2111675"/>
              <a:ext cx="8101978" cy="4634399"/>
              <a:chOff x="651397" y="2111675"/>
              <a:chExt cx="8101978" cy="4634399"/>
            </a:xfrm>
          </p:grpSpPr>
          <p:pic>
            <p:nvPicPr>
              <p:cNvPr id="166" name="Google Shape;166;g183b065bb24_0_3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451900" y="4416063"/>
                <a:ext cx="1854575" cy="467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g183b065bb24_0_3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1397" y="2111675"/>
                <a:ext cx="2504393" cy="4634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Google Shape;168;g183b065bb24_0_331"/>
              <p:cNvSpPr/>
              <p:nvPr/>
            </p:nvSpPr>
            <p:spPr>
              <a:xfrm>
                <a:off x="3108750" y="2774025"/>
                <a:ext cx="536100" cy="3746700"/>
              </a:xfrm>
              <a:prstGeom prst="lef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" name="Google Shape;169;g183b065bb24_0_331"/>
              <p:cNvCxnSpPr/>
              <p:nvPr/>
            </p:nvCxnSpPr>
            <p:spPr>
              <a:xfrm>
                <a:off x="677675" y="2709725"/>
                <a:ext cx="3610200" cy="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0" name="Google Shape;170;g183b065bb24_0_331"/>
              <p:cNvSpPr txBox="1"/>
              <p:nvPr/>
            </p:nvSpPr>
            <p:spPr>
              <a:xfrm>
                <a:off x="5753375" y="3470888"/>
                <a:ext cx="3000000" cy="23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27940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s-CL" sz="2200" u="none" cap="none" strike="noStrike">
                    <a:solidFill>
                      <a:srgbClr val="2B90FF"/>
                    </a:solidFill>
                    <a:latin typeface="Arial"/>
                    <a:ea typeface="Arial"/>
                    <a:cs typeface="Arial"/>
                    <a:sym typeface="Arial"/>
                  </a:rPr>
                  <a:t>&lt;ion-content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s-CL" sz="2200" u="none" cap="none" strike="noStrike">
                    <a:solidFill>
                      <a:srgbClr val="8454FF"/>
                    </a:solidFill>
                    <a:latin typeface="Arial"/>
                    <a:ea typeface="Arial"/>
                    <a:cs typeface="Arial"/>
                    <a:sym typeface="Arial"/>
                  </a:rPr>
                  <a:t>[scrollEvents]</a:t>
                </a:r>
                <a:r>
                  <a:rPr b="0" i="0" lang="es-CL" sz="2200" u="none" cap="none" strike="noStrike">
                    <a:solidFill>
                      <a:srgbClr val="42B983"/>
                    </a:solidFill>
                    <a:latin typeface="Arial"/>
                    <a:ea typeface="Arial"/>
                    <a:cs typeface="Arial"/>
                    <a:sym typeface="Arial"/>
                  </a:rPr>
                  <a:t>="true"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s-CL" sz="2200" u="none" cap="none" strike="noStrike">
                    <a:solidFill>
                      <a:srgbClr val="8454FF"/>
                    </a:solidFill>
                    <a:latin typeface="Arial"/>
                    <a:ea typeface="Arial"/>
                    <a:cs typeface="Arial"/>
                    <a:sym typeface="Arial"/>
                  </a:rPr>
                  <a:t>(ionScrollStart)</a:t>
                </a:r>
                <a:r>
                  <a:rPr b="0" i="0" lang="es-CL" sz="2200" u="none" cap="none" strike="noStrike">
                    <a:solidFill>
                      <a:srgbClr val="42B983"/>
                    </a:solidFill>
                    <a:latin typeface="Arial"/>
                    <a:ea typeface="Arial"/>
                    <a:cs typeface="Arial"/>
                    <a:sym typeface="Arial"/>
                  </a:rPr>
                  <a:t>="logScrollStart()"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s-CL" sz="2200" u="none" cap="none" strike="noStrike">
                    <a:solidFill>
                      <a:srgbClr val="8454FF"/>
                    </a:solidFill>
                    <a:latin typeface="Arial"/>
                    <a:ea typeface="Arial"/>
                    <a:cs typeface="Arial"/>
                    <a:sym typeface="Arial"/>
                  </a:rPr>
                  <a:t>(ionScroll)</a:t>
                </a:r>
                <a:r>
                  <a:rPr b="0" i="0" lang="es-CL" sz="2200" u="none" cap="none" strike="noStrike">
                    <a:solidFill>
                      <a:srgbClr val="42B983"/>
                    </a:solidFill>
                    <a:latin typeface="Arial"/>
                    <a:ea typeface="Arial"/>
                    <a:cs typeface="Arial"/>
                    <a:sym typeface="Arial"/>
                  </a:rPr>
                  <a:t>="logScrolling($event)"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s-CL" sz="2200" u="none" cap="none" strike="noStrike">
                    <a:solidFill>
                      <a:srgbClr val="8454FF"/>
                    </a:solidFill>
                    <a:latin typeface="Arial"/>
                    <a:ea typeface="Arial"/>
                    <a:cs typeface="Arial"/>
                    <a:sym typeface="Arial"/>
                  </a:rPr>
                  <a:t>(ionScrollEnd)</a:t>
                </a:r>
                <a:r>
                  <a:rPr b="0" i="0" lang="es-CL" sz="2200" u="none" cap="none" strike="noStrike">
                    <a:solidFill>
                      <a:srgbClr val="42B983"/>
                    </a:solidFill>
                    <a:latin typeface="Arial"/>
                    <a:ea typeface="Arial"/>
                    <a:cs typeface="Arial"/>
                    <a:sym typeface="Arial"/>
                  </a:rPr>
                  <a:t>="logScrollEnd()"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b="0" i="0" sz="2200" u="none" cap="none" strike="noStrike">
                  <a:solidFill>
                    <a:srgbClr val="91C5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279400" marR="27940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s-CL" sz="2200" u="none" cap="none" strike="noStrike">
                    <a:solidFill>
                      <a:srgbClr val="2B90FF"/>
                    </a:solidFill>
                    <a:latin typeface="Arial"/>
                    <a:ea typeface="Arial"/>
                    <a:cs typeface="Arial"/>
                    <a:sym typeface="Arial"/>
                  </a:rPr>
                  <a:t>&lt;h1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r>
                  <a:rPr b="0" i="0" lang="es-CL" sz="2200" u="none" cap="none" strike="noStrike">
                    <a:solidFill>
                      <a:srgbClr val="303943"/>
                    </a:solidFill>
                    <a:latin typeface="Arial"/>
                    <a:ea typeface="Arial"/>
                    <a:cs typeface="Arial"/>
                    <a:sym typeface="Arial"/>
                  </a:rPr>
                  <a:t>Main Content</a:t>
                </a:r>
                <a:r>
                  <a:rPr b="0" i="0" lang="es-CL" sz="2200" u="none" cap="none" strike="noStrike">
                    <a:solidFill>
                      <a:srgbClr val="2B90FF"/>
                    </a:solidFill>
                    <a:latin typeface="Arial"/>
                    <a:ea typeface="Arial"/>
                    <a:cs typeface="Arial"/>
                    <a:sym typeface="Arial"/>
                  </a:rPr>
                  <a:t>&lt;/h1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r>
                  <a:rPr b="0" i="0" lang="es-CL" sz="2200" u="none" cap="none" strike="noStrike">
                    <a:solidFill>
                      <a:srgbClr val="303943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2200" u="none" cap="none" strike="noStrike">
                  <a:solidFill>
                    <a:srgbClr val="3039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279400" marR="27940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s-CL" sz="2200" u="none" cap="none" strike="noStrike">
                    <a:solidFill>
                      <a:srgbClr val="2B90FF"/>
                    </a:solidFill>
                    <a:latin typeface="Arial"/>
                    <a:ea typeface="Arial"/>
                    <a:cs typeface="Arial"/>
                    <a:sym typeface="Arial"/>
                  </a:rPr>
                  <a:t>&lt;div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s-CL" sz="2200" u="none" cap="none" strike="noStrike">
                    <a:solidFill>
                      <a:srgbClr val="8454FF"/>
                    </a:solidFill>
                    <a:latin typeface="Arial"/>
                    <a:ea typeface="Arial"/>
                    <a:cs typeface="Arial"/>
                    <a:sym typeface="Arial"/>
                  </a:rPr>
                  <a:t>slot</a:t>
                </a:r>
                <a:r>
                  <a:rPr b="0" i="0" lang="es-CL" sz="2200" u="none" cap="none" strike="noStrike">
                    <a:solidFill>
                      <a:srgbClr val="42B983"/>
                    </a:solidFill>
                    <a:latin typeface="Arial"/>
                    <a:ea typeface="Arial"/>
                    <a:cs typeface="Arial"/>
                    <a:sym typeface="Arial"/>
                  </a:rPr>
                  <a:t>="fixed"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r>
                  <a:rPr b="0" i="0" lang="es-CL" sz="2200" u="none" cap="none" strike="noStrike">
                    <a:solidFill>
                      <a:srgbClr val="303943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2200" u="none" cap="none" strike="noStrike">
                  <a:solidFill>
                    <a:srgbClr val="3039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177800" lvl="0" marL="279400" marR="27940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s-CL" sz="2200" u="none" cap="none" strike="noStrike">
                    <a:solidFill>
                      <a:srgbClr val="2B90FF"/>
                    </a:solidFill>
                    <a:latin typeface="Arial"/>
                    <a:ea typeface="Arial"/>
                    <a:cs typeface="Arial"/>
                    <a:sym typeface="Arial"/>
                  </a:rPr>
                  <a:t>&lt;h1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r>
                  <a:rPr b="0" i="0" lang="es-CL" sz="2200" u="none" cap="none" strike="noStrike">
                    <a:solidFill>
                      <a:srgbClr val="303943"/>
                    </a:solidFill>
                    <a:latin typeface="Arial"/>
                    <a:ea typeface="Arial"/>
                    <a:cs typeface="Arial"/>
                    <a:sym typeface="Arial"/>
                  </a:rPr>
                  <a:t>Fixed Content</a:t>
                </a:r>
                <a:r>
                  <a:rPr b="0" i="0" lang="es-CL" sz="2200" u="none" cap="none" strike="noStrike">
                    <a:solidFill>
                      <a:srgbClr val="2B90FF"/>
                    </a:solidFill>
                    <a:latin typeface="Arial"/>
                    <a:ea typeface="Arial"/>
                    <a:cs typeface="Arial"/>
                    <a:sym typeface="Arial"/>
                  </a:rPr>
                  <a:t>&lt;/h1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r>
                  <a:rPr b="0" i="0" lang="es-CL" sz="2200" u="none" cap="none" strike="noStrike">
                    <a:solidFill>
                      <a:srgbClr val="303943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s-CL" sz="2200" u="none" cap="none" strike="noStrike">
                    <a:solidFill>
                      <a:srgbClr val="2B90FF"/>
                    </a:solidFill>
                    <a:latin typeface="Arial"/>
                    <a:ea typeface="Arial"/>
                    <a:cs typeface="Arial"/>
                    <a:sym typeface="Arial"/>
                  </a:rPr>
                  <a:t>&lt;/div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r>
                  <a:rPr b="0" i="0" lang="es-CL" sz="2200" u="none" cap="none" strike="noStrike">
                    <a:solidFill>
                      <a:srgbClr val="303943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2200" u="none" cap="none" strike="noStrike">
                  <a:solidFill>
                    <a:srgbClr val="3039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27940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s-CL" sz="2200" u="none" cap="none" strike="noStrike">
                    <a:solidFill>
                      <a:srgbClr val="2B90FF"/>
                    </a:solidFill>
                    <a:latin typeface="Arial"/>
                    <a:ea typeface="Arial"/>
                    <a:cs typeface="Arial"/>
                    <a:sym typeface="Arial"/>
                  </a:rPr>
                  <a:t>&lt;/ion-content</a:t>
                </a:r>
                <a:r>
                  <a:rPr b="0" i="0" lang="es-CL" sz="2200" u="none" cap="none" strike="noStrike">
                    <a:solidFill>
                      <a:srgbClr val="91C5FF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 b="0" i="0" sz="2200" u="none" cap="none" strike="noStrike">
                  <a:solidFill>
                    <a:srgbClr val="91C5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072D45-EBA1-4D0E-89E8-D58897118B45}"/>
</file>

<file path=customXml/itemProps2.xml><?xml version="1.0" encoding="utf-8"?>
<ds:datastoreItem xmlns:ds="http://schemas.openxmlformats.org/officeDocument/2006/customXml" ds:itemID="{0B1165D4-48E1-4D9D-93FD-098B270BF0F9}"/>
</file>

<file path=customXml/itemProps3.xml><?xml version="1.0" encoding="utf-8"?>
<ds:datastoreItem xmlns:ds="http://schemas.openxmlformats.org/officeDocument/2006/customXml" ds:itemID="{C120F2F8-72E6-48D3-9E25-D4167167442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</Properties>
</file>