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graf.com.br/quais-sentimentos-sao-explorados-na-engenharia-soc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D9CFE6-4862-4BAD-814A-47D91F722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2" b="940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38721C-0663-4F66-BC2A-4FB9D156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Engenharia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7DB2C-BE5B-43BA-8814-920A4370A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Cibersegurança</a:t>
            </a:r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9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E6E7-FAF2-4319-AD11-11684FB6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Vaidade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61E4E0-A16A-4041-98F1-65B67356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modelo mais recente de um smartphone ou o luxo de realizar alguma atividade são características que envolvem a vaidade da vítima. </a:t>
            </a:r>
          </a:p>
          <a:p>
            <a:r>
              <a:rPr lang="pt-PT" dirty="0"/>
              <a:t>Funcionários podem ser seduzidos por uma oferta de empréstimo, compra ou até mesmo um novo emprego. </a:t>
            </a:r>
          </a:p>
          <a:p>
            <a:r>
              <a:rPr lang="pt-PT" dirty="0"/>
              <a:t>É pensando na própria fragilidade que todos devem ser conscientizados sobre separar o que precisam do que podem ter em um outro momento. pois a engenharia social utiliza muito bem a vaidade ao seduzir as vítimas a partir do consumo. </a:t>
            </a:r>
          </a:p>
        </p:txBody>
      </p:sp>
    </p:spTree>
    <p:extLst>
      <p:ext uri="{BB962C8B-B14F-4D97-AF65-F5344CB8AC3E}">
        <p14:creationId xmlns:p14="http://schemas.microsoft.com/office/powerpoint/2010/main" val="153843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83485-C8FA-42D3-A07F-EEFFEF17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Ansiedade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963AF6-0945-4B91-A994-67FBC0F9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uma realidade em que o problema de grandes cidades e muitos ambientes corporativos é a ansiedade, a engenharia social aproveita-se muito do fato. </a:t>
            </a:r>
          </a:p>
          <a:p>
            <a:r>
              <a:rPr lang="pt-PT" dirty="0"/>
              <a:t>Tudo deve ser feito rapidamente, as ofertas são irrecusáveis e a sensação de urgência torna-se protagonista a ponto de muitos não atentarem-se ao que chega a eles. </a:t>
            </a:r>
          </a:p>
          <a:p>
            <a:r>
              <a:rPr lang="pt-PT" dirty="0"/>
              <a:t>É neste momento que as maiores vítimas são pegas, na pressa do momento, pois não são capazes de criar suspeitas sobre a situação.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664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61D7B6-9142-4387-BDBC-D33A5AEC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3200" dirty="0"/>
              <a:t>Mensagens Não solicitadas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FC006-0DDC-47EF-9BE6-9569741D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fontScale="92500" lnSpcReduction="20000"/>
          </a:bodyPr>
          <a:lstStyle/>
          <a:p>
            <a:r>
              <a:rPr lang="pt-PT" sz="1600" dirty="0"/>
              <a:t>Indício</a:t>
            </a:r>
            <a:r>
              <a:rPr lang="en-US" sz="1600" dirty="0"/>
              <a:t> de </a:t>
            </a:r>
            <a:r>
              <a:rPr lang="pt-PT" sz="1600" dirty="0"/>
              <a:t>Fraude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pt-PT" sz="1600" dirty="0"/>
              <a:t>empresa</a:t>
            </a:r>
            <a:r>
              <a:rPr lang="en-US" sz="1600" dirty="0"/>
              <a:t> com a qual </a:t>
            </a:r>
            <a:r>
              <a:rPr lang="pt-PT" sz="1600" dirty="0"/>
              <a:t>você</a:t>
            </a:r>
            <a:r>
              <a:rPr lang="en-US" sz="1600" dirty="0"/>
              <a:t> é </a:t>
            </a:r>
            <a:r>
              <a:rPr lang="pt-PT" sz="1600" dirty="0"/>
              <a:t>cliente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sabe 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nome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Na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das </a:t>
            </a:r>
            <a:r>
              <a:rPr lang="en-US" sz="1600" dirty="0" err="1"/>
              <a:t>vezes</a:t>
            </a:r>
            <a:r>
              <a:rPr lang="en-US" sz="1600" dirty="0"/>
              <a:t> </a:t>
            </a:r>
            <a:r>
              <a:rPr lang="en-US" sz="1600" dirty="0" err="1"/>
              <a:t>há</a:t>
            </a:r>
            <a:r>
              <a:rPr lang="en-US" sz="1600" dirty="0"/>
              <a:t> um </a:t>
            </a:r>
            <a:r>
              <a:rPr lang="en-US" sz="1600" dirty="0" err="1"/>
              <a:t>anexo</a:t>
            </a:r>
            <a:br>
              <a:rPr lang="en-US" sz="1600" dirty="0"/>
            </a:br>
            <a:r>
              <a:rPr lang="en-US" sz="1600" dirty="0"/>
              <a:t>e-mail </a:t>
            </a:r>
            <a:r>
              <a:rPr lang="en-US" sz="1600" dirty="0" err="1"/>
              <a:t>falso</a:t>
            </a:r>
            <a:endParaRPr lang="en-US" sz="1600" dirty="0"/>
          </a:p>
          <a:p>
            <a:r>
              <a:rPr lang="en-US" sz="1600" dirty="0"/>
              <a:t>Se </a:t>
            </a:r>
            <a:r>
              <a:rPr lang="en-US" sz="1600" dirty="0" err="1"/>
              <a:t>passar-mos</a:t>
            </a:r>
            <a:r>
              <a:rPr lang="en-US" sz="1600" dirty="0"/>
              <a:t> com o </a:t>
            </a:r>
            <a:r>
              <a:rPr lang="en-US" sz="1600" dirty="0" err="1"/>
              <a:t>rato</a:t>
            </a:r>
            <a:r>
              <a:rPr lang="en-US" sz="1600" dirty="0"/>
              <a:t> por </a:t>
            </a:r>
            <a:r>
              <a:rPr lang="en-US" sz="1600" dirty="0" err="1"/>
              <a:t>cima</a:t>
            </a:r>
            <a:r>
              <a:rPr lang="en-US" sz="1600" dirty="0"/>
              <a:t> do link </a:t>
            </a:r>
            <a:r>
              <a:rPr lang="en-US" sz="1600" dirty="0" err="1"/>
              <a:t>mostra-nos</a:t>
            </a:r>
            <a:r>
              <a:rPr lang="en-US" sz="1600" dirty="0"/>
              <a:t> para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realmente</a:t>
            </a:r>
            <a:r>
              <a:rPr lang="en-US" sz="1600" dirty="0"/>
              <a:t> o link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irá</a:t>
            </a:r>
            <a:r>
              <a:rPr lang="en-US" sz="1600" dirty="0"/>
              <a:t> </a:t>
            </a:r>
            <a:r>
              <a:rPr lang="en-US" sz="1600" dirty="0" err="1"/>
              <a:t>redirecionar</a:t>
            </a:r>
            <a:r>
              <a:rPr lang="en-US" sz="1600" dirty="0"/>
              <a:t>, </a:t>
            </a:r>
            <a:r>
              <a:rPr lang="en-US" sz="1600" dirty="0" err="1"/>
              <a:t>neste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é claro que </a:t>
            </a:r>
            <a:r>
              <a:rPr lang="en-US" sz="1600" dirty="0" err="1"/>
              <a:t>nao</a:t>
            </a:r>
            <a:r>
              <a:rPr lang="en-US" sz="1600" dirty="0"/>
              <a:t> </a:t>
            </a:r>
            <a:r>
              <a:rPr lang="en-US" sz="1600" dirty="0" err="1"/>
              <a:t>pertence</a:t>
            </a:r>
            <a:r>
              <a:rPr lang="en-US" sz="1600" dirty="0"/>
              <a:t> á amazon, mas </a:t>
            </a:r>
            <a:r>
              <a:rPr lang="en-US" sz="1600" dirty="0" err="1"/>
              <a:t>pode</a:t>
            </a:r>
            <a:r>
              <a:rPr lang="en-US" sz="1600" dirty="0"/>
              <a:t> ser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dificil</a:t>
            </a:r>
            <a:r>
              <a:rPr lang="en-US" sz="1600" dirty="0"/>
              <a:t> </a:t>
            </a:r>
            <a:r>
              <a:rPr lang="en-US" sz="1600" dirty="0" err="1"/>
              <a:t>perceber</a:t>
            </a:r>
            <a:r>
              <a:rPr lang="en-US" sz="1600" dirty="0"/>
              <a:t>.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melhor</a:t>
            </a:r>
            <a:r>
              <a:rPr lang="en-US" sz="1600" dirty="0"/>
              <a:t> </a:t>
            </a:r>
            <a:r>
              <a:rPr lang="en-US" sz="1600" dirty="0" err="1"/>
              <a:t>opção</a:t>
            </a:r>
            <a:r>
              <a:rPr lang="en-US" sz="1600" dirty="0"/>
              <a:t> e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segura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sempre </a:t>
            </a:r>
            <a:r>
              <a:rPr lang="en-US" sz="1600" dirty="0" err="1"/>
              <a:t>contactar</a:t>
            </a:r>
            <a:r>
              <a:rPr lang="en-US" sz="1600" dirty="0"/>
              <a:t>(por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sabemos</a:t>
            </a:r>
            <a:r>
              <a:rPr lang="en-US" sz="1600" dirty="0"/>
              <a:t> que é </a:t>
            </a:r>
            <a:r>
              <a:rPr lang="en-US" sz="1600" dirty="0" err="1"/>
              <a:t>seguro</a:t>
            </a:r>
            <a:r>
              <a:rPr lang="en-US" sz="1600" dirty="0"/>
              <a:t>) </a:t>
            </a:r>
            <a:r>
              <a:rPr lang="en-US" sz="1600" dirty="0" err="1"/>
              <a:t>quem</a:t>
            </a:r>
            <a:r>
              <a:rPr lang="en-US" sz="1600" dirty="0"/>
              <a:t> </a:t>
            </a:r>
            <a:r>
              <a:rPr lang="en-US" sz="1600" dirty="0" err="1"/>
              <a:t>enviou</a:t>
            </a:r>
            <a:r>
              <a:rPr lang="en-US" sz="1600" dirty="0"/>
              <a:t> o email e </a:t>
            </a:r>
            <a:r>
              <a:rPr lang="en-US" sz="1600" dirty="0" err="1"/>
              <a:t>confirmar</a:t>
            </a:r>
            <a:r>
              <a:rPr lang="en-US" sz="1600" dirty="0"/>
              <a:t> que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realmente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que </a:t>
            </a:r>
            <a:r>
              <a:rPr lang="en-US" sz="1600" dirty="0" err="1"/>
              <a:t>enviou</a:t>
            </a:r>
            <a:r>
              <a:rPr lang="en-US" sz="1600" dirty="0"/>
              <a:t> o email. </a:t>
            </a:r>
            <a:r>
              <a:rPr lang="en-US" sz="1600" dirty="0" err="1"/>
              <a:t>Deve</a:t>
            </a:r>
            <a:r>
              <a:rPr lang="en-US" sz="1600" dirty="0"/>
              <a:t> ser sempre </a:t>
            </a:r>
            <a:r>
              <a:rPr lang="en-US" sz="1600" dirty="0" err="1"/>
              <a:t>feito</a:t>
            </a:r>
            <a:r>
              <a:rPr lang="en-US" sz="1600" dirty="0"/>
              <a:t> </a:t>
            </a:r>
            <a:r>
              <a:rPr lang="en-US" sz="1600" dirty="0" err="1"/>
              <a:t>mesmo</a:t>
            </a:r>
            <a:r>
              <a:rPr lang="en-US" sz="1600" dirty="0"/>
              <a:t> que se ache que é </a:t>
            </a:r>
            <a:r>
              <a:rPr lang="en-US" sz="1600" dirty="0" err="1"/>
              <a:t>seguro</a:t>
            </a:r>
            <a:r>
              <a:rPr lang="en-US" sz="1600" dirty="0"/>
              <a:t> no </a:t>
            </a:r>
            <a:r>
              <a:rPr lang="en-US" sz="1600" dirty="0" err="1"/>
              <a:t>caso</a:t>
            </a:r>
            <a:r>
              <a:rPr lang="en-US" sz="1600" dirty="0"/>
              <a:t> de emails </a:t>
            </a:r>
            <a:r>
              <a:rPr lang="en-US" sz="1600" dirty="0" err="1"/>
              <a:t>importantes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bancos</a:t>
            </a:r>
            <a:r>
              <a:rPr lang="en-US" sz="16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A867FC70-D200-458F-95CD-AF116DD0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1687755"/>
            <a:ext cx="6882269" cy="34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2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BC0F0-99BF-492F-A191-2F61AD69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3200" dirty="0"/>
              <a:t>Sites falsos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EAB28D-2E2C-4213-9284-5259DA4B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Sites que </a:t>
            </a:r>
            <a:r>
              <a:rPr lang="en-US" sz="1600" dirty="0" err="1"/>
              <a:t>sejam</a:t>
            </a:r>
            <a:r>
              <a:rPr lang="en-US" sz="1600" dirty="0"/>
              <a:t> do </a:t>
            </a:r>
            <a:r>
              <a:rPr lang="en-US" sz="1600" dirty="0" err="1"/>
              <a:t>tipo</a:t>
            </a:r>
            <a:r>
              <a:rPr lang="en-US" sz="1600" dirty="0"/>
              <a:t> https:// </a:t>
            </a:r>
            <a:r>
              <a:rPr lang="en-US" sz="1600" dirty="0" err="1"/>
              <a:t>podem</a:t>
            </a:r>
            <a:r>
              <a:rPr lang="en-US" sz="1600" dirty="0"/>
              <a:t> ser </a:t>
            </a:r>
            <a:r>
              <a:rPr lang="en-US" sz="1600" dirty="0" err="1"/>
              <a:t>considerados</a:t>
            </a:r>
            <a:r>
              <a:rPr lang="en-US" sz="1600" dirty="0"/>
              <a:t> </a:t>
            </a:r>
            <a:r>
              <a:rPr lang="en-US" sz="1600" dirty="0" err="1"/>
              <a:t>seguros</a:t>
            </a:r>
            <a:endParaRPr lang="en-US" sz="1600" dirty="0"/>
          </a:p>
          <a:p>
            <a:r>
              <a:rPr lang="en-US" sz="1600" dirty="0"/>
              <a:t>Para </a:t>
            </a:r>
            <a:r>
              <a:rPr lang="en-US" sz="1600" dirty="0" err="1"/>
              <a:t>alem</a:t>
            </a:r>
            <a:r>
              <a:rPr lang="en-US" sz="1600" dirty="0"/>
              <a:t> </a:t>
            </a:r>
            <a:r>
              <a:rPr lang="en-US" sz="1600" dirty="0" err="1"/>
              <a:t>disso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 link que </a:t>
            </a:r>
            <a:r>
              <a:rPr lang="en-US" sz="1600" dirty="0" err="1"/>
              <a:t>nao</a:t>
            </a:r>
            <a:r>
              <a:rPr lang="en-US" sz="1600" dirty="0"/>
              <a:t> </a:t>
            </a:r>
            <a:r>
              <a:rPr lang="en-US" sz="1600" dirty="0" err="1"/>
              <a:t>tenha</a:t>
            </a:r>
            <a:r>
              <a:rPr lang="en-US" sz="1600" dirty="0"/>
              <a:t> </a:t>
            </a:r>
            <a:r>
              <a:rPr lang="en-US" sz="1600" dirty="0" err="1"/>
              <a:t>certificado</a:t>
            </a:r>
            <a:r>
              <a:rPr lang="en-US" sz="1600" dirty="0"/>
              <a:t> </a:t>
            </a:r>
            <a:r>
              <a:rPr lang="en-US" sz="1600" dirty="0" err="1"/>
              <a:t>ativo</a:t>
            </a:r>
            <a:r>
              <a:rPr lang="en-US" sz="1600" dirty="0"/>
              <a:t> </a:t>
            </a:r>
            <a:r>
              <a:rPr lang="en-US" sz="1600" dirty="0" err="1"/>
              <a:t>deve</a:t>
            </a:r>
            <a:r>
              <a:rPr lang="en-US" sz="1600" dirty="0"/>
              <a:t> ser </a:t>
            </a:r>
            <a:r>
              <a:rPr lang="en-US" sz="1600" dirty="0" err="1"/>
              <a:t>desconfiado</a:t>
            </a:r>
            <a:r>
              <a:rPr lang="en-US" sz="1600" dirty="0"/>
              <a:t> se </a:t>
            </a:r>
            <a:r>
              <a:rPr lang="en-US" sz="1600" dirty="0" err="1"/>
              <a:t>nao</a:t>
            </a:r>
            <a:r>
              <a:rPr lang="en-US" sz="1600" dirty="0"/>
              <a:t> </a:t>
            </a:r>
            <a:r>
              <a:rPr lang="en-US" sz="1600" dirty="0" err="1"/>
              <a:t>tiver</a:t>
            </a:r>
            <a:r>
              <a:rPr lang="en-US" sz="1600" dirty="0"/>
              <a:t> </a:t>
            </a:r>
            <a:r>
              <a:rPr lang="en-US" sz="1600" dirty="0" err="1"/>
              <a:t>vindo</a:t>
            </a:r>
            <a:r>
              <a:rPr lang="en-US" sz="1600" dirty="0"/>
              <a:t> de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fonte</a:t>
            </a:r>
            <a:r>
              <a:rPr lang="en-US" sz="1600" dirty="0"/>
              <a:t> </a:t>
            </a:r>
            <a:r>
              <a:rPr lang="en-US" sz="1600" dirty="0" err="1"/>
              <a:t>segura</a:t>
            </a:r>
            <a:r>
              <a:rPr lang="en-US" sz="1600" dirty="0"/>
              <a:t>, o </a:t>
            </a:r>
            <a:r>
              <a:rPr lang="en-US" sz="1600" dirty="0" err="1"/>
              <a:t>melhor</a:t>
            </a:r>
            <a:r>
              <a:rPr lang="en-US" sz="1600" dirty="0"/>
              <a:t> </a:t>
            </a:r>
            <a:r>
              <a:rPr lang="en-US" sz="1600" dirty="0" err="1"/>
              <a:t>mesmo</a:t>
            </a:r>
            <a:r>
              <a:rPr lang="en-US" sz="1600" dirty="0"/>
              <a:t> é </a:t>
            </a:r>
            <a:r>
              <a:rPr lang="en-US" sz="1600" dirty="0" err="1"/>
              <a:t>nunca</a:t>
            </a:r>
            <a:r>
              <a:rPr lang="en-US" sz="1600" dirty="0"/>
              <a:t> </a:t>
            </a:r>
            <a:r>
              <a:rPr lang="en-US" sz="1600" dirty="0" err="1"/>
              <a:t>escrever</a:t>
            </a:r>
            <a:r>
              <a:rPr lang="en-US" sz="1600" dirty="0"/>
              <a:t> </a:t>
            </a:r>
            <a:r>
              <a:rPr lang="en-US" sz="1600" dirty="0" err="1"/>
              <a:t>informação</a:t>
            </a:r>
            <a:r>
              <a:rPr lang="en-US" sz="1600" dirty="0"/>
              <a:t> </a:t>
            </a:r>
            <a:r>
              <a:rPr lang="en-US" sz="1600" dirty="0" err="1"/>
              <a:t>sensivel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sites.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6A174236-5E11-4D2D-BB84-7EC0581AF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244"/>
          <a:stretch/>
        </p:blipFill>
        <p:spPr>
          <a:xfrm>
            <a:off x="362269" y="370957"/>
            <a:ext cx="4401164" cy="1750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8D8DF8-D931-4653-A612-F6FE5AC2D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69" y="3090772"/>
            <a:ext cx="4372585" cy="12860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A2B556-56D8-42A5-95A1-BFF5569B9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79" y="4376826"/>
            <a:ext cx="440116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0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7C596-7145-486E-8801-72311FC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PT" dirty="0"/>
              <a:t>Engenharia social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D652F4-2231-4214-BD61-5522195D8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8" r="2101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17A758-D841-4ED2-B213-E717A415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pt-PT" sz="1700"/>
              <a:t>A engenharia social, no contexto de segurança da informação, refere-se à manipulação psicológica de pessoas para a execução de ações ou divulgar informações confidenciais, usando interações que podem revestir várias formas: mensagens de correio eletrónico, interações através das redes sociais ou mesmo chamadas telefónicas. </a:t>
            </a:r>
          </a:p>
          <a:p>
            <a:r>
              <a:rPr lang="pt-PT" sz="1700"/>
              <a:t>O mais comum é o exemplo dos emails falsos com objetivo de obter dados importantes, seja os que se tentam passar por alguém ou os que pedem diretamente dinheiro dizendo que sabem a palavra-chave do utilizador(</a:t>
            </a:r>
            <a:r>
              <a:rPr lang="pt-PT" sz="1700" err="1"/>
              <a:t>scareware</a:t>
            </a:r>
            <a:r>
              <a:rPr lang="pt-PT" sz="1700"/>
              <a:t>).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9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3615A-51D2-4461-8573-5566D05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técnicas de engenharia social: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79FFA7-408B-43C7-BE7B-BA0EC30D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68169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personificação da vítima</a:t>
            </a:r>
          </a:p>
          <a:p>
            <a:r>
              <a:rPr lang="pt-PT" dirty="0"/>
              <a:t>pesquisas ao lixo</a:t>
            </a:r>
          </a:p>
          <a:p>
            <a:r>
              <a:rPr lang="pt-PT" dirty="0"/>
              <a:t>espionagem</a:t>
            </a:r>
          </a:p>
          <a:p>
            <a:r>
              <a:rPr lang="pt-PT" dirty="0"/>
              <a:t>escuta não autorizada de chamadas</a:t>
            </a:r>
          </a:p>
          <a:p>
            <a:r>
              <a:rPr lang="pt-PT" dirty="0"/>
              <a:t>obtenção de informações através da proximidade</a:t>
            </a:r>
          </a:p>
          <a:p>
            <a:r>
              <a:rPr lang="pt-PT" dirty="0"/>
              <a:t>discurso convincente</a:t>
            </a:r>
          </a:p>
          <a:p>
            <a:r>
              <a:rPr lang="pt-PT" dirty="0"/>
              <a:t>falsas histórias</a:t>
            </a:r>
          </a:p>
          <a:p>
            <a:r>
              <a:rPr lang="pt-PT" dirty="0"/>
              <a:t>inserção de unidade </a:t>
            </a:r>
            <a:r>
              <a:rPr lang="pt-PT" dirty="0" err="1"/>
              <a:t>usb</a:t>
            </a:r>
            <a:r>
              <a:rPr lang="pt-PT" dirty="0"/>
              <a:t> infetada no posto de trabalho</a:t>
            </a:r>
          </a:p>
          <a:p>
            <a:r>
              <a:rPr lang="pt-PT" dirty="0"/>
              <a:t>mensagens não solicitadas (pop-ups, spam-mail, </a:t>
            </a:r>
            <a:r>
              <a:rPr lang="pt-PT" dirty="0" err="1"/>
              <a:t>phishing</a:t>
            </a:r>
            <a:r>
              <a:rPr lang="pt-PT" dirty="0"/>
              <a:t>, </a:t>
            </a:r>
            <a:r>
              <a:rPr lang="pt-PT" dirty="0" err="1"/>
              <a:t>smishing</a:t>
            </a:r>
            <a:r>
              <a:rPr lang="pt-PT" dirty="0"/>
              <a:t>, </a:t>
            </a:r>
            <a:r>
              <a:rPr lang="pt-PT" dirty="0" err="1"/>
              <a:t>vishing</a:t>
            </a:r>
            <a:r>
              <a:rPr lang="pt-PT" dirty="0"/>
              <a:t>)</a:t>
            </a:r>
          </a:p>
          <a:p>
            <a:r>
              <a:rPr lang="pt-PT" dirty="0"/>
              <a:t>software malicioso (</a:t>
            </a:r>
            <a:r>
              <a:rPr lang="pt-PT" dirty="0" err="1"/>
              <a:t>malware</a:t>
            </a:r>
            <a:r>
              <a:rPr lang="pt-PT" dirty="0"/>
              <a:t>) </a:t>
            </a:r>
            <a:r>
              <a:rPr lang="pt-PT" dirty="0" err="1"/>
              <a:t>pharming</a:t>
            </a:r>
            <a:endParaRPr lang="pt-PT" dirty="0"/>
          </a:p>
          <a:p>
            <a:r>
              <a:rPr lang="pt-PT" dirty="0" err="1"/>
              <a:t>footprinting</a:t>
            </a:r>
            <a:r>
              <a:rPr lang="pt-PT" dirty="0"/>
              <a:t> e ainda existem técnicas de engenharia social inversa como a sabotagem</a:t>
            </a:r>
          </a:p>
          <a:p>
            <a:r>
              <a:rPr lang="pt-PT" dirty="0"/>
              <a:t>publicidade de resolução de problema a de auxílio. Com muitos destes atos o atacante consegue a satisfação da vítima e a sua confiança</a:t>
            </a:r>
          </a:p>
          <a:p>
            <a:pPr marL="0" indent="0">
              <a:buNone/>
            </a:pPr>
            <a:r>
              <a:rPr lang="pt-PT" dirty="0"/>
              <a:t>Procura-se dar credibilidade a estas interações, usando métodos que exploram a ingenuidade do alvo</a:t>
            </a:r>
          </a:p>
          <a:p>
            <a:pPr marL="0" indent="0">
              <a:buNone/>
            </a:pPr>
            <a:r>
              <a:rPr lang="pt-PT" dirty="0"/>
              <a:t>Iremos falar mais especificamente sobre alguns tipos de segurança social mais a frente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7F94-C31F-47F4-BDFE-C9C6FF19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10" y="2093976"/>
            <a:ext cx="2291040" cy="22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0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7816A-4A31-43ED-B1DD-31804BD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PT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8DCB28-BC83-4926-A2D9-5E708E575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6" r="5240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0E8B76-D337-4003-A3BF-09366B20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pt-PT" sz="1700"/>
              <a:t>Atualmente, a engenharia social é considerada um dos maiores riscos de segurança das pessoas e das organizações. </a:t>
            </a:r>
          </a:p>
          <a:p>
            <a:r>
              <a:rPr lang="pt-PT" sz="1700"/>
              <a:t>As técnicas de ataque são cada vez mais sofisticadas e a vítima muitas vezes não tem a devida noção do ataque, para a obtenção de informação não autorizada. </a:t>
            </a:r>
          </a:p>
          <a:p>
            <a:r>
              <a:rPr lang="pt-PT" sz="1700"/>
              <a:t>Nos ataques de engenharia social são demonstradas competências sociais do atacante, com recursos a métodos de controlo do comportamento da vítima que abrangem as emoções.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4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937C8-3AC9-4B44-A758-42660115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CA8841-0F81-4706-85B2-D15C2DDE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Estes ataques estão em constante evolução devido à falta de conhecimento da perigosidade envolvida, a estratégias de manipulação, de influência, de retribuição e de compromisso indevidas e à autoconfiança dos utilizadores. </a:t>
            </a:r>
          </a:p>
          <a:p>
            <a:r>
              <a:rPr lang="pt-PT" dirty="0"/>
              <a:t>As técnicas de ataques de engenharia social são consideradas como um meio para um fim e não necessariamente um ataque. </a:t>
            </a:r>
          </a:p>
          <a:p>
            <a:r>
              <a:rPr lang="pt-PT" dirty="0"/>
              <a:t>A problemática da engenharia social é o ser humano ter capacidades de influenciar e ser influenciado e esta matéria deve constar no desenvolvimento de políticas de segurança.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37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CBF48-C715-44F2-B981-FD1D054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Quais sentimentos são explorados na Engenharia Social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CD186F-5316-43DE-AABB-87775938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Segundo </a:t>
            </a:r>
            <a:r>
              <a:rPr lang="pt-PT" dirty="0">
                <a:hlinkClick r:id="rId2"/>
              </a:rPr>
              <a:t>artigo da empresa </a:t>
            </a:r>
            <a:r>
              <a:rPr lang="pt-PT" dirty="0" err="1">
                <a:hlinkClick r:id="rId2"/>
              </a:rPr>
              <a:t>Compugraf</a:t>
            </a:r>
            <a:r>
              <a:rPr lang="pt-PT" dirty="0"/>
              <a:t>, a Engenharia Social explora vulnerabilidades emocionais da vítima e usa como isca assuntos atuais, promoções ou até mesmo falsas premiações. </a:t>
            </a:r>
          </a:p>
          <a:p>
            <a:r>
              <a:rPr lang="pt-PT" dirty="0"/>
              <a:t>Por não exigir conhecimentos técnicos, a engenharia social também existe sem tecnologia, algo conhecido como no-</a:t>
            </a:r>
            <a:r>
              <a:rPr lang="pt-PT" dirty="0" err="1"/>
              <a:t>tech</a:t>
            </a:r>
            <a:r>
              <a:rPr lang="pt-PT" dirty="0"/>
              <a:t> </a:t>
            </a:r>
            <a:r>
              <a:rPr lang="pt-PT" dirty="0" err="1"/>
              <a:t>hacking</a:t>
            </a:r>
            <a:r>
              <a:rPr lang="pt-PT" dirty="0"/>
              <a:t>. </a:t>
            </a:r>
          </a:p>
          <a:p>
            <a:r>
              <a:rPr lang="pt-PT" dirty="0"/>
              <a:t>Por ser tão simples, as vítimas de um engenheiro social podem demorar a duvidar da comunicação. </a:t>
            </a:r>
          </a:p>
          <a:p>
            <a:r>
              <a:rPr lang="pt-PT" dirty="0"/>
              <a:t>E talvez até chegar a isso, o criminoso já a terá atingido através de diferentes emoções, sendo algumas delas: </a:t>
            </a:r>
          </a:p>
        </p:txBody>
      </p:sp>
    </p:spTree>
    <p:extLst>
      <p:ext uri="{BB962C8B-B14F-4D97-AF65-F5344CB8AC3E}">
        <p14:creationId xmlns:p14="http://schemas.microsoft.com/office/powerpoint/2010/main" val="326020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0B274-C807-4CFC-AF36-2F14EBF2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Curiosidade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B4BAB7-8A8B-47C8-BF59-158EF80A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Quase todo ataque de engenharia social inicia a partir da curiosidade do alvo. No caso de </a:t>
            </a:r>
            <a:r>
              <a:rPr lang="pt-PT" dirty="0" err="1"/>
              <a:t>phishing</a:t>
            </a:r>
            <a:r>
              <a:rPr lang="pt-PT" dirty="0"/>
              <a:t>, por exemplo, é o benefício imperdível que ele poderá adquirir naquele momento, se seguir as instruções. </a:t>
            </a:r>
          </a:p>
          <a:p>
            <a:r>
              <a:rPr lang="pt-PT" dirty="0"/>
              <a:t>Após a surpresa inicial, o usuário certamente vai ter curiosidade para entender melhor do que se trata a mensagem recebida. E para validar sua opinião, ele pode acabar clicando em algum link malicioso ou preenchendo algum formulário.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9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55728-03BF-4F26-AAAC-C8E3B3A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Preguiça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C8024B-9E67-4EEC-B155-9862D6A5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que um funcionário iria digitar as senhas manualmente toda vez que forem </a:t>
            </a:r>
            <a:r>
              <a:rPr lang="pt-PT" dirty="0" err="1"/>
              <a:t>acessar</a:t>
            </a:r>
            <a:r>
              <a:rPr lang="pt-PT" dirty="0"/>
              <a:t> alguma coisa? </a:t>
            </a:r>
          </a:p>
          <a:p>
            <a:r>
              <a:rPr lang="pt-PT" dirty="0"/>
              <a:t>Ou até mesmo optar voluntariamente pela autenticação de dois fatores se tudo pode ser preenchido automaticamente? </a:t>
            </a:r>
          </a:p>
          <a:p>
            <a:r>
              <a:rPr lang="pt-PT" dirty="0"/>
              <a:t>Com atalhos nos tornamos, na maioria das vezes, mais vulneráveis. </a:t>
            </a:r>
          </a:p>
          <a:p>
            <a:r>
              <a:rPr lang="pt-PT" dirty="0"/>
              <a:t>Cortar caminho nem sempre é o melhor a ser feito. </a:t>
            </a:r>
          </a:p>
          <a:p>
            <a:r>
              <a:rPr lang="pt-PT" dirty="0"/>
              <a:t>É importante que todos sejam conscientizados não apenas sobre as medidas a serem tomadas na rotina dentro da empresa, mas também, a importância de cada uma delas. </a:t>
            </a:r>
          </a:p>
        </p:txBody>
      </p:sp>
    </p:spTree>
    <p:extLst>
      <p:ext uri="{BB962C8B-B14F-4D97-AF65-F5344CB8AC3E}">
        <p14:creationId xmlns:p14="http://schemas.microsoft.com/office/powerpoint/2010/main" val="9316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ECBB-834E-4F50-825F-EBC4294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Solidariedade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2B8E20-1171-4D65-82E2-8EABAAC4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Ajudar um colega de trabalho é uma prática simples e naturalmente aplicada em um ambiente saudável. </a:t>
            </a:r>
          </a:p>
          <a:p>
            <a:r>
              <a:rPr lang="pt-PT" dirty="0"/>
              <a:t>Mas não só isso. </a:t>
            </a:r>
          </a:p>
          <a:p>
            <a:r>
              <a:rPr lang="pt-PT" dirty="0"/>
              <a:t>Como já dizia um velho ditado “Quando a esmola é demais, o santo desconfia”. </a:t>
            </a:r>
          </a:p>
          <a:p>
            <a:r>
              <a:rPr lang="pt-PT" dirty="0"/>
              <a:t>E o engenheiro social utiliza muito bem o recurso ao criar campanhas de doações falsas, descontos imperdíveis que serão revertidos em prol de alguma causa, etc. </a:t>
            </a:r>
          </a:p>
          <a:p>
            <a:r>
              <a:rPr lang="pt-PT" dirty="0"/>
              <a:t>É importante despertar nos funcionários o entendimento da importância de se questionar tudo com o que interagem ao longo do dia. </a:t>
            </a:r>
          </a:p>
          <a:p>
            <a:r>
              <a:rPr lang="pt-PT" dirty="0"/>
              <a:t>Até mesmo na voluntária ajuda alheia. </a:t>
            </a:r>
          </a:p>
        </p:txBody>
      </p:sp>
    </p:spTree>
    <p:extLst>
      <p:ext uri="{BB962C8B-B14F-4D97-AF65-F5344CB8AC3E}">
        <p14:creationId xmlns:p14="http://schemas.microsoft.com/office/powerpoint/2010/main" val="119510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114</TotalTime>
  <Words>1075</Words>
  <Application>Microsoft Office PowerPoint</Application>
  <PresentationFormat>Ecrã Panorâmico</PresentationFormat>
  <Paragraphs>64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Engenharia social</vt:lpstr>
      <vt:lpstr>Engenharia social</vt:lpstr>
      <vt:lpstr>algumas técnicas de engenharia social:</vt:lpstr>
      <vt:lpstr>Continuação</vt:lpstr>
      <vt:lpstr>Continuação</vt:lpstr>
      <vt:lpstr>Quais sentimentos são explorados na Engenharia Social</vt:lpstr>
      <vt:lpstr>Curiosidade</vt:lpstr>
      <vt:lpstr>Preguiça</vt:lpstr>
      <vt:lpstr>Solidariedade</vt:lpstr>
      <vt:lpstr>Vaidade</vt:lpstr>
      <vt:lpstr>Ansiedade</vt:lpstr>
      <vt:lpstr>Mensagens Não solicitadas</vt:lpstr>
      <vt:lpstr>Sites falsos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social</dc:title>
  <dc:creator>Marcelo Feliz</dc:creator>
  <cp:lastModifiedBy>Marcelo Feliz</cp:lastModifiedBy>
  <cp:revision>16</cp:revision>
  <dcterms:created xsi:type="dcterms:W3CDTF">2021-07-01T14:49:11Z</dcterms:created>
  <dcterms:modified xsi:type="dcterms:W3CDTF">2021-07-10T20:51:01Z</dcterms:modified>
</cp:coreProperties>
</file>