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Z6ZUti4mX2t8gjT8G6k5YIP7I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0c1e7b2d85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E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Desafíos Enfrentados y Acciones Tomadas (1.5 minutos):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E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Mencionar brevemente los principales obstáculos encontrados durante el sprint (por ejemplo, problemas técnicos, cambios de requisitos).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E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Explicar cómo el equipo los abordó o cuál es el plan de acción para resolverlos.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30c1e7b2d85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c1e7b2d85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E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Desafíos Enfrentados y Acciones Tomadas (1.5 minutos):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E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Mencionar brevemente los principales obstáculos encontrados durante el sprint (por ejemplo, problemas técnicos, cambios de requisitos).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E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Explicar cómo el equipo los abordó o cuál es el plan de acción para resolverlos.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30c1e7b2d85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E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Describir las historias de usuario que se abordarán en el próximo sprint y su prioridad.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E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Resumir las mejoras o cambios en la estrategia del equipo para optimizar el desarrollo.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E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Cierre :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E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Reforzar el estado actual del proyecto (resaltar lo que se ha logrado y lo que viene).</a:t>
            </a:r>
            <a:endParaRPr/>
          </a:p>
          <a:p>
            <a:pPr indent="-196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s-ES" sz="800">
                <a:latin typeface="Arial"/>
                <a:ea typeface="Arial"/>
                <a:cs typeface="Arial"/>
                <a:sym typeface="Arial"/>
              </a:rPr>
              <a:t>Sprint 3 11-10-24 a 17-10-24</a:t>
            </a:r>
            <a:endParaRPr/>
          </a:p>
          <a:p>
            <a:pPr indent="0" lvl="0" marL="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Administrar roles</a:t>
            </a:r>
            <a:endParaRPr/>
          </a:p>
          <a:p>
            <a:pPr indent="0" lvl="0" marL="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Verificar datos postulantes </a:t>
            </a:r>
            <a:endParaRPr/>
          </a:p>
          <a:p>
            <a:pPr indent="0" lvl="0" marL="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Gestionar cambios de contraseña</a:t>
            </a:r>
            <a:endParaRPr/>
          </a:p>
          <a:p>
            <a:pPr indent="0" lvl="0" marL="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Postular a actividades</a:t>
            </a:r>
            <a:endParaRPr/>
          </a:p>
          <a:p>
            <a:pPr indent="0" lvl="0" marL="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Efectuar petición de espacios públicos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ffb4781a90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g2ffb4781a90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s-ES" sz="1200">
                <a:latin typeface="Arial"/>
                <a:ea typeface="Arial"/>
                <a:cs typeface="Arial"/>
                <a:sym typeface="Arial"/>
              </a:rPr>
              <a:t>Sprint 1 22-08-24 a 05-09-24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Administrar cuentas de usuario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Administrar espacios públicos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Administrar actividades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Gestionar noticias</a:t>
            </a:r>
            <a:endParaRPr/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s-ES" sz="1200">
                <a:latin typeface="Arial"/>
                <a:ea typeface="Arial"/>
                <a:cs typeface="Arial"/>
                <a:sym typeface="Arial"/>
              </a:rPr>
              <a:t>Sprint 2 06-09-24 a 10-10-24</a:t>
            </a:r>
            <a:endParaRPr/>
          </a:p>
          <a:p>
            <a:pPr indent="0" lvl="0" marL="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Gestionar solicitud de Actividades</a:t>
            </a:r>
            <a:endParaRPr/>
          </a:p>
          <a:p>
            <a:pPr indent="0" lvl="0" marL="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Gestionar solicitud de Actividades </a:t>
            </a:r>
            <a:endParaRPr/>
          </a:p>
          <a:p>
            <a:pPr indent="0" lvl="0" marL="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Gestionar solicitud de registro de nuevo usuario</a:t>
            </a:r>
            <a:endParaRPr/>
          </a:p>
          <a:p>
            <a:pPr indent="0" lvl="0" marL="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Gestionar solicitudes de espacios públicos</a:t>
            </a:r>
            <a:endParaRPr/>
          </a:p>
          <a:p>
            <a:pPr indent="0" lvl="0" marL="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Gestionar postulaciones a proyectos </a:t>
            </a:r>
            <a:endParaRPr/>
          </a:p>
          <a:p>
            <a:pPr indent="0" lvl="0" marL="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Visualizar los proyectos</a:t>
            </a:r>
            <a:endParaRPr/>
          </a:p>
          <a:p>
            <a:pPr indent="0" lvl="0" marL="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Visualizar actividades</a:t>
            </a:r>
            <a:endParaRPr/>
          </a:p>
          <a:p>
            <a:pPr indent="0" lvl="0" marL="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visualizar noticias 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1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Duración y Fechas: 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 del Product Backlog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Identificación y Priorización de Historias de Usuario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de Esfuerzos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 del Sprint (Sprint Planning)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Administrar cuentas de usuario 5 alta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Administrar espacios públicos 4 media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Administrar actividades 4 media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noticias 3 baja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 de Tareas para el Sprint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Scrum Meetings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Duración y Fechas: 06-09-24 a 10-10-24 (23 días hábiles)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Iterativo del Producto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Implementación de Funcionalidades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Revisión de los Criterios de Aceptación de Historias de Usuario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Revisión de Código y Colaboración en Pares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solicitud de Actividades 4 alta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solicitud de registro de nuevo usuario 5 media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solicitudes de espacios públicos 4 media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postulaciones a proyectos 5 media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Visualizar los proyectos 4 media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Visualizar actividades 4 baja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visualizar noticias 3 baja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Scrum Meetings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Identificación y Evaluación de Riesgos (continuo)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3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Administrar roles 4 Alta 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5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Gestionar roles 5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Verificar datos postulantes. 5 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Gestionar cambios de contraseña. 3 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Postular a actividades. 4 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Efectuar petición de espacios públicos. 3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Administrar proyectos. 5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Gestionar cuentas de usuario de supervisor. 3</a:t>
            </a:r>
            <a:endParaRPr b="0" sz="1200"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sz="1200"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sz="1200"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sz="1200"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E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Indicadores Clave (2 minutos):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s-E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Velocidad del equipo:</a:t>
            </a:r>
            <a:r>
              <a:rPr lang="es-E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 Mostrar cuántos puntos de historia fueron completados en el sprint reciente en comparación con lo planeado.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s-E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Burn Down Chart:</a:t>
            </a:r>
            <a:r>
              <a:rPr lang="es-E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 Presentar rápidamente el gráfico para ilustrar el progreso total del proyecto respecto a la planificación inicial.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s-E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Cumplimiento de metas:</a:t>
            </a:r>
            <a:r>
              <a:rPr lang="es-E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 Indicar el porcentaje de historias de usuario o tareas planificadas para el sprint que fueron efectivamente completadas.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Sumar puntajes de requerimientos no funcionales  indicar porcentaje de sprint  y del proyecto  indicar porcentaje de avance </a:t>
            </a:r>
            <a:endParaRPr/>
          </a:p>
        </p:txBody>
      </p:sp>
      <p:sp>
        <p:nvSpPr>
          <p:cNvPr id="171" name="Google Shape;17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fb4781a90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s-ES" sz="1000">
                <a:latin typeface="Arial"/>
                <a:ea typeface="Arial"/>
                <a:cs typeface="Arial"/>
                <a:sym typeface="Arial"/>
              </a:rPr>
              <a:t>Sprint 1 22-08-24 a 05-09-24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s-ES" sz="1000">
                <a:latin typeface="Arial"/>
                <a:ea typeface="Arial"/>
                <a:cs typeface="Arial"/>
                <a:sym typeface="Arial"/>
              </a:rPr>
              <a:t>Sprint 2 06-09-24 a 10-10-24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s-ES" sz="1000">
                <a:latin typeface="Arial"/>
                <a:ea typeface="Arial"/>
                <a:cs typeface="Arial"/>
                <a:sym typeface="Arial"/>
              </a:rPr>
              <a:t>Sprint 3 11-10-24 a 17-10-24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s-ES" sz="1000">
                <a:latin typeface="Arial"/>
                <a:ea typeface="Arial"/>
                <a:cs typeface="Arial"/>
                <a:sym typeface="Arial"/>
              </a:rPr>
              <a:t>Sprint 4 18-10-24 a 24-10-24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s-ES" sz="1000">
                <a:latin typeface="Arial"/>
                <a:ea typeface="Arial"/>
                <a:cs typeface="Arial"/>
                <a:sym typeface="Arial"/>
              </a:rPr>
              <a:t>Sprint 5 25-10-24 a 07-11-24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Arial"/>
                <a:ea typeface="Arial"/>
                <a:cs typeface="Arial"/>
                <a:sym typeface="Arial"/>
              </a:rPr>
              <a:t>Sprint 6 08-11-24 a 26-11-24</a:t>
            </a:r>
            <a:endParaRPr/>
          </a:p>
          <a:p>
            <a:pPr indent="0" lvl="0" marL="0" rtl="0" algn="l">
              <a:lnSpc>
                <a:spcPct val="107916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24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>
                <a:latin typeface="Arial"/>
                <a:ea typeface="Arial"/>
                <a:cs typeface="Arial"/>
                <a:sym typeface="Arial"/>
              </a:rPr>
              <a:t>Ordenar las historias de usuario según prioridad 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ffb4781a90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E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Desafíos Enfrentados y Acciones Tomadas (1.5 minutos):</a:t>
            </a:r>
            <a:endParaRPr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E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Mencionar brevemente los principales obstáculos encontrados durante el sprint (por ejemplo, problemas técnicos, cambios de requisitos).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ES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Explicar cómo el equipo los abordó o cuál es el plan de acción para resolverlos.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16.jpg"/><Relationship Id="rId5" Type="http://schemas.openxmlformats.org/officeDocument/2006/relationships/image" Target="../media/image20.jpg"/><Relationship Id="rId6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19.jpg"/><Relationship Id="rId5" Type="http://schemas.openxmlformats.org/officeDocument/2006/relationships/image" Target="../media/image17.jpg"/><Relationship Id="rId6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5.jpg"/><Relationship Id="rId5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pción generada automáticamente" id="82" name="Google Shape;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6993" y="794349"/>
            <a:ext cx="7704945" cy="189613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/>
          <p:nvPr/>
        </p:nvSpPr>
        <p:spPr>
          <a:xfrm>
            <a:off x="2515425" y="3444425"/>
            <a:ext cx="5357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Sistema Unidad Territorial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9270257" y="3995100"/>
            <a:ext cx="3183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Estudiantes: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Alejandro Villa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Matías General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 Madriaga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Docente: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Willy Bascuñan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Fecha: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s-ES" sz="1800">
                <a:solidFill>
                  <a:schemeClr val="lt1"/>
                </a:solidFill>
              </a:rPr>
              <a:t>17</a:t>
            </a: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/10/2024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c1e7b2d85_1_4"/>
          <p:cNvSpPr/>
          <p:nvPr/>
        </p:nvSpPr>
        <p:spPr>
          <a:xfrm>
            <a:off x="392135" y="353997"/>
            <a:ext cx="2464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chemeClr val="lt1"/>
                </a:solidFill>
              </a:rPr>
              <a:t>Mockups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g30c1e7b2d85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27" y="1130650"/>
            <a:ext cx="2544925" cy="551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30c1e7b2d85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9825" y="1130650"/>
            <a:ext cx="2544925" cy="5517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30c1e7b2d85_1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8475" y="1130637"/>
            <a:ext cx="2544925" cy="551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30c1e7b2d85_1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47125" y="1130609"/>
            <a:ext cx="2544925" cy="551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c1e7b2d85_1_18"/>
          <p:cNvSpPr/>
          <p:nvPr/>
        </p:nvSpPr>
        <p:spPr>
          <a:xfrm>
            <a:off x="392135" y="353997"/>
            <a:ext cx="2464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chemeClr val="lt1"/>
                </a:solidFill>
              </a:rPr>
              <a:t>Mockups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30c1e7b2d85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27" y="1354838"/>
            <a:ext cx="2406725" cy="52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30c1e7b2d85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7877" y="1354850"/>
            <a:ext cx="2406725" cy="5217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30c1e7b2d85_1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3075" y="1354838"/>
            <a:ext cx="2406725" cy="5217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30c1e7b2d85_1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68275" y="1354863"/>
            <a:ext cx="2406725" cy="5217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/>
          <p:nvPr/>
        </p:nvSpPr>
        <p:spPr>
          <a:xfrm>
            <a:off x="3486150" y="526325"/>
            <a:ext cx="52197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Desafíos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1859045" y="1898796"/>
            <a:ext cx="7226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0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Implementar Transbank.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0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Seguridad de la información del usuario.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0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Automatización de las notificaciones.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0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Gestión de espacios públicos.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0225" y="3970760"/>
            <a:ext cx="2510600" cy="25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9875" y="3970748"/>
            <a:ext cx="2611525" cy="26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/>
          <p:nvPr/>
        </p:nvSpPr>
        <p:spPr>
          <a:xfrm>
            <a:off x="4003050" y="464675"/>
            <a:ext cx="41859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Próximos pasos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4"/>
          <p:cNvSpPr txBox="1"/>
          <p:nvPr/>
        </p:nvSpPr>
        <p:spPr>
          <a:xfrm>
            <a:off x="1733725" y="1883214"/>
            <a:ext cx="7811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Gestionar el cierre del Sprint 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Dar comienzo al  Sprint  4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Implementación de los distintos componentes de la aplicación web y aplicación móvil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81" name="Google Shape;2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4738" y="3682925"/>
            <a:ext cx="2475924" cy="247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5450" y="3961775"/>
            <a:ext cx="2060076" cy="206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19863" y="3961776"/>
            <a:ext cx="2060076" cy="206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pción generada automáticamente" id="288" name="Google Shape;288;g2ffb4781a90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1361" y="5759355"/>
            <a:ext cx="3849503" cy="98451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2ffb4781a90_0_75"/>
          <p:cNvSpPr txBox="1"/>
          <p:nvPr/>
        </p:nvSpPr>
        <p:spPr>
          <a:xfrm>
            <a:off x="4598250" y="457275"/>
            <a:ext cx="2995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r>
              <a:rPr b="1" i="0" lang="es-E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2ffb4781a90_0_75"/>
          <p:cNvSpPr txBox="1"/>
          <p:nvPr/>
        </p:nvSpPr>
        <p:spPr>
          <a:xfrm>
            <a:off x="2868577" y="1862902"/>
            <a:ext cx="6575700" cy="163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pesar de estos obstáculos, el equipo logró superar estos problemas manteniendo la flexibilidad en los plazos internos y reforzando la comunicación, asegurando que cada requerimiento entregado se alineara con la visión general del proyecto.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g2ffb4781a90_0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4100" y="4100650"/>
            <a:ext cx="2563777" cy="2563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/>
          <p:nvPr/>
        </p:nvSpPr>
        <p:spPr>
          <a:xfrm>
            <a:off x="3546150" y="304375"/>
            <a:ext cx="50997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Demostración breve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a persona sentada frente a una computadora&#10;&#10;Descripción generada automáticamente con confianza media" id="89" name="Google Shape;89;p2"/>
          <p:cNvPicPr preferRelativeResize="0"/>
          <p:nvPr/>
        </p:nvPicPr>
        <p:blipFill rotWithShape="1">
          <a:blip r:embed="rId3">
            <a:alphaModFix/>
          </a:blip>
          <a:srcRect b="0" l="8889" r="11762" t="0"/>
          <a:stretch/>
        </p:blipFill>
        <p:spPr>
          <a:xfrm>
            <a:off x="1621861" y="1885285"/>
            <a:ext cx="2864485" cy="2596774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Un hombre con lentes&#10;&#10;Descripción generada automáticamente" id="90" name="Google Shape;90;p2"/>
          <p:cNvPicPr preferRelativeResize="0"/>
          <p:nvPr/>
        </p:nvPicPr>
        <p:blipFill rotWithShape="1">
          <a:blip r:embed="rId4">
            <a:alphaModFix/>
          </a:blip>
          <a:srcRect b="17444" l="-1" r="-455" t="23609"/>
          <a:stretch/>
        </p:blipFill>
        <p:spPr>
          <a:xfrm>
            <a:off x="5291792" y="1806315"/>
            <a:ext cx="2168392" cy="2596773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Un hombre con camisa verde y una corbata roja&#10;&#10;Descripción generada automáticamente con confianza media" id="91" name="Google Shape;91;p2"/>
          <p:cNvPicPr preferRelativeResize="0"/>
          <p:nvPr/>
        </p:nvPicPr>
        <p:blipFill rotWithShape="1">
          <a:blip r:embed="rId5">
            <a:alphaModFix/>
          </a:blip>
          <a:srcRect b="19071" l="0" r="0" t="4398"/>
          <a:stretch/>
        </p:blipFill>
        <p:spPr>
          <a:xfrm>
            <a:off x="8678597" y="1885285"/>
            <a:ext cx="2727109" cy="2782748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1987153" y="4824105"/>
            <a:ext cx="213390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Alejandro Villa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1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 Owner /  Project Manager</a:t>
            </a:r>
            <a:endParaRPr b="1" i="1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5462938" y="4824105"/>
            <a:ext cx="182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Matías General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1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1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Scrum Master</a:t>
            </a:r>
            <a:endParaRPr b="1" i="1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8903670" y="4839550"/>
            <a:ext cx="272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 Madriaga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1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Equipo de desarrollo</a:t>
            </a:r>
            <a:endParaRPr b="1" i="1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14100" y="226200"/>
            <a:ext cx="110016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Integrantes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4"/>
          <p:cNvGrpSpPr/>
          <p:nvPr/>
        </p:nvGrpSpPr>
        <p:grpSpPr>
          <a:xfrm>
            <a:off x="670625" y="1326553"/>
            <a:ext cx="5689819" cy="5182615"/>
            <a:chOff x="0" y="236052"/>
            <a:chExt cx="5689819" cy="5182615"/>
          </a:xfrm>
        </p:grpSpPr>
        <p:sp>
          <p:nvSpPr>
            <p:cNvPr id="101" name="Google Shape;101;p4"/>
            <p:cNvSpPr/>
            <p:nvPr/>
          </p:nvSpPr>
          <p:spPr>
            <a:xfrm>
              <a:off x="0" y="249633"/>
              <a:ext cx="3814632" cy="378000"/>
            </a:xfrm>
            <a:prstGeom prst="rect">
              <a:avLst/>
            </a:prstGeom>
            <a:gradFill>
              <a:gsLst>
                <a:gs pos="0">
                  <a:srgbClr val="306CD7"/>
                </a:gs>
                <a:gs pos="100000">
                  <a:srgbClr val="90B0FF"/>
                </a:gs>
              </a:gsLst>
              <a:lin ang="16200000" scaled="0"/>
            </a:gradFill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 txBox="1"/>
            <p:nvPr/>
          </p:nvSpPr>
          <p:spPr>
            <a:xfrm>
              <a:off x="0" y="249633"/>
              <a:ext cx="3814632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630800" spcFirstLastPara="1" rIns="630800" wrap="square" tIns="312400">
              <a:noAutofit/>
            </a:bodyPr>
            <a:lstStyle/>
            <a:p>
              <a:pPr indent="-698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0" y="236052"/>
              <a:ext cx="5689600" cy="442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06CD7"/>
                </a:gs>
                <a:gs pos="100000">
                  <a:srgbClr val="90B0FF"/>
                </a:gs>
              </a:gsLst>
              <a:lin ang="16200000" scaled="0"/>
            </a:gradFill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 txBox="1"/>
            <p:nvPr/>
          </p:nvSpPr>
          <p:spPr>
            <a:xfrm>
              <a:off x="21616" y="257668"/>
              <a:ext cx="5646368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050" spcFirstLastPara="1" rIns="215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s-E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Introducción  </a:t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0" y="930033"/>
              <a:ext cx="3786916" cy="378000"/>
            </a:xfrm>
            <a:prstGeom prst="rect">
              <a:avLst/>
            </a:prstGeom>
            <a:gradFill>
              <a:gsLst>
                <a:gs pos="0">
                  <a:srgbClr val="306CD7"/>
                </a:gs>
                <a:gs pos="100000">
                  <a:srgbClr val="90B0FF"/>
                </a:gs>
              </a:gsLst>
              <a:lin ang="16200000" scaled="0"/>
            </a:gradFill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 txBox="1"/>
            <p:nvPr/>
          </p:nvSpPr>
          <p:spPr>
            <a:xfrm>
              <a:off x="0" y="930033"/>
              <a:ext cx="3786916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630800" spcFirstLastPara="1" rIns="630800" wrap="square" tIns="312400">
              <a:noAutofit/>
            </a:bodyPr>
            <a:lstStyle/>
            <a:p>
              <a:pPr indent="-698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0" y="916452"/>
              <a:ext cx="5689600" cy="442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06CD7"/>
                </a:gs>
                <a:gs pos="100000">
                  <a:srgbClr val="90B0FF"/>
                </a:gs>
              </a:gsLst>
              <a:lin ang="16200000" scaled="0"/>
            </a:gradFill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 txBox="1"/>
            <p:nvPr/>
          </p:nvSpPr>
          <p:spPr>
            <a:xfrm>
              <a:off x="21616" y="938068"/>
              <a:ext cx="5646368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050" spcFirstLastPara="1" rIns="215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E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Resumen de Avances</a:t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0" y="1610433"/>
              <a:ext cx="3814632" cy="378000"/>
            </a:xfrm>
            <a:prstGeom prst="rect">
              <a:avLst/>
            </a:prstGeom>
            <a:gradFill>
              <a:gsLst>
                <a:gs pos="0">
                  <a:srgbClr val="306CD7"/>
                </a:gs>
                <a:gs pos="100000">
                  <a:srgbClr val="90B0FF"/>
                </a:gs>
              </a:gsLst>
              <a:lin ang="16200000" scaled="0"/>
            </a:gradFill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 txBox="1"/>
            <p:nvPr/>
          </p:nvSpPr>
          <p:spPr>
            <a:xfrm>
              <a:off x="0" y="1610433"/>
              <a:ext cx="3814632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630800" spcFirstLastPara="1" rIns="630800" wrap="square" tIns="312400">
              <a:noAutofit/>
            </a:bodyPr>
            <a:lstStyle/>
            <a:p>
              <a:pPr indent="-698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0" y="1582997"/>
              <a:ext cx="5689600" cy="442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06CD7"/>
                </a:gs>
                <a:gs pos="100000">
                  <a:srgbClr val="90B0FF"/>
                </a:gs>
              </a:gsLst>
              <a:lin ang="16200000" scaled="0"/>
            </a:gradFill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 txBox="1"/>
            <p:nvPr/>
          </p:nvSpPr>
          <p:spPr>
            <a:xfrm>
              <a:off x="21616" y="1604613"/>
              <a:ext cx="5646368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050" spcFirstLastPara="1" rIns="215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E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Indicadores Clave</a:t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0" y="2290833"/>
              <a:ext cx="3454400" cy="378000"/>
            </a:xfrm>
            <a:prstGeom prst="rect">
              <a:avLst/>
            </a:prstGeom>
            <a:gradFill>
              <a:gsLst>
                <a:gs pos="0">
                  <a:srgbClr val="306CD7"/>
                </a:gs>
                <a:gs pos="100000">
                  <a:srgbClr val="90B0FF"/>
                </a:gs>
              </a:gsLst>
              <a:lin ang="16200000" scaled="0"/>
            </a:gradFill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0" y="2290833"/>
              <a:ext cx="3454400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630800" spcFirstLastPara="1" rIns="630800" wrap="square" tIns="312400">
              <a:noAutofit/>
            </a:bodyPr>
            <a:lstStyle/>
            <a:p>
              <a:pPr indent="-698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19" y="2266532"/>
              <a:ext cx="5689600" cy="442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06CD7"/>
                </a:gs>
                <a:gs pos="100000">
                  <a:srgbClr val="90B0FF"/>
                </a:gs>
              </a:gsLst>
              <a:lin ang="16200000" scaled="0"/>
            </a:gradFill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21835" y="2288148"/>
              <a:ext cx="5646368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050" spcFirstLastPara="1" rIns="215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s-E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Velocidad del equipo</a:t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0" y="3054361"/>
              <a:ext cx="3676050" cy="378000"/>
            </a:xfrm>
            <a:prstGeom prst="rect">
              <a:avLst/>
            </a:prstGeom>
            <a:gradFill>
              <a:gsLst>
                <a:gs pos="0">
                  <a:srgbClr val="306CD7"/>
                </a:gs>
                <a:gs pos="100000">
                  <a:srgbClr val="90B0FF"/>
                </a:gs>
              </a:gsLst>
              <a:lin ang="16200000" scaled="0"/>
            </a:gradFill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0" y="3054361"/>
              <a:ext cx="3676050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630800" spcFirstLastPara="1" rIns="630800" wrap="square" tIns="312400">
              <a:noAutofit/>
            </a:bodyPr>
            <a:lstStyle/>
            <a:p>
              <a:pPr indent="-698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19" y="2997916"/>
              <a:ext cx="5689600" cy="442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06CD7"/>
                </a:gs>
                <a:gs pos="100000">
                  <a:srgbClr val="90B0FF"/>
                </a:gs>
              </a:gsLst>
              <a:lin ang="16200000" scaled="0"/>
            </a:gradFill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21835" y="3019532"/>
              <a:ext cx="5646368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050" spcFirstLastPara="1" rIns="215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s-E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Burn Down Chart</a:t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0" y="3651633"/>
              <a:ext cx="3565265" cy="378000"/>
            </a:xfrm>
            <a:prstGeom prst="rect">
              <a:avLst/>
            </a:prstGeom>
            <a:gradFill>
              <a:gsLst>
                <a:gs pos="0">
                  <a:srgbClr val="306CD7"/>
                </a:gs>
                <a:gs pos="100000">
                  <a:srgbClr val="90B0FF"/>
                </a:gs>
              </a:gsLst>
              <a:lin ang="16200000" scaled="0"/>
            </a:gradFill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0" y="3651633"/>
              <a:ext cx="3565265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630800" spcFirstLastPara="1" rIns="630800" wrap="square" tIns="312400">
              <a:noAutofit/>
            </a:bodyPr>
            <a:lstStyle/>
            <a:p>
              <a:pPr indent="-698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0" y="3624197"/>
              <a:ext cx="5689600" cy="442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06CD7"/>
                </a:gs>
                <a:gs pos="100000">
                  <a:srgbClr val="90B0FF"/>
                </a:gs>
              </a:gsLst>
              <a:lin ang="16200000" scaled="0"/>
            </a:gradFill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21616" y="3645813"/>
              <a:ext cx="5646368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050" spcFirstLastPara="1" rIns="21505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E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Acciones</a:t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0" y="4318178"/>
              <a:ext cx="3094167" cy="378000"/>
            </a:xfrm>
            <a:prstGeom prst="rect">
              <a:avLst/>
            </a:prstGeom>
            <a:gradFill>
              <a:gsLst>
                <a:gs pos="0">
                  <a:srgbClr val="306CD7"/>
                </a:gs>
                <a:gs pos="100000">
                  <a:srgbClr val="90B0FF"/>
                </a:gs>
              </a:gsLst>
              <a:lin ang="16200000" scaled="0"/>
            </a:gradFill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0" y="4318178"/>
              <a:ext cx="3094167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630800" spcFirstLastPara="1" rIns="630800" wrap="square" tIns="312400">
              <a:noAutofit/>
            </a:bodyPr>
            <a:lstStyle/>
            <a:p>
              <a:pPr indent="-698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0" y="4304597"/>
              <a:ext cx="5689600" cy="442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06CD7"/>
                </a:gs>
                <a:gs pos="100000">
                  <a:srgbClr val="90B0FF"/>
                </a:gs>
              </a:gsLst>
              <a:lin ang="16200000" scaled="0"/>
            </a:gradFill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21616" y="4326213"/>
              <a:ext cx="5646368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050" spcFirstLastPara="1" rIns="215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s-E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Desafíos</a:t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0" y="5012433"/>
              <a:ext cx="3177316" cy="378000"/>
            </a:xfrm>
            <a:prstGeom prst="rect">
              <a:avLst/>
            </a:prstGeom>
            <a:gradFill>
              <a:gsLst>
                <a:gs pos="0">
                  <a:srgbClr val="306CD7"/>
                </a:gs>
                <a:gs pos="100000">
                  <a:srgbClr val="90B0FF"/>
                </a:gs>
              </a:gsLst>
              <a:lin ang="16200000" scaled="0"/>
            </a:gradFill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0" y="5012433"/>
              <a:ext cx="3177316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630800" spcFirstLastPara="1" rIns="630800" wrap="square" tIns="312400">
              <a:noAutofit/>
            </a:bodyPr>
            <a:lstStyle/>
            <a:p>
              <a:pPr indent="-1905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0" y="4975867"/>
              <a:ext cx="5689600" cy="442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06CD7"/>
                </a:gs>
                <a:gs pos="100000">
                  <a:srgbClr val="90B0FF"/>
                </a:gs>
              </a:gsLst>
              <a:lin ang="16200000" scaled="0"/>
            </a:gradFill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21616" y="4997483"/>
              <a:ext cx="5646368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050" spcFirstLastPara="1" rIns="21505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E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Próximos pasos</a:t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23597"/>
          <a:stretch/>
        </p:blipFill>
        <p:spPr>
          <a:xfrm>
            <a:off x="7797846" y="2081039"/>
            <a:ext cx="4024531" cy="414437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/>
          <p:nvPr/>
        </p:nvSpPr>
        <p:spPr>
          <a:xfrm>
            <a:off x="7242198" y="508992"/>
            <a:ext cx="513582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 Unidad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Territorial</a:t>
            </a:r>
            <a:endParaRPr b="1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531779" y="234296"/>
            <a:ext cx="366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 b="1" i="0" sz="40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/>
        </p:nvSpPr>
        <p:spPr>
          <a:xfrm>
            <a:off x="3754581" y="3713018"/>
            <a:ext cx="2632363" cy="1898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8"/>
          <p:cNvGrpSpPr/>
          <p:nvPr/>
        </p:nvGrpSpPr>
        <p:grpSpPr>
          <a:xfrm>
            <a:off x="2242993" y="1240109"/>
            <a:ext cx="7554258" cy="4885877"/>
            <a:chOff x="181792" y="0"/>
            <a:chExt cx="7554258" cy="4885877"/>
          </a:xfrm>
        </p:grpSpPr>
        <p:sp>
          <p:nvSpPr>
            <p:cNvPr id="142" name="Google Shape;142;p18"/>
            <p:cNvSpPr/>
            <p:nvPr/>
          </p:nvSpPr>
          <p:spPr>
            <a:xfrm>
              <a:off x="181792" y="0"/>
              <a:ext cx="7071360" cy="3654435"/>
            </a:xfrm>
            <a:prstGeom prst="rect">
              <a:avLst/>
            </a:prstGeom>
            <a:solidFill>
              <a:srgbClr val="8DA9DB">
                <a:alpha val="0"/>
              </a:srgbClr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1156666" y="1759552"/>
              <a:ext cx="3286831" cy="312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4452338" y="1704028"/>
              <a:ext cx="3283712" cy="312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1431350" y="437837"/>
              <a:ext cx="1381800" cy="1381800"/>
            </a:xfrm>
            <a:prstGeom prst="plus">
              <a:avLst>
                <a:gd fmla="val 32810" name="adj"/>
              </a:avLst>
            </a:prstGeom>
            <a:gradFill>
              <a:gsLst>
                <a:gs pos="0">
                  <a:srgbClr val="548135"/>
                </a:gs>
                <a:gs pos="100000">
                  <a:srgbClr val="8ECDFF"/>
                </a:gs>
              </a:gsLst>
              <a:lin ang="16200000" scaled="0"/>
            </a:gradFill>
            <a:ln cap="flat" cmpd="sng" w="9525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443958" y="1044188"/>
              <a:ext cx="1300500" cy="4458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8ECDFF"/>
                </a:gs>
              </a:gsLst>
              <a:lin ang="16200000" scaled="0"/>
            </a:gradFill>
            <a:ln cap="flat" cmpd="sng" w="9525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" name="Google Shape;147;p18"/>
            <p:cNvCxnSpPr/>
            <p:nvPr/>
          </p:nvCxnSpPr>
          <p:spPr>
            <a:xfrm>
              <a:off x="4267200" y="1681857"/>
              <a:ext cx="812" cy="2985941"/>
            </a:xfrm>
            <a:prstGeom prst="straightConnector1">
              <a:avLst/>
            </a:pr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8" name="Google Shape;148;p18"/>
          <p:cNvSpPr/>
          <p:nvPr/>
        </p:nvSpPr>
        <p:spPr>
          <a:xfrm>
            <a:off x="3434019" y="284245"/>
            <a:ext cx="5788764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Indicadores Clave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6711092" y="3713018"/>
            <a:ext cx="332760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●"/>
            </a:pPr>
            <a:r>
              <a:rPr b="1" i="0" lang="es-E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Visualizar noticias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●"/>
            </a:pPr>
            <a:r>
              <a:rPr b="1" i="0" lang="es-E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Visualizar los proyectos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●"/>
            </a:pPr>
            <a:r>
              <a:rPr b="1" i="0" lang="es-E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Visualizar actividades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444551" y="3312988"/>
            <a:ext cx="6096000" cy="3012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Administrar cuentas de usuario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Administrar actividades 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Gestionar noticias</a:t>
            </a:r>
            <a:endParaRPr/>
          </a:p>
          <a:p>
            <a:pPr indent="-285750" lvl="0" marL="28575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</a:pPr>
            <a:r>
              <a:rPr b="1" i="0" lang="es-E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Gestionar solicitud de Actividades</a:t>
            </a:r>
            <a:endParaRPr/>
          </a:p>
          <a:p>
            <a:pPr indent="-285750" lvl="0" marL="28575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</a:pPr>
            <a:r>
              <a:rPr b="1" i="0" lang="es-E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Gestionar solicitud de registro de nuevo usuario</a:t>
            </a:r>
            <a:endParaRPr/>
          </a:p>
          <a:p>
            <a:pPr indent="-285750" lvl="0" marL="28575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</a:pPr>
            <a:r>
              <a:rPr b="1" i="0" lang="es-E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Gestionar solicitudes de espacios públicos</a:t>
            </a:r>
            <a:endParaRPr/>
          </a:p>
          <a:p>
            <a:pPr indent="-285750" lvl="0" marL="28575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</a:pPr>
            <a:r>
              <a:rPr b="1" i="0" lang="es-E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Gestionar postulaciones a proyectos 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3"/>
          <p:cNvGrpSpPr/>
          <p:nvPr/>
        </p:nvGrpSpPr>
        <p:grpSpPr>
          <a:xfrm>
            <a:off x="4092839" y="1056550"/>
            <a:ext cx="3332553" cy="5418666"/>
            <a:chOff x="2397723" y="0"/>
            <a:chExt cx="3332553" cy="5418666"/>
          </a:xfrm>
        </p:grpSpPr>
        <p:sp>
          <p:nvSpPr>
            <p:cNvPr id="156" name="Google Shape;156;p3"/>
            <p:cNvSpPr/>
            <p:nvPr/>
          </p:nvSpPr>
          <p:spPr>
            <a:xfrm>
              <a:off x="3122127" y="0"/>
              <a:ext cx="2608149" cy="2608546"/>
            </a:xfrm>
            <a:custGeom>
              <a:rect b="b" l="l" r="r" t="t"/>
              <a:pathLst>
                <a:path extrusionOk="0" h="120000" w="120000">
                  <a:moveTo>
                    <a:pt x="8412" y="60000"/>
                  </a:moveTo>
                  <a:lnTo>
                    <a:pt x="8412" y="60000"/>
                  </a:lnTo>
                  <a:cubicBezTo>
                    <a:pt x="8412" y="32962"/>
                    <a:pt x="29287" y="10511"/>
                    <a:pt x="56253" y="8547"/>
                  </a:cubicBezTo>
                  <a:cubicBezTo>
                    <a:pt x="83219" y="6583"/>
                    <a:pt x="107126" y="25773"/>
                    <a:pt x="111044" y="52526"/>
                  </a:cubicBezTo>
                  <a:cubicBezTo>
                    <a:pt x="114961" y="79279"/>
                    <a:pt x="97559" y="104517"/>
                    <a:pt x="71162" y="110367"/>
                  </a:cubicBezTo>
                  <a:lnTo>
                    <a:pt x="70593" y="118429"/>
                  </a:lnTo>
                  <a:lnTo>
                    <a:pt x="56830" y="104890"/>
                  </a:lnTo>
                  <a:lnTo>
                    <a:pt x="72706" y="88508"/>
                  </a:lnTo>
                  <a:lnTo>
                    <a:pt x="72145" y="96445"/>
                  </a:lnTo>
                  <a:lnTo>
                    <a:pt x="72145" y="96445"/>
                  </a:lnTo>
                  <a:cubicBezTo>
                    <a:pt x="90761" y="90240"/>
                    <a:pt x="101708" y="70999"/>
                    <a:pt x="97532" y="51824"/>
                  </a:cubicBezTo>
                  <a:cubicBezTo>
                    <a:pt x="93356" y="32649"/>
                    <a:pt x="75399" y="19705"/>
                    <a:pt x="55889" y="21805"/>
                  </a:cubicBezTo>
                  <a:cubicBezTo>
                    <a:pt x="36379" y="23906"/>
                    <a:pt x="21588" y="40375"/>
                    <a:pt x="21588" y="60000"/>
                  </a:cubicBezTo>
                  <a:close/>
                </a:path>
              </a:pathLst>
            </a:custGeom>
            <a:gradFill>
              <a:gsLst>
                <a:gs pos="0">
                  <a:srgbClr val="FF7714"/>
                </a:gs>
                <a:gs pos="100000">
                  <a:srgbClr val="FFA77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98614" y="941764"/>
              <a:ext cx="1449298" cy="72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 txBox="1"/>
            <p:nvPr/>
          </p:nvSpPr>
          <p:spPr>
            <a:xfrm>
              <a:off x="3698614" y="941764"/>
              <a:ext cx="1449298" cy="72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SPRINT 1</a:t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397723" y="1498803"/>
              <a:ext cx="2608149" cy="2608546"/>
            </a:xfrm>
            <a:custGeom>
              <a:rect b="b" l="l" r="r" t="t"/>
              <a:pathLst>
                <a:path extrusionOk="0" h="120000" w="120000">
                  <a:moveTo>
                    <a:pt x="96481" y="23524"/>
                  </a:moveTo>
                  <a:lnTo>
                    <a:pt x="87165" y="32840"/>
                  </a:lnTo>
                  <a:cubicBezTo>
                    <a:pt x="75945" y="21617"/>
                    <a:pt x="58981" y="18448"/>
                    <a:pt x="44467" y="24866"/>
                  </a:cubicBezTo>
                  <a:cubicBezTo>
                    <a:pt x="29954" y="31283"/>
                    <a:pt x="20881" y="45964"/>
                    <a:pt x="21631" y="61816"/>
                  </a:cubicBezTo>
                  <a:cubicBezTo>
                    <a:pt x="22381" y="77668"/>
                    <a:pt x="32801" y="91427"/>
                    <a:pt x="47855" y="96445"/>
                  </a:cubicBezTo>
                  <a:lnTo>
                    <a:pt x="47294" y="88508"/>
                  </a:lnTo>
                  <a:lnTo>
                    <a:pt x="63170" y="104890"/>
                  </a:lnTo>
                  <a:lnTo>
                    <a:pt x="49407" y="118429"/>
                  </a:lnTo>
                  <a:lnTo>
                    <a:pt x="48838" y="110367"/>
                  </a:lnTo>
                  <a:lnTo>
                    <a:pt x="48838" y="110367"/>
                  </a:lnTo>
                  <a:cubicBezTo>
                    <a:pt x="27395" y="105615"/>
                    <a:pt x="11311" y="87806"/>
                    <a:pt x="8761" y="65990"/>
                  </a:cubicBezTo>
                  <a:cubicBezTo>
                    <a:pt x="6211" y="44174"/>
                    <a:pt x="17753" y="23136"/>
                    <a:pt x="37522" y="13566"/>
                  </a:cubicBezTo>
                  <a:cubicBezTo>
                    <a:pt x="57291" y="3995"/>
                    <a:pt x="80952" y="7992"/>
                    <a:pt x="96481" y="23524"/>
                  </a:cubicBezTo>
                  <a:close/>
                </a:path>
              </a:pathLst>
            </a:custGeom>
            <a:gradFill>
              <a:gsLst>
                <a:gs pos="0">
                  <a:srgbClr val="FF7714"/>
                </a:gs>
                <a:gs pos="100000">
                  <a:srgbClr val="FFA77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977148" y="2449237"/>
              <a:ext cx="1449298" cy="72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 txBox="1"/>
            <p:nvPr/>
          </p:nvSpPr>
          <p:spPr>
            <a:xfrm>
              <a:off x="2977148" y="2449237"/>
              <a:ext cx="1449298" cy="72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SPRINT 2</a:t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307759" y="3176964"/>
              <a:ext cx="2240804" cy="2241702"/>
            </a:xfrm>
            <a:prstGeom prst="blockArc">
              <a:avLst>
                <a:gd fmla="val 13500000" name="adj1"/>
                <a:gd fmla="val 10800000" name="adj2"/>
                <a:gd fmla="val 12740" name="adj3"/>
              </a:avLst>
            </a:prstGeom>
            <a:gradFill>
              <a:gsLst>
                <a:gs pos="0">
                  <a:srgbClr val="FF7714"/>
                </a:gs>
                <a:gs pos="100000">
                  <a:srgbClr val="FFA77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702042" y="3958878"/>
              <a:ext cx="1449298" cy="72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 txBox="1"/>
            <p:nvPr/>
          </p:nvSpPr>
          <p:spPr>
            <a:xfrm>
              <a:off x="3702042" y="3958878"/>
              <a:ext cx="1449298" cy="72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SPRINT 3</a:t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3"/>
          <p:cNvSpPr txBox="1"/>
          <p:nvPr/>
        </p:nvSpPr>
        <p:spPr>
          <a:xfrm>
            <a:off x="6645576" y="1412504"/>
            <a:ext cx="4414991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 1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Definición del Product Backlog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Identificación y Priorización de Historias de Usuario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Estimación de Esfuerzos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Planificación del Sprint (Sprint Planning)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Administrar cuentas de usuario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Administrar actividades 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Gestionar noticias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2944935" y="236527"/>
            <a:ext cx="5879872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Resumen  de avances </a:t>
            </a:r>
            <a:endParaRPr b="1" i="0" sz="40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6645576" y="4722180"/>
            <a:ext cx="66294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 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Administrar roles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Gestionar roles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Ingreso de usuario mediante roles  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Gestionar cuentas de usuario de supervisor</a:t>
            </a:r>
            <a:r>
              <a:rPr b="0" i="0" lang="es-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145716" y="2335378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 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Desarrollo Iterativo del Producto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Implementación de Funcionalidades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Revisión de los Criterios de Aceptación de Historias de Usuario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Gestionar solicitud de registro de nuevo usuario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Visualizar los proyectos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Visualizar actividades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visualizar noticias 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Identificación y Evaluación de Riesgos (continuo)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>
            <a:off x="3075400" y="173185"/>
            <a:ext cx="5965624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Velocidad del proyecto</a:t>
            </a:r>
            <a:endParaRPr b="1" i="0" sz="54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20"/>
          <p:cNvGrpSpPr/>
          <p:nvPr/>
        </p:nvGrpSpPr>
        <p:grpSpPr>
          <a:xfrm>
            <a:off x="4832899" y="1183899"/>
            <a:ext cx="6231466" cy="5418667"/>
            <a:chOff x="948266" y="0"/>
            <a:chExt cx="6231466" cy="5418667"/>
          </a:xfrm>
        </p:grpSpPr>
        <p:sp>
          <p:nvSpPr>
            <p:cNvPr id="175" name="Google Shape;175;p20"/>
            <p:cNvSpPr/>
            <p:nvPr/>
          </p:nvSpPr>
          <p:spPr>
            <a:xfrm>
              <a:off x="948266" y="0"/>
              <a:ext cx="5418667" cy="5418667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90B0FF"/>
                </a:gs>
                <a:gs pos="36000">
                  <a:srgbClr val="1F3864"/>
                </a:gs>
                <a:gs pos="88000">
                  <a:srgbClr val="5A75B2"/>
                </a:gs>
                <a:gs pos="100000">
                  <a:srgbClr val="5A75B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3657599" y="544777"/>
              <a:ext cx="3522133" cy="1282700"/>
            </a:xfrm>
            <a:prstGeom prst="roundRect">
              <a:avLst>
                <a:gd fmla="val 16667" name="adj"/>
              </a:avLst>
            </a:prstGeom>
            <a:solidFill>
              <a:srgbClr val="1F38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0"/>
            <p:cNvSpPr txBox="1"/>
            <p:nvPr/>
          </p:nvSpPr>
          <p:spPr>
            <a:xfrm>
              <a:off x="3720215" y="607393"/>
              <a:ext cx="3396901" cy="1157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6200" lIns="236200" spcFirstLastPara="1" rIns="236200" wrap="square" tIns="23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00"/>
                <a:buFont typeface="Arial"/>
                <a:buNone/>
              </a:pPr>
              <a:r>
                <a:rPr b="0" i="0" lang="es-ES" sz="6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3657599" y="1987814"/>
              <a:ext cx="3522133" cy="1282700"/>
            </a:xfrm>
            <a:prstGeom prst="roundRect">
              <a:avLst>
                <a:gd fmla="val 16667" name="adj"/>
              </a:avLst>
            </a:prstGeom>
            <a:solidFill>
              <a:srgbClr val="1F3864">
                <a:alpha val="89411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3720215" y="2050430"/>
              <a:ext cx="3396901" cy="1157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s-ES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3657599" y="3430852"/>
              <a:ext cx="3522133" cy="1282700"/>
            </a:xfrm>
            <a:prstGeom prst="roundRect">
              <a:avLst>
                <a:gd fmla="val 16667" name="adj"/>
              </a:avLst>
            </a:prstGeom>
            <a:solidFill>
              <a:srgbClr val="1F3864">
                <a:alpha val="89411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0"/>
            <p:cNvSpPr txBox="1"/>
            <p:nvPr/>
          </p:nvSpPr>
          <p:spPr>
            <a:xfrm>
              <a:off x="3720215" y="3493468"/>
              <a:ext cx="3396901" cy="1157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s-E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20"/>
          <p:cNvSpPr/>
          <p:nvPr/>
        </p:nvSpPr>
        <p:spPr>
          <a:xfrm>
            <a:off x="8312509" y="2134858"/>
            <a:ext cx="2132490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Alta 86 P</a:t>
            </a:r>
            <a:endParaRPr b="1" i="0" sz="32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8046834" y="3420193"/>
            <a:ext cx="2634269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Media 134 P</a:t>
            </a:r>
            <a:endParaRPr b="1" i="0" sz="32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8312509" y="4853693"/>
            <a:ext cx="218521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Baja 42 P.</a:t>
            </a:r>
            <a:endParaRPr b="1" i="0" sz="32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38469" y="1351963"/>
            <a:ext cx="5075972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Requerimientos funcionales 157 puntos</a:t>
            </a:r>
            <a:endParaRPr b="1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38469" y="4692092"/>
            <a:ext cx="561210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Llevamos el 61% completado con 168 puntos del total de puntos del proyecto </a:t>
            </a:r>
            <a:endParaRPr b="1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66486" y="5534153"/>
            <a:ext cx="36599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Completado  el 90% del sprint 3</a:t>
            </a:r>
            <a:endParaRPr b="1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38469" y="2171863"/>
            <a:ext cx="5242658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Requerimientos no funcionales 46 puntos</a:t>
            </a:r>
            <a:endParaRPr b="1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38469" y="3054313"/>
            <a:ext cx="444060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Tareas Total puntos  70 puntos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0" y="3850031"/>
            <a:ext cx="444060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Total puntos 275</a:t>
            </a:r>
            <a:endParaRPr b="1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E4E79"/>
            </a:gs>
            <a:gs pos="24000">
              <a:srgbClr val="1E4E79"/>
            </a:gs>
            <a:gs pos="66000">
              <a:srgbClr val="1F3864"/>
            </a:gs>
            <a:gs pos="100000">
              <a:srgbClr val="1F3864"/>
            </a:gs>
          </a:gsLst>
          <a:lin ang="16200000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/>
          <p:nvPr/>
        </p:nvSpPr>
        <p:spPr>
          <a:xfrm>
            <a:off x="3307875" y="191175"/>
            <a:ext cx="54378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Velocidad del equipo</a:t>
            </a:r>
            <a:endParaRPr b="1" i="0" sz="54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21"/>
          <p:cNvGrpSpPr/>
          <p:nvPr/>
        </p:nvGrpSpPr>
        <p:grpSpPr>
          <a:xfrm>
            <a:off x="4832899" y="1183899"/>
            <a:ext cx="6231466" cy="5418667"/>
            <a:chOff x="948266" y="0"/>
            <a:chExt cx="6231466" cy="5418667"/>
          </a:xfrm>
        </p:grpSpPr>
        <p:sp>
          <p:nvSpPr>
            <p:cNvPr id="197" name="Google Shape;197;p21"/>
            <p:cNvSpPr/>
            <p:nvPr/>
          </p:nvSpPr>
          <p:spPr>
            <a:xfrm>
              <a:off x="948266" y="0"/>
              <a:ext cx="5418667" cy="5418667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1E4E79"/>
                </a:gs>
                <a:gs pos="2000">
                  <a:srgbClr val="1E4E79"/>
                </a:gs>
                <a:gs pos="30000">
                  <a:srgbClr val="1F4E79"/>
                </a:gs>
                <a:gs pos="58000">
                  <a:srgbClr val="C55A11"/>
                </a:gs>
                <a:gs pos="77000">
                  <a:srgbClr val="FF0000">
                    <a:alpha val="40000"/>
                  </a:srgbClr>
                </a:gs>
                <a:gs pos="100000">
                  <a:srgbClr val="FF0000">
                    <a:alpha val="4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3657599" y="544777"/>
              <a:ext cx="3522133" cy="12827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1E4E79"/>
                </a:gs>
                <a:gs pos="2000">
                  <a:srgbClr val="1E4E79"/>
                </a:gs>
                <a:gs pos="30000">
                  <a:srgbClr val="1F4E79"/>
                </a:gs>
                <a:gs pos="58000">
                  <a:srgbClr val="C55A11"/>
                </a:gs>
                <a:gs pos="77000">
                  <a:srgbClr val="FF0000">
                    <a:alpha val="40000"/>
                  </a:srgbClr>
                </a:gs>
                <a:gs pos="100000">
                  <a:srgbClr val="FF0000">
                    <a:alpha val="40000"/>
                  </a:srgbClr>
                </a:gs>
              </a:gsLst>
              <a:lin ang="162000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1"/>
            <p:cNvSpPr txBox="1"/>
            <p:nvPr/>
          </p:nvSpPr>
          <p:spPr>
            <a:xfrm>
              <a:off x="3720215" y="607393"/>
              <a:ext cx="3396901" cy="1157468"/>
            </a:xfrm>
            <a:prstGeom prst="rect">
              <a:avLst/>
            </a:prstGeom>
            <a:gradFill>
              <a:gsLst>
                <a:gs pos="0">
                  <a:srgbClr val="1E4E79"/>
                </a:gs>
                <a:gs pos="2000">
                  <a:srgbClr val="1E4E79"/>
                </a:gs>
                <a:gs pos="30000">
                  <a:srgbClr val="1F4E79"/>
                </a:gs>
                <a:gs pos="58000">
                  <a:srgbClr val="C55A11"/>
                </a:gs>
                <a:gs pos="77000">
                  <a:srgbClr val="FF0000">
                    <a:alpha val="40000"/>
                  </a:srgbClr>
                </a:gs>
                <a:gs pos="100000">
                  <a:srgbClr val="FF0000">
                    <a:alpha val="4000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236200" lIns="236200" spcFirstLastPara="1" rIns="236200" wrap="square" tIns="23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00"/>
                <a:buFont typeface="Arial"/>
                <a:buNone/>
              </a:pPr>
              <a:r>
                <a:rPr b="0" i="0" lang="es-ES" sz="6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3657599" y="1987814"/>
              <a:ext cx="3522133" cy="12827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1E4E79"/>
                </a:gs>
                <a:gs pos="2000">
                  <a:srgbClr val="1E4E79"/>
                </a:gs>
                <a:gs pos="30000">
                  <a:srgbClr val="1F4E79"/>
                </a:gs>
                <a:gs pos="58000">
                  <a:srgbClr val="C55A11"/>
                </a:gs>
                <a:gs pos="77000">
                  <a:srgbClr val="FF0000">
                    <a:alpha val="40000"/>
                  </a:srgbClr>
                </a:gs>
                <a:gs pos="100000">
                  <a:srgbClr val="FF0000">
                    <a:alpha val="40000"/>
                  </a:srgbClr>
                </a:gs>
              </a:gsLst>
              <a:lin ang="162000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1"/>
            <p:cNvSpPr txBox="1"/>
            <p:nvPr/>
          </p:nvSpPr>
          <p:spPr>
            <a:xfrm>
              <a:off x="3720215" y="2050430"/>
              <a:ext cx="3396901" cy="1157468"/>
            </a:xfrm>
            <a:prstGeom prst="rect">
              <a:avLst/>
            </a:prstGeom>
            <a:solidFill>
              <a:schemeClr val="accent4">
                <a:alpha val="2078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s-ES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3657599" y="3430852"/>
              <a:ext cx="3522133" cy="12827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1E4E79"/>
                </a:gs>
                <a:gs pos="2000">
                  <a:srgbClr val="1E4E79"/>
                </a:gs>
                <a:gs pos="30000">
                  <a:srgbClr val="1F4E79"/>
                </a:gs>
                <a:gs pos="58000">
                  <a:srgbClr val="C55A11"/>
                </a:gs>
                <a:gs pos="77000">
                  <a:srgbClr val="FF0000">
                    <a:alpha val="40000"/>
                  </a:srgbClr>
                </a:gs>
                <a:gs pos="100000">
                  <a:srgbClr val="FF0000">
                    <a:alpha val="40000"/>
                  </a:srgbClr>
                </a:gs>
              </a:gsLst>
              <a:lin ang="162000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1"/>
            <p:cNvSpPr txBox="1"/>
            <p:nvPr/>
          </p:nvSpPr>
          <p:spPr>
            <a:xfrm>
              <a:off x="3720215" y="3493468"/>
              <a:ext cx="3396901" cy="1157468"/>
            </a:xfrm>
            <a:prstGeom prst="rect">
              <a:avLst/>
            </a:prstGeom>
            <a:gradFill>
              <a:gsLst>
                <a:gs pos="0">
                  <a:srgbClr val="1E4E79"/>
                </a:gs>
                <a:gs pos="2000">
                  <a:srgbClr val="1E4E79"/>
                </a:gs>
                <a:gs pos="30000">
                  <a:srgbClr val="1F4E79"/>
                </a:gs>
                <a:gs pos="58000">
                  <a:srgbClr val="C55A11"/>
                </a:gs>
                <a:gs pos="77000">
                  <a:srgbClr val="FF0000">
                    <a:alpha val="40000"/>
                  </a:srgbClr>
                </a:gs>
                <a:gs pos="100000">
                  <a:srgbClr val="FF0000">
                    <a:alpha val="4000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s-E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21"/>
          <p:cNvSpPr/>
          <p:nvPr/>
        </p:nvSpPr>
        <p:spPr>
          <a:xfrm>
            <a:off x="38469" y="2171863"/>
            <a:ext cx="444060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Requerimientos no funcionales Total puntos  46</a:t>
            </a:r>
            <a:endParaRPr b="1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-1132725" y="3049683"/>
            <a:ext cx="444060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Total puntos  203</a:t>
            </a:r>
            <a:endParaRPr b="1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7943187" y="4971407"/>
            <a:ext cx="42378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1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Listos 18 - 76 puntos</a:t>
            </a:r>
            <a:endParaRPr b="1" i="0" sz="21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38469" y="1351963"/>
            <a:ext cx="444060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Requerimientos funcionales - puntos 157</a:t>
            </a:r>
            <a:endParaRPr b="1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7771268" y="3556153"/>
            <a:ext cx="42378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1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En curso 5 - 18 puntos</a:t>
            </a:r>
            <a:endParaRPr b="1" i="0" sz="21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7538720" y="2117816"/>
            <a:ext cx="423787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1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Pendientes 15 - 63 puntos</a:t>
            </a:r>
            <a:endParaRPr b="1" i="0" sz="21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0" y="4131247"/>
            <a:ext cx="58583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Llevamos el 61% completado con 125 de puntos en avance de la aplicación </a:t>
            </a:r>
            <a:endParaRPr b="1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g2ffb4781a90_0_4"/>
          <p:cNvGrpSpPr/>
          <p:nvPr/>
        </p:nvGrpSpPr>
        <p:grpSpPr>
          <a:xfrm>
            <a:off x="6678042" y="250627"/>
            <a:ext cx="5357274" cy="2525864"/>
            <a:chOff x="408153" y="55635"/>
            <a:chExt cx="5357274" cy="2525864"/>
          </a:xfrm>
        </p:grpSpPr>
        <p:sp>
          <p:nvSpPr>
            <p:cNvPr id="216" name="Google Shape;216;g2ffb4781a90_0_4"/>
            <p:cNvSpPr/>
            <p:nvPr/>
          </p:nvSpPr>
          <p:spPr>
            <a:xfrm>
              <a:off x="846157" y="73361"/>
              <a:ext cx="4478700" cy="11979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2ffb4781a90_0_4"/>
            <p:cNvSpPr txBox="1"/>
            <p:nvPr/>
          </p:nvSpPr>
          <p:spPr>
            <a:xfrm>
              <a:off x="802076" y="55635"/>
              <a:ext cx="4515000" cy="11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ES" sz="1800" u="none" cap="none" strike="noStrike">
                  <a:solidFill>
                    <a:srgbClr val="FEFEFE"/>
                  </a:solidFill>
                  <a:latin typeface="Arial"/>
                  <a:ea typeface="Arial"/>
                  <a:cs typeface="Arial"/>
                  <a:sym typeface="Arial"/>
                </a:rPr>
                <a:t>Requerimientos funcionales 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2ffb4781a90_0_4"/>
            <p:cNvSpPr/>
            <p:nvPr/>
          </p:nvSpPr>
          <p:spPr>
            <a:xfrm>
              <a:off x="493882" y="1383599"/>
              <a:ext cx="2470657" cy="11979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2ffb4781a90_0_4"/>
            <p:cNvSpPr txBox="1"/>
            <p:nvPr/>
          </p:nvSpPr>
          <p:spPr>
            <a:xfrm>
              <a:off x="408153" y="1315335"/>
              <a:ext cx="2626064" cy="11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ES" sz="1800" u="none" cap="none" strike="noStrike">
                  <a:solidFill>
                    <a:srgbClr val="FEFEFE"/>
                  </a:solidFill>
                  <a:latin typeface="Arial"/>
                  <a:ea typeface="Arial"/>
                  <a:cs typeface="Arial"/>
                  <a:sym typeface="Arial"/>
                </a:rPr>
                <a:t>Requerimientos no funcionales</a:t>
              </a:r>
              <a:r>
                <a:rPr b="1" i="0" lang="es-E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2ffb4781a90_0_4"/>
            <p:cNvSpPr/>
            <p:nvPr/>
          </p:nvSpPr>
          <p:spPr>
            <a:xfrm>
              <a:off x="3015314" y="1383599"/>
              <a:ext cx="2750113" cy="11979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2ffb4781a90_0_4"/>
            <p:cNvSpPr txBox="1"/>
            <p:nvPr/>
          </p:nvSpPr>
          <p:spPr>
            <a:xfrm>
              <a:off x="3094386" y="1419345"/>
              <a:ext cx="2552408" cy="11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s-E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Tareas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g2ffb4781a90_0_4"/>
          <p:cNvSpPr txBox="1"/>
          <p:nvPr/>
        </p:nvSpPr>
        <p:spPr>
          <a:xfrm>
            <a:off x="10861595" y="1029580"/>
            <a:ext cx="879346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55,7%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ffb4781a90_0_4"/>
          <p:cNvSpPr txBox="1"/>
          <p:nvPr/>
        </p:nvSpPr>
        <p:spPr>
          <a:xfrm>
            <a:off x="11219933" y="2324247"/>
            <a:ext cx="81538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26,7%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ffb4781a90_0_4"/>
          <p:cNvSpPr txBox="1"/>
          <p:nvPr/>
        </p:nvSpPr>
        <p:spPr>
          <a:xfrm>
            <a:off x="8449624" y="2440606"/>
            <a:ext cx="785126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17,5%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g2ffb4781a90_0_4"/>
          <p:cNvCxnSpPr/>
          <p:nvPr/>
        </p:nvCxnSpPr>
        <p:spPr>
          <a:xfrm rot="10800000">
            <a:off x="886337" y="333097"/>
            <a:ext cx="15000" cy="6007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6" name="Google Shape;226;g2ffb4781a90_0_4"/>
          <p:cNvCxnSpPr/>
          <p:nvPr/>
        </p:nvCxnSpPr>
        <p:spPr>
          <a:xfrm>
            <a:off x="886478" y="6340897"/>
            <a:ext cx="10569600" cy="39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7" name="Google Shape;227;g2ffb4781a90_0_4"/>
          <p:cNvSpPr txBox="1"/>
          <p:nvPr/>
        </p:nvSpPr>
        <p:spPr>
          <a:xfrm>
            <a:off x="398547" y="455485"/>
            <a:ext cx="1289400" cy="6001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H30-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H24-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H10-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H22-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H19-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H13-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H11-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H16-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H37-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H38-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H31-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H04-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H01-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H31-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H11-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H13-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H19-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H22-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H02-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H05-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H07-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H09-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H24-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H30-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g2ffb4781a90_0_4"/>
          <p:cNvCxnSpPr/>
          <p:nvPr/>
        </p:nvCxnSpPr>
        <p:spPr>
          <a:xfrm rot="10800000">
            <a:off x="886336" y="495306"/>
            <a:ext cx="10347724" cy="592196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g2ffb4781a90_0_4"/>
          <p:cNvSpPr txBox="1"/>
          <p:nvPr/>
        </p:nvSpPr>
        <p:spPr>
          <a:xfrm>
            <a:off x="2403566" y="333693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2ffb4781a90_0_4"/>
          <p:cNvSpPr txBox="1"/>
          <p:nvPr/>
        </p:nvSpPr>
        <p:spPr>
          <a:xfrm>
            <a:off x="2588375" y="167675"/>
            <a:ext cx="44787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Burn-Down Chart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ffb4781a90_0_4"/>
          <p:cNvSpPr txBox="1"/>
          <p:nvPr/>
        </p:nvSpPr>
        <p:spPr>
          <a:xfrm>
            <a:off x="867584" y="6340897"/>
            <a:ext cx="14497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22-08-24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SPRINT1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ffb4781a90_0_4"/>
          <p:cNvSpPr txBox="1"/>
          <p:nvPr/>
        </p:nvSpPr>
        <p:spPr>
          <a:xfrm>
            <a:off x="2806120" y="6334820"/>
            <a:ext cx="1199495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06-09-24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SPRINT2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ffb4781a90_0_4"/>
          <p:cNvSpPr txBox="1"/>
          <p:nvPr/>
        </p:nvSpPr>
        <p:spPr>
          <a:xfrm>
            <a:off x="4747890" y="6342375"/>
            <a:ext cx="12588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20-09-24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SPRINT2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ffb4781a90_0_4"/>
          <p:cNvSpPr txBox="1"/>
          <p:nvPr/>
        </p:nvSpPr>
        <p:spPr>
          <a:xfrm>
            <a:off x="6592573" y="6339444"/>
            <a:ext cx="1258848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31-09-24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SPRINT2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ffb4781a90_0_4"/>
          <p:cNvSpPr txBox="1"/>
          <p:nvPr/>
        </p:nvSpPr>
        <p:spPr>
          <a:xfrm>
            <a:off x="10561047" y="6249251"/>
            <a:ext cx="1258848" cy="694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17-10-24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SPRINT3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ffb4781a90_0_4"/>
          <p:cNvSpPr txBox="1"/>
          <p:nvPr/>
        </p:nvSpPr>
        <p:spPr>
          <a:xfrm>
            <a:off x="8437257" y="6342745"/>
            <a:ext cx="12588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11-10-24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SPRINT3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2ffb4781a90_0_4"/>
          <p:cNvSpPr/>
          <p:nvPr/>
        </p:nvSpPr>
        <p:spPr>
          <a:xfrm>
            <a:off x="877078" y="503853"/>
            <a:ext cx="9865884" cy="5509489"/>
          </a:xfrm>
          <a:custGeom>
            <a:rect b="b" l="l" r="r" t="t"/>
            <a:pathLst>
              <a:path extrusionOk="0" h="4460033" w="7613779">
                <a:moveTo>
                  <a:pt x="0" y="0"/>
                </a:moveTo>
                <a:lnTo>
                  <a:pt x="0" y="0"/>
                </a:lnTo>
                <a:cubicBezTo>
                  <a:pt x="62204" y="6220"/>
                  <a:pt x="124646" y="10399"/>
                  <a:pt x="186612" y="18661"/>
                </a:cubicBezTo>
                <a:cubicBezTo>
                  <a:pt x="218052" y="22853"/>
                  <a:pt x="251043" y="24198"/>
                  <a:pt x="279918" y="37323"/>
                </a:cubicBezTo>
                <a:cubicBezTo>
                  <a:pt x="320753" y="55884"/>
                  <a:pt x="349331" y="97782"/>
                  <a:pt x="391885" y="111967"/>
                </a:cubicBezTo>
                <a:lnTo>
                  <a:pt x="503853" y="149290"/>
                </a:lnTo>
                <a:lnTo>
                  <a:pt x="559836" y="167951"/>
                </a:lnTo>
                <a:cubicBezTo>
                  <a:pt x="578497" y="180392"/>
                  <a:pt x="595760" y="195244"/>
                  <a:pt x="615820" y="205274"/>
                </a:cubicBezTo>
                <a:cubicBezTo>
                  <a:pt x="664242" y="229485"/>
                  <a:pt x="735992" y="233040"/>
                  <a:pt x="783771" y="242596"/>
                </a:cubicBezTo>
                <a:cubicBezTo>
                  <a:pt x="842351" y="254312"/>
                  <a:pt x="861042" y="262132"/>
                  <a:pt x="914400" y="279918"/>
                </a:cubicBezTo>
                <a:cubicBezTo>
                  <a:pt x="1003119" y="339065"/>
                  <a:pt x="949103" y="310147"/>
                  <a:pt x="1082351" y="354563"/>
                </a:cubicBezTo>
                <a:lnTo>
                  <a:pt x="1138334" y="373225"/>
                </a:lnTo>
                <a:cubicBezTo>
                  <a:pt x="1150775" y="385666"/>
                  <a:pt x="1161918" y="399556"/>
                  <a:pt x="1175657" y="410547"/>
                </a:cubicBezTo>
                <a:cubicBezTo>
                  <a:pt x="1193170" y="424557"/>
                  <a:pt x="1217629" y="430356"/>
                  <a:pt x="1231640" y="447869"/>
                </a:cubicBezTo>
                <a:cubicBezTo>
                  <a:pt x="1243928" y="463229"/>
                  <a:pt x="1240181" y="486985"/>
                  <a:pt x="1250302" y="503853"/>
                </a:cubicBezTo>
                <a:cubicBezTo>
                  <a:pt x="1259354" y="518940"/>
                  <a:pt x="1276633" y="527437"/>
                  <a:pt x="1287624" y="541176"/>
                </a:cubicBezTo>
                <a:cubicBezTo>
                  <a:pt x="1349011" y="617910"/>
                  <a:pt x="1292133" y="586221"/>
                  <a:pt x="1380930" y="615820"/>
                </a:cubicBezTo>
                <a:cubicBezTo>
                  <a:pt x="1393371" y="628261"/>
                  <a:pt x="1402516" y="645275"/>
                  <a:pt x="1418253" y="653143"/>
                </a:cubicBezTo>
                <a:cubicBezTo>
                  <a:pt x="1453441" y="670737"/>
                  <a:pt x="1530220" y="690465"/>
                  <a:pt x="1530220" y="690465"/>
                </a:cubicBezTo>
                <a:cubicBezTo>
                  <a:pt x="1542661" y="702906"/>
                  <a:pt x="1551805" y="719920"/>
                  <a:pt x="1567542" y="727788"/>
                </a:cubicBezTo>
                <a:cubicBezTo>
                  <a:pt x="1590482" y="739258"/>
                  <a:pt x="1617526" y="739403"/>
                  <a:pt x="1642187" y="746449"/>
                </a:cubicBezTo>
                <a:cubicBezTo>
                  <a:pt x="1838150" y="802437"/>
                  <a:pt x="1487021" y="753380"/>
                  <a:pt x="2034073" y="783771"/>
                </a:cubicBezTo>
                <a:cubicBezTo>
                  <a:pt x="2052734" y="796212"/>
                  <a:pt x="2069442" y="812259"/>
                  <a:pt x="2090057" y="821094"/>
                </a:cubicBezTo>
                <a:cubicBezTo>
                  <a:pt x="2163086" y="852392"/>
                  <a:pt x="2201395" y="826896"/>
                  <a:pt x="2276669" y="877078"/>
                </a:cubicBezTo>
                <a:cubicBezTo>
                  <a:pt x="2363122" y="934712"/>
                  <a:pt x="2304894" y="906157"/>
                  <a:pt x="2425959" y="933061"/>
                </a:cubicBezTo>
                <a:cubicBezTo>
                  <a:pt x="2450996" y="938625"/>
                  <a:pt x="2475455" y="946693"/>
                  <a:pt x="2500604" y="951723"/>
                </a:cubicBezTo>
                <a:cubicBezTo>
                  <a:pt x="2584106" y="968424"/>
                  <a:pt x="2678321" y="979217"/>
                  <a:pt x="2761861" y="989045"/>
                </a:cubicBezTo>
                <a:cubicBezTo>
                  <a:pt x="2846028" y="998947"/>
                  <a:pt x="2939507" y="1003564"/>
                  <a:pt x="3023118" y="1026367"/>
                </a:cubicBezTo>
                <a:cubicBezTo>
                  <a:pt x="3061073" y="1036718"/>
                  <a:pt x="3097763" y="1051249"/>
                  <a:pt x="3135085" y="1063690"/>
                </a:cubicBezTo>
                <a:lnTo>
                  <a:pt x="3359020" y="1138335"/>
                </a:lnTo>
                <a:lnTo>
                  <a:pt x="3470987" y="1175657"/>
                </a:lnTo>
                <a:lnTo>
                  <a:pt x="3526971" y="1194318"/>
                </a:lnTo>
                <a:cubicBezTo>
                  <a:pt x="3551853" y="1219200"/>
                  <a:pt x="3590489" y="1235581"/>
                  <a:pt x="3601616" y="1268963"/>
                </a:cubicBezTo>
                <a:cubicBezTo>
                  <a:pt x="3607836" y="1287624"/>
                  <a:pt x="3608844" y="1308940"/>
                  <a:pt x="3620277" y="1324947"/>
                </a:cubicBezTo>
                <a:cubicBezTo>
                  <a:pt x="3640730" y="1353581"/>
                  <a:pt x="3675403" y="1370314"/>
                  <a:pt x="3694922" y="1399592"/>
                </a:cubicBezTo>
                <a:cubicBezTo>
                  <a:pt x="3744685" y="1474237"/>
                  <a:pt x="3713583" y="1443135"/>
                  <a:pt x="3788228" y="1492898"/>
                </a:cubicBezTo>
                <a:cubicBezTo>
                  <a:pt x="3856285" y="1697072"/>
                  <a:pt x="3747744" y="1387813"/>
                  <a:pt x="3844212" y="1604865"/>
                </a:cubicBezTo>
                <a:cubicBezTo>
                  <a:pt x="3860190" y="1640816"/>
                  <a:pt x="3869093" y="1679510"/>
                  <a:pt x="3881534" y="1716833"/>
                </a:cubicBezTo>
                <a:lnTo>
                  <a:pt x="3900195" y="1772816"/>
                </a:lnTo>
                <a:lnTo>
                  <a:pt x="3937518" y="1884784"/>
                </a:lnTo>
                <a:cubicBezTo>
                  <a:pt x="3943738" y="1915886"/>
                  <a:pt x="3943685" y="1948937"/>
                  <a:pt x="3956179" y="1978090"/>
                </a:cubicBezTo>
                <a:cubicBezTo>
                  <a:pt x="3976060" y="2024478"/>
                  <a:pt x="4011863" y="2015263"/>
                  <a:pt x="4049485" y="2034074"/>
                </a:cubicBezTo>
                <a:cubicBezTo>
                  <a:pt x="4194176" y="2106420"/>
                  <a:pt x="4020746" y="2043155"/>
                  <a:pt x="4161453" y="2090057"/>
                </a:cubicBezTo>
                <a:cubicBezTo>
                  <a:pt x="4173894" y="2108718"/>
                  <a:pt x="4188745" y="2125981"/>
                  <a:pt x="4198775" y="2146041"/>
                </a:cubicBezTo>
                <a:cubicBezTo>
                  <a:pt x="4207572" y="2163635"/>
                  <a:pt x="4207315" y="2185158"/>
                  <a:pt x="4217436" y="2202025"/>
                </a:cubicBezTo>
                <a:cubicBezTo>
                  <a:pt x="4229811" y="2222650"/>
                  <a:pt x="4292138" y="2271088"/>
                  <a:pt x="4310742" y="2276669"/>
                </a:cubicBezTo>
                <a:cubicBezTo>
                  <a:pt x="4352872" y="2289308"/>
                  <a:pt x="4397828" y="2289110"/>
                  <a:pt x="4441371" y="2295331"/>
                </a:cubicBezTo>
                <a:cubicBezTo>
                  <a:pt x="4469083" y="2336899"/>
                  <a:pt x="4478029" y="2358248"/>
                  <a:pt x="4516016" y="2388637"/>
                </a:cubicBezTo>
                <a:cubicBezTo>
                  <a:pt x="4533529" y="2402648"/>
                  <a:pt x="4554487" y="2411948"/>
                  <a:pt x="4572000" y="2425959"/>
                </a:cubicBezTo>
                <a:cubicBezTo>
                  <a:pt x="4585739" y="2436950"/>
                  <a:pt x="4598331" y="2449543"/>
                  <a:pt x="4609322" y="2463282"/>
                </a:cubicBezTo>
                <a:cubicBezTo>
                  <a:pt x="4623332" y="2480795"/>
                  <a:pt x="4629131" y="2505254"/>
                  <a:pt x="4646644" y="2519265"/>
                </a:cubicBezTo>
                <a:cubicBezTo>
                  <a:pt x="4662004" y="2531553"/>
                  <a:pt x="4683967" y="2531706"/>
                  <a:pt x="4702628" y="2537927"/>
                </a:cubicBezTo>
                <a:cubicBezTo>
                  <a:pt x="4733648" y="2568947"/>
                  <a:pt x="4753562" y="2593739"/>
                  <a:pt x="4795934" y="2612571"/>
                </a:cubicBezTo>
                <a:cubicBezTo>
                  <a:pt x="4831885" y="2628549"/>
                  <a:pt x="4870579" y="2637453"/>
                  <a:pt x="4907902" y="2649894"/>
                </a:cubicBezTo>
                <a:lnTo>
                  <a:pt x="4963885" y="2668555"/>
                </a:lnTo>
                <a:cubicBezTo>
                  <a:pt x="4976326" y="2680996"/>
                  <a:pt x="4986121" y="2696826"/>
                  <a:pt x="5001208" y="2705878"/>
                </a:cubicBezTo>
                <a:cubicBezTo>
                  <a:pt x="5041921" y="2730306"/>
                  <a:pt x="5165172" y="2739965"/>
                  <a:pt x="5187820" y="2743200"/>
                </a:cubicBezTo>
                <a:cubicBezTo>
                  <a:pt x="5243803" y="2780522"/>
                  <a:pt x="5250025" y="2774303"/>
                  <a:pt x="5281126" y="2836506"/>
                </a:cubicBezTo>
                <a:cubicBezTo>
                  <a:pt x="5308986" y="2892227"/>
                  <a:pt x="5289327" y="2938767"/>
                  <a:pt x="5374432" y="2967135"/>
                </a:cubicBezTo>
                <a:cubicBezTo>
                  <a:pt x="5393093" y="2973355"/>
                  <a:pt x="5412822" y="2976999"/>
                  <a:pt x="5430416" y="2985796"/>
                </a:cubicBezTo>
                <a:cubicBezTo>
                  <a:pt x="5450476" y="2995826"/>
                  <a:pt x="5465785" y="3014283"/>
                  <a:pt x="5486400" y="3023118"/>
                </a:cubicBezTo>
                <a:cubicBezTo>
                  <a:pt x="5509973" y="3033221"/>
                  <a:pt x="5536384" y="3034734"/>
                  <a:pt x="5561044" y="3041780"/>
                </a:cubicBezTo>
                <a:cubicBezTo>
                  <a:pt x="5579958" y="3047184"/>
                  <a:pt x="5598367" y="3054221"/>
                  <a:pt x="5617028" y="3060441"/>
                </a:cubicBezTo>
                <a:cubicBezTo>
                  <a:pt x="5711596" y="3155007"/>
                  <a:pt x="5589209" y="3043750"/>
                  <a:pt x="5710334" y="3116425"/>
                </a:cubicBezTo>
                <a:cubicBezTo>
                  <a:pt x="5744998" y="3137224"/>
                  <a:pt x="5761504" y="3180387"/>
                  <a:pt x="5784979" y="3209731"/>
                </a:cubicBezTo>
                <a:cubicBezTo>
                  <a:pt x="5795970" y="3223470"/>
                  <a:pt x="5807215" y="3238001"/>
                  <a:pt x="5822302" y="3247053"/>
                </a:cubicBezTo>
                <a:cubicBezTo>
                  <a:pt x="5863015" y="3271480"/>
                  <a:pt x="5986266" y="3281140"/>
                  <a:pt x="6008914" y="3284376"/>
                </a:cubicBezTo>
                <a:cubicBezTo>
                  <a:pt x="6083249" y="3395879"/>
                  <a:pt x="6002066" y="3298927"/>
                  <a:pt x="6102220" y="3359020"/>
                </a:cubicBezTo>
                <a:cubicBezTo>
                  <a:pt x="6117307" y="3368072"/>
                  <a:pt x="6123805" y="3388475"/>
                  <a:pt x="6139542" y="3396343"/>
                </a:cubicBezTo>
                <a:cubicBezTo>
                  <a:pt x="6174730" y="3413937"/>
                  <a:pt x="6214187" y="3421224"/>
                  <a:pt x="6251510" y="3433665"/>
                </a:cubicBezTo>
                <a:lnTo>
                  <a:pt x="6307493" y="3452327"/>
                </a:lnTo>
                <a:cubicBezTo>
                  <a:pt x="6319934" y="3464768"/>
                  <a:pt x="6333825" y="3475910"/>
                  <a:pt x="6344816" y="3489649"/>
                </a:cubicBezTo>
                <a:cubicBezTo>
                  <a:pt x="6375207" y="3527638"/>
                  <a:pt x="6407776" y="3603943"/>
                  <a:pt x="6456783" y="3620278"/>
                </a:cubicBezTo>
                <a:lnTo>
                  <a:pt x="6512767" y="3638939"/>
                </a:lnTo>
                <a:cubicBezTo>
                  <a:pt x="6655125" y="3781297"/>
                  <a:pt x="6489703" y="3632566"/>
                  <a:pt x="6624734" y="3713584"/>
                </a:cubicBezTo>
                <a:cubicBezTo>
                  <a:pt x="6752813" y="3790430"/>
                  <a:pt x="6559450" y="3716704"/>
                  <a:pt x="6718040" y="3769567"/>
                </a:cubicBezTo>
                <a:cubicBezTo>
                  <a:pt x="6808158" y="3859685"/>
                  <a:pt x="6693641" y="3750048"/>
                  <a:pt x="6811346" y="3844212"/>
                </a:cubicBezTo>
                <a:cubicBezTo>
                  <a:pt x="6944292" y="3950569"/>
                  <a:pt x="6732352" y="3803992"/>
                  <a:pt x="6904653" y="3918857"/>
                </a:cubicBezTo>
                <a:cubicBezTo>
                  <a:pt x="6939358" y="4022973"/>
                  <a:pt x="6895471" y="3935298"/>
                  <a:pt x="6997959" y="4012163"/>
                </a:cubicBezTo>
                <a:cubicBezTo>
                  <a:pt x="7065218" y="4062607"/>
                  <a:pt x="7058142" y="4092822"/>
                  <a:pt x="7128587" y="4124131"/>
                </a:cubicBezTo>
                <a:cubicBezTo>
                  <a:pt x="7164538" y="4140109"/>
                  <a:pt x="7240555" y="4161453"/>
                  <a:pt x="7240555" y="4161453"/>
                </a:cubicBezTo>
                <a:cubicBezTo>
                  <a:pt x="7246775" y="4180114"/>
                  <a:pt x="7254445" y="4198354"/>
                  <a:pt x="7259216" y="4217437"/>
                </a:cubicBezTo>
                <a:cubicBezTo>
                  <a:pt x="7266909" y="4248208"/>
                  <a:pt x="7260283" y="4284352"/>
                  <a:pt x="7277877" y="4310743"/>
                </a:cubicBezTo>
                <a:cubicBezTo>
                  <a:pt x="7288788" y="4327110"/>
                  <a:pt x="7315200" y="4323184"/>
                  <a:pt x="7333861" y="4329404"/>
                </a:cubicBezTo>
                <a:cubicBezTo>
                  <a:pt x="7377870" y="4373414"/>
                  <a:pt x="7362566" y="4369238"/>
                  <a:pt x="7427167" y="4385388"/>
                </a:cubicBezTo>
                <a:cubicBezTo>
                  <a:pt x="7432177" y="4386640"/>
                  <a:pt x="7581435" y="4414500"/>
                  <a:pt x="7595118" y="4422710"/>
                </a:cubicBezTo>
                <a:cubicBezTo>
                  <a:pt x="7607045" y="4429866"/>
                  <a:pt x="7607559" y="4447592"/>
                  <a:pt x="7613779" y="4460033"/>
                </a:cubicBezTo>
                <a:lnTo>
                  <a:pt x="7576457" y="4422710"/>
                </a:lnTo>
              </a:path>
            </a:pathLst>
          </a:cu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ffb4781a90_0_4"/>
          <p:cNvSpPr/>
          <p:nvPr/>
        </p:nvSpPr>
        <p:spPr>
          <a:xfrm>
            <a:off x="10652470" y="5916306"/>
            <a:ext cx="199500" cy="165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/>
        </p:nvSpPr>
        <p:spPr>
          <a:xfrm>
            <a:off x="392125" y="1129338"/>
            <a:ext cx="3728400" cy="24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realizaron documentos tales como.</a:t>
            </a:r>
            <a:endParaRPr b="0" i="0" sz="1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Minuta kick off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Especificación de requerimientos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riesgos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Acta de constitución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Sprint planning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7130125" y="1129350"/>
            <a:ext cx="3728400" cy="2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realizaron diagramas tales como.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componentes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Diagramas de casos de uso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despliegue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procesos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secuencia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2"/>
          <p:cNvSpPr txBox="1"/>
          <p:nvPr/>
        </p:nvSpPr>
        <p:spPr>
          <a:xfrm>
            <a:off x="3447300" y="3362850"/>
            <a:ext cx="51735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base al desarrollo de la aplicación.</a:t>
            </a:r>
            <a:endParaRPr b="0" i="0" sz="1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Conectar aplicación móvil con base de datos no relacional(Firebase)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 de vista registro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 de vista login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Implementación de aplicación(Beta)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 de APK.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Segmentación de roles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 de vistas para administrar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 de vistas para visualizar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Generar PDF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3275" y="4198425"/>
            <a:ext cx="2067300" cy="20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113" y="4198425"/>
            <a:ext cx="2313425" cy="23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2"/>
          <p:cNvSpPr/>
          <p:nvPr/>
        </p:nvSpPr>
        <p:spPr>
          <a:xfrm>
            <a:off x="392135" y="353997"/>
            <a:ext cx="2464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Acciones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2024-09-12T16:11:42Z</dcterms:created>
  <dc:creator>Windows User</dc:creator>
</cp:coreProperties>
</file>