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Noto Sans Symbol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LHhsHNwhVOckoz+JpPxIwS/Q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otoSansSymbol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NotoSansSymbol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74dabec43_1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f74dabec43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Se explica sobre el funcionamiento de los sistemas de junta de vecinos y como la municipalidad entrega información a estos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Matías general</a:t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Explicación de las necesidades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100"/>
              <a:t>Desarrollar un sistema que permita la inscripción de vecinos y la gestión de certificados de residencia.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100"/>
              <a:t>Implementar funcionalidades para la postulación y gestión de proyectos vecinales.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100"/>
              <a:t>Facilitar la comunicación entre el directorio de la junta de vecinos y los residentes a través de notificaciones y avisos</a:t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Matías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100"/>
              <a:t>I</a:t>
            </a:r>
            <a:r>
              <a:rPr b="1" lang="es-MX" sz="1100"/>
              <a:t>terativo e Incremental:</a:t>
            </a:r>
            <a:r>
              <a:rPr lang="es-MX" sz="1100"/>
              <a:t> Scrum permite desarrollar y entregar funcionalidades del sistema en ciclos cortos (sprints), asegurando revisiones constantes y mejoras continuas.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100"/>
              <a:t>Flexibilidad:</a:t>
            </a:r>
            <a:r>
              <a:rPr lang="es-MX" sz="1100"/>
              <a:t> Adaptación a cambios en los requisitos y prioridades del proyecto a lo largo del desarrollo.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100"/>
              <a:t>Colaboración:</a:t>
            </a:r>
            <a:r>
              <a:rPr lang="es-MX" sz="1100"/>
              <a:t> Facilita la comunicación y coordinación efectiva entre todos los stakeholders.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100"/>
              <a:t>Entrega Continua de Valor:</a:t>
            </a:r>
            <a:r>
              <a:rPr lang="es-MX" sz="1100"/>
              <a:t> Despliegue de partes funcionales del sistema al final de cada sprint.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100"/>
              <a:t>Mejora Continua:</a:t>
            </a:r>
            <a:r>
              <a:rPr lang="es-MX" sz="1100"/>
              <a:t> Reflexión y ajustes al proceso tras cada sprint (Retrospective).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f74dabec43_1_190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g2f74dabec43_1_190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6" name="Google Shape;16;g2f74dabec43_1_190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g2f74dabec43_1_190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8" name="Google Shape;18;g2f74dabec43_1_190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Google Shape;19;g2f74dabec43_1_1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74dabec43_1_233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f74dabec43_1_233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g2f74dabec43_1_233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0" name="Google Shape;60;g2f74dabec43_1_2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74dabec43_1_2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74dabec43_1_240"/>
          <p:cNvSpPr/>
          <p:nvPr/>
        </p:nvSpPr>
        <p:spPr>
          <a:xfrm>
            <a:off x="1004479" y="0"/>
            <a:ext cx="103722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2f74dabec43_1_240"/>
          <p:cNvSpPr/>
          <p:nvPr/>
        </p:nvSpPr>
        <p:spPr>
          <a:xfrm>
            <a:off x="11377328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f74dabec43_1_240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7" name="Google Shape;67;g2f74dabec43_1_240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●"/>
              <a:defRPr/>
            </a:lvl1pPr>
            <a:lvl2pPr indent="-331469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○"/>
              <a:defRPr/>
            </a:lvl2pPr>
            <a:lvl3pPr indent="-331469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■"/>
              <a:defRPr/>
            </a:lvl3pPr>
            <a:lvl4pPr indent="-331469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●"/>
              <a:defRPr/>
            </a:lvl4pPr>
            <a:lvl5pPr indent="-33147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○"/>
              <a:defRPr/>
            </a:lvl5pPr>
            <a:lvl6pPr indent="-33147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■"/>
              <a:defRPr/>
            </a:lvl6pPr>
            <a:lvl7pPr indent="-33147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●"/>
              <a:defRPr/>
            </a:lvl7pPr>
            <a:lvl8pPr indent="-33147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○"/>
              <a:defRPr/>
            </a:lvl8pPr>
            <a:lvl9pPr indent="-33147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■"/>
              <a:defRPr/>
            </a:lvl9pPr>
          </a:lstStyle>
          <a:p/>
        </p:txBody>
      </p:sp>
      <p:sp>
        <p:nvSpPr>
          <p:cNvPr id="68" name="Google Shape;68;g2f74dabec43_1_240"/>
          <p:cNvSpPr txBox="1"/>
          <p:nvPr>
            <p:ph idx="10" type="dt"/>
          </p:nvPr>
        </p:nvSpPr>
        <p:spPr>
          <a:xfrm rot="5400000">
            <a:off x="-810160" y="5270580"/>
            <a:ext cx="2662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2f74dabec43_1_240"/>
          <p:cNvSpPr txBox="1"/>
          <p:nvPr>
            <p:ph idx="11" type="ftr"/>
          </p:nvPr>
        </p:nvSpPr>
        <p:spPr>
          <a:xfrm rot="5400000">
            <a:off x="-2237116" y="3661206"/>
            <a:ext cx="5885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2f74dabec43_1_240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1" name="Google Shape;71;g2f74dabec43_1_240"/>
          <p:cNvSpPr txBox="1"/>
          <p:nvPr/>
        </p:nvSpPr>
        <p:spPr>
          <a:xfrm>
            <a:off x="2194943" y="641225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2f74dabec43_1_197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2f74dabec43_1_197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3" name="Google Shape;23;g2f74dabec43_1_1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g2f74dabec43_1_201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2f74dabec43_1_201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g2f74dabec43_1_201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g2f74dabec43_1_20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g2f74dabec43_1_206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g2f74dabec43_1_206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g2f74dabec43_1_206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2f74dabec43_1_206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2f74dabec43_1_2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f74dabec43_1_212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g2f74dabec43_1_2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g2f74dabec43_1_215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g2f74dabec43_1_215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1" name="Google Shape;41;g2f74dabec43_1_215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2f74dabec43_1_2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f74dabec43_1_220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5" name="Google Shape;45;g2f74dabec43_1_2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f74dabec43_1_223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g2f74dabec43_1_223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g2f74dabec43_1_223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50" name="Google Shape;50;g2f74dabec43_1_223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" name="Google Shape;51;g2f74dabec43_1_223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2f74dabec43_1_2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74dabec43_1_230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5" name="Google Shape;55;g2f74dabec43_1_2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74dabec43_1_186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g2f74dabec43_1_186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2f74dabec43_1_1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6.jpg"/><Relationship Id="rId5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7.png"/><Relationship Id="rId6" Type="http://schemas.openxmlformats.org/officeDocument/2006/relationships/image" Target="../media/image3.png"/><Relationship Id="rId7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1" type="subTitle"/>
          </p:nvPr>
        </p:nvSpPr>
        <p:spPr>
          <a:xfrm>
            <a:off x="1304145" y="3946549"/>
            <a:ext cx="53577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 fontScale="85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s-MX" sz="3600">
                <a:solidFill>
                  <a:schemeClr val="dk1"/>
                </a:solidFill>
              </a:rPr>
              <a:t>Sistema Unidad Territorial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7850889" y="3110894"/>
            <a:ext cx="3183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Alejandro Villa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Matías General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Marcelo Madriaga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Docente: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Willy Bascuñan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29/08/2024</a:t>
            </a:r>
            <a:endParaRPr/>
          </a:p>
        </p:txBody>
      </p:sp>
      <p:pic>
        <p:nvPicPr>
          <p:cNvPr descr="Logotipo&#10;&#10;Descripción generada automáticamente"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6993" y="794349"/>
            <a:ext cx="7704945" cy="189613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 txBox="1"/>
          <p:nvPr/>
        </p:nvSpPr>
        <p:spPr>
          <a:xfrm>
            <a:off x="1304143" y="2751444"/>
            <a:ext cx="2263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CAPSTONE 007V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74dabec43_1_94"/>
          <p:cNvSpPr/>
          <p:nvPr/>
        </p:nvSpPr>
        <p:spPr>
          <a:xfrm>
            <a:off x="323350" y="4723475"/>
            <a:ext cx="1289400" cy="563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s-MX" sz="1300"/>
              <a:t>23-08 // 30-08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f74dabec43_1_94"/>
          <p:cNvSpPr/>
          <p:nvPr/>
        </p:nvSpPr>
        <p:spPr>
          <a:xfrm>
            <a:off x="1946688" y="4723475"/>
            <a:ext cx="1289400" cy="5637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s-MX" sz="1300"/>
              <a:t>01-09 //  12-09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f74dabec43_1_94"/>
          <p:cNvSpPr/>
          <p:nvPr/>
        </p:nvSpPr>
        <p:spPr>
          <a:xfrm>
            <a:off x="3570050" y="4723475"/>
            <a:ext cx="1289400" cy="56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s-MX" sz="1300"/>
              <a:t>15-10 //  03-10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f74dabec43_1_94"/>
          <p:cNvSpPr/>
          <p:nvPr/>
        </p:nvSpPr>
        <p:spPr>
          <a:xfrm>
            <a:off x="5193400" y="4723475"/>
            <a:ext cx="1289400" cy="56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s-MX" sz="1300"/>
              <a:t>04-10 //  17-10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f74dabec43_1_94"/>
          <p:cNvSpPr/>
          <p:nvPr/>
        </p:nvSpPr>
        <p:spPr>
          <a:xfrm>
            <a:off x="6816750" y="4771225"/>
            <a:ext cx="1289400" cy="563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s-MX" sz="1300"/>
              <a:t>18-10 //  07-11 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f74dabec43_1_94"/>
          <p:cNvSpPr/>
          <p:nvPr/>
        </p:nvSpPr>
        <p:spPr>
          <a:xfrm>
            <a:off x="8440100" y="4771225"/>
            <a:ext cx="1289400" cy="563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s-MX" sz="1300"/>
              <a:t>08-11 //  21-11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f74dabec43_1_94"/>
          <p:cNvSpPr/>
          <p:nvPr/>
        </p:nvSpPr>
        <p:spPr>
          <a:xfrm>
            <a:off x="10063450" y="4771225"/>
            <a:ext cx="1289400" cy="5637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s-MX" sz="1300"/>
              <a:t>22-11 //  02-12 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f74dabec43_1_94"/>
          <p:cNvSpPr txBox="1"/>
          <p:nvPr/>
        </p:nvSpPr>
        <p:spPr>
          <a:xfrm>
            <a:off x="390300" y="3082650"/>
            <a:ext cx="2845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MX" sz="1100">
                <a:solidFill>
                  <a:srgbClr val="E6B8AF"/>
                </a:solidFill>
              </a:rPr>
              <a:t>Fase de Planificación del Proyecto</a:t>
            </a:r>
            <a:endParaRPr b="1" i="0" sz="11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f74dabec43_1_94"/>
          <p:cNvSpPr txBox="1"/>
          <p:nvPr/>
        </p:nvSpPr>
        <p:spPr>
          <a:xfrm>
            <a:off x="1946700" y="61354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MX" sz="1100">
                <a:solidFill>
                  <a:srgbClr val="EA9999"/>
                </a:solidFill>
              </a:rPr>
              <a:t>Fase de Gestión de Riesgos</a:t>
            </a:r>
            <a:endParaRPr b="1" i="0" sz="1100" u="none" cap="none" strike="noStrik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f74dabec43_1_94"/>
          <p:cNvSpPr txBox="1"/>
          <p:nvPr/>
        </p:nvSpPr>
        <p:spPr>
          <a:xfrm>
            <a:off x="3603525" y="2787550"/>
            <a:ext cx="284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MX" sz="1100">
                <a:solidFill>
                  <a:srgbClr val="B6D7A8"/>
                </a:solidFill>
              </a:rPr>
              <a:t>Fase de Diseño y Desarrollo de la Plataforma</a:t>
            </a:r>
            <a:endParaRPr b="1" i="0" sz="1100" u="none" cap="none" strike="noStrike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f74dabec43_1_94"/>
          <p:cNvSpPr txBox="1"/>
          <p:nvPr/>
        </p:nvSpPr>
        <p:spPr>
          <a:xfrm>
            <a:off x="5193400" y="6135425"/>
            <a:ext cx="291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MX" sz="1100">
                <a:solidFill>
                  <a:srgbClr val="A4C2F4"/>
                </a:solidFill>
              </a:rPr>
              <a:t>Fase de Pruebas y Ajustes</a:t>
            </a:r>
            <a:endParaRPr b="1" i="0" sz="11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f74dabec43_1_94"/>
          <p:cNvSpPr txBox="1"/>
          <p:nvPr/>
        </p:nvSpPr>
        <p:spPr>
          <a:xfrm>
            <a:off x="6816750" y="27875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MX" sz="1100">
                <a:solidFill>
                  <a:srgbClr val="8E7CC3"/>
                </a:solidFill>
              </a:rPr>
              <a:t>Fase de Implementación y Capacitación</a:t>
            </a:r>
            <a:endParaRPr b="1" i="0" sz="11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f74dabec43_1_94"/>
          <p:cNvSpPr txBox="1"/>
          <p:nvPr/>
        </p:nvSpPr>
        <p:spPr>
          <a:xfrm>
            <a:off x="8420300" y="61354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MX" sz="1100">
                <a:solidFill>
                  <a:srgbClr val="FFE599"/>
                </a:solidFill>
              </a:rPr>
              <a:t>Fase de Monitoreo y Mejora Continua</a:t>
            </a:r>
            <a:endParaRPr b="1" i="0" sz="11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f74dabec43_1_94"/>
          <p:cNvSpPr txBox="1"/>
          <p:nvPr/>
        </p:nvSpPr>
        <p:spPr>
          <a:xfrm>
            <a:off x="10063450" y="2872150"/>
            <a:ext cx="206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MX" sz="1100">
                <a:solidFill>
                  <a:srgbClr val="CC4125"/>
                </a:solidFill>
              </a:rPr>
              <a:t>Fase de Cierre del Proyecto</a:t>
            </a:r>
            <a:endParaRPr b="1" i="0" sz="11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f74dabec43_1_94"/>
          <p:cNvSpPr txBox="1"/>
          <p:nvPr/>
        </p:nvSpPr>
        <p:spPr>
          <a:xfrm>
            <a:off x="3623248" y="235450"/>
            <a:ext cx="494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Cronograma </a:t>
            </a:r>
            <a:r>
              <a:rPr lang="es-MX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entrega de Sprint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g2f74dabec43_1_94"/>
          <p:cNvCxnSpPr/>
          <p:nvPr/>
        </p:nvCxnSpPr>
        <p:spPr>
          <a:xfrm>
            <a:off x="320950" y="3310750"/>
            <a:ext cx="2400" cy="1713900"/>
          </a:xfrm>
          <a:prstGeom prst="straightConnector1">
            <a:avLst/>
          </a:prstGeom>
          <a:noFill/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g2f74dabec43_1_94"/>
          <p:cNvCxnSpPr>
            <a:stCxn id="171" idx="1"/>
          </p:cNvCxnSpPr>
          <p:nvPr/>
        </p:nvCxnSpPr>
        <p:spPr>
          <a:xfrm>
            <a:off x="1946688" y="5005325"/>
            <a:ext cx="39900" cy="1578600"/>
          </a:xfrm>
          <a:prstGeom prst="straightConnector1">
            <a:avLst/>
          </a:prstGeom>
          <a:noFill/>
          <a:ln cap="flat" cmpd="sng" w="3810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g2f74dabec43_1_94"/>
          <p:cNvCxnSpPr>
            <a:stCxn id="172" idx="1"/>
          </p:cNvCxnSpPr>
          <p:nvPr/>
        </p:nvCxnSpPr>
        <p:spPr>
          <a:xfrm rot="10800000">
            <a:off x="3564050" y="3293825"/>
            <a:ext cx="6000" cy="1711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g2f74dabec43_1_94"/>
          <p:cNvCxnSpPr>
            <a:stCxn id="173" idx="1"/>
          </p:cNvCxnSpPr>
          <p:nvPr/>
        </p:nvCxnSpPr>
        <p:spPr>
          <a:xfrm>
            <a:off x="5193400" y="5005325"/>
            <a:ext cx="20100" cy="14841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g2f74dabec43_1_94"/>
          <p:cNvCxnSpPr>
            <a:stCxn id="174" idx="1"/>
          </p:cNvCxnSpPr>
          <p:nvPr/>
        </p:nvCxnSpPr>
        <p:spPr>
          <a:xfrm flipH="1" rot="10800000">
            <a:off x="6816750" y="3214675"/>
            <a:ext cx="22800" cy="1838400"/>
          </a:xfrm>
          <a:prstGeom prst="straightConnector1">
            <a:avLst/>
          </a:prstGeom>
          <a:noFill/>
          <a:ln cap="flat" cmpd="sng" w="3810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g2f74dabec43_1_94"/>
          <p:cNvCxnSpPr>
            <a:stCxn id="175" idx="1"/>
          </p:cNvCxnSpPr>
          <p:nvPr/>
        </p:nvCxnSpPr>
        <p:spPr>
          <a:xfrm>
            <a:off x="8440100" y="5053075"/>
            <a:ext cx="0" cy="143640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g2f74dabec43_1_94"/>
          <p:cNvCxnSpPr>
            <a:stCxn id="176" idx="1"/>
          </p:cNvCxnSpPr>
          <p:nvPr/>
        </p:nvCxnSpPr>
        <p:spPr>
          <a:xfrm flipH="1" rot="10800000">
            <a:off x="10063450" y="3135475"/>
            <a:ext cx="17100" cy="1917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2f74dabec43_1_94"/>
          <p:cNvSpPr txBox="1"/>
          <p:nvPr/>
        </p:nvSpPr>
        <p:spPr>
          <a:xfrm>
            <a:off x="2287900" y="1334500"/>
            <a:ext cx="710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00">
                <a:solidFill>
                  <a:schemeClr val="dk1"/>
                </a:solidFill>
              </a:rPr>
              <a:t>Las entregas de cada Sprint </a:t>
            </a:r>
            <a:r>
              <a:rPr lang="es-MX" sz="2300">
                <a:solidFill>
                  <a:schemeClr val="dk1"/>
                </a:solidFill>
              </a:rPr>
              <a:t>serán</a:t>
            </a:r>
            <a:r>
              <a:rPr lang="es-MX" sz="2300">
                <a:solidFill>
                  <a:schemeClr val="dk1"/>
                </a:solidFill>
              </a:rPr>
              <a:t> cada 2 semanas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idx="4294967295" type="title"/>
          </p:nvPr>
        </p:nvSpPr>
        <p:spPr>
          <a:xfrm>
            <a:off x="2611809" y="808056"/>
            <a:ext cx="5093136" cy="586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5000"/>
              <a:buFont typeface="Arial"/>
              <a:buNone/>
            </a:pPr>
            <a:r>
              <a:rPr lang="es-MX"/>
              <a:t>Los Beneficios obtenidos</a:t>
            </a:r>
            <a:endParaRPr/>
          </a:p>
        </p:txBody>
      </p:sp>
      <p:sp>
        <p:nvSpPr>
          <p:cNvPr id="198" name="Google Shape;198;p10"/>
          <p:cNvSpPr txBox="1"/>
          <p:nvPr/>
        </p:nvSpPr>
        <p:spPr>
          <a:xfrm>
            <a:off x="1202960" y="1802627"/>
            <a:ext cx="44334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Beneficios para los Usuarios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Accesibilidad y Comodidad: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usuarios pueden acceder a información, realizar trámites y solicitudes desde cualquier lugar y en cualquier momento, tanto desde la web como desde la app móvil.</a:t>
            </a:r>
            <a:endParaRPr>
              <a:solidFill>
                <a:schemeClr val="dk1"/>
              </a:solidFill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Mejora en la Comunicación: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comunicación entre los vecinos y la junta de vecinos se vuelve más fluida y directa, con notificaciones en tiempo real y acceso a actualizaciones importantes.</a:t>
            </a:r>
            <a:endParaRPr>
              <a:solidFill>
                <a:schemeClr val="dk1"/>
              </a:solidFill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Eficiencia en la Gestión: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 la gestión de documentos y solicitudes, reduciendo tiempos de espera y aumentando la transparencia en los procesos.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7105339" y="1802627"/>
            <a:ext cx="4210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Impacto en la Industria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Innovación en la Administración Comunitaria: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 tecnología avanzada en un sector tradicionalmente manejado de manera manual, lo que establece un precedente en la digitalización de la gestión comunitaria.</a:t>
            </a:r>
            <a:endParaRPr>
              <a:solidFill>
                <a:schemeClr val="dk1"/>
              </a:solidFill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Crecimiento del Sector Tecnológico Local: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Fomenta el desarrollo de soluciones tecnológicas locales, promoviendo el uso de herramientas como PHP, MySQL, y Angular, lo que impulsa la innovación en la industria de software.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0004" y="5236343"/>
            <a:ext cx="1493642" cy="1493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idx="4294967295" type="title"/>
          </p:nvPr>
        </p:nvSpPr>
        <p:spPr>
          <a:xfrm>
            <a:off x="2611809" y="808056"/>
            <a:ext cx="5093136" cy="586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5000"/>
              <a:buFont typeface="Arial"/>
              <a:buNone/>
            </a:pPr>
            <a:r>
              <a:rPr lang="es-MX"/>
              <a:t>Los Beneficios obtenidos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1237667" y="1872020"/>
            <a:ext cx="43887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Impacto Social y Contribución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Inclusión Social: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digitalizar los procesos, se garantiza que más personas tengan acceso a servicios comunitarios, independientemente de su ubicación física o disponibilidad de tiempo.</a:t>
            </a:r>
            <a:endParaRPr>
              <a:solidFill>
                <a:schemeClr val="dk1"/>
              </a:solidFill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Fortalecimiento del Tejido Social: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 la participación activa de los vecinos en la comunidad, lo que refuerza el sentido de pertenencia y cooperación entre los miembros de la comunidad.</a:t>
            </a:r>
            <a:endParaRPr>
              <a:solidFill>
                <a:schemeClr val="dk1"/>
              </a:solidFill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Transparencia y Participación Ciudadana: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Promueve una mayor transparencia en las gestiones de las juntas de vecinos, aumentando la confianza y participación de la comunidad en la toma de decisiones.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6565692" y="1872020"/>
            <a:ext cx="4823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Innovación y Valor Agregado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Digitalización Integral: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Innovamos al integrar todos los aspectos de la gestión comunitaria en una plataforma unificada, tanto web como móvil, algo poco común en la administración de juntas vecinales.</a:t>
            </a:r>
            <a:endParaRPr>
              <a:solidFill>
                <a:schemeClr val="dk1"/>
              </a:solidFill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Agregado para la Sociedad: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Proporciona una herramienta poderosa que no solo facilita la gestión diaria, sino que también mejora la calidad de vida al hacer más accesibles y transparentes los servicios comunitarios, creando una comunidad más </a:t>
            </a: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informada y conectada.</a:t>
            </a:r>
            <a:endParaRPr/>
          </a:p>
        </p:txBody>
      </p:sp>
      <p:pic>
        <p:nvPicPr>
          <p:cNvPr id="208" name="Google Shape;2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0024" y="5526329"/>
            <a:ext cx="1144309" cy="1144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idx="4294967295" type="title"/>
          </p:nvPr>
        </p:nvSpPr>
        <p:spPr>
          <a:xfrm>
            <a:off x="1432472" y="1794300"/>
            <a:ext cx="8481300" cy="3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5000"/>
              <a:buFont typeface="Arial"/>
              <a:buNone/>
            </a:pPr>
            <a:r>
              <a:rPr lang="es-MX"/>
              <a:t>Este proyecto no solo aporta a la eficiencia administrativa, sino que también tiene un fuerte componente social, promoviendo la inclusión y la participación ciudadana en un entorno cada vez más digitalizado.</a:t>
            </a:r>
            <a:endParaRPr/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9079" y="4425696"/>
            <a:ext cx="2432304" cy="243230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/>
        </p:nvSpPr>
        <p:spPr>
          <a:xfrm>
            <a:off x="2413330" y="263631"/>
            <a:ext cx="6519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idx="4294967295"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s-MX"/>
              <a:t>Integrantes:</a:t>
            </a:r>
            <a:endParaRPr/>
          </a:p>
        </p:txBody>
      </p:sp>
      <p:pic>
        <p:nvPicPr>
          <p:cNvPr descr="Una persona sentada frente a una computadora&#10;&#10;Descripción generada automáticamente con confianza media" id="85" name="Google Shape;85;p2"/>
          <p:cNvPicPr preferRelativeResize="0"/>
          <p:nvPr/>
        </p:nvPicPr>
        <p:blipFill rotWithShape="1">
          <a:blip r:embed="rId3">
            <a:alphaModFix/>
          </a:blip>
          <a:srcRect b="0" l="8889" r="11762" t="0"/>
          <a:stretch/>
        </p:blipFill>
        <p:spPr>
          <a:xfrm>
            <a:off x="1621861" y="1885285"/>
            <a:ext cx="2864485" cy="2596774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2"/>
          <p:cNvSpPr txBox="1"/>
          <p:nvPr/>
        </p:nvSpPr>
        <p:spPr>
          <a:xfrm>
            <a:off x="2162350" y="4851400"/>
            <a:ext cx="213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Alejandro Villa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1800">
                <a:solidFill>
                  <a:schemeClr val="dk1"/>
                </a:solidFill>
              </a:rPr>
              <a:t>Product Owner</a:t>
            </a:r>
            <a:endParaRPr b="1" i="1" sz="1800">
              <a:solidFill>
                <a:schemeClr val="dk1"/>
              </a:solidFill>
            </a:endParaRPr>
          </a:p>
        </p:txBody>
      </p:sp>
      <p:pic>
        <p:nvPicPr>
          <p:cNvPr descr="Un hombre con lentes&#10;&#10;Descripción generada automáticamente" id="87" name="Google Shape;87;p2"/>
          <p:cNvPicPr preferRelativeResize="0"/>
          <p:nvPr/>
        </p:nvPicPr>
        <p:blipFill rotWithShape="1">
          <a:blip r:embed="rId4">
            <a:alphaModFix/>
          </a:blip>
          <a:srcRect b="17444" l="-1" r="-455" t="23609"/>
          <a:stretch/>
        </p:blipFill>
        <p:spPr>
          <a:xfrm>
            <a:off x="5291792" y="1806315"/>
            <a:ext cx="2168392" cy="2596773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Un hombre con camisa verde y una corbata roja&#10;&#10;Descripción generada automáticamente con confianza media" id="88" name="Google Shape;88;p2"/>
          <p:cNvPicPr preferRelativeResize="0"/>
          <p:nvPr/>
        </p:nvPicPr>
        <p:blipFill rotWithShape="1">
          <a:blip r:embed="rId5">
            <a:alphaModFix/>
          </a:blip>
          <a:srcRect b="19071" l="0" r="0" t="4398"/>
          <a:stretch/>
        </p:blipFill>
        <p:spPr>
          <a:xfrm>
            <a:off x="8678597" y="1885285"/>
            <a:ext cx="2727109" cy="2782748"/>
          </a:xfrm>
          <a:prstGeom prst="ellipse">
            <a:avLst/>
          </a:prstGeom>
          <a:noFill/>
          <a:ln>
            <a:noFill/>
          </a:ln>
        </p:spPr>
      </p:pic>
      <p:sp>
        <p:nvSpPr>
          <p:cNvPr id="89" name="Google Shape;89;p2"/>
          <p:cNvSpPr txBox="1"/>
          <p:nvPr/>
        </p:nvSpPr>
        <p:spPr>
          <a:xfrm>
            <a:off x="5501389" y="4851391"/>
            <a:ext cx="182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Matías General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</a:rPr>
              <a:t>Scrum Master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9026500" y="4851400"/>
            <a:ext cx="272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Marcelo Madriaga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</a:rPr>
              <a:t>Equipo de desarrollo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4294967295"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s-MX"/>
              <a:t>Contenidos: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1327404" y="2196989"/>
            <a:ext cx="9537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Necesidad del proyecto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</a:t>
            </a:r>
            <a:r>
              <a:rPr lang="es-MX" sz="1800">
                <a:solidFill>
                  <a:schemeClr val="dk1"/>
                </a:solidFill>
              </a:rPr>
              <a:t>específico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Beneficios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8073" y="3843833"/>
            <a:ext cx="2585323" cy="258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idx="4294967295" type="title"/>
          </p:nvPr>
        </p:nvSpPr>
        <p:spPr>
          <a:xfrm>
            <a:off x="2116834" y="1421906"/>
            <a:ext cx="79584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s-MX" sz="2400"/>
              <a:t>Junta de vecinos</a:t>
            </a:r>
            <a:endParaRPr/>
          </a:p>
        </p:txBody>
      </p:sp>
      <p:pic>
        <p:nvPicPr>
          <p:cNvPr descr="No hay ninguna descripción de la foto disponible."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4432" y="2854165"/>
            <a:ext cx="2561620" cy="320202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Junta de Vecinos La Portada Nueva de San Bernardo"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7365" y="4437252"/>
            <a:ext cx="1618938" cy="161893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8146" y="3429000"/>
            <a:ext cx="2310954" cy="262719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107" name="Google Shape;107;p4"/>
          <p:cNvSpPr txBox="1"/>
          <p:nvPr/>
        </p:nvSpPr>
        <p:spPr>
          <a:xfrm>
            <a:off x="1307365" y="2112867"/>
            <a:ext cx="753603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Chile, las juntas de vecinos son organizaciones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comunitarias que funcionan como entidades de derecho privado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 fines de lucro. Están reguladas por la Ley N° 19.418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3366021" y="439357"/>
            <a:ext cx="54599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Unidad Territorial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idx="4294967295" type="title"/>
          </p:nvPr>
        </p:nvSpPr>
        <p:spPr>
          <a:xfrm>
            <a:off x="3796769" y="383249"/>
            <a:ext cx="45984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5000"/>
              <a:buFont typeface="Arial"/>
              <a:buNone/>
            </a:pPr>
            <a:r>
              <a:rPr lang="es-MX"/>
              <a:t>Necesidad del Proyecto</a:t>
            </a:r>
            <a:endParaRPr/>
          </a:p>
        </p:txBody>
      </p:sp>
      <p:pic>
        <p:nvPicPr>
          <p:cNvPr descr="Aplicación, Icono&#10;&#10;Descripción generada automáticamente" id="114" name="Google Shape;114;p5"/>
          <p:cNvPicPr preferRelativeResize="0"/>
          <p:nvPr/>
        </p:nvPicPr>
        <p:blipFill rotWithShape="1">
          <a:blip r:embed="rId3">
            <a:alphaModFix/>
          </a:blip>
          <a:srcRect b="55837" l="0" r="64831" t="11801"/>
          <a:stretch/>
        </p:blipFill>
        <p:spPr>
          <a:xfrm>
            <a:off x="1436726" y="4820810"/>
            <a:ext cx="2143932" cy="1972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licación, Icono&#10;&#10;Descripción generada automáticamente" id="115" name="Google Shape;115;p5"/>
          <p:cNvPicPr preferRelativeResize="0"/>
          <p:nvPr/>
        </p:nvPicPr>
        <p:blipFill rotWithShape="1">
          <a:blip r:embed="rId3">
            <a:alphaModFix/>
          </a:blip>
          <a:srcRect b="55838" l="33136" r="34321" t="10275"/>
          <a:stretch/>
        </p:blipFill>
        <p:spPr>
          <a:xfrm>
            <a:off x="8611339" y="4792287"/>
            <a:ext cx="1983783" cy="206571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1555401" y="1694322"/>
            <a:ext cx="9653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bien las juntas de vecinos son necesarias para la comunidad generalmente estas carecen de un sistema informático , ya que, en la actualidad, el sistema implementado por las juntas de vecinos es mayoritariamente realizadas con lápiz y papel, y no siempre se encuentra personal para realizar las solicitudes requeridas.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Generalmente las municipalidades entregan información a estas comunidades mediante el uso de redes sociales, pero gente como la 3era edad tienen problemas para  acceder a  la información entregada.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3992009" y="4026456"/>
            <a:ext cx="42081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Algunas de las funciones de estas son: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Actividades Comunitarias.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Manejo de Recursos y Espacios Comunes.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Emisión de Certificados y Documentos.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Participación en Proyectos y Actividades.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 otros.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idx="4294967295" type="title"/>
          </p:nvPr>
        </p:nvSpPr>
        <p:spPr>
          <a:xfrm>
            <a:off x="2611796" y="808050"/>
            <a:ext cx="51852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s-MX"/>
              <a:t>Objetivo General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2509120" y="1708879"/>
            <a:ext cx="71737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abordar dicho objetivo, se creará una solución informática </a:t>
            </a:r>
            <a:endParaRPr>
              <a:solidFill>
                <a:schemeClr val="dk1"/>
              </a:solidFill>
            </a:endParaRPr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 fines de lucro.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>
            <p:ph idx="4294967295" type="body"/>
          </p:nvPr>
        </p:nvSpPr>
        <p:spPr>
          <a:xfrm>
            <a:off x="1424759" y="2703443"/>
            <a:ext cx="2688625" cy="385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s-MX" sz="1600"/>
              <a:t>Sistema Web:</a:t>
            </a:r>
            <a:r>
              <a:rPr lang="es-MX" sz="1600"/>
              <a:t> Gestión eficiente de documentos, solicitudes y difusión de información.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s-MX" sz="1600"/>
              <a:t>App Móvil:</a:t>
            </a:r>
            <a:r>
              <a:rPr lang="es-MX" sz="1600"/>
              <a:t> Comunicación en tiempo real y acceso a trámites desde cualquier lugar.</a:t>
            </a:r>
            <a:endParaRPr/>
          </a:p>
        </p:txBody>
      </p:sp>
      <p:pic>
        <p:nvPicPr>
          <p:cNvPr descr="Icono&#10;&#10;Descripción generada automáticamente"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5525" y="2887041"/>
            <a:ext cx="2732349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5879" y="4225792"/>
            <a:ext cx="2454001" cy="24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4294967295" type="title"/>
          </p:nvPr>
        </p:nvSpPr>
        <p:spPr>
          <a:xfrm>
            <a:off x="3778641" y="554675"/>
            <a:ext cx="4634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s-MX"/>
              <a:t>Objetivo </a:t>
            </a:r>
            <a:r>
              <a:rPr lang="es-MX"/>
              <a:t>específico</a:t>
            </a:r>
            <a:r>
              <a:rPr lang="es-MX"/>
              <a:t> </a:t>
            </a:r>
            <a:endParaRPr/>
          </a:p>
        </p:txBody>
      </p:sp>
      <p:grpSp>
        <p:nvGrpSpPr>
          <p:cNvPr id="132" name="Google Shape;132;p7"/>
          <p:cNvGrpSpPr/>
          <p:nvPr/>
        </p:nvGrpSpPr>
        <p:grpSpPr>
          <a:xfrm>
            <a:off x="1496475" y="3439240"/>
            <a:ext cx="9199036" cy="2945904"/>
            <a:chOff x="27461" y="369373"/>
            <a:chExt cx="9199036" cy="2691061"/>
          </a:xfrm>
        </p:grpSpPr>
        <p:sp>
          <p:nvSpPr>
            <p:cNvPr id="133" name="Google Shape;133;p7"/>
            <p:cNvSpPr/>
            <p:nvPr/>
          </p:nvSpPr>
          <p:spPr>
            <a:xfrm>
              <a:off x="586518" y="369373"/>
              <a:ext cx="914821" cy="9148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7461" y="1687934"/>
              <a:ext cx="2032936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 txBox="1"/>
            <p:nvPr/>
          </p:nvSpPr>
          <p:spPr>
            <a:xfrm>
              <a:off x="27461" y="1687934"/>
              <a:ext cx="2032936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s-MX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Mejorar la Comunicación: 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s-MX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Facilitar la interacción entre vecinos y autoridades mediante una plataforma centralizada.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2975218" y="369373"/>
              <a:ext cx="914821" cy="91482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2416161" y="1687934"/>
              <a:ext cx="2032936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 txBox="1"/>
            <p:nvPr/>
          </p:nvSpPr>
          <p:spPr>
            <a:xfrm>
              <a:off x="2416161" y="1687934"/>
              <a:ext cx="2032936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s-MX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Optimizar la Gestión Documental: 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s-MX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Simplificar la recepción y administración de documentos importantes.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5363918" y="369373"/>
              <a:ext cx="914821" cy="91482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804861" y="1687934"/>
              <a:ext cx="2032936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 txBox="1"/>
            <p:nvPr/>
          </p:nvSpPr>
          <p:spPr>
            <a:xfrm>
              <a:off x="4804861" y="1654151"/>
              <a:ext cx="2032800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s-MX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Agilizar Solicitudes: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s-MX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s-MX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Mejorar el proceso de solicitudes de proyectos y espacios comunes.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7752618" y="369373"/>
              <a:ext cx="914821" cy="91482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7193561" y="1687934"/>
              <a:ext cx="2032936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 txBox="1"/>
            <p:nvPr/>
          </p:nvSpPr>
          <p:spPr>
            <a:xfrm>
              <a:off x="7193561" y="1687934"/>
              <a:ext cx="2032936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s-MX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Difundir Información Relevante: 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s-MX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Proveer un canal confiable para la distribución de información importante para la comunidad.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7"/>
          <p:cNvSpPr txBox="1"/>
          <p:nvPr/>
        </p:nvSpPr>
        <p:spPr>
          <a:xfrm>
            <a:off x="2611808" y="2288599"/>
            <a:ext cx="795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mejora al actual sistema de las juntas de vecinos queremos abarcar lo siguiente: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idx="4294967295" type="title"/>
          </p:nvPr>
        </p:nvSpPr>
        <p:spPr>
          <a:xfrm>
            <a:off x="2611808" y="808057"/>
            <a:ext cx="5887615" cy="84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5000"/>
              <a:buFont typeface="Arial"/>
              <a:buNone/>
            </a:pPr>
            <a:r>
              <a:rPr lang="es-MX"/>
              <a:t>Herramientas a ser utilizadas</a:t>
            </a:r>
            <a:endParaRPr/>
          </a:p>
        </p:txBody>
      </p:sp>
      <p:pic>
        <p:nvPicPr>
          <p:cNvPr descr="Logotipo&#10;&#10;Descripción generada automáticamente" id="151" name="Google Shape;151;p8"/>
          <p:cNvPicPr preferRelativeResize="0"/>
          <p:nvPr/>
        </p:nvPicPr>
        <p:blipFill rotWithShape="1">
          <a:blip r:embed="rId3">
            <a:alphaModFix/>
          </a:blip>
          <a:srcRect b="20335" l="0" r="0" t="21121"/>
          <a:stretch/>
        </p:blipFill>
        <p:spPr>
          <a:xfrm>
            <a:off x="8691534" y="4279689"/>
            <a:ext cx="1747534" cy="1023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bre de la empresa&#10;&#10;Descripción generada automáticamente" id="152" name="Google Shape;15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7629" y="5501588"/>
            <a:ext cx="1075345" cy="1075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153" name="Google Shape;15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9823" y="5614460"/>
            <a:ext cx="849600" cy="8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154" name="Google Shape;15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99317" y="3231270"/>
            <a:ext cx="849601" cy="849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155" name="Google Shape;15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89639" y="4470193"/>
            <a:ext cx="847838" cy="83257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1828800" y="2263515"/>
            <a:ext cx="5994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poder  desarrollar este proyecto, se utilizarán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siguientes herramientas tecnológicas: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-Php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-Ionic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-Angular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-MySQl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-GitHub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-Visual Studio Code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idx="4294967295" type="title"/>
          </p:nvPr>
        </p:nvSpPr>
        <p:spPr>
          <a:xfrm>
            <a:off x="2618202" y="823050"/>
            <a:ext cx="579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s-MX"/>
              <a:t>Metodología a utilizar</a:t>
            </a:r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1188720" y="1709928"/>
            <a:ext cx="9519000" cy="2031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implementará metodología ágil de tipo Scrum, ¿cuáles son los beneficios?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Iterativo e incremental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Flexibilidad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Colaboración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 continua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Mejora continua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495" y="4897365"/>
            <a:ext cx="1698505" cy="1698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1930" y="4769239"/>
            <a:ext cx="1954756" cy="1954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8720" y="4769239"/>
            <a:ext cx="1709401" cy="17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2024-08-27T14:23:55Z</dcterms:created>
  <dc:creator>ALEJANDRO . VILLA VILLAVICENCIO</dc:creator>
</cp:coreProperties>
</file>