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84" r:id="rId3"/>
    <p:sldId id="314" r:id="rId4"/>
    <p:sldId id="315" r:id="rId5"/>
    <p:sldId id="316" r:id="rId6"/>
    <p:sldId id="318" r:id="rId7"/>
    <p:sldId id="317" r:id="rId8"/>
    <p:sldId id="319" r:id="rId9"/>
    <p:sldId id="322" r:id="rId10"/>
  </p:sldIdLst>
  <p:sldSz cx="9144000" cy="5143500" type="screen16x9"/>
  <p:notesSz cx="6858000" cy="9144000"/>
  <p:embeddedFontLs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Vig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C51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E64572-A785-4476-A258-9EF31710136A}">
  <a:tblStyle styleId="{36E64572-A785-4476-A258-9EF317101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331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1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9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64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9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18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3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E8E8E8"/>
            </a:gs>
            <a:gs pos="0">
              <a:schemeClr val="accent4">
                <a:lumMod val="95000"/>
                <a:lumOff val="5000"/>
              </a:schemeClr>
            </a:gs>
            <a:gs pos="0">
              <a:schemeClr val="accent4">
                <a:lumMod val="60000"/>
                <a:alpha val="23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6" r:id="rId3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2354571" y="1150611"/>
            <a:ext cx="4434855" cy="1421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2"/>
                </a:solidFill>
              </a:rPr>
              <a:t>Online News Popularity Dataset 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2283806" y="2906933"/>
            <a:ext cx="457638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lt2"/>
                </a:solidFill>
              </a:rPr>
              <a:t>Professors</a:t>
            </a:r>
            <a:r>
              <a:rPr lang="pt-PT" sz="1200" b="1" dirty="0">
                <a:solidFill>
                  <a:schemeClr val="lt2"/>
                </a:solidFill>
              </a:rPr>
              <a:t>: </a:t>
            </a:r>
            <a:r>
              <a:rPr lang="pt-PT" sz="1200" dirty="0">
                <a:solidFill>
                  <a:schemeClr val="lt2"/>
                </a:solidFill>
              </a:rPr>
              <a:t>Jacinto Estima e Vala Rohani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chemeClr val="lt2"/>
                </a:solidFill>
              </a:rPr>
              <a:t>Students:</a:t>
            </a:r>
            <a:r>
              <a:rPr lang="pt-PT" sz="1200" dirty="0">
                <a:solidFill>
                  <a:schemeClr val="lt2"/>
                </a:solidFill>
              </a:rPr>
              <a:t> Marcelo Pereira, Daniel Marçal</a:t>
            </a:r>
          </a:p>
          <a:p>
            <a:pPr marL="0" indent="0" algn="ctr">
              <a:lnSpc>
                <a:spcPct val="150000"/>
              </a:lnSpc>
            </a:pPr>
            <a:r>
              <a:rPr lang="pt-PT" sz="1200" dirty="0">
                <a:solidFill>
                  <a:schemeClr val="lt2"/>
                </a:solidFill>
              </a:rPr>
              <a:t>Machine Learning 2019/2020  </a:t>
            </a:r>
          </a:p>
          <a:p>
            <a:pPr marL="0" indent="0" algn="ctr">
              <a:lnSpc>
                <a:spcPct val="150000"/>
              </a:lnSpc>
            </a:pPr>
            <a:r>
              <a:rPr lang="pt-PT" sz="1200" dirty="0">
                <a:solidFill>
                  <a:schemeClr val="lt2"/>
                </a:solidFill>
              </a:rPr>
              <a:t>26-06-2020</a:t>
            </a:r>
          </a:p>
        </p:txBody>
      </p:sp>
      <p:pic>
        <p:nvPicPr>
          <p:cNvPr id="139" name="Imagem 3" descr="A close up of a logo&#10;&#10;Description automatically generated">
            <a:extLst>
              <a:ext uri="{FF2B5EF4-FFF2-40B4-BE49-F238E27FC236}">
                <a16:creationId xmlns:a16="http://schemas.microsoft.com/office/drawing/2014/main" id="{F026FAF7-40D5-8740-8A4E-867FAE90C9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83098" y="10506"/>
            <a:ext cx="667590" cy="74606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13899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CONTENTS</a:t>
            </a:r>
            <a:endParaRPr dirty="0"/>
          </a:p>
        </p:txBody>
      </p:sp>
      <p:sp>
        <p:nvSpPr>
          <p:cNvPr id="15" name="Google Shape;296;p30">
            <a:extLst>
              <a:ext uri="{FF2B5EF4-FFF2-40B4-BE49-F238E27FC236}">
                <a16:creationId xmlns:a16="http://schemas.microsoft.com/office/drawing/2014/main" id="{A0E40B3B-7262-44A8-85BE-C0E0AAD8B952}"/>
              </a:ext>
            </a:extLst>
          </p:cNvPr>
          <p:cNvSpPr txBox="1">
            <a:spLocks/>
          </p:cNvSpPr>
          <p:nvPr/>
        </p:nvSpPr>
        <p:spPr>
          <a:xfrm>
            <a:off x="626625" y="831987"/>
            <a:ext cx="7322400" cy="3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Clr>
                <a:srgbClr val="1F1C51"/>
              </a:buClr>
              <a:buSzPts val="1100"/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 algn="just">
              <a:spcAft>
                <a:spcPts val="1600"/>
              </a:spcAft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1F1C51"/>
                </a:solidFill>
              </a:rPr>
              <a:t>Introduction to the dataset</a:t>
            </a:r>
          </a:p>
          <a:p>
            <a:pPr marL="285750" indent="-285750" algn="just">
              <a:spcAft>
                <a:spcPts val="1600"/>
              </a:spcAft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1F1C51"/>
                </a:solidFill>
              </a:rPr>
              <a:t>Data preparation</a:t>
            </a:r>
          </a:p>
          <a:p>
            <a:pPr marL="285750" indent="-285750" algn="just">
              <a:spcAft>
                <a:spcPts val="1600"/>
              </a:spcAft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1F1C51"/>
                </a:solidFill>
              </a:rPr>
              <a:t>Methods used and why </a:t>
            </a:r>
          </a:p>
          <a:p>
            <a:pPr marL="285750" indent="-285750" algn="just">
              <a:spcAft>
                <a:spcPts val="1600"/>
              </a:spcAft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1F1C51"/>
                </a:solidFill>
              </a:rPr>
              <a:t>Development </a:t>
            </a:r>
          </a:p>
          <a:p>
            <a:pPr marL="285750" indent="-285750" algn="just">
              <a:spcAft>
                <a:spcPts val="1600"/>
              </a:spcAft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1F1C51"/>
                </a:solidFill>
              </a:rPr>
              <a:t>Results/Discussion</a:t>
            </a:r>
          </a:p>
          <a:p>
            <a:pPr marL="285750" indent="-285750" algn="just">
              <a:spcAft>
                <a:spcPts val="1600"/>
              </a:spcAft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1F1C51"/>
                </a:solidFill>
              </a:rPr>
              <a:t>Global appreciation</a:t>
            </a:r>
          </a:p>
          <a:p>
            <a:pPr marL="171450" indent="-171450">
              <a:spcAft>
                <a:spcPts val="1600"/>
              </a:spcAft>
              <a:buFont typeface="Wingdings" pitchFamily="2" charset="2"/>
              <a:buChar char="Ø"/>
            </a:pPr>
            <a:endParaRPr lang="en-GB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13899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THE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78D3-33A1-4B47-894B-D2038AE12AA8}"/>
              </a:ext>
            </a:extLst>
          </p:cNvPr>
          <p:cNvSpPr txBox="1"/>
          <p:nvPr/>
        </p:nvSpPr>
        <p:spPr>
          <a:xfrm>
            <a:off x="626625" y="860612"/>
            <a:ext cx="8134134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The dataset we decided to choose for this project is about online news popularity;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Our goal was to make a regression model good enough to understand which features impacted more our target and in which parameter was the impact;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The dataset is build around 60 features and 1 target, the shares;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All the 60 features are related with data regarding the news and the shares determine it’s popularity;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C28D4-F6D3-45FC-A4FF-6D0B213B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68" y="2620148"/>
            <a:ext cx="6021664" cy="24327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687323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13899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78D3-33A1-4B47-894B-D2038AE12AA8}"/>
              </a:ext>
            </a:extLst>
          </p:cNvPr>
          <p:cNvSpPr txBox="1"/>
          <p:nvPr/>
        </p:nvSpPr>
        <p:spPr>
          <a:xfrm>
            <a:off x="626625" y="860612"/>
            <a:ext cx="8134134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As seen in the last slide picture, the second columns was “Unnamed: 1” because it was our way to work around a bug where when we used the correct code for column deletion it didn’t recognize it as a column, although we tried multiple solutions.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Besides this, we removed both the 1</a:t>
            </a:r>
            <a:r>
              <a:rPr lang="en-US" sz="1200" baseline="30000" dirty="0">
                <a:solidFill>
                  <a:srgbClr val="1F1C51"/>
                </a:solidFill>
              </a:rPr>
              <a:t>st</a:t>
            </a:r>
            <a:r>
              <a:rPr lang="en-US" sz="1200" dirty="0">
                <a:solidFill>
                  <a:srgbClr val="1F1C51"/>
                </a:solidFill>
              </a:rPr>
              <a:t> and 2</a:t>
            </a:r>
            <a:r>
              <a:rPr lang="en-US" sz="1200" baseline="30000" dirty="0">
                <a:solidFill>
                  <a:srgbClr val="1F1C51"/>
                </a:solidFill>
              </a:rPr>
              <a:t>nd</a:t>
            </a:r>
            <a:r>
              <a:rPr lang="en-US" sz="1200" dirty="0">
                <a:solidFill>
                  <a:srgbClr val="1F1C51"/>
                </a:solidFill>
              </a:rPr>
              <a:t> columns as they were non predictive and wouldn’t affect our model in any way, since one of them was “</a:t>
            </a:r>
            <a:r>
              <a:rPr lang="en-US" sz="1200" dirty="0" err="1">
                <a:solidFill>
                  <a:srgbClr val="1F1C51"/>
                </a:solidFill>
              </a:rPr>
              <a:t>url</a:t>
            </a:r>
            <a:r>
              <a:rPr lang="en-US" sz="1200" dirty="0">
                <a:solidFill>
                  <a:srgbClr val="1F1C51"/>
                </a:solidFill>
              </a:rPr>
              <a:t>” and the other the “time delta”, respectively;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Every library needed was imported as shown in the already delivered notebook;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8559A-B1F4-435A-B237-003F5D61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67" y="2846878"/>
            <a:ext cx="5990665" cy="16773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823965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13899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METHODS USED AND WHY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78D3-33A1-4B47-894B-D2038AE12AA8}"/>
              </a:ext>
            </a:extLst>
          </p:cNvPr>
          <p:cNvSpPr txBox="1"/>
          <p:nvPr/>
        </p:nvSpPr>
        <p:spPr>
          <a:xfrm>
            <a:off x="626625" y="860612"/>
            <a:ext cx="8134134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As we already mentioned, the number of features was somewhat high to work with;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Because of this, we planned two different approaches: The 1</a:t>
            </a:r>
            <a:r>
              <a:rPr lang="en-US" sz="1200" baseline="30000" dirty="0">
                <a:solidFill>
                  <a:srgbClr val="1F1C51"/>
                </a:solidFill>
              </a:rPr>
              <a:t>st</a:t>
            </a:r>
            <a:r>
              <a:rPr lang="en-US" sz="1200" dirty="0">
                <a:solidFill>
                  <a:srgbClr val="1F1C51"/>
                </a:solidFill>
              </a:rPr>
              <a:t> one, normalization, since we had a lot of different ranges of values for each column. The latter was using Backwards Elimination Method, due to the main objective of the project being building a ML linear regression model with multiple variables;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92D3C-BE59-4E19-BBF7-75A979D3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9" y="2709575"/>
            <a:ext cx="4320462" cy="16808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962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13899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METHODS USED AND WHY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78D3-33A1-4B47-894B-D2038AE12AA8}"/>
              </a:ext>
            </a:extLst>
          </p:cNvPr>
          <p:cNvSpPr txBox="1"/>
          <p:nvPr/>
        </p:nvSpPr>
        <p:spPr>
          <a:xfrm>
            <a:off x="626625" y="860612"/>
            <a:ext cx="3434387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This was the measures we decided to take note before studying every single feature that helped us to figure out the perfect ML model to implement after;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059CA-071A-456C-B326-E6E3B0BD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96" y="678698"/>
            <a:ext cx="4193257" cy="41373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00377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13899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78D3-33A1-4B47-894B-D2038AE12AA8}"/>
              </a:ext>
            </a:extLst>
          </p:cNvPr>
          <p:cNvSpPr txBox="1"/>
          <p:nvPr/>
        </p:nvSpPr>
        <p:spPr>
          <a:xfrm>
            <a:off x="626625" y="860612"/>
            <a:ext cx="8134134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The method we found more appropriate was, as we already discussed, the Backwards Elimination Method. It consists on multiple iterations of choosing the significance level (</a:t>
            </a:r>
            <a:r>
              <a:rPr lang="en-US" sz="1200" i="1" dirty="0">
                <a:solidFill>
                  <a:srgbClr val="1F1C51"/>
                </a:solidFill>
              </a:rPr>
              <a:t>p-value</a:t>
            </a:r>
            <a:r>
              <a:rPr lang="en-US" sz="1200" dirty="0">
                <a:solidFill>
                  <a:srgbClr val="1F1C51"/>
                </a:solidFill>
              </a:rPr>
              <a:t>), a value that was different in our iterations as we wanted to conclude of much of an impact changing it would do. Each iteration deleted the values with the </a:t>
            </a:r>
            <a:r>
              <a:rPr lang="en-US" sz="1200" i="1" dirty="0">
                <a:solidFill>
                  <a:srgbClr val="1F1C51"/>
                </a:solidFill>
              </a:rPr>
              <a:t>p-value &gt;</a:t>
            </a:r>
            <a:r>
              <a:rPr lang="en-US" sz="1200" dirty="0">
                <a:solidFill>
                  <a:srgbClr val="1F1C51"/>
                </a:solidFill>
              </a:rPr>
              <a:t> significance level and with the results of this iteration if any value was again above the standard p-value the process was repeated until no longer value was above it. In every one of them it had a new fit and we took note of some important data for conclusions, such as R-Squared and standard-deviation.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For the most part, our significance level was 0,05.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CA270-FC83-46C3-826E-401515C0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902217"/>
            <a:ext cx="5143500" cy="2102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E37BA2-9C18-4939-9C51-378194A635BB}"/>
              </a:ext>
            </a:extLst>
          </p:cNvPr>
          <p:cNvCxnSpPr>
            <a:cxnSpLocks/>
          </p:cNvCxnSpPr>
          <p:nvPr/>
        </p:nvCxnSpPr>
        <p:spPr>
          <a:xfrm flipH="1">
            <a:off x="4052609" y="3408829"/>
            <a:ext cx="368672" cy="1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A32AB-E3D4-4171-AC76-D5B3F13199FA}"/>
              </a:ext>
            </a:extLst>
          </p:cNvPr>
          <p:cNvCxnSpPr/>
          <p:nvPr/>
        </p:nvCxnSpPr>
        <p:spPr>
          <a:xfrm flipH="1">
            <a:off x="3820086" y="4613460"/>
            <a:ext cx="416859" cy="4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BE868-B796-4445-BC05-569B451C82B7}"/>
              </a:ext>
            </a:extLst>
          </p:cNvPr>
          <p:cNvCxnSpPr>
            <a:cxnSpLocks/>
          </p:cNvCxnSpPr>
          <p:nvPr/>
        </p:nvCxnSpPr>
        <p:spPr>
          <a:xfrm>
            <a:off x="2837329" y="4565276"/>
            <a:ext cx="293596" cy="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6006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13899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RESULTS/DISCUSSION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CF8E-4852-4855-900A-3760211A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35" y="786173"/>
            <a:ext cx="2439472" cy="40077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94D0E8-0B98-46B8-A641-2DBDA4060D66}"/>
              </a:ext>
            </a:extLst>
          </p:cNvPr>
          <p:cNvSpPr txBox="1"/>
          <p:nvPr/>
        </p:nvSpPr>
        <p:spPr>
          <a:xfrm>
            <a:off x="626625" y="860612"/>
            <a:ext cx="5041310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This process was repeated for multiple iterations and we got significant changes when our significance level = 0,05;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We ended up with only seven relevant features from the 60 or 58, if you prefer, that we started with;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1C51"/>
                </a:solidFill>
              </a:rPr>
              <a:t>Some big results were: </a:t>
            </a:r>
            <a:r>
              <a:rPr lang="en-US" sz="1200" i="1" dirty="0">
                <a:solidFill>
                  <a:srgbClr val="1F1C51"/>
                </a:solidFill>
              </a:rPr>
              <a:t>p-value </a:t>
            </a:r>
            <a:r>
              <a:rPr lang="en-US" sz="1200" dirty="0">
                <a:solidFill>
                  <a:srgbClr val="1F1C51"/>
                </a:solidFill>
              </a:rPr>
              <a:t>from 0,977 to &lt; 0,000, R-Squared from 0,023 to 0,005 and standard deviation from </a:t>
            </a:r>
            <a:r>
              <a:rPr lang="en-GB" sz="1200" dirty="0">
                <a:solidFill>
                  <a:srgbClr val="1F1C51"/>
                </a:solidFill>
              </a:rPr>
              <a:t>771,621 to 222,440</a:t>
            </a:r>
            <a:endParaRPr lang="en-US" sz="1200" dirty="0">
              <a:solidFill>
                <a:srgbClr val="1F1C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7334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13899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GLOBAL APPRECIATION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4D0E8-0B98-46B8-A641-2DBDA4060D66}"/>
              </a:ext>
            </a:extLst>
          </p:cNvPr>
          <p:cNvSpPr txBox="1"/>
          <p:nvPr/>
        </p:nvSpPr>
        <p:spPr>
          <a:xfrm>
            <a:off x="626625" y="1001806"/>
            <a:ext cx="7723999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1F1C51"/>
                </a:solidFill>
              </a:rPr>
              <a:t>Unfortunately, developing the Backwards method means that we didn’t know exactly which were the features with the most relevance from the last 7 we identified, although we could developed a better model and improve it from each iteration to another compared with the one we started with;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1F1C51"/>
                </a:solidFill>
              </a:rPr>
              <a:t>Another aspect we wanted to mention was the idea of not going anywhere as we didn’t had a crystal clear objective from the beginning;</a:t>
            </a:r>
          </a:p>
          <a:p>
            <a:pPr marL="285750" indent="-285750" algn="just">
              <a:lnSpc>
                <a:spcPct val="150000"/>
              </a:lnSpc>
              <a:buClr>
                <a:srgbClr val="1F1C51"/>
              </a:buClr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1F1C51"/>
                </a:solidFill>
              </a:rPr>
              <a:t>On a good note, it was a challenging project that demand us to do a lot of research and the opportunity to work with a new method and with a much larger dataset then we were used to;</a:t>
            </a:r>
            <a:endParaRPr lang="en-US" sz="1200" dirty="0">
              <a:solidFill>
                <a:srgbClr val="1F1C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78148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652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</vt:lpstr>
      <vt:lpstr>Wingdings</vt:lpstr>
      <vt:lpstr>Arial</vt:lpstr>
      <vt:lpstr>Viga</vt:lpstr>
      <vt:lpstr>Cyber Security Business Plan</vt:lpstr>
      <vt:lpstr>Online News Popularity Dataset </vt:lpstr>
      <vt:lpstr>CONTENTS</vt:lpstr>
      <vt:lpstr>INTRODUCTION TO THE DATASET</vt:lpstr>
      <vt:lpstr>DATA PREPARATION</vt:lpstr>
      <vt:lpstr>METHODS USED AND WHY</vt:lpstr>
      <vt:lpstr>METHODS USED AND WHY</vt:lpstr>
      <vt:lpstr>DEVELOPMENT</vt:lpstr>
      <vt:lpstr>RESULTS/DISCUSSION</vt:lpstr>
      <vt:lpstr>GLOBAL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 Assigment</dc:title>
  <dc:creator>Marcelo Pereira</dc:creator>
  <cp:lastModifiedBy>Marcelo Pereira</cp:lastModifiedBy>
  <cp:revision>19</cp:revision>
  <dcterms:modified xsi:type="dcterms:W3CDTF">2020-06-25T21:35:02Z</dcterms:modified>
</cp:coreProperties>
</file>