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281" r:id="rId6"/>
    <p:sldId id="276" r:id="rId7"/>
    <p:sldId id="275" r:id="rId8"/>
    <p:sldId id="300" r:id="rId9"/>
    <p:sldId id="297" r:id="rId10"/>
    <p:sldId id="277" r:id="rId11"/>
    <p:sldId id="294" r:id="rId12"/>
    <p:sldId id="298" r:id="rId13"/>
    <p:sldId id="299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53E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A817F-A5D1-4C54-B77D-4A49EE5A9E7E}" v="1" dt="2023-10-25T11:40:38.154"/>
    <p1510:client id="{E22F79BE-8149-4C24-98E7-E802A3679128}" v="873" dt="2023-10-25T12:11:00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 showGuides="1">
      <p:cViewPr>
        <p:scale>
          <a:sx n="100" d="100"/>
          <a:sy n="100" d="100"/>
        </p:scale>
        <p:origin x="-691" y="-53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85046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241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4609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2092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850991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8664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0890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>
    <p:pull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javascri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91" y="2470899"/>
            <a:ext cx="5587306" cy="2078035"/>
          </a:xfrm>
        </p:spPr>
        <p:txBody>
          <a:bodyPr/>
          <a:lstStyle/>
          <a:p>
            <a:r>
              <a:rPr lang="en-US" altLang="zh-CN" dirty="0"/>
              <a:t>React JS vs. Native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1383" y="4089705"/>
            <a:ext cx="4041962" cy="100742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/>
              <a:t>Enzo </a:t>
            </a:r>
            <a:r>
              <a:rPr lang="en-US" dirty="0" err="1"/>
              <a:t>Quarelo</a:t>
            </a:r>
            <a:r>
              <a:rPr lang="en-US" dirty="0"/>
              <a:t>, João </a:t>
            </a:r>
            <a:r>
              <a:rPr lang="en-US" u="sng" dirty="0"/>
              <a:t>Bautista</a:t>
            </a:r>
            <a:r>
              <a:rPr lang="en-US" dirty="0"/>
              <a:t>, Matheus Macedo, Marcelo, Vinicius Grana e Gustavo Pasqualetti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/>
          <a:srcRect l="27240" r="27240" b="13023"/>
          <a:stretch/>
        </p:blipFill>
        <p:spPr>
          <a:xfrm>
            <a:off x="6730834" y="1161805"/>
            <a:ext cx="4559897" cy="4526829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DED3965-E673-77F0-C056-321C9CBA2357}"/>
              </a:ext>
            </a:extLst>
          </p:cNvPr>
          <p:cNvSpPr/>
          <p:nvPr/>
        </p:nvSpPr>
        <p:spPr>
          <a:xfrm>
            <a:off x="1400734" y="3964080"/>
            <a:ext cx="268941" cy="1165411"/>
          </a:xfrm>
          <a:prstGeom prst="rect">
            <a:avLst/>
          </a:prstGeom>
          <a:solidFill>
            <a:srgbClr val="0F253E"/>
          </a:solidFill>
          <a:ln>
            <a:solidFill>
              <a:srgbClr val="0F25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88" y="789244"/>
            <a:ext cx="5587306" cy="2078035"/>
          </a:xfrm>
        </p:spPr>
        <p:txBody>
          <a:bodyPr/>
          <a:lstStyle/>
          <a:p>
            <a:r>
              <a:rPr lang="en-US" altLang="zh-CN" err="1"/>
              <a:t>Evidênciando</a:t>
            </a:r>
            <a:r>
              <a:rPr lang="en-US" altLang="zh-CN"/>
              <a:t> suas</a:t>
            </a:r>
            <a:br>
              <a:rPr lang="en-US" dirty="0"/>
            </a:br>
            <a:r>
              <a:rPr lang="en-US" altLang="zh-CN"/>
              <a:t>diferenças</a:t>
            </a:r>
            <a:endParaRPr lang="en-US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8017" y="2862856"/>
            <a:ext cx="5084109" cy="2419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O React JS é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utilizado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para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fazer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aplicações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WEB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enquanto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o React Native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utiliza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a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mesma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sintaxe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para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desenvolver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aplicações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mobile;</a:t>
            </a:r>
            <a:endParaRPr lang="pt-BR" sz="1600" dirty="0">
              <a:solidFill>
                <a:srgbClr val="FFFFFF"/>
              </a:solidFill>
              <a:latin typeface="Abad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React Native é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usado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para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criar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aplicações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multiplataforma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tanto para IOS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como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para Android;</a:t>
            </a:r>
            <a:endParaRPr lang="en-US" sz="1600" dirty="0">
              <a:solidFill>
                <a:srgbClr val="FFFFFF"/>
              </a:solidFill>
              <a:latin typeface="Abad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Os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componentes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do React JS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são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feitos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em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código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HTML, CSS e JS,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enquanto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no React Native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eles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são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feitos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com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componentes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e APIs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nativas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do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sistema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badi"/>
                <a:cs typeface="Arial"/>
              </a:rPr>
              <a:t>operacional</a:t>
            </a:r>
            <a:r>
              <a:rPr lang="en-US" sz="1600" dirty="0">
                <a:solidFill>
                  <a:srgbClr val="FFFFFF"/>
                </a:solidFill>
                <a:latin typeface="Abadi"/>
                <a:cs typeface="Arial"/>
              </a:rPr>
              <a:t>.</a:t>
            </a:r>
            <a:endParaRPr lang="en-US" sz="1600" dirty="0">
              <a:solidFill>
                <a:srgbClr val="FFFFFF"/>
              </a:solidFill>
              <a:latin typeface="Abadi"/>
            </a:endParaRPr>
          </a:p>
          <a:p>
            <a:pPr algn="just"/>
            <a:endParaRPr lang="en-US" sz="1600" dirty="0">
              <a:solidFill>
                <a:srgbClr val="FFFFFF"/>
              </a:solidFill>
              <a:latin typeface="Abadi"/>
            </a:endParaRPr>
          </a:p>
        </p:txBody>
      </p:sp>
      <p:pic>
        <p:nvPicPr>
          <p:cNvPr id="30" name="Picture placeholder 29" descr="Logotipo&#10;&#10;Descrição gerada automaticamente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/>
          <a:srcRect l="23558" r="23558"/>
          <a:stretch/>
        </p:blipFill>
        <p:spPr>
          <a:xfrm>
            <a:off x="6730834" y="1161805"/>
            <a:ext cx="4559897" cy="4526829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37057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35" y="1714743"/>
            <a:ext cx="6288345" cy="1314358"/>
          </a:xfrm>
        </p:spPr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 pela </a:t>
            </a:r>
            <a:r>
              <a:rPr lang="en-US" dirty="0" err="1"/>
              <a:t>atenção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782235" y="3093990"/>
            <a:ext cx="3034145" cy="1879791"/>
          </a:xfrm>
        </p:spPr>
        <p:txBody>
          <a:bodyPr/>
          <a:lstStyle/>
          <a:p>
            <a:r>
              <a:rPr lang="en-US" dirty="0"/>
              <a:t>Aula </a:t>
            </a:r>
            <a:r>
              <a:rPr lang="en-US" dirty="0" err="1"/>
              <a:t>Invertida</a:t>
            </a:r>
            <a:r>
              <a:rPr lang="en-US" dirty="0"/>
              <a:t> React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82" y="-4669"/>
            <a:ext cx="10515600" cy="1325563"/>
          </a:xfrm>
        </p:spPr>
        <p:txBody>
          <a:bodyPr/>
          <a:lstStyle/>
          <a:p>
            <a:r>
              <a:rPr lang="en-US" dirty="0"/>
              <a:t>Time do </a:t>
            </a:r>
            <a:r>
              <a:rPr lang="en-US" dirty="0" err="1"/>
              <a:t>Projeto</a:t>
            </a:r>
          </a:p>
        </p:txBody>
      </p:sp>
      <p:pic>
        <p:nvPicPr>
          <p:cNvPr id="55" name="Picture Placeholder 54" descr="Menino de camisa preta&#10;&#10;Descrição gerada automaticamente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l="-9626" t="425" r="-10374" b="-425"/>
          <a:stretch/>
        </p:blipFill>
        <p:spPr>
          <a:xfrm>
            <a:off x="328857" y="1482347"/>
            <a:ext cx="2522614" cy="210217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5621" y="3677319"/>
            <a:ext cx="2098039" cy="506399"/>
          </a:xfrm>
        </p:spPr>
        <p:txBody>
          <a:bodyPr/>
          <a:lstStyle/>
          <a:p>
            <a:r>
              <a:rPr lang="en-US" dirty="0"/>
              <a:t>Enzo </a:t>
            </a:r>
            <a:r>
              <a:rPr lang="en-US" dirty="0" err="1"/>
              <a:t>Quarelo</a:t>
            </a:r>
          </a:p>
        </p:txBody>
      </p:sp>
      <p:pic>
        <p:nvPicPr>
          <p:cNvPr id="52" name="Picture Placeholder 51" descr="Homem com camiseta preta&#10;&#10;Descrição gerada automaticamente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4"/>
          <a:srcRect l="-7690" t="1486" r="-9091" b="604"/>
          <a:stretch/>
        </p:blipFill>
        <p:spPr>
          <a:xfrm>
            <a:off x="2183389" y="4012198"/>
            <a:ext cx="2454946" cy="205822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241263" y="6085303"/>
            <a:ext cx="2098039" cy="506399"/>
          </a:xfrm>
        </p:spPr>
        <p:txBody>
          <a:bodyPr/>
          <a:lstStyle/>
          <a:p>
            <a:r>
              <a:rPr lang="en-US" dirty="0"/>
              <a:t>João Bautista</a:t>
            </a: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5"/>
          <a:srcRect l="-9574" t="-532" r="-10106" b="1806"/>
          <a:stretch/>
        </p:blipFill>
        <p:spPr>
          <a:xfrm>
            <a:off x="3827474" y="1355848"/>
            <a:ext cx="2515890" cy="2075393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999945" y="3565260"/>
            <a:ext cx="2098039" cy="506399"/>
          </a:xfrm>
        </p:spPr>
        <p:txBody>
          <a:bodyPr/>
          <a:lstStyle/>
          <a:p>
            <a:r>
              <a:rPr lang="en-US" dirty="0"/>
              <a:t>Matheus Macedo</a:t>
            </a:r>
          </a:p>
        </p:txBody>
      </p:sp>
      <p:pic>
        <p:nvPicPr>
          <p:cNvPr id="46" name="Picture Placeholder 45" descr="Homem de óculos e blusa preta&#10;&#10;Descrição gerada automaticamente">
            <a:extLst>
              <a:ext uri="{FF2B5EF4-FFF2-40B4-BE49-F238E27FC236}">
                <a16:creationId xmlns:a16="http://schemas.microsoft.com/office/drawing/2014/main" id="{51777469-AD50-4BAD-6B31-B56D669485CE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6"/>
          <a:srcRect l="-10565" t="-652" r="-11522" b="29348"/>
          <a:stretch/>
        </p:blipFill>
        <p:spPr>
          <a:xfrm>
            <a:off x="5590155" y="3824538"/>
            <a:ext cx="2510210" cy="2204494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2E8129-4557-FB4F-128A-16770815B5B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811458" y="5962038"/>
            <a:ext cx="2098039" cy="506399"/>
          </a:xfrm>
        </p:spPr>
        <p:txBody>
          <a:bodyPr/>
          <a:lstStyle/>
          <a:p>
            <a:r>
              <a:rPr lang="en-US" dirty="0"/>
              <a:t>Marcelo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EC6B0-3600-28A0-E10B-B1F4C99B1E33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>
          <a:xfrm>
            <a:off x="2779" y="7035949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FEB321-9682-9EAD-10F4-23FE6C1DB36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419885" y="4936592"/>
            <a:ext cx="2098038" cy="506399"/>
          </a:xfr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7A33F3D-B67E-8681-ACA2-F7F3825627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12337764" y="4251752"/>
            <a:ext cx="2098038" cy="506399"/>
          </a:xfrm>
        </p:spPr>
        <p:txBody>
          <a:bodyPr/>
          <a:lstStyle/>
          <a:p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8800A26-CA32-079C-3711-15826BB895D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2415563" y="3603092"/>
            <a:ext cx="2098038" cy="506399"/>
          </a:xfrm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3845DBA-A651-E6CB-F3EF-4F1C695AC24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2378105" y="2884635"/>
            <a:ext cx="2098038" cy="506399"/>
          </a:xfrm>
        </p:spPr>
        <p:txBody>
          <a:bodyPr/>
          <a:lstStyle/>
          <a:p>
            <a:endParaRPr lang="pt-BR"/>
          </a:p>
        </p:txBody>
      </p:sp>
      <p:pic>
        <p:nvPicPr>
          <p:cNvPr id="16" name="Picture Placeholder 45" descr="Homem com camiseta preta&#10;&#10;Descrição gerada automaticamente">
            <a:extLst>
              <a:ext uri="{FF2B5EF4-FFF2-40B4-BE49-F238E27FC236}">
                <a16:creationId xmlns:a16="http://schemas.microsoft.com/office/drawing/2014/main" id="{3A32D7D0-746F-F47C-AD8B-ECBB3F2B20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7583" t="5213" r="-5972" b="5694"/>
          <a:stretch/>
        </p:blipFill>
        <p:spPr>
          <a:xfrm>
            <a:off x="7323710" y="1365685"/>
            <a:ext cx="2666630" cy="2109763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</p:pic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0E49D715-ADD6-9D1A-3175-CF80688CAAAB}"/>
              </a:ext>
            </a:extLst>
          </p:cNvPr>
          <p:cNvSpPr txBox="1">
            <a:spLocks/>
          </p:cNvSpPr>
          <p:nvPr/>
        </p:nvSpPr>
        <p:spPr>
          <a:xfrm>
            <a:off x="7615604" y="3474333"/>
            <a:ext cx="2098039" cy="506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Gustavo Pasqualetti</a:t>
            </a:r>
          </a:p>
        </p:txBody>
      </p:sp>
      <p:pic>
        <p:nvPicPr>
          <p:cNvPr id="20" name="Picture Placeholder 45" descr="Homem tirando foto de si mesmo&#10;&#10;Descrição gerada automaticamente">
            <a:extLst>
              <a:ext uri="{FF2B5EF4-FFF2-40B4-BE49-F238E27FC236}">
                <a16:creationId xmlns:a16="http://schemas.microsoft.com/office/drawing/2014/main" id="{CD4C6F6C-E74A-EDA6-4F1C-B5C41E12F0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8057" t="24154" r="-8246" b="16514"/>
          <a:stretch/>
        </p:blipFill>
        <p:spPr>
          <a:xfrm>
            <a:off x="9329564" y="3592560"/>
            <a:ext cx="2754137" cy="2174150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</p:pic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25F09EF-BEFC-E6BC-32FB-2F9CAE0E196F}"/>
              </a:ext>
            </a:extLst>
          </p:cNvPr>
          <p:cNvSpPr txBox="1">
            <a:spLocks/>
          </p:cNvSpPr>
          <p:nvPr/>
        </p:nvSpPr>
        <p:spPr>
          <a:xfrm>
            <a:off x="9711105" y="5883597"/>
            <a:ext cx="2098039" cy="506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Vinicius Grana</a:t>
            </a: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/>
          <a:lstStyle/>
          <a:p>
            <a:r>
              <a:rPr lang="en-US" altLang="zh-CN" dirty="0"/>
              <a:t>React JS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2945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600" dirty="0">
                <a:latin typeface="Abadi"/>
                <a:cs typeface="Arial"/>
              </a:rPr>
              <a:t>Toda </a:t>
            </a:r>
            <a:r>
              <a:rPr lang="en-US" sz="1600" err="1">
                <a:latin typeface="Abadi"/>
                <a:cs typeface="Arial"/>
              </a:rPr>
              <a:t>página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na</a:t>
            </a:r>
            <a:r>
              <a:rPr lang="en-US" sz="1600" dirty="0">
                <a:latin typeface="Abadi"/>
                <a:cs typeface="Arial"/>
              </a:rPr>
              <a:t> WEB é </a:t>
            </a:r>
            <a:r>
              <a:rPr lang="en-US" sz="1600" err="1">
                <a:latin typeface="Abadi"/>
                <a:cs typeface="Arial"/>
              </a:rPr>
              <a:t>formada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por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três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linguagens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fundamentais</a:t>
            </a:r>
            <a:r>
              <a:rPr lang="en-US" sz="1600" dirty="0">
                <a:latin typeface="Abadi"/>
                <a:cs typeface="Arial"/>
              </a:rPr>
              <a:t>: HTML que </a:t>
            </a:r>
            <a:r>
              <a:rPr lang="en-US" sz="1600" err="1">
                <a:latin typeface="Abadi"/>
                <a:cs typeface="Arial"/>
              </a:rPr>
              <a:t>estrutura</a:t>
            </a:r>
            <a:r>
              <a:rPr lang="en-US" sz="1600" dirty="0">
                <a:latin typeface="Abadi"/>
                <a:cs typeface="Arial"/>
              </a:rPr>
              <a:t> a </a:t>
            </a:r>
            <a:r>
              <a:rPr lang="en-US" sz="1600" err="1">
                <a:latin typeface="Abadi"/>
                <a:cs typeface="Arial"/>
              </a:rPr>
              <a:t>página</a:t>
            </a:r>
            <a:r>
              <a:rPr lang="en-US" sz="1600" dirty="0">
                <a:latin typeface="Abadi"/>
                <a:cs typeface="Arial"/>
              </a:rPr>
              <a:t>, CSS que </a:t>
            </a:r>
            <a:r>
              <a:rPr lang="en-US" sz="1600" err="1">
                <a:latin typeface="Abadi"/>
                <a:cs typeface="Arial"/>
              </a:rPr>
              <a:t>dá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estilo</a:t>
            </a:r>
            <a:r>
              <a:rPr lang="en-US" sz="1600" dirty="0">
                <a:latin typeface="Abadi"/>
                <a:cs typeface="Arial"/>
              </a:rPr>
              <a:t> e forma, e JavaScript que </a:t>
            </a:r>
            <a:r>
              <a:rPr lang="en-US" sz="1600" err="1">
                <a:latin typeface="Abadi"/>
                <a:cs typeface="Arial"/>
              </a:rPr>
              <a:t>permite</a:t>
            </a:r>
            <a:r>
              <a:rPr lang="en-US" sz="1600" dirty="0">
                <a:latin typeface="Abadi"/>
                <a:cs typeface="Arial"/>
              </a:rPr>
              <a:t> que a </a:t>
            </a:r>
            <a:r>
              <a:rPr lang="en-US" sz="1600" err="1">
                <a:latin typeface="Abadi"/>
                <a:cs typeface="Arial"/>
              </a:rPr>
              <a:t>mesma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seja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dinâmica</a:t>
            </a:r>
            <a:r>
              <a:rPr lang="en-US" sz="1600" dirty="0">
                <a:latin typeface="Abadi"/>
                <a:cs typeface="Arial"/>
              </a:rPr>
              <a:t> e </a:t>
            </a:r>
            <a:r>
              <a:rPr lang="en-US" sz="1600" err="1">
                <a:latin typeface="Abadi"/>
                <a:cs typeface="Arial"/>
              </a:rPr>
              <a:t>responda</a:t>
            </a:r>
            <a:r>
              <a:rPr lang="en-US" sz="1600" dirty="0">
                <a:latin typeface="Abadi"/>
                <a:cs typeface="Arial"/>
              </a:rPr>
              <a:t> as </a:t>
            </a:r>
            <a:r>
              <a:rPr lang="en-US" sz="1600" err="1">
                <a:latin typeface="Abadi"/>
                <a:cs typeface="Arial"/>
              </a:rPr>
              <a:t>ações</a:t>
            </a:r>
            <a:r>
              <a:rPr lang="en-US" sz="1600" dirty="0">
                <a:latin typeface="Abadi"/>
                <a:cs typeface="Arial"/>
              </a:rPr>
              <a:t> dos </a:t>
            </a:r>
            <a:r>
              <a:rPr lang="en-US" sz="1600" err="1">
                <a:latin typeface="Abadi"/>
                <a:cs typeface="Arial"/>
              </a:rPr>
              <a:t>usuários</a:t>
            </a:r>
            <a:r>
              <a:rPr lang="en-US" sz="1600" dirty="0">
                <a:latin typeface="Abadi"/>
                <a:cs typeface="Arial"/>
              </a:rPr>
              <a:t>.</a:t>
            </a:r>
            <a:endParaRPr lang="pt-BR" sz="1600" dirty="0">
              <a:latin typeface="Abadi"/>
              <a:cs typeface="Arial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2" name="Picture Placeholder 11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/>
          <a:srcRect l="25932" r="4447"/>
          <a:stretch/>
        </p:blipFill>
        <p:spPr>
          <a:xfrm>
            <a:off x="5034906" y="93785"/>
            <a:ext cx="7161803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Conteúdo</a:t>
            </a:r>
            <a:r>
              <a:rPr lang="en-US" altLang="zh-CN" dirty="0"/>
              <a:t> da </a:t>
            </a:r>
            <a:br>
              <a:rPr lang="en-US" dirty="0"/>
            </a:br>
            <a:r>
              <a:rPr lang="en-US" altLang="zh-CN" dirty="0" err="1"/>
              <a:t>Apresentação</a:t>
            </a:r>
            <a:endParaRPr lang="en-US" dirty="0" err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>
                <a:latin typeface="Abadi"/>
              </a:rPr>
              <a:t>Introdução</a:t>
            </a:r>
            <a:endParaRPr lang="en-US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>
                <a:latin typeface="Abadi"/>
              </a:rPr>
              <a:t>Oque</a:t>
            </a:r>
            <a:r>
              <a:rPr lang="en-US" dirty="0">
                <a:latin typeface="Abadi"/>
              </a:rPr>
              <a:t> é o</a:t>
            </a:r>
            <a:endParaRPr lang="en-US" dirty="0"/>
          </a:p>
          <a:p>
            <a:pPr>
              <a:lnSpc>
                <a:spcPct val="112999"/>
              </a:lnSpc>
            </a:pPr>
            <a:r>
              <a:rPr lang="en-US" dirty="0">
                <a:latin typeface="Abadi"/>
              </a:rPr>
              <a:t>React </a:t>
            </a:r>
            <a:r>
              <a:rPr lang="en-US" dirty="0" err="1">
                <a:latin typeface="Abadi"/>
              </a:rPr>
              <a:t>Js</a:t>
            </a:r>
            <a:endParaRPr lang="en-US" dirty="0" err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12999"/>
              </a:lnSpc>
            </a:pPr>
            <a:r>
              <a:rPr lang="en-US" dirty="0" err="1">
                <a:latin typeface="Segoe UI"/>
                <a:cs typeface="Segoe UI"/>
              </a:rPr>
              <a:t>Oque</a:t>
            </a:r>
            <a:r>
              <a:rPr lang="en-US" dirty="0">
                <a:latin typeface="Segoe UI"/>
                <a:cs typeface="Segoe UI"/>
              </a:rPr>
              <a:t> é o</a:t>
            </a:r>
          </a:p>
          <a:p>
            <a:pPr>
              <a:lnSpc>
                <a:spcPct val="112999"/>
              </a:lnSpc>
            </a:pPr>
            <a:r>
              <a:rPr lang="en-US" dirty="0">
                <a:latin typeface="Segoe UI"/>
                <a:cs typeface="Segoe UI"/>
              </a:rPr>
              <a:t>React Native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>
                <a:latin typeface="Abadi"/>
              </a:rPr>
              <a:t>Exemplos</a:t>
            </a:r>
            <a:endParaRPr lang="en-US" dirty="0" err="1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>
                <a:latin typeface="Abadi"/>
              </a:rPr>
              <a:t>Evidênciando</a:t>
            </a:r>
            <a:r>
              <a:rPr lang="en-US" dirty="0">
                <a:latin typeface="Abadi"/>
              </a:rPr>
              <a:t> as</a:t>
            </a:r>
          </a:p>
          <a:p>
            <a:pPr>
              <a:lnSpc>
                <a:spcPct val="112999"/>
              </a:lnSpc>
            </a:pPr>
            <a:r>
              <a:rPr lang="en-US" dirty="0" err="1">
                <a:latin typeface="Abadi"/>
              </a:rPr>
              <a:t>diferenças</a:t>
            </a:r>
            <a:endParaRPr lang="en-US" dirty="0" err="1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25" y="50841"/>
            <a:ext cx="4518122" cy="575214"/>
          </a:xfrm>
        </p:spPr>
        <p:txBody>
          <a:bodyPr/>
          <a:lstStyle/>
          <a:p>
            <a:pPr algn="ctr"/>
            <a:r>
              <a:rPr lang="en-US" dirty="0"/>
              <a:t>React 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85150-17F9-9E49-D7F5-2951100479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6080440" y="3426074"/>
            <a:ext cx="4672693" cy="1688906"/>
          </a:xfrm>
        </p:spPr>
        <p:txBody>
          <a:bodyPr/>
          <a:lstStyle/>
          <a:p>
            <a:endParaRPr lang="pt-BR"/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032A5603-3939-EFEE-BE65-0944788DB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1" t="-935" r="35632" b="467"/>
          <a:stretch/>
        </p:blipFill>
        <p:spPr>
          <a:xfrm>
            <a:off x="393886" y="1021696"/>
            <a:ext cx="5691953" cy="4821418"/>
          </a:xfrm>
          <a:prstGeom prst="rect">
            <a:avLst/>
          </a:prstGeom>
        </p:spPr>
      </p:pic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B867689-6546-918F-81E6-AB5AA77810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924" b="441"/>
          <a:stretch/>
        </p:blipFill>
        <p:spPr>
          <a:xfrm>
            <a:off x="6299385" y="1070442"/>
            <a:ext cx="5573334" cy="478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0523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/>
          <a:lstStyle/>
          <a:p>
            <a:r>
              <a:rPr lang="en-US" altLang="zh-CN" dirty="0"/>
              <a:t>React Native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6128" y="3435546"/>
            <a:ext cx="4447749" cy="14469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600" dirty="0">
                <a:latin typeface="Abadi"/>
                <a:cs typeface="Arial"/>
              </a:rPr>
              <a:t>Criado </a:t>
            </a:r>
            <a:r>
              <a:rPr lang="en-US" sz="1600" err="1">
                <a:latin typeface="Abadi"/>
                <a:cs typeface="Arial"/>
              </a:rPr>
              <a:t>pelo</a:t>
            </a:r>
            <a:r>
              <a:rPr lang="en-US" sz="1600" dirty="0">
                <a:latin typeface="Abadi"/>
                <a:cs typeface="Arial"/>
              </a:rPr>
              <a:t> Facebook </a:t>
            </a:r>
            <a:r>
              <a:rPr lang="en-US" sz="1600" err="1">
                <a:latin typeface="Abadi"/>
                <a:cs typeface="Arial"/>
              </a:rPr>
              <a:t>em</a:t>
            </a:r>
            <a:r>
              <a:rPr lang="en-US" sz="1600" dirty="0">
                <a:latin typeface="Abadi"/>
                <a:cs typeface="Arial"/>
              </a:rPr>
              <a:t> 2015 </a:t>
            </a:r>
            <a:r>
              <a:rPr lang="en-US" sz="1600" err="1">
                <a:latin typeface="Abadi"/>
                <a:cs typeface="Arial"/>
              </a:rPr>
              <a:t>sobre</a:t>
            </a:r>
            <a:r>
              <a:rPr lang="en-US" sz="1600" dirty="0">
                <a:latin typeface="Abadi"/>
                <a:cs typeface="Arial"/>
              </a:rPr>
              <a:t> a </a:t>
            </a:r>
            <a:r>
              <a:rPr lang="en-US" sz="1600" err="1">
                <a:latin typeface="Abadi"/>
                <a:cs typeface="Arial"/>
              </a:rPr>
              <a:t>licença</a:t>
            </a:r>
            <a:r>
              <a:rPr lang="en-US" sz="1600" dirty="0">
                <a:latin typeface="Abadi"/>
                <a:cs typeface="Arial"/>
              </a:rPr>
              <a:t> MIT, o React Native é um Framework para </a:t>
            </a:r>
            <a:r>
              <a:rPr lang="en-US" sz="1600" err="1">
                <a:latin typeface="Abadi"/>
                <a:cs typeface="Arial"/>
              </a:rPr>
              <a:t>desenvolvimento</a:t>
            </a:r>
            <a:r>
              <a:rPr lang="en-US" sz="1600" dirty="0">
                <a:latin typeface="Abadi"/>
                <a:cs typeface="Arial"/>
              </a:rPr>
              <a:t> de </a:t>
            </a:r>
            <a:r>
              <a:rPr lang="en-US" sz="1600" err="1">
                <a:latin typeface="Abadi"/>
                <a:cs typeface="Arial"/>
              </a:rPr>
              <a:t>aplicativos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móveis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multiplataforma</a:t>
            </a:r>
            <a:r>
              <a:rPr lang="en-US" sz="1600" dirty="0">
                <a:latin typeface="Abadi"/>
                <a:cs typeface="Arial"/>
              </a:rPr>
              <a:t>, </a:t>
            </a:r>
            <a:r>
              <a:rPr lang="en-US" sz="1600" err="1">
                <a:latin typeface="Abadi"/>
                <a:cs typeface="Arial"/>
              </a:rPr>
              <a:t>baseada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na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dirty="0">
                <a:latin typeface="Abadi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linguagem JavaScript</a:t>
            </a:r>
            <a:r>
              <a:rPr lang="en-US" sz="1600" dirty="0">
                <a:latin typeface="Abadi"/>
                <a:cs typeface="Arial"/>
              </a:rPr>
              <a:t>, que </a:t>
            </a:r>
            <a:r>
              <a:rPr lang="en-US" sz="1600" err="1">
                <a:latin typeface="Abadi"/>
                <a:cs typeface="Arial"/>
              </a:rPr>
              <a:t>permite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criar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aplicativos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móveis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renderizados</a:t>
            </a:r>
            <a:r>
              <a:rPr lang="en-US" sz="1600" dirty="0">
                <a:latin typeface="Abadi"/>
                <a:cs typeface="Arial"/>
              </a:rPr>
              <a:t> </a:t>
            </a:r>
            <a:r>
              <a:rPr lang="en-US" sz="1600" err="1">
                <a:latin typeface="Abadi"/>
                <a:cs typeface="Arial"/>
              </a:rPr>
              <a:t>nativamente</a:t>
            </a:r>
            <a:r>
              <a:rPr lang="en-US" sz="1600" dirty="0">
                <a:latin typeface="Abadi"/>
                <a:cs typeface="Arial"/>
              </a:rPr>
              <a:t> para iOS e Android.</a:t>
            </a:r>
            <a:endParaRPr lang="pt-BR" sz="1600" dirty="0">
              <a:latin typeface="Abad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2" name="Picture Placeholder 1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/>
          <a:srcRect l="38636" t="137" r="3512" b="-308"/>
          <a:stretch/>
        </p:blipFill>
        <p:spPr>
          <a:xfrm>
            <a:off x="5621059" y="-2345"/>
            <a:ext cx="6566679" cy="6869755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96323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</a:t>
            </a:r>
            <a:br>
              <a:rPr lang="en-US" dirty="0"/>
            </a:b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2999"/>
              </a:lnSpc>
            </a:pPr>
            <a:r>
              <a:rPr lang="en-US" dirty="0"/>
              <a:t>Formulário</a:t>
            </a:r>
            <a:endParaRPr lang="pt-BR" dirty="0"/>
          </a:p>
          <a:p>
            <a:pPr>
              <a:lnSpc>
                <a:spcPct val="112999"/>
              </a:lnSpc>
            </a:pPr>
            <a:r>
              <a:rPr lang="en-US" dirty="0"/>
              <a:t>De login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710" y="555648"/>
            <a:ext cx="5045662" cy="5783096"/>
          </a:xfrm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25" y="50841"/>
            <a:ext cx="4518122" cy="575214"/>
          </a:xfrm>
        </p:spPr>
        <p:txBody>
          <a:bodyPr/>
          <a:lstStyle/>
          <a:p>
            <a:pPr algn="ctr"/>
            <a:r>
              <a:rPr lang="en-US" dirty="0" err="1"/>
              <a:t>Exemplo</a:t>
            </a:r>
            <a:r>
              <a:rPr lang="en-US" dirty="0"/>
              <a:t> React Native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85150-17F9-9E49-D7F5-2951100479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58EC2ADB-4877-21CD-D020-9AA4D84B3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9" y="659018"/>
            <a:ext cx="11666112" cy="60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25" y="50841"/>
            <a:ext cx="4518122" cy="575214"/>
          </a:xfrm>
        </p:spPr>
        <p:txBody>
          <a:bodyPr/>
          <a:lstStyle/>
          <a:p>
            <a:pPr algn="ctr"/>
            <a:r>
              <a:rPr lang="en-US" dirty="0" err="1"/>
              <a:t>Exemplo</a:t>
            </a:r>
            <a:r>
              <a:rPr lang="en-US" dirty="0"/>
              <a:t> React Native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85150-17F9-9E49-D7F5-2951100479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423041" y="3383776"/>
            <a:ext cx="4672693" cy="16889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/>
              <a:t>.</a:t>
            </a: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291BC7C2-EE99-B018-0D54-D880E7F2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0" y="659790"/>
            <a:ext cx="4660848" cy="6057363"/>
          </a:xfrm>
          <a:prstGeom prst="rect">
            <a:avLst/>
          </a:prstGeom>
        </p:spPr>
      </p:pic>
      <p:pic>
        <p:nvPicPr>
          <p:cNvPr id="7" name="Imagem 6" descr="Tela de um aparelho eletrônico&#10;&#10;Descrição gerada automaticamente">
            <a:extLst>
              <a:ext uri="{FF2B5EF4-FFF2-40B4-BE49-F238E27FC236}">
                <a16:creationId xmlns:a16="http://schemas.microsoft.com/office/drawing/2014/main" id="{6D7CD2FC-AC2E-3C3B-52FC-86675FC82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120" y="961086"/>
            <a:ext cx="3065842" cy="5445616"/>
          </a:xfrm>
          <a:prstGeom prst="rect">
            <a:avLst/>
          </a:prstGeom>
        </p:spPr>
      </p:pic>
      <p:sp>
        <p:nvSpPr>
          <p:cNvPr id="9" name="Seta: para Cima 8">
            <a:extLst>
              <a:ext uri="{FF2B5EF4-FFF2-40B4-BE49-F238E27FC236}">
                <a16:creationId xmlns:a16="http://schemas.microsoft.com/office/drawing/2014/main" id="{8CC80A63-0B26-34F2-C595-03BD60D31DE4}"/>
              </a:ext>
            </a:extLst>
          </p:cNvPr>
          <p:cNvSpPr/>
          <p:nvPr/>
        </p:nvSpPr>
        <p:spPr>
          <a:xfrm rot="5400000">
            <a:off x="5781919" y="2656267"/>
            <a:ext cx="1244957" cy="1287887"/>
          </a:xfrm>
          <a:prstGeom prst="upArrow">
            <a:avLst/>
          </a:prstGeom>
          <a:solidFill>
            <a:schemeClr val="accent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51649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77570E-71D6-4005-B631-1B00A1197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458</Words>
  <Application>Microsoft Office PowerPoint</Application>
  <PresentationFormat>Widescreen</PresentationFormat>
  <Paragraphs>169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Custom</vt:lpstr>
      <vt:lpstr>React JS vs. Native</vt:lpstr>
      <vt:lpstr>Time do Projeto</vt:lpstr>
      <vt:lpstr>React JS</vt:lpstr>
      <vt:lpstr>Conteúdo da  Apresentação</vt:lpstr>
      <vt:lpstr>React JS</vt:lpstr>
      <vt:lpstr>React Native</vt:lpstr>
      <vt:lpstr>React JS  na prática</vt:lpstr>
      <vt:lpstr>Exemplo React Native</vt:lpstr>
      <vt:lpstr>Exemplo React Native</vt:lpstr>
      <vt:lpstr>Evidênciando suas diferenças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</dc:title>
  <dc:creator/>
  <cp:lastModifiedBy/>
  <cp:revision>297</cp:revision>
  <dcterms:created xsi:type="dcterms:W3CDTF">2023-09-14T05:46:04Z</dcterms:created>
  <dcterms:modified xsi:type="dcterms:W3CDTF">2023-10-25T12:48:41Z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