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11" autoAdjust="0"/>
  </p:normalViewPr>
  <p:slideViewPr>
    <p:cSldViewPr snapToGrid="0">
      <p:cViewPr varScale="1">
        <p:scale>
          <a:sx n="73" d="100"/>
          <a:sy n="73" d="100"/>
        </p:scale>
        <p:origin x="26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marR="0" lvl="0" indent="0" algn="l" rtl="0">
              <a:lnSpc>
                <a:spcPct val="100000"/>
              </a:lnSpc>
              <a:spcBef>
                <a:spcPts val="0"/>
              </a:spcBef>
              <a:spcAft>
                <a:spcPts val="0"/>
              </a:spcAft>
              <a:buNone/>
            </a:pPr>
            <a:endParaRPr lang="en-US" sz="1200" dirty="0"/>
          </a:p>
          <a:p>
            <a:pPr marL="0" marR="0" lvl="0" indent="0" algn="l" rtl="0">
              <a:lnSpc>
                <a:spcPct val="100000"/>
              </a:lnSpc>
              <a:spcBef>
                <a:spcPts val="0"/>
              </a:spcBef>
              <a:spcAft>
                <a:spcPts val="0"/>
              </a:spcAft>
              <a:buNone/>
            </a:pPr>
            <a:r>
              <a:rPr lang="en-US" sz="1200" dirty="0"/>
              <a:t>Demand for iron has been increasing around the world and market prices have ramped up significantly to $110 per ton of iron ore . To accommodate market demand, Monalco, along with many other mining organizations, has invested heavily in operating technologies such as ore-crushers and has poured money into maintenance to maximize production of iron ore. However, with the increased market supply, which is rapidly overtaking demand, prices have now shifted downwards, averaging $55/ton. </a:t>
            </a:r>
            <a:endParaRPr lang="en-US" dirty="0"/>
          </a:p>
          <a:p>
            <a:pPr marL="0" lvl="0" indent="0" algn="l" rtl="0">
              <a:lnSpc>
                <a:spcPct val="100000"/>
              </a:lnSpc>
              <a:spcBef>
                <a:spcPts val="0"/>
              </a:spcBef>
              <a:spcAft>
                <a:spcPts val="0"/>
              </a:spcAft>
              <a:buSzPts val="1400"/>
              <a:buNone/>
            </a:pPr>
            <a:endParaRPr lang="en-US" b="1"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lang="en-US" b="0" dirty="0"/>
          </a:p>
          <a:p>
            <a:pPr marL="0" lvl="0" indent="0" algn="l" rtl="0">
              <a:lnSpc>
                <a:spcPct val="100000"/>
              </a:lnSpc>
              <a:spcBef>
                <a:spcPts val="0"/>
              </a:spcBef>
              <a:spcAft>
                <a:spcPts val="0"/>
              </a:spcAft>
              <a:buSzPts val="1400"/>
              <a:buNone/>
            </a:pPr>
            <a:r>
              <a:rPr lang="en-US" b="0" dirty="0"/>
              <a:t>As Work Orders for the last year indicate we spent $30M for 2018 on ore crusher maintenance with this forecast to rise to $45M for 2019 </a:t>
            </a:r>
          </a:p>
          <a:p>
            <a:pPr marL="0" lvl="0" indent="0" algn="l" rtl="0">
              <a:lnSpc>
                <a:spcPct val="100000"/>
              </a:lnSpc>
              <a:spcBef>
                <a:spcPts val="0"/>
              </a:spcBef>
              <a:spcAft>
                <a:spcPts val="0"/>
              </a:spcAft>
              <a:buSzPts val="1400"/>
              <a:buNone/>
            </a:pPr>
            <a:r>
              <a:rPr lang="en-US" b="0" dirty="0"/>
              <a:t>- Wear is a key concern we need to take note of; we’ve been operating beyond the limits of the equipment for a while and it’s eating into our profit margins (i.e. maintenance logs are indicating ‘excess wear’ is responsible for at least 80% of 4 our work requests. In other words, we have used our equipment far more than what was expected by the manufacturer)</a:t>
            </a:r>
          </a:p>
          <a:p>
            <a:pPr marL="0" lvl="0" indent="0" algn="l" rtl="0">
              <a:lnSpc>
                <a:spcPct val="100000"/>
              </a:lnSpc>
              <a:spcBef>
                <a:spcPts val="0"/>
              </a:spcBef>
              <a:spcAft>
                <a:spcPts val="0"/>
              </a:spcAft>
              <a:buSzPts val="1400"/>
              <a:buNone/>
            </a:pPr>
            <a:r>
              <a:rPr lang="en-US" b="0" dirty="0"/>
              <a:t>- Back of the envelope calculations indicate if we’re able to shave off ~ %20 worth of costs over the year w.r.t ore crusher maintenance, this will be enough of a buffer to weather future downward shifts in pricing.</a:t>
            </a:r>
          </a:p>
          <a:p>
            <a:pPr marL="0" lvl="0" indent="0" algn="l" rtl="0">
              <a:lnSpc>
                <a:spcPct val="100000"/>
              </a:lnSpc>
              <a:spcBef>
                <a:spcPts val="0"/>
              </a:spcBef>
              <a:spcAft>
                <a:spcPts val="0"/>
              </a:spcAft>
              <a:buSzPts val="1400"/>
              <a:buNone/>
            </a:pPr>
            <a:endParaRPr lang="en-US" b="0" dirty="0"/>
          </a:p>
          <a:p>
            <a:pPr marL="0" lvl="0" indent="0" algn="l" rtl="0">
              <a:lnSpc>
                <a:spcPct val="100000"/>
              </a:lnSpc>
              <a:spcBef>
                <a:spcPts val="0"/>
              </a:spcBef>
              <a:spcAft>
                <a:spcPts val="0"/>
              </a:spcAft>
              <a:buSzPts val="1400"/>
              <a:buNone/>
            </a:pPr>
            <a:endParaRPr lang="en-US"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lang="en-US" b="0" dirty="0"/>
          </a:p>
          <a:p>
            <a:pPr marL="0" marR="0" lvl="0" indent="0" algn="l" rtl="0">
              <a:lnSpc>
                <a:spcPct val="100000"/>
              </a:lnSpc>
              <a:spcBef>
                <a:spcPts val="0"/>
              </a:spcBef>
              <a:spcAft>
                <a:spcPts val="0"/>
              </a:spcAft>
              <a:buNone/>
            </a:pPr>
            <a:r>
              <a:rPr lang="en-US" sz="1200" b="1" i="0" u="none" strike="noStrike" cap="none" dirty="0">
                <a:solidFill>
                  <a:srgbClr val="000000"/>
                </a:solidFill>
                <a:latin typeface="Arial"/>
                <a:ea typeface="Arial"/>
                <a:cs typeface="Arial"/>
                <a:sym typeface="Arial"/>
              </a:rPr>
              <a:t>The equipment usage is beyond the Original Equipment Manufacturer (OEM) criteria to follow the maintenance schedule of one maintenance every three years. However the second criteria of one maintenance event at every 50,000 tons of iron ore processed is applicable instead of the current annually maintenance.</a:t>
            </a:r>
          </a:p>
          <a:p>
            <a:pPr marL="0" marR="0" lvl="0" indent="0" algn="l" rtl="0">
              <a:lnSpc>
                <a:spcPct val="100000"/>
              </a:lnSpc>
              <a:spcBef>
                <a:spcPts val="0"/>
              </a:spcBef>
              <a:spcAft>
                <a:spcPts val="0"/>
              </a:spcAft>
              <a:buNone/>
            </a:pPr>
            <a:r>
              <a:rPr lang="en-US" sz="1200" b="1" dirty="0"/>
              <a:t>Beyond the OEM schedules, a predictive model for maintenance services will be created from the maintenance logs data for a continuous monitoring of the equipment.</a:t>
            </a:r>
            <a:endParaRPr lang="en-US" sz="1200" b="1"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endParaRPr lang="en-US" b="0"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lang="pt-BR" b="0" dirty="0"/>
          </a:p>
          <a:p>
            <a:pPr marL="0" lvl="0" indent="0" algn="l" rtl="0">
              <a:lnSpc>
                <a:spcPct val="100000"/>
              </a:lnSpc>
              <a:spcBef>
                <a:spcPts val="0"/>
              </a:spcBef>
              <a:spcAft>
                <a:spcPts val="0"/>
              </a:spcAft>
              <a:buSzPts val="1400"/>
              <a:buNone/>
            </a:pPr>
            <a:r>
              <a:rPr lang="en-US" b="0" dirty="0"/>
              <a:t>We’ll have to note that even if we want to cut down our maintenance events, we’re likely going to face resistance from the reliability engineering team; additionally, we can’t cut more than the recommended OEM limit of one maintenance event at every 50,000 tons of iron ore processed.</a:t>
            </a:r>
          </a:p>
          <a:p>
            <a:pPr marL="0" lvl="0" indent="0" algn="l" rtl="0">
              <a:lnSpc>
                <a:spcPct val="100000"/>
              </a:lnSpc>
              <a:spcBef>
                <a:spcPts val="0"/>
              </a:spcBef>
              <a:spcAft>
                <a:spcPts val="0"/>
              </a:spcAft>
              <a:buSzPts val="1400"/>
              <a:buNone/>
            </a:pPr>
            <a:endParaRPr lang="en-US" b="0" dirty="0"/>
          </a:p>
          <a:p>
            <a:pPr marL="0" lvl="0" indent="0" algn="l" rtl="0">
              <a:lnSpc>
                <a:spcPct val="100000"/>
              </a:lnSpc>
              <a:spcBef>
                <a:spcPts val="0"/>
              </a:spcBef>
              <a:spcAft>
                <a:spcPts val="0"/>
              </a:spcAft>
              <a:buSzPts val="1400"/>
              <a:buNone/>
            </a:pPr>
            <a:r>
              <a:rPr lang="en-US" b="0" dirty="0"/>
              <a:t>and allowing to work but? Maintenance plan is being done annually while the manufacturer requires on every 3 years.</a:t>
            </a:r>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340879"/>
            <a:ext cx="4344156" cy="509916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340879"/>
            <a:ext cx="4344156" cy="509916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3829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3829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41504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415047"/>
            <a:ext cx="3597454" cy="23218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297196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70602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73807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00401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66161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56255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695898"/>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59460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729842"/>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Increasing worldwide demand for iron ore ramped up its price to $110/t. Monalco and the competitors invested heavily in equipment and technology to fulfill the market needs. However, this competition increased the supply beyond the demand leading the price to $55/t.</a:t>
            </a:r>
          </a:p>
          <a:p>
            <a:pPr marL="0" marR="0" lvl="0" indent="0" algn="l" rtl="0">
              <a:lnSpc>
                <a:spcPct val="100000"/>
              </a:lnSpc>
              <a:spcBef>
                <a:spcPts val="0"/>
              </a:spcBef>
              <a:spcAft>
                <a:spcPts val="0"/>
              </a:spcAft>
              <a:buNone/>
            </a:pPr>
            <a:r>
              <a:rPr lang="en-US" sz="1100" dirty="0"/>
              <a:t>The operational maintenance plan costs must be reduced to $40M/year by the end of June, aiming at the $45M forecasted for 2019.</a:t>
            </a:r>
          </a:p>
          <a:p>
            <a:pPr marL="0" marR="0" lvl="0" indent="0" algn="l" rtl="0">
              <a:lnSpc>
                <a:spcPct val="100000"/>
              </a:lnSpc>
              <a:spcBef>
                <a:spcPts val="0"/>
              </a:spcBef>
              <a:spcAft>
                <a:spcPts val="0"/>
              </a:spcAft>
              <a:buNone/>
            </a:pPr>
            <a:r>
              <a:rPr lang="en-US" sz="1100" dirty="0"/>
              <a:t>The equipment will be monitored continuously against excessive wear without neglecting the OEM limits, assuring the operation safety for the employees and equipment.</a:t>
            </a:r>
            <a:endParaRPr lang="en-AU" sz="1100" dirty="0"/>
          </a:p>
        </p:txBody>
      </p:sp>
      <p:sp>
        <p:nvSpPr>
          <p:cNvPr id="35" name="Google Shape;35;p1"/>
          <p:cNvSpPr txBox="1"/>
          <p:nvPr/>
        </p:nvSpPr>
        <p:spPr>
          <a:xfrm>
            <a:off x="143108" y="4037800"/>
            <a:ext cx="4324418" cy="619859"/>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100" dirty="0"/>
              <a:t>Reduce the maintenance costs to $40M/year no later than June 30</a:t>
            </a:r>
            <a:r>
              <a:rPr lang="en-US" sz="1100" baseline="30000" dirty="0"/>
              <a:t>th</a:t>
            </a:r>
            <a:r>
              <a:rPr lang="en-US" sz="1100" dirty="0"/>
              <a:t>, 2019.</a:t>
            </a:r>
          </a:p>
          <a:p>
            <a:pPr marL="171450" marR="0" lvl="0" indent="-171450" algn="l" rtl="0">
              <a:lnSpc>
                <a:spcPct val="100000"/>
              </a:lnSpc>
              <a:spcBef>
                <a:spcPts val="0"/>
              </a:spcBef>
              <a:spcAft>
                <a:spcPts val="0"/>
              </a:spcAft>
              <a:buFont typeface="Arial" panose="020B0604020202020204" pitchFamily="34" charset="0"/>
              <a:buChar char="•"/>
            </a:pPr>
            <a:r>
              <a:rPr lang="en-US" sz="1100" i="0" u="none" strike="noStrike" cap="none" dirty="0">
                <a:solidFill>
                  <a:srgbClr val="000000"/>
                </a:solidFill>
                <a:latin typeface="Arial"/>
                <a:ea typeface="Arial"/>
                <a:cs typeface="Arial"/>
                <a:sym typeface="Arial"/>
              </a:rPr>
              <a:t>No production interruptions due to equipment damage.</a:t>
            </a:r>
            <a:endParaRPr sz="11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4970353"/>
            <a:ext cx="4324418" cy="1445806"/>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100" b="0" i="0" u="none" strike="noStrike" cap="none" dirty="0">
                <a:solidFill>
                  <a:srgbClr val="000000"/>
                </a:solidFill>
                <a:latin typeface="Arial"/>
                <a:ea typeface="Arial"/>
                <a:cs typeface="Arial"/>
                <a:sym typeface="Arial"/>
              </a:rPr>
              <a:t>One maintenance event at every 50,000 tons of iron ore processed is applicable instead of the current annual maintenance; or</a:t>
            </a:r>
          </a:p>
          <a:p>
            <a:pPr marL="171450" marR="0" lvl="0" indent="-171450" algn="l" rtl="0">
              <a:lnSpc>
                <a:spcPct val="100000"/>
              </a:lnSpc>
              <a:spcBef>
                <a:spcPts val="0"/>
              </a:spcBef>
              <a:spcAft>
                <a:spcPts val="0"/>
              </a:spcAft>
              <a:buFont typeface="Arial" panose="020B0604020202020204" pitchFamily="34" charset="0"/>
              <a:buChar char="•"/>
            </a:pPr>
            <a:r>
              <a:rPr lang="en-US" sz="1100" b="0" i="0" u="none" strike="noStrike" cap="none" dirty="0">
                <a:solidFill>
                  <a:srgbClr val="000000"/>
                </a:solidFill>
                <a:latin typeface="Arial"/>
                <a:ea typeface="Arial"/>
                <a:cs typeface="Arial"/>
                <a:sym typeface="Arial"/>
              </a:rPr>
              <a:t>Maintenance suggested by a predictive model for maintenance services created from the maintenance logs data for continuous monitoring of the equipment.</a:t>
            </a:r>
          </a:p>
        </p:txBody>
      </p:sp>
      <p:sp>
        <p:nvSpPr>
          <p:cNvPr id="37" name="Google Shape;37;p1"/>
          <p:cNvSpPr txBox="1"/>
          <p:nvPr/>
        </p:nvSpPr>
        <p:spPr>
          <a:xfrm>
            <a:off x="4558232" y="1728785"/>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100" i="0" u="none" strike="noStrike" cap="none" dirty="0">
                <a:solidFill>
                  <a:srgbClr val="000000"/>
                </a:solidFill>
                <a:latin typeface="Arial"/>
                <a:ea typeface="Arial"/>
                <a:cs typeface="Arial"/>
                <a:sym typeface="Arial"/>
              </a:rPr>
              <a:t>Iron ore price keeps dropping below $50/t.</a:t>
            </a:r>
          </a:p>
          <a:p>
            <a:pPr marL="171450" marR="0" lvl="0" indent="-171450" algn="l" rtl="0">
              <a:lnSpc>
                <a:spcPct val="100000"/>
              </a:lnSpc>
              <a:spcBef>
                <a:spcPts val="0"/>
              </a:spcBef>
              <a:spcAft>
                <a:spcPts val="0"/>
              </a:spcAft>
              <a:buFont typeface="Arial" panose="020B0604020202020204" pitchFamily="34" charset="0"/>
              <a:buChar char="•"/>
            </a:pPr>
            <a:r>
              <a:rPr lang="en-US" sz="1100" dirty="0"/>
              <a:t>Inaccurate data logged into the systems can lead to a deviated model.</a:t>
            </a:r>
          </a:p>
          <a:p>
            <a:pPr marL="171450" marR="0" lvl="0" indent="-171450" algn="l" rtl="0">
              <a:lnSpc>
                <a:spcPct val="100000"/>
              </a:lnSpc>
              <a:spcBef>
                <a:spcPts val="0"/>
              </a:spcBef>
              <a:spcAft>
                <a:spcPts val="0"/>
              </a:spcAft>
              <a:buFont typeface="Arial" panose="020B0604020202020204" pitchFamily="34" charset="0"/>
              <a:buChar char="•"/>
            </a:pPr>
            <a:r>
              <a:rPr lang="en-US" sz="1100" i="0" u="none" strike="noStrike" cap="none" dirty="0">
                <a:solidFill>
                  <a:srgbClr val="000000"/>
                </a:solidFill>
                <a:latin typeface="Arial"/>
                <a:ea typeface="Arial"/>
                <a:cs typeface="Arial"/>
                <a:sym typeface="Arial"/>
              </a:rPr>
              <a:t>Abnormal increase of cost of the pieces of the equipment for replacement.</a:t>
            </a:r>
          </a:p>
        </p:txBody>
      </p:sp>
      <p:sp>
        <p:nvSpPr>
          <p:cNvPr id="38" name="Google Shape;38;p1"/>
          <p:cNvSpPr txBox="1"/>
          <p:nvPr/>
        </p:nvSpPr>
        <p:spPr>
          <a:xfrm>
            <a:off x="4590928" y="4850040"/>
            <a:ext cx="4324418" cy="1081065"/>
          </a:xfrm>
          <a:prstGeom prst="rect">
            <a:avLst/>
          </a:prstGeom>
          <a:noFill/>
          <a:ln>
            <a:noFill/>
          </a:ln>
        </p:spPr>
        <p:txBody>
          <a:bodyPr spcFirstLastPara="1" wrap="square" lIns="91425" tIns="45700" rIns="91425" bIns="45700" anchor="t" anchorCtr="0">
            <a:noAutofit/>
          </a:bodyPr>
          <a:lstStyle/>
          <a:p>
            <a:r>
              <a:rPr lang="en-US" sz="1100" dirty="0"/>
              <a:t>Creation of a model to predict the required maintenances services (Ore Crusher System) using data from the maintenance logs (</a:t>
            </a:r>
            <a:r>
              <a:rPr lang="en-US" sz="1100" i="0" u="none" strike="noStrike" baseline="0" dirty="0">
                <a:latin typeface="Roboto-Regular"/>
              </a:rPr>
              <a:t>Ellipse and SAP)</a:t>
            </a:r>
            <a:r>
              <a:rPr lang="en-US" sz="1100" dirty="0"/>
              <a:t>, the tons of iron ore processed (</a:t>
            </a:r>
            <a:r>
              <a:rPr lang="en-US" sz="1100" i="0" u="none" strike="noStrike" baseline="0" dirty="0">
                <a:latin typeface="Roboto-Regular"/>
              </a:rPr>
              <a:t>Data Historian and SAP</a:t>
            </a:r>
            <a:r>
              <a:rPr lang="en-US" sz="1100" dirty="0"/>
              <a:t>), the sensors measurements of vibration, temperature, and humidity (T3000 DCS).</a:t>
            </a:r>
            <a:endParaRPr sz="11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Monalco Mining Case Study</a:t>
            </a:r>
            <a:endParaRPr dirty="0"/>
          </a:p>
        </p:txBody>
      </p:sp>
      <p:sp>
        <p:nvSpPr>
          <p:cNvPr id="47" name="Google Shape;47;p1"/>
          <p:cNvSpPr txBox="1"/>
          <p:nvPr/>
        </p:nvSpPr>
        <p:spPr>
          <a:xfrm>
            <a:off x="4607126" y="3312466"/>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i="0" u="none" strike="noStrike" cap="none" dirty="0">
                <a:solidFill>
                  <a:srgbClr val="000000"/>
                </a:solidFill>
                <a:latin typeface="Arial"/>
                <a:ea typeface="Arial"/>
                <a:cs typeface="Arial"/>
                <a:sym typeface="Arial"/>
              </a:rPr>
              <a:t>Chanel Adams – Reliability Engineer, Jonas Richards – Asset Integrity Manager, Bruce Banner – Maintenance SME, Jane </a:t>
            </a:r>
            <a:r>
              <a:rPr lang="en-AU" sz="1100" i="0" u="none" strike="noStrike" cap="none" dirty="0" err="1">
                <a:solidFill>
                  <a:srgbClr val="000000"/>
                </a:solidFill>
                <a:latin typeface="Arial"/>
                <a:ea typeface="Arial"/>
                <a:cs typeface="Arial"/>
                <a:sym typeface="Arial"/>
              </a:rPr>
              <a:t>Steere</a:t>
            </a:r>
            <a:r>
              <a:rPr lang="en-AU" sz="1100" i="0" u="none" strike="noStrike" cap="none" dirty="0">
                <a:solidFill>
                  <a:srgbClr val="000000"/>
                </a:solidFill>
                <a:latin typeface="Arial"/>
                <a:ea typeface="Arial"/>
                <a:cs typeface="Arial"/>
                <a:sym typeface="Arial"/>
              </a:rPr>
              <a:t> - Principal Maintenance, Fargo Williams – Change Manager, Tara Starr - Maintenance SME</a:t>
            </a:r>
            <a:endParaRPr sz="160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How can Monalco reduce the operational maintenance cost by 20% to $40M/year, to operate with a safe profit margin buffer while the iron ore price oscillates around $55M?</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1051</Words>
  <Application>Microsoft Office PowerPoint</Application>
  <PresentationFormat>On-screen Show (4:3)</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Quattrocento Sans</vt:lpstr>
      <vt:lpstr>Roboto-Regular</vt:lpstr>
      <vt:lpstr>Synergy_CF_YNR002</vt:lpstr>
      <vt:lpstr>Monalco Mining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Monalco Mining Case Study</dc:title>
  <dc:creator>Christopher H</dc:creator>
  <cp:lastModifiedBy>Marcelo Alves Pereira</cp:lastModifiedBy>
  <cp:revision>26</cp:revision>
  <dcterms:modified xsi:type="dcterms:W3CDTF">2021-05-03T02:45:34Z</dcterms:modified>
</cp:coreProperties>
</file>