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9" autoAdjust="0"/>
  </p:normalViewPr>
  <p:slideViewPr>
    <p:cSldViewPr snapToGrid="0">
      <p:cViewPr>
        <p:scale>
          <a:sx n="125" d="100"/>
          <a:sy n="125" d="100"/>
        </p:scale>
        <p:origin x="119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Roboto-Regular"/>
              </a:rPr>
              <a:t>Your client is Big Mountain Resort, a ski resort located in Montana. Big Mountain Resort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offers spectacular views of Glacier National Park and Flathead National Forest, with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access to 105 trails. Every year about 350,000 people ski or snowboard at Big Mountain.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This mountain can accommodate skiers and riders of all levels and abilities.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These are serviced by 11 lifts, 2 T-bars, and 1 magic carpet for novice skiers. The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longest run is named Hellfire and is 3.3 miles in length. The base elevation is 4,464 ft,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and the summit is 6,817 ft with a vertical drop of 2,353 ft.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Big Mountain Resort has recently installed an additional chair lift to help increase the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distribution of visitors across the mountain. This additional chair increases their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operating costs by $1,540,000 this season.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The resort's pricing strategy has been to charge a premium above the average price of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resorts in its market segment. They know there are limitations to this approach. There's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a suspicion that Big Mountain is not capitalizing on its facilities as much as it could.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Basing their pricing on just the market average does not provide the business with a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good sense of how important some facilities are compared to others. This hampers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investment strategy. You are part of a new data science team brought in to implement a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more data-driven business strategy. The business wants some guidance on how to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select a better value for their ticket price. They are also considering a number of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changes that they hope will either cut costs without undermining the ticket price or will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support an even higher ticket price.</a:t>
            </a:r>
            <a:endParaRPr lang="en-AU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AU" b="1" dirty="0"/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Review the last paragraph of the overview and generate ideas about how to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increase revenue for the resort. Once you have an idea or two, use the data overview</a:t>
            </a:r>
          </a:p>
          <a:p>
            <a:pPr algn="l"/>
            <a:r>
              <a:rPr lang="en-US" sz="1800" b="0" i="0" u="none" strike="noStrike" baseline="0" dirty="0">
                <a:solidFill>
                  <a:srgbClr val="1155CD"/>
                </a:solidFill>
                <a:latin typeface="Roboto-Regular"/>
              </a:rPr>
              <a:t>provided below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to determine if your idea can be evaluated and supported by these data.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Keep in mind that this data contains information from 330 resorts in the US that can be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considered part of the same market share and we have these same data columns for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Big Mountain Resort as well.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Robot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Region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Vertical drop /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Roboto-Regular"/>
              </a:rPr>
              <a:t>LongestRun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 / Skiable area / Average Snowfall /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Roboto-Regular"/>
              </a:rPr>
              <a:t>NightSkiing</a:t>
            </a:r>
            <a:endParaRPr lang="en-US" sz="1800" b="0" i="0" u="none" strike="noStrike" baseline="0" dirty="0">
              <a:solidFill>
                <a:srgbClr val="000000"/>
              </a:solidFill>
              <a:latin typeface="Robot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Chairs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Runs (trails)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-Regular"/>
              </a:rPr>
              <a:t>Terrain parks</a:t>
            </a:r>
          </a:p>
          <a:p>
            <a:pPr algn="l"/>
            <a:endParaRPr lang="en-AU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AU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2"/>
            <a:ext cx="4433650" cy="493776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633108" y="1576012"/>
            <a:ext cx="4344156" cy="493776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0112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33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1767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75196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7" y="1964976"/>
            <a:ext cx="4413505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050" b="0" i="0" u="none" strike="noStrike" baseline="0" dirty="0">
                <a:latin typeface="Roboto-Regular"/>
              </a:rPr>
              <a:t>Big Mountain Resort (BMR) is a ski resort located in Montana with spectacular views of Glacier National Park and Flathead National Forest, and 105 trails. BMR has around 350K visitors yearly. Recently a new chair was installed, creating an extra $1.5Mi operational cost. The current price strategy is to charge above the segment's average, and the facilities' capitalization can be sub-</a:t>
            </a:r>
            <a:r>
              <a:rPr lang="en-US" sz="1050" b="0" i="0" u="none" strike="noStrike" baseline="0" dirty="0" err="1">
                <a:latin typeface="Roboto-Regular"/>
              </a:rPr>
              <a:t>optimal.We</a:t>
            </a:r>
            <a:r>
              <a:rPr lang="en-US" sz="1050" b="0" i="0" u="none" strike="noStrike" baseline="0" dirty="0">
                <a:latin typeface="Roboto-Regular"/>
              </a:rPr>
              <a:t> are proposing an increase in the volume of clients of 20% by promotions and Fidelity Plan supported by a new marketing campaign to promote the resort advantages and remembering the clients to use the facilities during their visit.</a:t>
            </a:r>
            <a:endParaRPr lang="en-US" sz="1050" dirty="0">
              <a:latin typeface="Roboto-Regular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7" y="3987184"/>
            <a:ext cx="4413505" cy="61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-Regular"/>
              </a:rPr>
              <a:t>Increase the number of total visitors by 20%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 err="1">
                <a:latin typeface="Roboto-Regular"/>
              </a:rPr>
              <a:t>Fidelize</a:t>
            </a:r>
            <a:r>
              <a:rPr lang="en-US" sz="1050" dirty="0">
                <a:latin typeface="Roboto-Regular"/>
              </a:rPr>
              <a:t> 15% of the clients as recurrent visitors and 5% adhering to the Fidelity plan.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-Regular"/>
              </a:rPr>
              <a:t>Improve the facilities revenue by 10-20%</a:t>
            </a:r>
            <a:endParaRPr sz="1050" i="0" u="none" strike="noStrike" cap="none" dirty="0">
              <a:solidFill>
                <a:srgbClr val="000000"/>
              </a:solidFill>
              <a:latin typeface="Roboto-Regular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1" y="5015895"/>
            <a:ext cx="4413505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Roboto-Regular"/>
              </a:rPr>
              <a:t>Include new tickets’ modalities for weekdays and night </a:t>
            </a:r>
            <a:r>
              <a:rPr lang="en-US" sz="1050" dirty="0" err="1">
                <a:latin typeface="Roboto-Regular"/>
              </a:rPr>
              <a:t>only.•Tickets</a:t>
            </a:r>
            <a:r>
              <a:rPr lang="en-US" sz="1050" dirty="0">
                <a:latin typeface="Roboto-Regular"/>
              </a:rPr>
              <a:t> combos with discounted/free tickets that keep the average ticket around the average price in the segment.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Roboto-Regular"/>
              </a:rPr>
              <a:t>Creation of Fidelity Plan with advantages on using the facilities and a Marketing campaign highlighting the features where BMR has the best numbers (number of trails, longest run, vertical drop, skiable area, average snowfall, night skiing).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Roboto-Regular"/>
              </a:rPr>
              <a:t>Distribute banners close to the lifts lines advertising the facilities (restaurants and hotel) and the Fidelity Plan.</a:t>
            </a:r>
            <a:endParaRPr lang="en-AU" sz="1050" dirty="0">
              <a:latin typeface="Roboto-Regular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6706C-0614-4161-9AAF-230D15264C59}"/>
              </a:ext>
            </a:extLst>
          </p:cNvPr>
          <p:cNvGrpSpPr/>
          <p:nvPr/>
        </p:nvGrpSpPr>
        <p:grpSpPr>
          <a:xfrm>
            <a:off x="4652846" y="1618127"/>
            <a:ext cx="4324418" cy="1426857"/>
            <a:chOff x="4652846" y="1618127"/>
            <a:chExt cx="4324418" cy="1426857"/>
          </a:xfrm>
        </p:grpSpPr>
        <p:sp>
          <p:nvSpPr>
            <p:cNvPr id="23" name="Google Shape;23;p1"/>
            <p:cNvSpPr/>
            <p:nvPr/>
          </p:nvSpPr>
          <p:spPr>
            <a:xfrm>
              <a:off x="4714095" y="1618127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096354" y="1650181"/>
              <a:ext cx="3597454" cy="224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Constraints within solution space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>
              <a:off x="4652846" y="1963919"/>
              <a:ext cx="4324418" cy="108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i="0" u="none" strike="noStrike" cap="none" dirty="0">
                  <a:solidFill>
                    <a:srgbClr val="000000"/>
                  </a:solidFill>
                  <a:latin typeface="Roboto-Regular"/>
                  <a:sym typeface="Arial"/>
                </a:rPr>
                <a:t>Weather restrictions during the season (access roads closed, storms, low snow precipitation)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Roboto-Regular"/>
                </a:rPr>
                <a:t>Competitors in the same segment heavily reducing their tickets and getting prospective clients</a:t>
              </a:r>
              <a:endParaRPr lang="en-US" sz="1050" i="0" u="none" strike="noStrike" cap="none" dirty="0">
                <a:solidFill>
                  <a:srgbClr val="000000"/>
                </a:solidFill>
                <a:latin typeface="Roboto-Regular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A4249E7-1E53-447E-91DD-5767986005DD}"/>
              </a:ext>
            </a:extLst>
          </p:cNvPr>
          <p:cNvGrpSpPr/>
          <p:nvPr/>
        </p:nvGrpSpPr>
        <p:grpSpPr>
          <a:xfrm>
            <a:off x="4636648" y="4797685"/>
            <a:ext cx="4324418" cy="1368554"/>
            <a:chOff x="4636648" y="4797685"/>
            <a:chExt cx="4324418" cy="1368554"/>
          </a:xfrm>
        </p:grpSpPr>
        <p:sp>
          <p:nvSpPr>
            <p:cNvPr id="31" name="Google Shape;31;p1"/>
            <p:cNvSpPr/>
            <p:nvPr/>
          </p:nvSpPr>
          <p:spPr>
            <a:xfrm>
              <a:off x="4714095" y="4797685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096354" y="4829741"/>
              <a:ext cx="3597454" cy="224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dirty="0">
                  <a:solidFill>
                    <a:schemeClr val="dk1"/>
                  </a:solidFill>
                </a:rPr>
                <a:t>Key</a:t>
              </a:r>
              <a:r>
                <a:rPr lang="en-AU" sz="1428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data sources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>
              <a:off x="4636648" y="5085174"/>
              <a:ext cx="4324418" cy="108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i="0" u="none" strike="noStrike" cap="none" dirty="0">
                  <a:solidFill>
                    <a:srgbClr val="000000"/>
                  </a:solidFill>
                  <a:latin typeface="Roboto-Regular"/>
                  <a:sym typeface="Arial"/>
                </a:rPr>
                <a:t>Data about the competitors in the market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Roboto-Regular"/>
                </a:rPr>
                <a:t>Clients’ data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Roboto-Regular"/>
                </a:rPr>
                <a:t>Facilities’ revenue data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50" i="0" u="none" strike="noStrike" cap="none" dirty="0">
                  <a:solidFill>
                    <a:srgbClr val="000000"/>
                  </a:solidFill>
                  <a:latin typeface="Roboto-Regular"/>
                  <a:sym typeface="Arial"/>
                </a:rPr>
                <a:t>Weather forecasting</a:t>
              </a:r>
            </a:p>
          </p:txBody>
        </p:sp>
      </p:grpSp>
      <p:sp>
        <p:nvSpPr>
          <p:cNvPr id="39" name="Google Shape;39;p1"/>
          <p:cNvSpPr/>
          <p:nvPr/>
        </p:nvSpPr>
        <p:spPr>
          <a:xfrm>
            <a:off x="667905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7423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9804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9238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9141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59456" y="104834"/>
            <a:ext cx="7724912" cy="1319125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Resort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B3A0A3-1F9E-4D38-82EF-BF17A9297F54}"/>
              </a:ext>
            </a:extLst>
          </p:cNvPr>
          <p:cNvGrpSpPr/>
          <p:nvPr/>
        </p:nvGrpSpPr>
        <p:grpSpPr>
          <a:xfrm>
            <a:off x="4652846" y="3207096"/>
            <a:ext cx="4324418" cy="1421569"/>
            <a:chOff x="4652846" y="3207096"/>
            <a:chExt cx="4324418" cy="1421569"/>
          </a:xfrm>
        </p:grpSpPr>
        <p:sp>
          <p:nvSpPr>
            <p:cNvPr id="26" name="Google Shape;26;p1"/>
            <p:cNvSpPr/>
            <p:nvPr/>
          </p:nvSpPr>
          <p:spPr>
            <a:xfrm>
              <a:off x="4714095" y="3207096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096354" y="3239152"/>
              <a:ext cx="3597454" cy="224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Stakeholders to provide key insight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 txBox="1"/>
            <p:nvPr/>
          </p:nvSpPr>
          <p:spPr>
            <a:xfrm>
              <a:off x="4652846" y="3547600"/>
              <a:ext cx="4324418" cy="108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50" i="0" u="none" strike="noStrike" cap="none" dirty="0">
                  <a:solidFill>
                    <a:srgbClr val="000000"/>
                  </a:solidFill>
                  <a:latin typeface="Roboto-Regular"/>
                  <a:sym typeface="Arial"/>
                </a:rPr>
                <a:t>CEO, Sales VP, Marketing VP, CTO, </a:t>
              </a:r>
              <a:r>
                <a:rPr lang="en-AU" sz="1050" dirty="0">
                  <a:latin typeface="Roboto-Regular"/>
                </a:rPr>
                <a:t>Database Manager, Head of Data Science </a:t>
              </a:r>
              <a:endParaRPr sz="1200" i="0" u="none" strike="noStrike" cap="none" dirty="0">
                <a:solidFill>
                  <a:srgbClr val="000000"/>
                </a:solidFill>
                <a:latin typeface="Roboto-Regular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Big Mountain Resort increase the visitor base by 20% and convert 15% of the customers to recurrent with 5% adhering to the Fidelity plan? The customer volume increase can add 10% to the facilities’ revenue? These goals will be achieved with a marketing campaign in place before the next season starts, a price structure for the tickets, and the Fidelity Plan.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1058</Words>
  <Application>Microsoft Office PowerPoint</Application>
  <PresentationFormat>On-screen Show (4:3)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Roboto-Regular</vt:lpstr>
      <vt:lpstr>Synergy_CF_YNR002</vt:lpstr>
      <vt:lpstr>Big Mountain Resort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Mining Case Study</dc:title>
  <dc:creator>Christopher H</dc:creator>
  <cp:lastModifiedBy>Marcelo Alves Pereira</cp:lastModifiedBy>
  <cp:revision>40</cp:revision>
  <dcterms:modified xsi:type="dcterms:W3CDTF">2021-05-22T17:43:10Z</dcterms:modified>
</cp:coreProperties>
</file>