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exen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exe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aac39f4d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aac39f4d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aac39f4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aac39f4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aac39f4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aac39f4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b05e228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b05e228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b05e228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b05e228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b05e228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b05e228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ae2e89e29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ae2e89e2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ae2e89e29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ae2e89e29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ae2e89e29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ae2e89e29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ae2e89e29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ae2e89e29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aac39f4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aac39f4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aac39f4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aac39f4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aac39f4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aac39f4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aac39f4d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aac39f4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Desafio Final</a:t>
            </a:r>
            <a:br>
              <a:rPr lang="es-419">
                <a:latin typeface="Lexend"/>
                <a:ea typeface="Lexend"/>
                <a:cs typeface="Lexend"/>
                <a:sym typeface="Lexend"/>
              </a:rPr>
            </a:br>
            <a:r>
              <a:rPr lang="es-419">
                <a:latin typeface="Lexend"/>
                <a:ea typeface="Lexend"/>
                <a:cs typeface="Lexend"/>
                <a:sym typeface="Lexend"/>
              </a:rPr>
              <a:t>Data Science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74350" y="3924925"/>
            <a:ext cx="45330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Equipo: Marcelo Baeza, Luis Salazar y Lucas Ferrero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312125" y="706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Análisis Exploratorio de Datos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" name="Google Shape;217;p22"/>
          <p:cNvSpPr txBox="1"/>
          <p:nvPr>
            <p:ph type="title"/>
          </p:nvPr>
        </p:nvSpPr>
        <p:spPr>
          <a:xfrm>
            <a:off x="312125" y="8767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s-419" sz="1300">
                <a:latin typeface="Lexend"/>
                <a:ea typeface="Lexend"/>
                <a:cs typeface="Lexend"/>
                <a:sym typeface="Lexend"/>
              </a:rPr>
              <a:t>5. </a:t>
            </a:r>
            <a:r>
              <a:rPr lang="es-419" sz="1300">
                <a:latin typeface="Lexend"/>
                <a:ea typeface="Lexend"/>
                <a:cs typeface="Lexend"/>
                <a:sym typeface="Lexend"/>
              </a:rPr>
              <a:t>¿Cuál es la distribución de las edades de los clientes que solicitan tarjetas de crédito?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800" y="1483100"/>
            <a:ext cx="3747625" cy="3355600"/>
          </a:xfrm>
          <a:prstGeom prst="rect">
            <a:avLst/>
          </a:prstGeom>
          <a:noFill/>
          <a:ln cap="flat" cmpd="sng" w="2857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22"/>
          <p:cNvSpPr txBox="1"/>
          <p:nvPr/>
        </p:nvSpPr>
        <p:spPr>
          <a:xfrm>
            <a:off x="812500" y="25717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 observa que la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mayoría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de solicitantes y aprobados tiene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edades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entre 35 y 45 años.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312125" y="706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Análisis Exploratorio de Datos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312125" y="876750"/>
            <a:ext cx="52623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6. </a:t>
            </a: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¿Cuál es la distribución de los tipos de propiedades de los clientes, teniendo en cuenta si tienen auto o no?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706500" y="2297400"/>
            <a:ext cx="497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La predominancia en ambas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gráficas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es para personas que poseen una casa o departamento. No existe una tendencia respecto a qué personas se le asigna una tarjeta o quienes no.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7347850" y="3800450"/>
            <a:ext cx="1299900" cy="8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1F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6083175" y="3995750"/>
            <a:ext cx="104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Gráficos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375"/>
            <a:ext cx="8839199" cy="3883890"/>
          </a:xfrm>
          <a:prstGeom prst="rect">
            <a:avLst/>
          </a:prstGeom>
          <a:noFill/>
          <a:ln cap="flat" cmpd="sng" w="2857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4"/>
          <p:cNvSpPr txBox="1"/>
          <p:nvPr/>
        </p:nvSpPr>
        <p:spPr>
          <a:xfrm>
            <a:off x="5835875" y="707525"/>
            <a:ext cx="134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Poseen auto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1459450" y="707525"/>
            <a:ext cx="185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No p</a:t>
            </a: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oseen auto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312125" y="146850"/>
            <a:ext cx="65736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Análisis Exploratorio de Datos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520050" y="127175"/>
            <a:ext cx="64038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Aplicación de Machine Learning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520050" y="1066850"/>
            <a:ext cx="7442400" cy="369300"/>
          </a:xfrm>
          <a:prstGeom prst="rect">
            <a:avLst/>
          </a:prstGeom>
          <a:solidFill>
            <a:srgbClr val="002535">
              <a:alpha val="516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 10 modelos iniciales se eligieron 3 para seguir operando usando Random Forest Classifier</a:t>
            </a:r>
            <a:endParaRPr i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520050" y="1703075"/>
            <a:ext cx="149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Resultados: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413575" y="2343150"/>
            <a:ext cx="1007700" cy="400200"/>
          </a:xfrm>
          <a:prstGeom prst="rect">
            <a:avLst/>
          </a:prstGeom>
          <a:solidFill>
            <a:srgbClr val="002535">
              <a:alpha val="516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Modelo 1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3946350" y="2343150"/>
            <a:ext cx="1007700" cy="400200"/>
          </a:xfrm>
          <a:prstGeom prst="rect">
            <a:avLst/>
          </a:prstGeom>
          <a:solidFill>
            <a:srgbClr val="002535">
              <a:alpha val="516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Modelo 2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6592350" y="2307825"/>
            <a:ext cx="1007700" cy="400200"/>
          </a:xfrm>
          <a:prstGeom prst="rect">
            <a:avLst/>
          </a:prstGeom>
          <a:solidFill>
            <a:srgbClr val="002535">
              <a:alpha val="516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Modelo 3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681050" y="2979325"/>
            <a:ext cx="2388000" cy="743400"/>
          </a:xfrm>
          <a:prstGeom prst="rect">
            <a:avLst/>
          </a:prstGeom>
          <a:solidFill>
            <a:srgbClr val="002535">
              <a:alpha val="516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Mean:  0.4177842061914342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std:  0.15728666599892036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Variance:  0.02473909530105593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3302100" y="2979325"/>
            <a:ext cx="2296200" cy="743400"/>
          </a:xfrm>
          <a:prstGeom prst="rect">
            <a:avLst/>
          </a:prstGeom>
          <a:solidFill>
            <a:srgbClr val="002535">
              <a:alpha val="516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Mean:  0.39911369195997526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std:  0.18000259380793657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Variance:  0.032400933777585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5760900" y="2979325"/>
            <a:ext cx="2670600" cy="743400"/>
          </a:xfrm>
          <a:prstGeom prst="rect">
            <a:avLst/>
          </a:prstGeom>
          <a:solidFill>
            <a:srgbClr val="002535">
              <a:alpha val="516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Mean:  0.418842534017898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std:  0.15490990647930442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Variance:  0.023997079125426844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336325" y="252825"/>
            <a:ext cx="51393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i="1" lang="es-419">
                <a:latin typeface="Lexend"/>
                <a:ea typeface="Lexend"/>
                <a:cs typeface="Lexend"/>
                <a:sym typeface="Lexend"/>
              </a:rPr>
              <a:t>Bias-Variance Trade Off</a:t>
            </a:r>
            <a:endParaRPr i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597500" y="1042650"/>
            <a:ext cx="49134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Modelo 1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Tiempo: 338.7708840370178 segundos.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MSE: 0.309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Bias: 0.223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Variance: 0.086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Modelo 2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Tiempo 448.3412914276123 segundos.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MSE: 0.298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Bias: 0.218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Variance: 0.080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Modelo 3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Tiempo 353.31135749816895 segundos.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MSE: 0.310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Bias: 0.223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Variance: 0.086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/>
          <p:nvPr/>
        </p:nvSpPr>
        <p:spPr>
          <a:xfrm>
            <a:off x="873300" y="1215150"/>
            <a:ext cx="7397400" cy="2713200"/>
          </a:xfrm>
          <a:prstGeom prst="roundRect">
            <a:avLst>
              <a:gd fmla="val 16667" name="adj"/>
            </a:avLst>
          </a:prstGeom>
          <a:solidFill>
            <a:srgbClr val="002535">
              <a:alpha val="51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 txBox="1"/>
          <p:nvPr>
            <p:ph type="title"/>
          </p:nvPr>
        </p:nvSpPr>
        <p:spPr>
          <a:xfrm>
            <a:off x="604825" y="204925"/>
            <a:ext cx="45870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exend"/>
                <a:ea typeface="Lexend"/>
                <a:cs typeface="Lexend"/>
                <a:sym typeface="Lexend"/>
              </a:rPr>
              <a:t>Conclusiones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1119300" y="1554450"/>
            <a:ext cx="69054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realizó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el EDA, por lo que se obtuvo un conocimiento general de las variables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3 modelos elegidos clasificaron de forma uniforme debido a su baja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desviación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estándar.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promedio de categorización de los 3 modelos es bajo, por lo que su probabilidad de que etiqueten correctamente también será baja.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1779075" y="1427300"/>
            <a:ext cx="2615400" cy="632400"/>
          </a:xfrm>
          <a:prstGeom prst="roundRect">
            <a:avLst>
              <a:gd fmla="val 16667" name="adj"/>
            </a:avLst>
          </a:prstGeom>
          <a:solidFill>
            <a:srgbClr val="000000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613475" y="2474150"/>
            <a:ext cx="1276200" cy="632400"/>
          </a:xfrm>
          <a:prstGeom prst="roundRect">
            <a:avLst>
              <a:gd fmla="val 16667" name="adj"/>
            </a:avLst>
          </a:prstGeom>
          <a:solidFill>
            <a:srgbClr val="000000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721175" y="3692425"/>
            <a:ext cx="2976600" cy="632400"/>
          </a:xfrm>
          <a:prstGeom prst="roundRect">
            <a:avLst>
              <a:gd fmla="val 16667" name="adj"/>
            </a:avLst>
          </a:prstGeom>
          <a:solidFill>
            <a:srgbClr val="000000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5507925" y="3141650"/>
            <a:ext cx="1612500" cy="632400"/>
          </a:xfrm>
          <a:prstGeom prst="roundRect">
            <a:avLst>
              <a:gd fmla="val 16667" name="adj"/>
            </a:avLst>
          </a:prstGeom>
          <a:solidFill>
            <a:srgbClr val="000000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453775" y="339225"/>
            <a:ext cx="1612500" cy="7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Índice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868538" y="1392175"/>
            <a:ext cx="702600" cy="702600"/>
          </a:xfrm>
          <a:prstGeom prst="ellipse">
            <a:avLst/>
          </a:prstGeom>
          <a:solidFill>
            <a:srgbClr val="C1FD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238" y="1475875"/>
            <a:ext cx="535199" cy="5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/>
          <p:nvPr/>
        </p:nvSpPr>
        <p:spPr>
          <a:xfrm>
            <a:off x="868550" y="2496225"/>
            <a:ext cx="702600" cy="702600"/>
          </a:xfrm>
          <a:prstGeom prst="ellipse">
            <a:avLst/>
          </a:prstGeom>
          <a:solidFill>
            <a:srgbClr val="C1FD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625" y="2531300"/>
            <a:ext cx="632451" cy="63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868550" y="3657325"/>
            <a:ext cx="702600" cy="702600"/>
          </a:xfrm>
          <a:prstGeom prst="ellipse">
            <a:avLst/>
          </a:prstGeom>
          <a:solidFill>
            <a:srgbClr val="C1FDF4"/>
          </a:solidFill>
          <a:ln cap="flat" cmpd="sng" w="952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938" y="3716613"/>
            <a:ext cx="583825" cy="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/>
          <p:nvPr/>
        </p:nvSpPr>
        <p:spPr>
          <a:xfrm>
            <a:off x="4751575" y="1793625"/>
            <a:ext cx="702600" cy="702600"/>
          </a:xfrm>
          <a:prstGeom prst="ellipse">
            <a:avLst/>
          </a:prstGeom>
          <a:solidFill>
            <a:srgbClr val="C1FDF4"/>
          </a:solidFill>
          <a:ln cap="flat" cmpd="sng" w="952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3788" y="1885838"/>
            <a:ext cx="518175" cy="5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/>
          <p:nvPr/>
        </p:nvSpPr>
        <p:spPr>
          <a:xfrm>
            <a:off x="4751563" y="3049400"/>
            <a:ext cx="702600" cy="702600"/>
          </a:xfrm>
          <a:prstGeom prst="ellipse">
            <a:avLst/>
          </a:prstGeom>
          <a:solidFill>
            <a:srgbClr val="C1FDF4"/>
          </a:solidFill>
          <a:ln cap="flat" cmpd="sng" w="952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0600" y="3158450"/>
            <a:ext cx="484500" cy="4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 txBox="1"/>
          <p:nvPr>
            <p:ph type="title"/>
          </p:nvPr>
        </p:nvSpPr>
        <p:spPr>
          <a:xfrm>
            <a:off x="1779075" y="3749575"/>
            <a:ext cx="30762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420">
                <a:latin typeface="Lexend"/>
                <a:ea typeface="Lexend"/>
                <a:cs typeface="Lexend"/>
                <a:sym typeface="Lexend"/>
              </a:rPr>
              <a:t>Análisis</a:t>
            </a:r>
            <a:r>
              <a:rPr lang="es-419" sz="1420">
                <a:latin typeface="Lexend"/>
                <a:ea typeface="Lexend"/>
                <a:cs typeface="Lexend"/>
                <a:sym typeface="Lexend"/>
              </a:rPr>
              <a:t> Exploratorio de Datos</a:t>
            </a:r>
            <a:endParaRPr sz="142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14"/>
          <p:cNvSpPr txBox="1"/>
          <p:nvPr>
            <p:ph type="title"/>
          </p:nvPr>
        </p:nvSpPr>
        <p:spPr>
          <a:xfrm>
            <a:off x="1767863" y="1484438"/>
            <a:ext cx="26613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420">
                <a:latin typeface="Lexend"/>
                <a:ea typeface="Lexend"/>
                <a:cs typeface="Lexend"/>
                <a:sym typeface="Lexend"/>
              </a:rPr>
              <a:t>Caso y Problema a resolver</a:t>
            </a:r>
            <a:endParaRPr sz="142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14"/>
          <p:cNvSpPr txBox="1"/>
          <p:nvPr>
            <p:ph type="title"/>
          </p:nvPr>
        </p:nvSpPr>
        <p:spPr>
          <a:xfrm>
            <a:off x="1767875" y="2531300"/>
            <a:ext cx="16818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420">
                <a:latin typeface="Lexend"/>
                <a:ea typeface="Lexend"/>
                <a:cs typeface="Lexend"/>
                <a:sym typeface="Lexend"/>
              </a:rPr>
              <a:t>Objetivo</a:t>
            </a:r>
            <a:endParaRPr sz="142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5546300" y="1828725"/>
            <a:ext cx="3192000" cy="632400"/>
          </a:xfrm>
          <a:prstGeom prst="roundRect">
            <a:avLst>
              <a:gd fmla="val 16667" name="adj"/>
            </a:avLst>
          </a:prstGeom>
          <a:solidFill>
            <a:srgbClr val="000000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 txBox="1"/>
          <p:nvPr>
            <p:ph type="title"/>
          </p:nvPr>
        </p:nvSpPr>
        <p:spPr>
          <a:xfrm>
            <a:off x="5662100" y="1885863"/>
            <a:ext cx="3076200" cy="51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420">
                <a:latin typeface="Lexend"/>
                <a:ea typeface="Lexend"/>
                <a:cs typeface="Lexend"/>
                <a:sym typeface="Lexend"/>
              </a:rPr>
              <a:t>Aplicación</a:t>
            </a:r>
            <a:r>
              <a:rPr lang="es-419" sz="1420">
                <a:latin typeface="Lexend"/>
                <a:ea typeface="Lexend"/>
                <a:cs typeface="Lexend"/>
                <a:sym typeface="Lexend"/>
              </a:rPr>
              <a:t> de ML</a:t>
            </a:r>
            <a:endParaRPr sz="142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14"/>
          <p:cNvSpPr txBox="1"/>
          <p:nvPr>
            <p:ph type="title"/>
          </p:nvPr>
        </p:nvSpPr>
        <p:spPr>
          <a:xfrm>
            <a:off x="5662075" y="3198788"/>
            <a:ext cx="30762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420">
                <a:latin typeface="Lexend"/>
                <a:ea typeface="Lexend"/>
                <a:cs typeface="Lexend"/>
                <a:sym typeface="Lexend"/>
              </a:rPr>
              <a:t>Conclusiones</a:t>
            </a:r>
            <a:endParaRPr sz="142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298300" y="399450"/>
            <a:ext cx="4587000" cy="7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419" sz="2400">
                <a:latin typeface="Lexend"/>
                <a:ea typeface="Lexend"/>
                <a:cs typeface="Lexend"/>
                <a:sym typeface="Lexend"/>
              </a:rPr>
              <a:t>Caso y Problema a resolver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166" name="Google Shape;166;p15"/>
          <p:cNvSpPr txBox="1"/>
          <p:nvPr/>
        </p:nvSpPr>
        <p:spPr>
          <a:xfrm>
            <a:off x="541350" y="1678950"/>
            <a:ext cx="4036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-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La Base de Datos corresponde a un banco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-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La </a:t>
            </a: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información</a:t>
            </a: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incluye datos personales de los clientes del banco que han solicitado una tarjeta de </a:t>
            </a: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crédito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-"/>
            </a:pPr>
            <a:r>
              <a:rPr lang="es-419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Cuenta con un registro de 438558 de clientes.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125" y="1443525"/>
            <a:ext cx="3892024" cy="2256432"/>
          </a:xfrm>
          <a:prstGeom prst="rect">
            <a:avLst/>
          </a:prstGeom>
          <a:noFill/>
          <a:ln cap="flat" cmpd="sng" w="2857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311450" y="181325"/>
            <a:ext cx="7213800" cy="9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Lexend"/>
                <a:ea typeface="Lexend"/>
                <a:cs typeface="Lexend"/>
                <a:sym typeface="Lexend"/>
              </a:rPr>
              <a:t>Preguntas de la </a:t>
            </a:r>
            <a:r>
              <a:rPr lang="es-419" sz="2400">
                <a:latin typeface="Lexend"/>
                <a:ea typeface="Lexend"/>
                <a:cs typeface="Lexend"/>
                <a:sym typeface="Lexend"/>
              </a:rPr>
              <a:t>Investigación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833875" y="1177275"/>
            <a:ext cx="70215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5D5D5"/>
              </a:buClr>
              <a:buSzPts val="1300"/>
              <a:buFont typeface="Lexend"/>
              <a:buAutoNum type="arabicPeriod"/>
            </a:pP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¿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Cuál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es la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correlación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entre el estado civil de los clientes y la tasa de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aprobación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de tarjetas de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crédito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1300">
              <a:solidFill>
                <a:srgbClr val="D5D5D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300"/>
              <a:buFont typeface="Lexend"/>
              <a:buAutoNum type="arabicPeriod"/>
            </a:pP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¿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Cuál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es la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distribución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entre los niveles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académicos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de los clientes a los que se les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aprobó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una tarjeta de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crédito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1300">
              <a:solidFill>
                <a:srgbClr val="D5D5D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300"/>
              <a:buFont typeface="Lexend"/>
              <a:buAutoNum type="arabicPeriod"/>
            </a:pP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¿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Cuál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es la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correlación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entre la cantidad de miembros en la familia de los clientes y los ingresos anuales?</a:t>
            </a:r>
            <a:endParaRPr sz="1300">
              <a:solidFill>
                <a:srgbClr val="D5D5D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300"/>
              <a:buFont typeface="Lexend"/>
              <a:buAutoNum type="arabicPeriod"/>
            </a:pP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¿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Cuál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es la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correlación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entre las profesiones de los clientes y la cantidad de solicitudes de tarjetas de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crédito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, teniendo en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cuenta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el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género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de los clientes?</a:t>
            </a:r>
            <a:endParaRPr sz="1300">
              <a:solidFill>
                <a:srgbClr val="D5D5D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300"/>
              <a:buFont typeface="Lexend"/>
              <a:buAutoNum type="arabicPeriod"/>
            </a:pP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¿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Cuál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es la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distribución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de las edades de los clientes que solicitan tarjetas de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crédito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1300">
              <a:solidFill>
                <a:srgbClr val="D5D5D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300"/>
              <a:buFont typeface="Lexend"/>
              <a:buAutoNum type="arabicPeriod"/>
            </a:pP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¿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Cuál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es la 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distribución</a:t>
            </a:r>
            <a:r>
              <a:rPr lang="es-419" sz="1300">
                <a:solidFill>
                  <a:srgbClr val="D5D5D5"/>
                </a:solidFill>
                <a:latin typeface="Lexend"/>
                <a:ea typeface="Lexend"/>
                <a:cs typeface="Lexend"/>
                <a:sym typeface="Lexend"/>
              </a:rPr>
              <a:t> de los tipos de propiedades de los clientes, teniendo en cuenta si tienen auto o no?</a:t>
            </a:r>
            <a:endParaRPr sz="1300">
              <a:solidFill>
                <a:srgbClr val="D5D5D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311450" y="181325"/>
            <a:ext cx="7213800" cy="9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Lexend"/>
                <a:ea typeface="Lexend"/>
                <a:cs typeface="Lexend"/>
                <a:sym typeface="Lexend"/>
              </a:rPr>
              <a:t>Objetivo Principal de la </a:t>
            </a:r>
            <a:r>
              <a:rPr lang="es-419" sz="2400">
                <a:latin typeface="Lexend"/>
                <a:ea typeface="Lexend"/>
                <a:cs typeface="Lexend"/>
                <a:sym typeface="Lexend"/>
              </a:rPr>
              <a:t>Investigación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721775" y="1324500"/>
            <a:ext cx="51225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¿Es posible generar un modelo de </a:t>
            </a:r>
            <a:r>
              <a:rPr lang="es-419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clasificación</a:t>
            </a:r>
            <a:r>
              <a:rPr lang="es-419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que nos ayude a conocer que clientes son los </a:t>
            </a:r>
            <a:r>
              <a:rPr lang="es-419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más</a:t>
            </a:r>
            <a:r>
              <a:rPr lang="es-419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adecuados para obtener una tarjeta de </a:t>
            </a:r>
            <a:r>
              <a:rPr lang="es-419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crédito mediante diferentes datos personales?</a:t>
            </a:r>
            <a:endParaRPr sz="1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312125" y="706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Análisis</a:t>
            </a:r>
            <a:r>
              <a:rPr lang="es-419">
                <a:latin typeface="Lexend"/>
                <a:ea typeface="Lexend"/>
                <a:cs typeface="Lexend"/>
                <a:sym typeface="Lexend"/>
              </a:rPr>
              <a:t> Exploratorio de Datos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312125" y="8767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Lexend"/>
              <a:buAutoNum type="arabicPeriod"/>
            </a:pP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¿</a:t>
            </a: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Cuál es la correlación entre el estado civil de los clientes y la tasa de aprobación de tarjetas de crédito?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900" y="1682850"/>
            <a:ext cx="3453402" cy="3155850"/>
          </a:xfrm>
          <a:prstGeom prst="rect">
            <a:avLst/>
          </a:prstGeom>
          <a:noFill/>
          <a:ln cap="flat" cmpd="sng" w="2857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18"/>
          <p:cNvSpPr txBox="1"/>
          <p:nvPr/>
        </p:nvSpPr>
        <p:spPr>
          <a:xfrm>
            <a:off x="572275" y="2629725"/>
            <a:ext cx="406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 puede observar que los clientes que se encuentran casados son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más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adecuados para recibir una tarjeta de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crédito. Esto puede deberse a la estabilidad económica que se genera en la pareja.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312125" y="706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Análisis Exploratorio de Datos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312125" y="8767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2. ¿Cuál es la distribución entre los niveles académicos de los clientes a los que se les aprobó una tarjeta de crédito?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700" y="1750475"/>
            <a:ext cx="3869740" cy="3155849"/>
          </a:xfrm>
          <a:prstGeom prst="rect">
            <a:avLst/>
          </a:prstGeom>
          <a:noFill/>
          <a:ln cap="flat" cmpd="sng" w="2857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19"/>
          <p:cNvSpPr txBox="1"/>
          <p:nvPr/>
        </p:nvSpPr>
        <p:spPr>
          <a:xfrm>
            <a:off x="551075" y="2912750"/>
            <a:ext cx="406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El 68% de los clientes aprobados poseen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título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secundario y solo un 27%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terminó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una carrera universitaria.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312125" y="706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Análisis Exploratorio de Datos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1" name="Google Shape;201;p20"/>
          <p:cNvSpPr txBox="1"/>
          <p:nvPr>
            <p:ph type="title"/>
          </p:nvPr>
        </p:nvSpPr>
        <p:spPr>
          <a:xfrm>
            <a:off x="312125" y="8767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3. </a:t>
            </a: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¿Cuál es la correlación entre la cantidad de miembros en la familia de los clientes y los ingresos anuales?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312125" y="2564050"/>
            <a:ext cx="406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 puede concluir que no existe una relación directa entre los miembros familiares y el salario. Solo se aprecia que la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mayoría de los clientes que solicitan una tarjeta tienen 500k dólares como salario anual máximo.</a:t>
            </a:r>
            <a:endParaRPr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525" y="1483875"/>
            <a:ext cx="3496851" cy="3422450"/>
          </a:xfrm>
          <a:prstGeom prst="rect">
            <a:avLst/>
          </a:prstGeom>
          <a:noFill/>
          <a:ln cap="flat" cmpd="sng" w="2857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312125" y="706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Análisis Exploratorio de Datos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312125" y="876750"/>
            <a:ext cx="6573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4. </a:t>
            </a: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¿Cuál es la correlación entre las profesiones de los clientes y la cantidad de solicitudes de tarjetas de crédito, teniendo en cuenta el género de los clientes?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312125" y="2069475"/>
            <a:ext cx="406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 observa que la mayoría de los ingresos de los solicitantes provienen de empleos privados en condición de dependencia o de negocios o inversiones,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áreas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donde los hombres tienen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más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presencia. Finalmente,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están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los pensionados y empleados 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públicos</a:t>
            </a:r>
            <a:r>
              <a:rPr lang="es-419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donde las mujeres tienen mayor incidencia.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24" y="1500312"/>
            <a:ext cx="3764001" cy="3389575"/>
          </a:xfrm>
          <a:prstGeom prst="rect">
            <a:avLst/>
          </a:prstGeom>
          <a:noFill/>
          <a:ln cap="flat" cmpd="sng" w="28575">
            <a:solidFill>
              <a:srgbClr val="C1FD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