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0" d="100"/>
          <a:sy n="60" d="100"/>
        </p:scale>
        <p:origin x="4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1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3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5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5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2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00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35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7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5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9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0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41A3-3277-46EB-9EA4-D65566CC7FFF}" type="datetimeFigureOut">
              <a:rPr lang="es-ES" smtClean="0"/>
              <a:t>01/05/2016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EEEE-A605-47E5-BDAA-44A2E44A5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93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72" y="293914"/>
            <a:ext cx="8661856" cy="19477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6" y="2916287"/>
            <a:ext cx="8436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id a la pila de operandos y se verifica que exista.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la pila de operandos y tipos.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igual a la pila de operandos.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lado izquierdo y derecho de la pila de operandos y tipos, se revisa que sean del mismo tipo y se genera el cuádruplo-&gt; </a:t>
            </a:r>
            <a:r>
              <a:rPr lang="es-MX" b="1" dirty="0">
                <a:latin typeface="Georgia" panose="02040502050405020303" pitchFamily="18" charset="0"/>
              </a:rPr>
              <a:t>=, </a:t>
            </a:r>
            <a:r>
              <a:rPr lang="es-MX" b="1" dirty="0" err="1">
                <a:latin typeface="Georgia" panose="02040502050405020303" pitchFamily="18" charset="0"/>
              </a:rPr>
              <a:t>ladoDer</a:t>
            </a:r>
            <a:r>
              <a:rPr lang="es-MX" b="1" dirty="0">
                <a:latin typeface="Georgia" panose="02040502050405020303" pitchFamily="18" charset="0"/>
              </a:rPr>
              <a:t>. -1, </a:t>
            </a:r>
            <a:r>
              <a:rPr lang="es-MX" b="1" dirty="0" err="1">
                <a:latin typeface="Georgia" panose="02040502050405020303" pitchFamily="18" charset="0"/>
              </a:rPr>
              <a:t>ladoIzq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2449284" y="1143000"/>
            <a:ext cx="587830" cy="1221111"/>
            <a:chOff x="2449284" y="849086"/>
            <a:chExt cx="587830" cy="1221111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710543" y="849086"/>
              <a:ext cx="326571" cy="849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449284" y="1706338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496051" y="1143002"/>
            <a:ext cx="375557" cy="1221109"/>
            <a:chOff x="2849335" y="849088"/>
            <a:chExt cx="375557" cy="1221109"/>
          </a:xfrm>
        </p:grpSpPr>
        <p:cxnSp>
          <p:nvCxnSpPr>
            <p:cNvPr id="17" name="Conector recto de flecha 16"/>
            <p:cNvCxnSpPr/>
            <p:nvPr/>
          </p:nvCxnSpPr>
          <p:spPr>
            <a:xfrm flipH="1" flipV="1">
              <a:off x="3037114" y="849088"/>
              <a:ext cx="4649" cy="85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849335" y="1706338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224893" y="1143001"/>
            <a:ext cx="375557" cy="1212943"/>
            <a:chOff x="3027361" y="840920"/>
            <a:chExt cx="375557" cy="1212943"/>
          </a:xfrm>
        </p:grpSpPr>
        <p:cxnSp>
          <p:nvCxnSpPr>
            <p:cNvPr id="22" name="Conector recto de flecha 21"/>
            <p:cNvCxnSpPr/>
            <p:nvPr/>
          </p:nvCxnSpPr>
          <p:spPr>
            <a:xfrm flipH="1" flipV="1">
              <a:off x="3082924" y="840920"/>
              <a:ext cx="96381" cy="84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3027361" y="1690004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 rot="12136930">
            <a:off x="8728464" y="256182"/>
            <a:ext cx="375557" cy="851517"/>
            <a:chOff x="2909483" y="938856"/>
            <a:chExt cx="375557" cy="851517"/>
          </a:xfrm>
        </p:grpSpPr>
        <p:cxnSp>
          <p:nvCxnSpPr>
            <p:cNvPr id="29" name="Conector recto de flecha 28"/>
            <p:cNvCxnSpPr/>
            <p:nvPr/>
          </p:nvCxnSpPr>
          <p:spPr>
            <a:xfrm rot="9463070" flipH="1">
              <a:off x="2968631" y="938856"/>
              <a:ext cx="150374" cy="49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 rot="9463070">
              <a:off x="2909483" y="1426514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709675" y="1592261"/>
            <a:ext cx="375557" cy="885817"/>
            <a:chOff x="2952174" y="840920"/>
            <a:chExt cx="375557" cy="885817"/>
          </a:xfrm>
        </p:grpSpPr>
        <p:cxnSp>
          <p:nvCxnSpPr>
            <p:cNvPr id="36" name="Conector recto de flecha 35"/>
            <p:cNvCxnSpPr/>
            <p:nvPr/>
          </p:nvCxnSpPr>
          <p:spPr>
            <a:xfrm flipH="1" flipV="1">
              <a:off x="3082925" y="840920"/>
              <a:ext cx="57028" cy="496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52174" y="1362878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61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76" y="649460"/>
            <a:ext cx="4257148" cy="212857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81354" y="2951274"/>
            <a:ext cx="4483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busca la constante en la tabla de constantes. Si no está, se agrega. Se mete la constante y su tipo a las pilas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5005137" y="1604211"/>
            <a:ext cx="573237" cy="968498"/>
            <a:chOff x="2979227" y="855003"/>
            <a:chExt cx="573237" cy="968498"/>
          </a:xfrm>
        </p:grpSpPr>
        <p:cxnSp>
          <p:nvCxnSpPr>
            <p:cNvPr id="13" name="Conector recto de flecha 12"/>
            <p:cNvCxnSpPr>
              <a:stCxn id="14" idx="0"/>
            </p:cNvCxnSpPr>
            <p:nvPr/>
          </p:nvCxnSpPr>
          <p:spPr>
            <a:xfrm flipH="1" flipV="1">
              <a:off x="2979227" y="855003"/>
              <a:ext cx="385459" cy="60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3176907" y="1459642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44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38" y="802138"/>
            <a:ext cx="5500452" cy="17779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06989" y="3184701"/>
            <a:ext cx="4483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prende la bandera de negativo.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busca la constante en la tabla de constantes. Si no está, se agrega. Se mete la constante y su tipo a las pilas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5775155" y="1563438"/>
            <a:ext cx="573237" cy="968498"/>
            <a:chOff x="2979227" y="855003"/>
            <a:chExt cx="573237" cy="968498"/>
          </a:xfrm>
        </p:grpSpPr>
        <p:cxnSp>
          <p:nvCxnSpPr>
            <p:cNvPr id="13" name="Conector recto de flecha 12"/>
            <p:cNvCxnSpPr>
              <a:stCxn id="14" idx="0"/>
            </p:cNvCxnSpPr>
            <p:nvPr/>
          </p:nvCxnSpPr>
          <p:spPr>
            <a:xfrm flipH="1" flipV="1">
              <a:off x="2979227" y="855003"/>
              <a:ext cx="385459" cy="60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3176907" y="1459642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294718" y="1916276"/>
            <a:ext cx="573237" cy="968498"/>
            <a:chOff x="2979227" y="855003"/>
            <a:chExt cx="573237" cy="968498"/>
          </a:xfrm>
        </p:grpSpPr>
        <p:cxnSp>
          <p:nvCxnSpPr>
            <p:cNvPr id="9" name="Conector recto de flecha 8"/>
            <p:cNvCxnSpPr>
              <a:stCxn id="10" idx="0"/>
            </p:cNvCxnSpPr>
            <p:nvPr/>
          </p:nvCxnSpPr>
          <p:spPr>
            <a:xfrm flipH="1" flipV="1">
              <a:off x="2979227" y="855003"/>
              <a:ext cx="385459" cy="60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3176907" y="1459642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29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93" y="1652587"/>
            <a:ext cx="5208904" cy="29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63" y="704871"/>
            <a:ext cx="10243356" cy="162642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6" y="2916287"/>
            <a:ext cx="8436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revisa que la variable exista en la tabla de variables y que sea dimensionada, si no, se marca error. Se mete un fondo falso a </a:t>
            </a:r>
            <a:r>
              <a:rPr lang="es-MX" dirty="0" err="1">
                <a:latin typeface="Georgia" panose="02040502050405020303" pitchFamily="18" charset="0"/>
              </a:rPr>
              <a:t>Poper</a:t>
            </a:r>
            <a:r>
              <a:rPr lang="es-MX" dirty="0">
                <a:latin typeface="Georgia" panose="02040502050405020303" pitchFamily="18" charset="0"/>
              </a:rPr>
              <a:t>.  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pila de operandos. Se genera el cuádruplo de verificación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rango</a:t>
            </a:r>
            <a:r>
              <a:rPr lang="es-MX" dirty="0">
                <a:latin typeface="Georgia" panose="02040502050405020303" pitchFamily="18" charset="0"/>
              </a:rPr>
              <a:t>. Si hay otra dimensión, se </a:t>
            </a:r>
            <a:r>
              <a:rPr lang="es-MX" dirty="0" err="1">
                <a:latin typeface="Georgia" panose="02040502050405020303" pitchFamily="18" charset="0"/>
              </a:rPr>
              <a:t>cuadruplifica</a:t>
            </a:r>
            <a:r>
              <a:rPr lang="es-MX" dirty="0">
                <a:latin typeface="Georgia" panose="02040502050405020303" pitchFamily="18" charset="0"/>
              </a:rPr>
              <a:t> s1 * m1. 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apunta a la siguiente dimensión.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pila de operandos. Se genera el cuádruplo de verificación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rango</a:t>
            </a:r>
            <a:r>
              <a:rPr lang="es-MX" dirty="0">
                <a:latin typeface="Georgia" panose="02040502050405020303" pitchFamily="18" charset="0"/>
              </a:rPr>
              <a:t>. Si aun hay otra dimensión , se </a:t>
            </a:r>
            <a:r>
              <a:rPr lang="es-MX" dirty="0" err="1">
                <a:latin typeface="Georgia" panose="02040502050405020303" pitchFamily="18" charset="0"/>
              </a:rPr>
              <a:t>cuadruplifica</a:t>
            </a:r>
            <a:r>
              <a:rPr lang="es-MX" dirty="0">
                <a:latin typeface="Georgia" panose="02040502050405020303" pitchFamily="18" charset="0"/>
              </a:rPr>
              <a:t> s2 * m2. Se </a:t>
            </a:r>
            <a:r>
              <a:rPr lang="es-MX" dirty="0" err="1">
                <a:latin typeface="Georgia" panose="02040502050405020303" pitchFamily="18" charset="0"/>
              </a:rPr>
              <a:t>cuadruplifica</a:t>
            </a:r>
            <a:r>
              <a:rPr lang="es-MX" dirty="0">
                <a:latin typeface="Georgia" panose="02040502050405020303" pitchFamily="18" charset="0"/>
              </a:rPr>
              <a:t> la suma de eso con lo anterior. 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apunta a la siguiente dimensión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pila de operandos. Se genera el cuádruplo de verificación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rango</a:t>
            </a:r>
            <a:r>
              <a:rPr lang="es-MX" dirty="0">
                <a:latin typeface="Georgia" panose="02040502050405020303" pitchFamily="18" charset="0"/>
              </a:rPr>
              <a:t>. Se </a:t>
            </a:r>
            <a:r>
              <a:rPr lang="es-MX" dirty="0" err="1">
                <a:latin typeface="Georgia" panose="02040502050405020303" pitchFamily="18" charset="0"/>
              </a:rPr>
              <a:t>cuadruplifica</a:t>
            </a:r>
            <a:r>
              <a:rPr lang="es-MX" dirty="0">
                <a:latin typeface="Georgia" panose="02040502050405020303" pitchFamily="18" charset="0"/>
              </a:rPr>
              <a:t> la última suma.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la pila de operandos el tope. Se genera </a:t>
            </a:r>
            <a:r>
              <a:rPr lang="en-US" dirty="0">
                <a:latin typeface="Georgia" panose="02040502050405020303" pitchFamily="18" charset="0"/>
              </a:rPr>
              <a:t>-&gt; </a:t>
            </a:r>
            <a:r>
              <a:rPr lang="en-US" b="1" dirty="0">
                <a:latin typeface="Georgia" panose="02040502050405020303" pitchFamily="18" charset="0"/>
              </a:rPr>
              <a:t>+, aux1, </a:t>
            </a:r>
            <a:r>
              <a:rPr lang="en-US" b="1" dirty="0" err="1">
                <a:latin typeface="Georgia" panose="02040502050405020303" pitchFamily="18" charset="0"/>
              </a:rPr>
              <a:t>dirBase</a:t>
            </a:r>
            <a:r>
              <a:rPr lang="en-US" b="1" dirty="0">
                <a:latin typeface="Georgia" panose="02040502050405020303" pitchFamily="18" charset="0"/>
              </a:rPr>
              <a:t>, temp</a:t>
            </a:r>
            <a:r>
              <a:rPr lang="en-US" dirty="0">
                <a:latin typeface="Georgia" panose="02040502050405020303" pitchFamily="18" charset="0"/>
              </a:rPr>
              <a:t>. Se mete el temporal </a:t>
            </a:r>
            <a:r>
              <a:rPr lang="en-US" dirty="0" err="1">
                <a:latin typeface="Georgia" panose="02040502050405020303" pitchFamily="18" charset="0"/>
              </a:rPr>
              <a:t>negativo</a:t>
            </a:r>
            <a:r>
              <a:rPr lang="en-US" dirty="0">
                <a:latin typeface="Georgia" panose="02040502050405020303" pitchFamily="18" charset="0"/>
              </a:rPr>
              <a:t> a la pila de operandos.</a:t>
            </a: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1258695" y="1546413"/>
            <a:ext cx="467571" cy="981127"/>
            <a:chOff x="2569543" y="849087"/>
            <a:chExt cx="467571" cy="981127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824841" y="849087"/>
              <a:ext cx="212273" cy="61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569543" y="14663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877050" y="1559842"/>
            <a:ext cx="375557" cy="967698"/>
            <a:chOff x="2849334" y="849090"/>
            <a:chExt cx="375557" cy="967698"/>
          </a:xfrm>
        </p:grpSpPr>
        <p:cxnSp>
          <p:nvCxnSpPr>
            <p:cNvPr id="17" name="Conector recto de flecha 16"/>
            <p:cNvCxnSpPr>
              <a:stCxn id="18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612218" y="1526130"/>
            <a:ext cx="375557" cy="1004872"/>
            <a:chOff x="2920468" y="820638"/>
            <a:chExt cx="375557" cy="1004872"/>
          </a:xfrm>
        </p:grpSpPr>
        <p:cxnSp>
          <p:nvCxnSpPr>
            <p:cNvPr id="36" name="Conector recto de flecha 35"/>
            <p:cNvCxnSpPr/>
            <p:nvPr/>
          </p:nvCxnSpPr>
          <p:spPr>
            <a:xfrm flipH="1" flipV="1">
              <a:off x="3066884" y="820638"/>
              <a:ext cx="28616" cy="6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20468" y="1461651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419436" y="1559842"/>
            <a:ext cx="375557" cy="967698"/>
            <a:chOff x="2849334" y="849090"/>
            <a:chExt cx="375557" cy="967698"/>
          </a:xfrm>
        </p:grpSpPr>
        <p:cxnSp>
          <p:nvCxnSpPr>
            <p:cNvPr id="20" name="Conector recto de flecha 19"/>
            <p:cNvCxnSpPr>
              <a:stCxn id="21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173941" y="1542172"/>
            <a:ext cx="375557" cy="988830"/>
            <a:chOff x="2891679" y="820638"/>
            <a:chExt cx="375557" cy="988830"/>
          </a:xfrm>
        </p:grpSpPr>
        <p:cxnSp>
          <p:nvCxnSpPr>
            <p:cNvPr id="23" name="Conector recto de flecha 22"/>
            <p:cNvCxnSpPr/>
            <p:nvPr/>
          </p:nvCxnSpPr>
          <p:spPr>
            <a:xfrm flipH="1" flipV="1">
              <a:off x="3066884" y="820638"/>
              <a:ext cx="28616" cy="6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91679" y="144560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9032217" y="1559842"/>
            <a:ext cx="375557" cy="967698"/>
            <a:chOff x="2849334" y="849090"/>
            <a:chExt cx="375557" cy="967698"/>
          </a:xfrm>
        </p:grpSpPr>
        <p:cxnSp>
          <p:nvCxnSpPr>
            <p:cNvPr id="26" name="Conector recto de flecha 25"/>
            <p:cNvCxnSpPr>
              <a:stCxn id="27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0239148" y="1552729"/>
            <a:ext cx="375557" cy="967698"/>
            <a:chOff x="2849334" y="849090"/>
            <a:chExt cx="375557" cy="967698"/>
          </a:xfrm>
        </p:grpSpPr>
        <p:cxnSp>
          <p:nvCxnSpPr>
            <p:cNvPr id="29" name="Conector recto de flecha 28"/>
            <p:cNvCxnSpPr>
              <a:stCxn id="30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59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68" y="769332"/>
            <a:ext cx="10091905" cy="19096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6" y="2916287"/>
            <a:ext cx="8436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crea una lista entera de dimensiones. Se mete la </a:t>
            </a:r>
            <a:r>
              <a:rPr lang="es-MX" dirty="0" err="1">
                <a:latin typeface="Georgia" panose="02040502050405020303" pitchFamily="18" charset="0"/>
              </a:rPr>
              <a:t>dimensi</a:t>
            </a:r>
            <a:r>
              <a:rPr lang="en-US" dirty="0">
                <a:latin typeface="Georgia" panose="02040502050405020303" pitchFamily="18" charset="0"/>
              </a:rPr>
              <a:t>on a la </a:t>
            </a:r>
            <a:r>
              <a:rPr lang="en-US" dirty="0" err="1">
                <a:latin typeface="Georgia" panose="02040502050405020303" pitchFamily="18" charset="0"/>
              </a:rPr>
              <a:t>lista</a:t>
            </a:r>
            <a:r>
              <a:rPr lang="en-US" dirty="0">
                <a:latin typeface="Georgia" panose="02040502050405020303" pitchFamily="18" charset="0"/>
              </a:rPr>
              <a:t>. r = </a:t>
            </a:r>
            <a:r>
              <a:rPr lang="en-US" dirty="0" err="1">
                <a:latin typeface="Georgia" panose="02040502050405020303" pitchFamily="18" charset="0"/>
              </a:rPr>
              <a:t>dimensión</a:t>
            </a:r>
            <a:r>
              <a:rPr lang="es-MX" dirty="0">
                <a:latin typeface="Georgia" panose="02040502050405020303" pitchFamily="18" charset="0"/>
              </a:rPr>
              <a:t>  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</a:t>
            </a:r>
            <a:r>
              <a:rPr lang="en-US" dirty="0">
                <a:latin typeface="Georgia" panose="02040502050405020303" pitchFamily="18" charset="0"/>
              </a:rPr>
              <a:t>mete la dimension a la </a:t>
            </a:r>
            <a:r>
              <a:rPr lang="en-US" dirty="0" err="1">
                <a:latin typeface="Georgia" panose="02040502050405020303" pitchFamily="18" charset="0"/>
              </a:rPr>
              <a:t>lista</a:t>
            </a:r>
            <a:r>
              <a:rPr lang="es-MX" dirty="0">
                <a:latin typeface="Georgia" panose="02040502050405020303" pitchFamily="18" charset="0"/>
              </a:rPr>
              <a:t>. r </a:t>
            </a:r>
            <a:r>
              <a:rPr lang="en-US" dirty="0">
                <a:latin typeface="Georgia" panose="02040502050405020303" pitchFamily="18" charset="0"/>
              </a:rPr>
              <a:t>= r * dimension.</a:t>
            </a:r>
            <a:endParaRPr lang="es-MX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</a:t>
            </a:r>
            <a:r>
              <a:rPr lang="en-US" dirty="0">
                <a:latin typeface="Georgia" panose="02040502050405020303" pitchFamily="18" charset="0"/>
              </a:rPr>
              <a:t>mete la dimension a la </a:t>
            </a:r>
            <a:r>
              <a:rPr lang="en-US" dirty="0" err="1">
                <a:latin typeface="Georgia" panose="02040502050405020303" pitchFamily="18" charset="0"/>
              </a:rPr>
              <a:t>lista</a:t>
            </a:r>
            <a:r>
              <a:rPr lang="es-MX" dirty="0">
                <a:latin typeface="Georgia" panose="02040502050405020303" pitchFamily="18" charset="0"/>
              </a:rPr>
              <a:t>. r </a:t>
            </a:r>
            <a:r>
              <a:rPr lang="en-US" dirty="0">
                <a:latin typeface="Georgia" panose="02040502050405020303" pitchFamily="18" charset="0"/>
              </a:rPr>
              <a:t>= r * dimension.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 </a:t>
            </a:r>
            <a:r>
              <a:rPr lang="en-US" dirty="0" err="1">
                <a:latin typeface="Georgia" panose="02040502050405020303" pitchFamily="18" charset="0"/>
              </a:rPr>
              <a:t>verifica</a:t>
            </a:r>
            <a:r>
              <a:rPr lang="en-US" dirty="0">
                <a:latin typeface="Georgia" panose="02040502050405020303" pitchFamily="18" charset="0"/>
              </a:rPr>
              <a:t> que la variable no </a:t>
            </a:r>
            <a:r>
              <a:rPr lang="en-US" dirty="0" err="1">
                <a:latin typeface="Georgia" panose="02040502050405020303" pitchFamily="18" charset="0"/>
              </a:rPr>
              <a:t>esté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la table de variables. Se </a:t>
            </a:r>
            <a:r>
              <a:rPr lang="en-US" dirty="0" err="1">
                <a:latin typeface="Georgia" panose="02040502050405020303" pitchFamily="18" charset="0"/>
              </a:rPr>
              <a:t>reservan</a:t>
            </a:r>
            <a:r>
              <a:rPr lang="en-US" dirty="0">
                <a:latin typeface="Georgia" panose="02040502050405020303" pitchFamily="18" charset="0"/>
              </a:rPr>
              <a:t> r – 1 </a:t>
            </a:r>
            <a:r>
              <a:rPr lang="en-US" dirty="0" err="1">
                <a:latin typeface="Georgia" panose="02040502050405020303" pitchFamily="18" charset="0"/>
              </a:rPr>
              <a:t>espacios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memoria</a:t>
            </a:r>
            <a:r>
              <a:rPr lang="en-US" dirty="0">
                <a:latin typeface="Georgia" panose="02040502050405020303" pitchFamily="18" charset="0"/>
              </a:rPr>
              <a:t> virtual. </a:t>
            </a:r>
            <a:r>
              <a:rPr lang="en-US" dirty="0" err="1">
                <a:latin typeface="Georgia" panose="02040502050405020303" pitchFamily="18" charset="0"/>
              </a:rPr>
              <a:t>Por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cada</a:t>
            </a:r>
            <a:r>
              <a:rPr lang="en-US" dirty="0">
                <a:latin typeface="Georgia" panose="02040502050405020303" pitchFamily="18" charset="0"/>
              </a:rPr>
              <a:t> dimension: r = r / dimension y se </a:t>
            </a:r>
            <a:r>
              <a:rPr lang="en-US" dirty="0" err="1">
                <a:latin typeface="Georgia" panose="02040502050405020303" pitchFamily="18" charset="0"/>
              </a:rPr>
              <a:t>guarda</a:t>
            </a:r>
            <a:r>
              <a:rPr lang="en-US" dirty="0">
                <a:latin typeface="Georgia" panose="02040502050405020303" pitchFamily="18" charset="0"/>
              </a:rPr>
              <a:t>. Se mete la variable a la table de variables.</a:t>
            </a:r>
            <a:endParaRPr lang="es-MX" dirty="0">
              <a:latin typeface="Georgia" panose="02040502050405020303" pitchFamily="18" charset="0"/>
            </a:endParaRPr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3055842" y="1601714"/>
            <a:ext cx="467571" cy="981127"/>
            <a:chOff x="2569543" y="849087"/>
            <a:chExt cx="467571" cy="981127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824841" y="849087"/>
              <a:ext cx="212273" cy="61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569543" y="14663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427243" y="1601714"/>
            <a:ext cx="375557" cy="967698"/>
            <a:chOff x="2849334" y="849090"/>
            <a:chExt cx="375557" cy="967698"/>
          </a:xfrm>
        </p:grpSpPr>
        <p:cxnSp>
          <p:nvCxnSpPr>
            <p:cNvPr id="17" name="Conector recto de flecha 16"/>
            <p:cNvCxnSpPr>
              <a:stCxn id="18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7549498" y="1577969"/>
            <a:ext cx="375557" cy="1004872"/>
            <a:chOff x="2920468" y="820638"/>
            <a:chExt cx="375557" cy="1004872"/>
          </a:xfrm>
        </p:grpSpPr>
        <p:cxnSp>
          <p:nvCxnSpPr>
            <p:cNvPr id="36" name="Conector recto de flecha 35"/>
            <p:cNvCxnSpPr/>
            <p:nvPr/>
          </p:nvCxnSpPr>
          <p:spPr>
            <a:xfrm flipH="1" flipV="1">
              <a:off x="3066884" y="820638"/>
              <a:ext cx="28616" cy="6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20468" y="1461651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729572" y="1615144"/>
            <a:ext cx="732792" cy="954267"/>
            <a:chOff x="3037115" y="849091"/>
            <a:chExt cx="732792" cy="954267"/>
          </a:xfrm>
        </p:grpSpPr>
        <p:cxnSp>
          <p:nvCxnSpPr>
            <p:cNvPr id="20" name="Conector recto de flecha 19"/>
            <p:cNvCxnSpPr/>
            <p:nvPr/>
          </p:nvCxnSpPr>
          <p:spPr>
            <a:xfrm flipH="1" flipV="1">
              <a:off x="3037115" y="849091"/>
              <a:ext cx="421003" cy="603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3394350" y="143949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08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6" y="849733"/>
            <a:ext cx="7019174" cy="21583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662989" y="2916287"/>
            <a:ext cx="5534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la pila de operandos. Se genera -&gt; </a:t>
            </a:r>
            <a:r>
              <a:rPr lang="es-MX" b="1" dirty="0" err="1">
                <a:latin typeface="Georgia" panose="02040502050405020303" pitchFamily="18" charset="0"/>
              </a:rPr>
              <a:t>Print</a:t>
            </a:r>
            <a:r>
              <a:rPr lang="es-MX" b="1" dirty="0">
                <a:latin typeface="Georgia" panose="02040502050405020303" pitchFamily="18" charset="0"/>
              </a:rPr>
              <a:t>, -1, -1, res.</a:t>
            </a:r>
            <a:endParaRPr lang="es-MX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 rot="12444583">
            <a:off x="6619307" y="858544"/>
            <a:ext cx="375557" cy="967763"/>
            <a:chOff x="2700315" y="1916124"/>
            <a:chExt cx="375557" cy="967763"/>
          </a:xfrm>
        </p:grpSpPr>
        <p:cxnSp>
          <p:nvCxnSpPr>
            <p:cNvPr id="13" name="Conector recto de flecha 12"/>
            <p:cNvCxnSpPr>
              <a:stCxn id="14" idx="3"/>
            </p:cNvCxnSpPr>
            <p:nvPr/>
          </p:nvCxnSpPr>
          <p:spPr>
            <a:xfrm rot="9155417" flipH="1">
              <a:off x="2788319" y="1916124"/>
              <a:ext cx="211668" cy="591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 rot="8955152">
              <a:off x="2700315" y="2520028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89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965" y="1787191"/>
            <a:ext cx="3947868" cy="2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4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66" y="685442"/>
            <a:ext cx="4209539" cy="24421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95290" y="2998000"/>
            <a:ext cx="585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Si en el tope de la pila hay un operador de + o -, entonces se sacan ambos lados con sus tipos y el operador. Se revisa que sean compatibles. Se genera un cuádruplo -&gt; </a:t>
            </a:r>
            <a:r>
              <a:rPr lang="es-MX" b="1" dirty="0">
                <a:latin typeface="Georgia" panose="02040502050405020303" pitchFamily="18" charset="0"/>
              </a:rPr>
              <a:t>operador, oper1, oper2, </a:t>
            </a:r>
            <a:r>
              <a:rPr lang="es-MX" b="1" dirty="0" err="1">
                <a:latin typeface="Georgia" panose="02040502050405020303" pitchFamily="18" charset="0"/>
              </a:rPr>
              <a:t>temp</a:t>
            </a:r>
            <a:r>
              <a:rPr lang="es-MX" dirty="0">
                <a:latin typeface="Georgia" panose="02040502050405020303" pitchFamily="18" charset="0"/>
              </a:rPr>
              <a:t>. Se mete el temporal a la pila de operandos.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operador a la pila de operadores.</a:t>
            </a: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4623861" y="688207"/>
            <a:ext cx="377949" cy="843916"/>
            <a:chOff x="1711902" y="377170"/>
            <a:chExt cx="377949" cy="843916"/>
          </a:xfrm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1711902" y="731700"/>
              <a:ext cx="156686" cy="489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714294" y="377170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667090" y="2037214"/>
            <a:ext cx="591167" cy="665133"/>
            <a:chOff x="3254336" y="858096"/>
            <a:chExt cx="591167" cy="665133"/>
          </a:xfrm>
        </p:grpSpPr>
        <p:cxnSp>
          <p:nvCxnSpPr>
            <p:cNvPr id="11" name="Conector recto de flecha 10"/>
            <p:cNvCxnSpPr/>
            <p:nvPr/>
          </p:nvCxnSpPr>
          <p:spPr>
            <a:xfrm flipV="1">
              <a:off x="3571078" y="858096"/>
              <a:ext cx="274425" cy="35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3254336" y="1159370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73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48" y="784326"/>
            <a:ext cx="4311671" cy="21073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95290" y="2998000"/>
            <a:ext cx="585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Si en el tope de la pila hay un operador and u </a:t>
            </a:r>
            <a:r>
              <a:rPr lang="es-MX" dirty="0" err="1">
                <a:latin typeface="Georgia" panose="02040502050405020303" pitchFamily="18" charset="0"/>
              </a:rPr>
              <a:t>or</a:t>
            </a:r>
            <a:r>
              <a:rPr lang="es-MX" dirty="0">
                <a:latin typeface="Georgia" panose="02040502050405020303" pitchFamily="18" charset="0"/>
              </a:rPr>
              <a:t>, entonces se sacan ambos lados con sus tipos y el operador. Se revisa que sean compatibles. Se genera un cuádruplo -&gt; </a:t>
            </a:r>
            <a:r>
              <a:rPr lang="es-MX" b="1" dirty="0">
                <a:latin typeface="Georgia" panose="02040502050405020303" pitchFamily="18" charset="0"/>
              </a:rPr>
              <a:t>operador, oper1, oper2, </a:t>
            </a:r>
            <a:r>
              <a:rPr lang="es-MX" b="1" dirty="0" err="1">
                <a:latin typeface="Georgia" panose="02040502050405020303" pitchFamily="18" charset="0"/>
              </a:rPr>
              <a:t>temp</a:t>
            </a:r>
            <a:r>
              <a:rPr lang="es-MX" dirty="0">
                <a:latin typeface="Georgia" panose="02040502050405020303" pitchFamily="18" charset="0"/>
              </a:rPr>
              <a:t>. Se mete el temporal a la pila de operandos.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operador a la pila de operadores.</a:t>
            </a: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4688029" y="677964"/>
            <a:ext cx="377949" cy="843916"/>
            <a:chOff x="1711902" y="377170"/>
            <a:chExt cx="377949" cy="843916"/>
          </a:xfrm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1711902" y="731700"/>
              <a:ext cx="156686" cy="489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714294" y="377170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217911" y="1947120"/>
            <a:ext cx="591167" cy="665133"/>
            <a:chOff x="3254336" y="858096"/>
            <a:chExt cx="591167" cy="665133"/>
          </a:xfrm>
        </p:grpSpPr>
        <p:cxnSp>
          <p:nvCxnSpPr>
            <p:cNvPr id="11" name="Conector recto de flecha 10"/>
            <p:cNvCxnSpPr/>
            <p:nvPr/>
          </p:nvCxnSpPr>
          <p:spPr>
            <a:xfrm flipV="1">
              <a:off x="3571078" y="858096"/>
              <a:ext cx="274425" cy="35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3254336" y="1159370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12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86" y="856385"/>
            <a:ext cx="5434294" cy="194874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507886" y="2644705"/>
            <a:ext cx="5859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un fondo falso a la pila de operadores.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fondo falso de la pila de operadores.</a:t>
            </a: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3180071" y="847056"/>
            <a:ext cx="746918" cy="853245"/>
            <a:chOff x="1711902" y="367841"/>
            <a:chExt cx="746918" cy="853245"/>
          </a:xfrm>
        </p:grpSpPr>
        <p:cxnSp>
          <p:nvCxnSpPr>
            <p:cNvPr id="13" name="Conector recto de flecha 12"/>
            <p:cNvCxnSpPr>
              <a:stCxn id="14" idx="3"/>
            </p:cNvCxnSpPr>
            <p:nvPr/>
          </p:nvCxnSpPr>
          <p:spPr>
            <a:xfrm flipH="1">
              <a:off x="1711902" y="678414"/>
              <a:ext cx="426360" cy="542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083263" y="367841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614737" y="793770"/>
            <a:ext cx="525636" cy="906531"/>
            <a:chOff x="2672719" y="1266518"/>
            <a:chExt cx="525636" cy="906531"/>
          </a:xfrm>
        </p:grpSpPr>
        <p:cxnSp>
          <p:nvCxnSpPr>
            <p:cNvPr id="11" name="Conector recto de flecha 10"/>
            <p:cNvCxnSpPr/>
            <p:nvPr/>
          </p:nvCxnSpPr>
          <p:spPr>
            <a:xfrm flipH="1">
              <a:off x="2672719" y="1630377"/>
              <a:ext cx="261059" cy="542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2822798" y="1266518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7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52" y="274389"/>
            <a:ext cx="6897580" cy="247807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7" y="2916287"/>
            <a:ext cx="8211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Si la variable ya está en la tabla de variables, se marca error. Se mete en la tabla de variables y a una lista auxiliar.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recorre la lista auxiliar y se generan los cuádruplos -&gt; </a:t>
            </a:r>
            <a:r>
              <a:rPr lang="en-US" b="1" dirty="0">
                <a:latin typeface="Georgia" panose="02040502050405020303" pitchFamily="18" charset="0"/>
              </a:rPr>
              <a:t>=, </a:t>
            </a:r>
            <a:r>
              <a:rPr lang="en-US" b="1" dirty="0" err="1">
                <a:latin typeface="Georgia" panose="02040502050405020303" pitchFamily="18" charset="0"/>
              </a:rPr>
              <a:t>const</a:t>
            </a:r>
            <a:r>
              <a:rPr lang="en-US" b="1" dirty="0">
                <a:latin typeface="Georgia" panose="02040502050405020303" pitchFamily="18" charset="0"/>
              </a:rPr>
              <a:t>, -1, id</a:t>
            </a:r>
            <a:r>
              <a:rPr lang="es-MX" dirty="0">
                <a:latin typeface="Georgia" panose="02040502050405020303" pitchFamily="18" charset="0"/>
              </a:rPr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 rot="11724087">
            <a:off x="3934109" y="514435"/>
            <a:ext cx="771650" cy="639339"/>
            <a:chOff x="2379277" y="930787"/>
            <a:chExt cx="771650" cy="639339"/>
          </a:xfrm>
        </p:grpSpPr>
        <p:cxnSp>
          <p:nvCxnSpPr>
            <p:cNvPr id="13" name="Conector recto de flecha 12"/>
            <p:cNvCxnSpPr/>
            <p:nvPr/>
          </p:nvCxnSpPr>
          <p:spPr>
            <a:xfrm rot="9875913" flipH="1">
              <a:off x="2621640" y="930787"/>
              <a:ext cx="529287" cy="245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 rot="9875913">
              <a:off x="2379277" y="1206267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 rot="12627431">
            <a:off x="7615937" y="383667"/>
            <a:ext cx="375557" cy="774871"/>
            <a:chOff x="2915102" y="870228"/>
            <a:chExt cx="375557" cy="774871"/>
          </a:xfrm>
        </p:grpSpPr>
        <p:cxnSp>
          <p:nvCxnSpPr>
            <p:cNvPr id="22" name="Conector recto de flecha 21"/>
            <p:cNvCxnSpPr/>
            <p:nvPr/>
          </p:nvCxnSpPr>
          <p:spPr>
            <a:xfrm rot="8972569" flipH="1">
              <a:off x="2975266" y="870228"/>
              <a:ext cx="220866" cy="386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 rot="8972569">
              <a:off x="2915102" y="1281240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79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9" y="595458"/>
            <a:ext cx="11465844" cy="121794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6" y="2916287"/>
            <a:ext cx="8436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guarda el tipo de retorno.  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</a:t>
            </a:r>
            <a:r>
              <a:rPr lang="en-US" dirty="0" err="1">
                <a:latin typeface="Georgia" panose="02040502050405020303" pitchFamily="18" charset="0"/>
              </a:rPr>
              <a:t>verifica</a:t>
            </a:r>
            <a:r>
              <a:rPr lang="en-US" dirty="0">
                <a:latin typeface="Georgia" panose="02040502050405020303" pitchFamily="18" charset="0"/>
              </a:rPr>
              <a:t> que la </a:t>
            </a:r>
            <a:r>
              <a:rPr lang="en-US" dirty="0" err="1">
                <a:latin typeface="Georgia" panose="02040502050405020303" pitchFamily="18" charset="0"/>
              </a:rPr>
              <a:t>función</a:t>
            </a:r>
            <a:r>
              <a:rPr lang="en-US" dirty="0">
                <a:latin typeface="Georgia" panose="02040502050405020303" pitchFamily="18" charset="0"/>
              </a:rPr>
              <a:t> no </a:t>
            </a:r>
            <a:r>
              <a:rPr lang="en-US" dirty="0" err="1">
                <a:latin typeface="Georgia" panose="02040502050405020303" pitchFamily="18" charset="0"/>
              </a:rPr>
              <a:t>haya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sido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declarada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previamente</a:t>
            </a:r>
            <a:r>
              <a:rPr lang="es-MX" dirty="0">
                <a:latin typeface="Georgia" panose="02040502050405020303" pitchFamily="18" charset="0"/>
              </a:rPr>
              <a:t>. Se añade la función a la tabla de procedimientos. Si no es </a:t>
            </a:r>
            <a:r>
              <a:rPr lang="es-MX" dirty="0" err="1">
                <a:latin typeface="Georgia" panose="02040502050405020303" pitchFamily="18" charset="0"/>
              </a:rPr>
              <a:t>void</a:t>
            </a:r>
            <a:r>
              <a:rPr lang="es-MX" dirty="0">
                <a:latin typeface="Georgia" panose="02040502050405020303" pitchFamily="18" charset="0"/>
              </a:rPr>
              <a:t>, se añade a la tabla de variables global. 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asigna guarda la dirección en donde empieza la función.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pila de operandos y tipos. Si es </a:t>
            </a:r>
            <a:r>
              <a:rPr lang="es-MX" dirty="0" err="1">
                <a:latin typeface="Georgia" panose="02040502050405020303" pitchFamily="18" charset="0"/>
              </a:rPr>
              <a:t>void</a:t>
            </a:r>
            <a:r>
              <a:rPr lang="es-MX" dirty="0">
                <a:latin typeface="Georgia" panose="02040502050405020303" pitchFamily="18" charset="0"/>
              </a:rPr>
              <a:t> y el tipo no coincide con el retorno, se marca error, se genera -</a:t>
            </a:r>
            <a:r>
              <a:rPr lang="en-US" dirty="0">
                <a:latin typeface="Georgia" panose="02040502050405020303" pitchFamily="18" charset="0"/>
              </a:rPr>
              <a:t>&gt; </a:t>
            </a:r>
            <a:r>
              <a:rPr lang="en-US" b="1" dirty="0">
                <a:latin typeface="Georgia" panose="02040502050405020303" pitchFamily="18" charset="0"/>
              </a:rPr>
              <a:t>=, res, -1, </a:t>
            </a:r>
            <a:r>
              <a:rPr lang="en-US" b="1" dirty="0" err="1">
                <a:latin typeface="Georgia" panose="02040502050405020303" pitchFamily="18" charset="0"/>
              </a:rPr>
              <a:t>dirVirtualVarGlobal</a:t>
            </a:r>
            <a:endParaRPr lang="es-MX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genera -&gt; </a:t>
            </a:r>
            <a:r>
              <a:rPr lang="es-MX" b="1" dirty="0" err="1">
                <a:latin typeface="Georgia" panose="02040502050405020303" pitchFamily="18" charset="0"/>
              </a:rPr>
              <a:t>ret</a:t>
            </a:r>
            <a:r>
              <a:rPr lang="es-MX" b="1" dirty="0">
                <a:latin typeface="Georgia" panose="02040502050405020303" pitchFamily="18" charset="0"/>
              </a:rPr>
              <a:t>, -1, -1, -1.</a:t>
            </a:r>
            <a:r>
              <a:rPr lang="es-MX" dirty="0">
                <a:latin typeface="Georgia" panose="02040502050405020303" pitchFamily="18" charset="0"/>
              </a:rPr>
              <a:t> Se resetean los contadores de la estructura virtual.</a:t>
            </a:r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2165597" y="1102344"/>
            <a:ext cx="467571" cy="981127"/>
            <a:chOff x="2569543" y="849087"/>
            <a:chExt cx="467571" cy="981127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824841" y="849087"/>
              <a:ext cx="212273" cy="61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569543" y="14663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831375" y="1115773"/>
            <a:ext cx="375557" cy="967698"/>
            <a:chOff x="2849334" y="849090"/>
            <a:chExt cx="375557" cy="967698"/>
          </a:xfrm>
        </p:grpSpPr>
        <p:cxnSp>
          <p:nvCxnSpPr>
            <p:cNvPr id="17" name="Conector recto de flecha 16"/>
            <p:cNvCxnSpPr>
              <a:stCxn id="18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921312" y="1086302"/>
            <a:ext cx="375557" cy="1004872"/>
            <a:chOff x="2920468" y="820638"/>
            <a:chExt cx="375557" cy="1004872"/>
          </a:xfrm>
        </p:grpSpPr>
        <p:cxnSp>
          <p:nvCxnSpPr>
            <p:cNvPr id="36" name="Conector recto de flecha 35"/>
            <p:cNvCxnSpPr/>
            <p:nvPr/>
          </p:nvCxnSpPr>
          <p:spPr>
            <a:xfrm flipH="1" flipV="1">
              <a:off x="3066884" y="820638"/>
              <a:ext cx="28616" cy="6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20468" y="1461651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0424793" y="1115773"/>
            <a:ext cx="375557" cy="967698"/>
            <a:chOff x="2849334" y="849090"/>
            <a:chExt cx="375557" cy="967698"/>
          </a:xfrm>
        </p:grpSpPr>
        <p:cxnSp>
          <p:nvCxnSpPr>
            <p:cNvPr id="20" name="Conector recto de flecha 19"/>
            <p:cNvCxnSpPr>
              <a:stCxn id="21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1183128" y="1115773"/>
            <a:ext cx="375557" cy="988830"/>
            <a:chOff x="2891679" y="820638"/>
            <a:chExt cx="375557" cy="988830"/>
          </a:xfrm>
        </p:grpSpPr>
        <p:cxnSp>
          <p:nvCxnSpPr>
            <p:cNvPr id="23" name="Conector recto de flecha 22"/>
            <p:cNvCxnSpPr/>
            <p:nvPr/>
          </p:nvCxnSpPr>
          <p:spPr>
            <a:xfrm flipH="1" flipV="1">
              <a:off x="3066884" y="820638"/>
              <a:ext cx="28616" cy="6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91679" y="144560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511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05" y="179545"/>
            <a:ext cx="7335210" cy="299254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5" y="3172088"/>
            <a:ext cx="8436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revisa que la variable </a:t>
            </a:r>
            <a:r>
              <a:rPr lang="es-MX" dirty="0" err="1">
                <a:latin typeface="Georgia" panose="02040502050405020303" pitchFamily="18" charset="0"/>
              </a:rPr>
              <a:t>est</a:t>
            </a:r>
            <a:r>
              <a:rPr lang="en-US" dirty="0">
                <a:latin typeface="Georgia" panose="02040502050405020303" pitchFamily="18" charset="0"/>
              </a:rPr>
              <a:t>é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la </a:t>
            </a:r>
            <a:r>
              <a:rPr lang="en-US" dirty="0" err="1">
                <a:latin typeface="Georgia" panose="02040502050405020303" pitchFamily="18" charset="0"/>
              </a:rPr>
              <a:t>tabla</a:t>
            </a:r>
            <a:r>
              <a:rPr lang="en-US" dirty="0">
                <a:latin typeface="Georgia" panose="02040502050405020303" pitchFamily="18" charset="0"/>
              </a:rPr>
              <a:t> de variables y se mete a la pila de operandos</a:t>
            </a:r>
            <a:r>
              <a:rPr lang="es-MX" dirty="0">
                <a:latin typeface="Georgia" panose="02040502050405020303" pitchFamily="18" charset="0"/>
              </a:rPr>
              <a:t>.  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</a:t>
            </a:r>
            <a:r>
              <a:rPr lang="en-US" dirty="0">
                <a:latin typeface="Georgia" panose="02040502050405020303" pitchFamily="18" charset="0"/>
              </a:rPr>
              <a:t>mete un </a:t>
            </a:r>
            <a:r>
              <a:rPr lang="en-US" dirty="0" err="1">
                <a:latin typeface="Georgia" panose="02040502050405020303" pitchFamily="18" charset="0"/>
              </a:rPr>
              <a:t>fondo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falso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checa</a:t>
            </a:r>
            <a:r>
              <a:rPr lang="en-US" dirty="0">
                <a:latin typeface="Georgia" panose="02040502050405020303" pitchFamily="18" charset="0"/>
              </a:rPr>
              <a:t> que la </a:t>
            </a:r>
            <a:r>
              <a:rPr lang="en-US" dirty="0" err="1">
                <a:latin typeface="Georgia" panose="02040502050405020303" pitchFamily="18" charset="0"/>
              </a:rPr>
              <a:t>función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exista</a:t>
            </a:r>
            <a:r>
              <a:rPr lang="en-US" dirty="0">
                <a:latin typeface="Georgia" panose="02040502050405020303" pitchFamily="18" charset="0"/>
              </a:rPr>
              <a:t> y genera -&gt; </a:t>
            </a:r>
            <a:r>
              <a:rPr lang="en-US" b="1" dirty="0">
                <a:latin typeface="Georgia" panose="02040502050405020303" pitchFamily="18" charset="0"/>
              </a:rPr>
              <a:t>Era, </a:t>
            </a:r>
            <a:r>
              <a:rPr lang="en-US" b="1" dirty="0" err="1">
                <a:latin typeface="Georgia" panose="02040502050405020303" pitchFamily="18" charset="0"/>
              </a:rPr>
              <a:t>idPrc</a:t>
            </a:r>
            <a:r>
              <a:rPr lang="en-US" b="1" dirty="0">
                <a:latin typeface="Georgia" panose="02040502050405020303" pitchFamily="18" charset="0"/>
              </a:rPr>
              <a:t>, -1, -1</a:t>
            </a:r>
            <a:r>
              <a:rPr lang="es-MX" dirty="0">
                <a:latin typeface="Georgia" panose="02040502050405020303" pitchFamily="18" charset="0"/>
              </a:rPr>
              <a:t>. 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revisa que exista la variable y se mete a la pila de operandos. Se mete a la lista de parámetros por referencia. Hace diferentes revisiones y se genera el </a:t>
            </a:r>
            <a:r>
              <a:rPr lang="es-MX" dirty="0" err="1">
                <a:latin typeface="Georgia" panose="02040502050405020303" pitchFamily="18" charset="0"/>
              </a:rPr>
              <a:t>cu</a:t>
            </a:r>
            <a:r>
              <a:rPr lang="en-US" dirty="0" err="1">
                <a:latin typeface="Georgia" panose="02040502050405020303" pitchFamily="18" charset="0"/>
              </a:rPr>
              <a:t>ádruplo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Param</a:t>
            </a:r>
            <a:endParaRPr lang="es-MX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Georgia" panose="02040502050405020303" pitchFamily="18" charset="0"/>
              </a:rPr>
              <a:t>Hace</a:t>
            </a:r>
            <a:r>
              <a:rPr lang="en-US" dirty="0">
                <a:latin typeface="Georgia" panose="02040502050405020303" pitchFamily="18" charset="0"/>
              </a:rPr>
              <a:t> revisions de </a:t>
            </a:r>
            <a:r>
              <a:rPr lang="en-US" dirty="0" err="1">
                <a:latin typeface="Georgia" panose="02040502050405020303" pitchFamily="18" charset="0"/>
              </a:rPr>
              <a:t>dimensiones</a:t>
            </a:r>
            <a:r>
              <a:rPr lang="en-US" dirty="0">
                <a:latin typeface="Georgia" panose="02040502050405020303" pitchFamily="18" charset="0"/>
              </a:rPr>
              <a:t> y de </a:t>
            </a:r>
            <a:r>
              <a:rPr lang="en-US" dirty="0" err="1">
                <a:latin typeface="Georgia" panose="02040502050405020303" pitchFamily="18" charset="0"/>
              </a:rPr>
              <a:t>tipo</a:t>
            </a:r>
            <a:r>
              <a:rPr lang="en-US" dirty="0">
                <a:latin typeface="Georgia" panose="02040502050405020303" pitchFamily="18" charset="0"/>
              </a:rPr>
              <a:t>  y genera el </a:t>
            </a:r>
            <a:r>
              <a:rPr lang="en-US" dirty="0" err="1">
                <a:latin typeface="Georgia" panose="02040502050405020303" pitchFamily="18" charset="0"/>
              </a:rPr>
              <a:t>cuádruplo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Param</a:t>
            </a:r>
            <a:r>
              <a:rPr lang="es-MX" dirty="0">
                <a:latin typeface="Georgia" panose="02040502050405020303" pitchFamily="18" charset="0"/>
              </a:rPr>
              <a:t>. Si es dimensionada también mete la cantidad de espacios en el cuádruplo. 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apunta al siguiente parámetro.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</a:t>
            </a:r>
            <a:r>
              <a:rPr lang="en-US" dirty="0">
                <a:latin typeface="Georgia" panose="02040502050405020303" pitchFamily="18" charset="0"/>
              </a:rPr>
              <a:t>genera el </a:t>
            </a:r>
            <a:r>
              <a:rPr lang="en-US" dirty="0" err="1">
                <a:latin typeface="Georgia" panose="02040502050405020303" pitchFamily="18" charset="0"/>
              </a:rPr>
              <a:t>cuádruplo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GoSub</a:t>
            </a:r>
            <a:r>
              <a:rPr lang="es-MX" dirty="0">
                <a:latin typeface="Georgia" panose="02040502050405020303" pitchFamily="18" charset="0"/>
              </a:rPr>
              <a:t>. Se recorren los parámetros por referencia y se generan los cuádruplo </a:t>
            </a:r>
            <a:r>
              <a:rPr lang="es-MX" dirty="0" err="1">
                <a:latin typeface="Georgia" panose="02040502050405020303" pitchFamily="18" charset="0"/>
              </a:rPr>
              <a:t>ref</a:t>
            </a:r>
            <a:r>
              <a:rPr lang="es-MX" dirty="0">
                <a:latin typeface="Georgia" panose="02040502050405020303" pitchFamily="18" charset="0"/>
              </a:rPr>
              <a:t>, se genera el cuádruplo </a:t>
            </a:r>
            <a:r>
              <a:rPr lang="es-MX" dirty="0" err="1">
                <a:latin typeface="Georgia" panose="02040502050405020303" pitchFamily="18" charset="0"/>
              </a:rPr>
              <a:t>EndFunc</a:t>
            </a:r>
            <a:r>
              <a:rPr lang="es-MX" dirty="0">
                <a:latin typeface="Georgia" panose="02040502050405020303" pitchFamily="18" charset="0"/>
              </a:rPr>
              <a:t>. Se asigna la variable global a un temporal.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566739" y="1315025"/>
            <a:ext cx="467571" cy="981127"/>
            <a:chOff x="2569543" y="849087"/>
            <a:chExt cx="467571" cy="981127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824841" y="849087"/>
              <a:ext cx="212273" cy="61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569543" y="14663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947698" y="2162955"/>
            <a:ext cx="375557" cy="1004872"/>
            <a:chOff x="2920468" y="820638"/>
            <a:chExt cx="375557" cy="1004872"/>
          </a:xfrm>
        </p:grpSpPr>
        <p:cxnSp>
          <p:nvCxnSpPr>
            <p:cNvPr id="36" name="Conector recto de flecha 35"/>
            <p:cNvCxnSpPr/>
            <p:nvPr/>
          </p:nvCxnSpPr>
          <p:spPr>
            <a:xfrm flipH="1" flipV="1">
              <a:off x="3066884" y="820638"/>
              <a:ext cx="28616" cy="6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20468" y="1461651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577262" y="451301"/>
            <a:ext cx="911535" cy="863661"/>
            <a:chOff x="2313356" y="1452929"/>
            <a:chExt cx="911535" cy="863661"/>
          </a:xfrm>
        </p:grpSpPr>
        <p:cxnSp>
          <p:nvCxnSpPr>
            <p:cNvPr id="20" name="Conector recto de flecha 19"/>
            <p:cNvCxnSpPr>
              <a:stCxn id="21" idx="3"/>
            </p:cNvCxnSpPr>
            <p:nvPr/>
          </p:nvCxnSpPr>
          <p:spPr>
            <a:xfrm flipH="1">
              <a:off x="2313356" y="1763502"/>
              <a:ext cx="590977" cy="553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849033" y="1734990"/>
            <a:ext cx="1515805" cy="1318551"/>
            <a:chOff x="3066884" y="820640"/>
            <a:chExt cx="1515805" cy="1318551"/>
          </a:xfrm>
        </p:grpSpPr>
        <p:cxnSp>
          <p:nvCxnSpPr>
            <p:cNvPr id="23" name="Conector recto de flecha 22"/>
            <p:cNvCxnSpPr>
              <a:stCxn id="24" idx="1"/>
            </p:cNvCxnSpPr>
            <p:nvPr/>
          </p:nvCxnSpPr>
          <p:spPr>
            <a:xfrm flipH="1" flipV="1">
              <a:off x="3066884" y="820640"/>
              <a:ext cx="1195247" cy="1007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4207132" y="1775332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8361233" y="1373898"/>
            <a:ext cx="733149" cy="931583"/>
            <a:chOff x="1783928" y="864863"/>
            <a:chExt cx="733149" cy="931583"/>
          </a:xfrm>
        </p:grpSpPr>
        <p:cxnSp>
          <p:nvCxnSpPr>
            <p:cNvPr id="26" name="Conector recto de flecha 25"/>
            <p:cNvCxnSpPr/>
            <p:nvPr/>
          </p:nvCxnSpPr>
          <p:spPr>
            <a:xfrm flipH="1" flipV="1">
              <a:off x="1783928" y="864863"/>
              <a:ext cx="453272" cy="598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141520" y="1432587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732420" y="101376"/>
            <a:ext cx="957442" cy="840860"/>
            <a:chOff x="1698282" y="1213840"/>
            <a:chExt cx="957442" cy="840860"/>
          </a:xfrm>
        </p:grpSpPr>
        <p:cxnSp>
          <p:nvCxnSpPr>
            <p:cNvPr id="29" name="Conector recto de flecha 28"/>
            <p:cNvCxnSpPr/>
            <p:nvPr/>
          </p:nvCxnSpPr>
          <p:spPr>
            <a:xfrm flipH="1">
              <a:off x="1698282" y="1473938"/>
              <a:ext cx="591310" cy="58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2280167" y="1213840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99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59" y="1986714"/>
            <a:ext cx="3895726" cy="15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88" y="519307"/>
            <a:ext cx="7223357" cy="222366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5" y="3172088"/>
            <a:ext cx="8436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revisa que la variable </a:t>
            </a:r>
            <a:r>
              <a:rPr lang="es-MX" dirty="0" err="1">
                <a:latin typeface="Georgia" panose="02040502050405020303" pitchFamily="18" charset="0"/>
              </a:rPr>
              <a:t>est</a:t>
            </a:r>
            <a:r>
              <a:rPr lang="en-US" dirty="0">
                <a:latin typeface="Georgia" panose="02040502050405020303" pitchFamily="18" charset="0"/>
              </a:rPr>
              <a:t>é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la </a:t>
            </a:r>
            <a:r>
              <a:rPr lang="en-US" dirty="0" err="1">
                <a:latin typeface="Georgia" panose="02040502050405020303" pitchFamily="18" charset="0"/>
              </a:rPr>
              <a:t>tabla</a:t>
            </a:r>
            <a:r>
              <a:rPr lang="en-US" dirty="0">
                <a:latin typeface="Georgia" panose="02040502050405020303" pitchFamily="18" charset="0"/>
              </a:rPr>
              <a:t> de variables y se mete a la pila de operandos</a:t>
            </a:r>
            <a:r>
              <a:rPr lang="es-MX" dirty="0">
                <a:latin typeface="Georgia" panose="02040502050405020303" pitchFamily="18" charset="0"/>
              </a:rPr>
              <a:t>.  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</a:t>
            </a:r>
            <a:r>
              <a:rPr lang="en-US" dirty="0">
                <a:latin typeface="Georgia" panose="02040502050405020303" pitchFamily="18" charset="0"/>
              </a:rPr>
              <a:t>mete un </a:t>
            </a:r>
            <a:r>
              <a:rPr lang="en-US" dirty="0" err="1">
                <a:latin typeface="Georgia" panose="02040502050405020303" pitchFamily="18" charset="0"/>
              </a:rPr>
              <a:t>fondo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falso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checa</a:t>
            </a:r>
            <a:r>
              <a:rPr lang="en-US" dirty="0">
                <a:latin typeface="Georgia" panose="02040502050405020303" pitchFamily="18" charset="0"/>
              </a:rPr>
              <a:t> que la </a:t>
            </a:r>
            <a:r>
              <a:rPr lang="en-US" dirty="0" err="1">
                <a:latin typeface="Georgia" panose="02040502050405020303" pitchFamily="18" charset="0"/>
              </a:rPr>
              <a:t>función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exista</a:t>
            </a:r>
            <a:r>
              <a:rPr lang="en-US" dirty="0">
                <a:latin typeface="Georgia" panose="02040502050405020303" pitchFamily="18" charset="0"/>
              </a:rPr>
              <a:t> y genera -&gt; </a:t>
            </a:r>
            <a:r>
              <a:rPr lang="en-US" b="1" dirty="0">
                <a:latin typeface="Georgia" panose="02040502050405020303" pitchFamily="18" charset="0"/>
              </a:rPr>
              <a:t>Era, </a:t>
            </a:r>
            <a:r>
              <a:rPr lang="en-US" b="1" dirty="0" err="1">
                <a:latin typeface="Georgia" panose="02040502050405020303" pitchFamily="18" charset="0"/>
              </a:rPr>
              <a:t>idPrc</a:t>
            </a:r>
            <a:r>
              <a:rPr lang="en-US" b="1" dirty="0">
                <a:latin typeface="Georgia" panose="02040502050405020303" pitchFamily="18" charset="0"/>
              </a:rPr>
              <a:t>, -1, -1</a:t>
            </a:r>
            <a:r>
              <a:rPr lang="es-MX" dirty="0">
                <a:latin typeface="Georgia" panose="02040502050405020303" pitchFamily="18" charset="0"/>
              </a:rPr>
              <a:t>. 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revisa que exista la variable y se mete a la pila de operandos. Se mete a la lista de parámetros por referencia. Hace diferentes revisiones y se genera el </a:t>
            </a:r>
            <a:r>
              <a:rPr lang="es-MX" dirty="0" err="1">
                <a:latin typeface="Georgia" panose="02040502050405020303" pitchFamily="18" charset="0"/>
              </a:rPr>
              <a:t>cu</a:t>
            </a:r>
            <a:r>
              <a:rPr lang="en-US" dirty="0" err="1">
                <a:latin typeface="Georgia" panose="02040502050405020303" pitchFamily="18" charset="0"/>
              </a:rPr>
              <a:t>ádruplo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Param</a:t>
            </a:r>
            <a:endParaRPr lang="es-MX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Georgia" panose="02040502050405020303" pitchFamily="18" charset="0"/>
              </a:rPr>
              <a:t>Hace</a:t>
            </a:r>
            <a:r>
              <a:rPr lang="en-US" dirty="0">
                <a:latin typeface="Georgia" panose="02040502050405020303" pitchFamily="18" charset="0"/>
              </a:rPr>
              <a:t> revisions de </a:t>
            </a:r>
            <a:r>
              <a:rPr lang="en-US" dirty="0" err="1">
                <a:latin typeface="Georgia" panose="02040502050405020303" pitchFamily="18" charset="0"/>
              </a:rPr>
              <a:t>dimensiones</a:t>
            </a:r>
            <a:r>
              <a:rPr lang="en-US" dirty="0">
                <a:latin typeface="Georgia" panose="02040502050405020303" pitchFamily="18" charset="0"/>
              </a:rPr>
              <a:t> y de </a:t>
            </a:r>
            <a:r>
              <a:rPr lang="en-US" dirty="0" err="1">
                <a:latin typeface="Georgia" panose="02040502050405020303" pitchFamily="18" charset="0"/>
              </a:rPr>
              <a:t>tipo</a:t>
            </a:r>
            <a:r>
              <a:rPr lang="en-US" dirty="0">
                <a:latin typeface="Georgia" panose="02040502050405020303" pitchFamily="18" charset="0"/>
              </a:rPr>
              <a:t>  y genera el </a:t>
            </a:r>
            <a:r>
              <a:rPr lang="en-US" dirty="0" err="1">
                <a:latin typeface="Georgia" panose="02040502050405020303" pitchFamily="18" charset="0"/>
              </a:rPr>
              <a:t>cuádruplo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Param</a:t>
            </a:r>
            <a:r>
              <a:rPr lang="es-MX" dirty="0">
                <a:latin typeface="Georgia" panose="02040502050405020303" pitchFamily="18" charset="0"/>
              </a:rPr>
              <a:t>. Si es dimensionada también mete la cantidad de espacios en el cuádruplo. 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apunta al siguiente parámetro.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</a:t>
            </a:r>
            <a:r>
              <a:rPr lang="en-US" dirty="0">
                <a:latin typeface="Georgia" panose="02040502050405020303" pitchFamily="18" charset="0"/>
              </a:rPr>
              <a:t>genera el </a:t>
            </a:r>
            <a:r>
              <a:rPr lang="en-US" dirty="0" err="1">
                <a:latin typeface="Georgia" panose="02040502050405020303" pitchFamily="18" charset="0"/>
              </a:rPr>
              <a:t>cuádruplo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GoSub</a:t>
            </a:r>
            <a:r>
              <a:rPr lang="es-MX" dirty="0">
                <a:latin typeface="Georgia" panose="02040502050405020303" pitchFamily="18" charset="0"/>
              </a:rPr>
              <a:t>. Se recorren los parámetros por referencia y se generan los cuádruplo </a:t>
            </a:r>
            <a:r>
              <a:rPr lang="es-MX" dirty="0" err="1">
                <a:latin typeface="Georgia" panose="02040502050405020303" pitchFamily="18" charset="0"/>
              </a:rPr>
              <a:t>ref</a:t>
            </a:r>
            <a:r>
              <a:rPr lang="es-MX" dirty="0">
                <a:latin typeface="Georgia" panose="02040502050405020303" pitchFamily="18" charset="0"/>
              </a:rPr>
              <a:t>, se genera el cuádruplo </a:t>
            </a:r>
            <a:r>
              <a:rPr lang="es-MX" dirty="0" err="1">
                <a:latin typeface="Georgia" panose="02040502050405020303" pitchFamily="18" charset="0"/>
              </a:rPr>
              <a:t>EndFunc</a:t>
            </a:r>
            <a:r>
              <a:rPr lang="es-MX" dirty="0">
                <a:latin typeface="Georgia" panose="02040502050405020303" pitchFamily="18" charset="0"/>
              </a:rPr>
              <a:t>..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566739" y="1276174"/>
            <a:ext cx="375557" cy="1019978"/>
            <a:chOff x="2569543" y="810236"/>
            <a:chExt cx="375557" cy="1019978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824841" y="810236"/>
              <a:ext cx="120259" cy="64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569543" y="14663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142930" y="2118159"/>
            <a:ext cx="375557" cy="1004872"/>
            <a:chOff x="2920468" y="820638"/>
            <a:chExt cx="375557" cy="1004872"/>
          </a:xfrm>
        </p:grpSpPr>
        <p:cxnSp>
          <p:nvCxnSpPr>
            <p:cNvPr id="36" name="Conector recto de flecha 35"/>
            <p:cNvCxnSpPr/>
            <p:nvPr/>
          </p:nvCxnSpPr>
          <p:spPr>
            <a:xfrm flipH="1" flipV="1">
              <a:off x="3066884" y="820638"/>
              <a:ext cx="28616" cy="6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20468" y="1461651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625389" y="451301"/>
            <a:ext cx="863408" cy="824873"/>
            <a:chOff x="2361483" y="1452929"/>
            <a:chExt cx="863408" cy="824873"/>
          </a:xfrm>
        </p:grpSpPr>
        <p:cxnSp>
          <p:nvCxnSpPr>
            <p:cNvPr id="20" name="Conector recto de flecha 19"/>
            <p:cNvCxnSpPr>
              <a:stCxn id="21" idx="3"/>
            </p:cNvCxnSpPr>
            <p:nvPr/>
          </p:nvCxnSpPr>
          <p:spPr>
            <a:xfrm flipH="1">
              <a:off x="2361483" y="1763502"/>
              <a:ext cx="542850" cy="5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820274" y="1701941"/>
            <a:ext cx="1544564" cy="1351600"/>
            <a:chOff x="3038125" y="787591"/>
            <a:chExt cx="1544564" cy="1351600"/>
          </a:xfrm>
        </p:grpSpPr>
        <p:cxnSp>
          <p:nvCxnSpPr>
            <p:cNvPr id="23" name="Conector recto de flecha 22"/>
            <p:cNvCxnSpPr>
              <a:stCxn id="24" idx="1"/>
            </p:cNvCxnSpPr>
            <p:nvPr/>
          </p:nvCxnSpPr>
          <p:spPr>
            <a:xfrm flipH="1" flipV="1">
              <a:off x="3038125" y="787591"/>
              <a:ext cx="1224006" cy="1041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4207132" y="1775332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8279362" y="1305186"/>
            <a:ext cx="815020" cy="1000295"/>
            <a:chOff x="1702057" y="796151"/>
            <a:chExt cx="815020" cy="1000295"/>
          </a:xfrm>
        </p:grpSpPr>
        <p:cxnSp>
          <p:nvCxnSpPr>
            <p:cNvPr id="26" name="Conector recto de flecha 25"/>
            <p:cNvCxnSpPr/>
            <p:nvPr/>
          </p:nvCxnSpPr>
          <p:spPr>
            <a:xfrm flipH="1" flipV="1">
              <a:off x="1702057" y="796151"/>
              <a:ext cx="535143" cy="667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141520" y="1432587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2563056" y="1276174"/>
            <a:ext cx="930405" cy="1144734"/>
            <a:chOff x="2626688" y="548392"/>
            <a:chExt cx="930405" cy="1144734"/>
          </a:xfrm>
        </p:grpSpPr>
        <p:cxnSp>
          <p:nvCxnSpPr>
            <p:cNvPr id="29" name="Conector recto de flecha 28"/>
            <p:cNvCxnSpPr>
              <a:stCxn id="30" idx="7"/>
            </p:cNvCxnSpPr>
            <p:nvPr/>
          </p:nvCxnSpPr>
          <p:spPr>
            <a:xfrm flipV="1">
              <a:off x="2947246" y="548392"/>
              <a:ext cx="609847" cy="83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2626688" y="1329267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04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60" y="1573307"/>
            <a:ext cx="7597785" cy="134298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11194" y="2916287"/>
            <a:ext cx="6784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procedimiento </a:t>
            </a:r>
            <a:r>
              <a:rPr lang="es-MX" dirty="0" err="1">
                <a:latin typeface="Georgia" panose="02040502050405020303" pitchFamily="18" charset="0"/>
              </a:rPr>
              <a:t>main</a:t>
            </a:r>
            <a:r>
              <a:rPr lang="es-MX" dirty="0">
                <a:latin typeface="Georgia" panose="02040502050405020303" pitchFamily="18" charset="0"/>
              </a:rPr>
              <a:t> a la tabla de procedimiento y se genera -&gt; </a:t>
            </a:r>
            <a:r>
              <a:rPr lang="es-MX" b="1" dirty="0">
                <a:latin typeface="Georgia" panose="02040502050405020303" pitchFamily="18" charset="0"/>
              </a:rPr>
              <a:t>Era, </a:t>
            </a:r>
            <a:r>
              <a:rPr lang="es-MX" b="1" dirty="0" err="1">
                <a:latin typeface="Georgia" panose="02040502050405020303" pitchFamily="18" charset="0"/>
              </a:rPr>
              <a:t>idMain</a:t>
            </a:r>
            <a:r>
              <a:rPr lang="es-MX" b="1" dirty="0">
                <a:latin typeface="Georgia" panose="02040502050405020303" pitchFamily="18" charset="0"/>
              </a:rPr>
              <a:t>, 1, -1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pone la dirección inicial del procedimiento, se saca </a:t>
            </a:r>
            <a:r>
              <a:rPr lang="es-MX" dirty="0" err="1">
                <a:latin typeface="Georgia" panose="02040502050405020303" pitchFamily="18" charset="0"/>
              </a:rPr>
              <a:t>goto</a:t>
            </a:r>
            <a:r>
              <a:rPr lang="es-MX" dirty="0">
                <a:latin typeface="Georgia" panose="02040502050405020303" pitchFamily="18" charset="0"/>
              </a:rPr>
              <a:t> de la pila de saltos. Rellena(</a:t>
            </a:r>
            <a:r>
              <a:rPr lang="es-MX" dirty="0" err="1">
                <a:latin typeface="Georgia" panose="02040502050405020303" pitchFamily="18" charset="0"/>
              </a:rPr>
              <a:t>goto</a:t>
            </a:r>
            <a:r>
              <a:rPr lang="es-MX" dirty="0">
                <a:latin typeface="Georgia" panose="02040502050405020303" pitchFamily="18" charset="0"/>
              </a:rPr>
              <a:t>, PC)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reinician los contadores de la memoria virtual.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 rot="12444583">
            <a:off x="3827981" y="1307725"/>
            <a:ext cx="375557" cy="967763"/>
            <a:chOff x="2700315" y="1916124"/>
            <a:chExt cx="375557" cy="967763"/>
          </a:xfrm>
        </p:grpSpPr>
        <p:cxnSp>
          <p:nvCxnSpPr>
            <p:cNvPr id="13" name="Conector recto de flecha 12"/>
            <p:cNvCxnSpPr>
              <a:stCxn id="14" idx="3"/>
            </p:cNvCxnSpPr>
            <p:nvPr/>
          </p:nvCxnSpPr>
          <p:spPr>
            <a:xfrm rot="9155417" flipH="1">
              <a:off x="2788319" y="1916124"/>
              <a:ext cx="211668" cy="591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 rot="8955152">
              <a:off x="2700315" y="2520028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 rot="12444583">
            <a:off x="4784994" y="1371143"/>
            <a:ext cx="398269" cy="817478"/>
            <a:chOff x="2961053" y="1873048"/>
            <a:chExt cx="398269" cy="817478"/>
          </a:xfrm>
        </p:grpSpPr>
        <p:cxnSp>
          <p:nvCxnSpPr>
            <p:cNvPr id="9" name="Conector recto de flecha 8"/>
            <p:cNvCxnSpPr/>
            <p:nvPr/>
          </p:nvCxnSpPr>
          <p:spPr>
            <a:xfrm rot="9155417">
              <a:off x="2961053" y="1873048"/>
              <a:ext cx="3908" cy="47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 rot="8955152">
              <a:off x="2983765" y="2326667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 rot="12444583">
            <a:off x="8027373" y="1398255"/>
            <a:ext cx="380006" cy="788297"/>
            <a:chOff x="2952545" y="1876076"/>
            <a:chExt cx="380006" cy="788297"/>
          </a:xfrm>
        </p:grpSpPr>
        <p:cxnSp>
          <p:nvCxnSpPr>
            <p:cNvPr id="16" name="Conector recto de flecha 15"/>
            <p:cNvCxnSpPr/>
            <p:nvPr/>
          </p:nvCxnSpPr>
          <p:spPr>
            <a:xfrm rot="9155417" flipH="1">
              <a:off x="2952545" y="1876076"/>
              <a:ext cx="7816" cy="46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 rot="8955152">
              <a:off x="2956994" y="2300514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35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1" y="951062"/>
            <a:ext cx="10858499" cy="17917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6" y="2916287"/>
            <a:ext cx="8436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prende la bandera de parámetro por referencia.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guarda el tipo de dato.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verifica que la variable no haya sido declarada previamente y si no, se mete a la tabla de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crea una lista entera de dimensiones. Se mete la dimensión a la lista. r = dimensión  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la dimensión a la lista. r = r * dimensión.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la dimensión a la lista. r = r * dimensión.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verifica que la variable no esté en la tabla de variables. Se reservan r – 1 espacios en memoria virtual. Por cada dimensión: r = r / dimensión y se guarda. Se mete la variable a la tabla de variables.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1980580" y="1682005"/>
            <a:ext cx="467571" cy="981127"/>
            <a:chOff x="2569543" y="849087"/>
            <a:chExt cx="467571" cy="981127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824841" y="849087"/>
              <a:ext cx="212273" cy="61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569543" y="14663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244923" y="1682005"/>
            <a:ext cx="375557" cy="967698"/>
            <a:chOff x="2849334" y="849090"/>
            <a:chExt cx="375557" cy="967698"/>
          </a:xfrm>
        </p:grpSpPr>
        <p:cxnSp>
          <p:nvCxnSpPr>
            <p:cNvPr id="17" name="Conector recto de flecha 16"/>
            <p:cNvCxnSpPr>
              <a:stCxn id="18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7292823" y="742660"/>
            <a:ext cx="375557" cy="939345"/>
            <a:chOff x="2920467" y="1635089"/>
            <a:chExt cx="375557" cy="939345"/>
          </a:xfrm>
        </p:grpSpPr>
        <p:cxnSp>
          <p:nvCxnSpPr>
            <p:cNvPr id="36" name="Conector recto de flecha 35"/>
            <p:cNvCxnSpPr/>
            <p:nvPr/>
          </p:nvCxnSpPr>
          <p:spPr>
            <a:xfrm>
              <a:off x="3108246" y="1998948"/>
              <a:ext cx="1" cy="57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20467" y="163508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057989" y="2068236"/>
            <a:ext cx="375557" cy="814234"/>
            <a:chOff x="2861584" y="849091"/>
            <a:chExt cx="375557" cy="814234"/>
          </a:xfrm>
        </p:grpSpPr>
        <p:cxnSp>
          <p:nvCxnSpPr>
            <p:cNvPr id="20" name="Conector recto de flecha 19"/>
            <p:cNvCxnSpPr/>
            <p:nvPr/>
          </p:nvCxnSpPr>
          <p:spPr>
            <a:xfrm flipH="1" flipV="1">
              <a:off x="3037116" y="849091"/>
              <a:ext cx="12247" cy="450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2861584" y="1299466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858806" y="2074085"/>
            <a:ext cx="375557" cy="814234"/>
            <a:chOff x="2861584" y="849091"/>
            <a:chExt cx="375557" cy="814234"/>
          </a:xfrm>
        </p:grpSpPr>
        <p:cxnSp>
          <p:nvCxnSpPr>
            <p:cNvPr id="23" name="Conector recto de flecha 22"/>
            <p:cNvCxnSpPr/>
            <p:nvPr/>
          </p:nvCxnSpPr>
          <p:spPr>
            <a:xfrm flipH="1" flipV="1">
              <a:off x="3037116" y="849091"/>
              <a:ext cx="12247" cy="450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61584" y="1299466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8680733" y="2060656"/>
            <a:ext cx="375557" cy="814234"/>
            <a:chOff x="2861584" y="849091"/>
            <a:chExt cx="375557" cy="814234"/>
          </a:xfrm>
        </p:grpSpPr>
        <p:cxnSp>
          <p:nvCxnSpPr>
            <p:cNvPr id="26" name="Conector recto de flecha 25"/>
            <p:cNvCxnSpPr/>
            <p:nvPr/>
          </p:nvCxnSpPr>
          <p:spPr>
            <a:xfrm flipH="1" flipV="1">
              <a:off x="3037116" y="849091"/>
              <a:ext cx="12247" cy="450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861584" y="1299466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0239148" y="2068236"/>
            <a:ext cx="375557" cy="814234"/>
            <a:chOff x="2861584" y="849091"/>
            <a:chExt cx="375557" cy="814234"/>
          </a:xfrm>
        </p:grpSpPr>
        <p:cxnSp>
          <p:nvCxnSpPr>
            <p:cNvPr id="29" name="Conector recto de flecha 28"/>
            <p:cNvCxnSpPr/>
            <p:nvPr/>
          </p:nvCxnSpPr>
          <p:spPr>
            <a:xfrm flipH="1" flipV="1">
              <a:off x="3037116" y="849091"/>
              <a:ext cx="12247" cy="450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2861584" y="1299466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65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32" y="1380753"/>
            <a:ext cx="7738912" cy="14561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11193" y="2916287"/>
            <a:ext cx="6968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inicializa el diccionario de procedimientos, la lista de procedimientos y la tabla de constantes.</a:t>
            </a:r>
            <a:endParaRPr lang="es-MX" b="1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crea un nuevo procedimiento y se añade a la lista.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cambia el </a:t>
            </a:r>
            <a:r>
              <a:rPr lang="es-MX" dirty="0" err="1">
                <a:latin typeface="Georgia" panose="02040502050405020303" pitchFamily="18" charset="0"/>
              </a:rPr>
              <a:t>scope</a:t>
            </a:r>
            <a:r>
              <a:rPr lang="es-MX" dirty="0">
                <a:latin typeface="Georgia" panose="02040502050405020303" pitchFamily="18" charset="0"/>
              </a:rPr>
              <a:t> actual al global y se mete PC a la pila de saltos. Se genera -</a:t>
            </a:r>
            <a:r>
              <a:rPr lang="en-US" dirty="0">
                <a:latin typeface="Georgia" panose="02040502050405020303" pitchFamily="18" charset="0"/>
              </a:rPr>
              <a:t>&gt; </a:t>
            </a:r>
            <a:r>
              <a:rPr lang="en-US" b="1" dirty="0" err="1">
                <a:latin typeface="Georgia" panose="02040502050405020303" pitchFamily="18" charset="0"/>
              </a:rPr>
              <a:t>goto</a:t>
            </a:r>
            <a:r>
              <a:rPr lang="en-US" b="1" dirty="0">
                <a:latin typeface="Georgia" panose="02040502050405020303" pitchFamily="18" charset="0"/>
              </a:rPr>
              <a:t>, -1, -1, -1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 genera -&gt; </a:t>
            </a:r>
            <a:r>
              <a:rPr lang="en-US" b="1" dirty="0" err="1">
                <a:latin typeface="Georgia" panose="02040502050405020303" pitchFamily="18" charset="0"/>
              </a:rPr>
              <a:t>endProg</a:t>
            </a:r>
            <a:r>
              <a:rPr lang="en-US" b="1" dirty="0">
                <a:latin typeface="Georgia" panose="02040502050405020303" pitchFamily="18" charset="0"/>
              </a:rPr>
              <a:t>, -1, -1, -1</a:t>
            </a:r>
            <a:endParaRPr lang="es-MX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 rot="12444583">
            <a:off x="3417848" y="2067826"/>
            <a:ext cx="375557" cy="715858"/>
            <a:chOff x="335034" y="2558714"/>
            <a:chExt cx="375557" cy="715858"/>
          </a:xfrm>
        </p:grpSpPr>
        <p:cxnSp>
          <p:nvCxnSpPr>
            <p:cNvPr id="13" name="Conector recto de flecha 12"/>
            <p:cNvCxnSpPr/>
            <p:nvPr/>
          </p:nvCxnSpPr>
          <p:spPr>
            <a:xfrm rot="9155417" flipV="1">
              <a:off x="390709" y="2928935"/>
              <a:ext cx="176463" cy="345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 rot="8955152">
              <a:off x="335034" y="2558714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 rot="12444583">
            <a:off x="4203044" y="1085066"/>
            <a:ext cx="440690" cy="993976"/>
            <a:chOff x="2807030" y="1911560"/>
            <a:chExt cx="440690" cy="993976"/>
          </a:xfrm>
        </p:grpSpPr>
        <p:cxnSp>
          <p:nvCxnSpPr>
            <p:cNvPr id="9" name="Conector recto de flecha 8"/>
            <p:cNvCxnSpPr>
              <a:stCxn id="10" idx="4"/>
            </p:cNvCxnSpPr>
            <p:nvPr/>
          </p:nvCxnSpPr>
          <p:spPr>
            <a:xfrm rot="9155417" flipH="1">
              <a:off x="2807030" y="1911560"/>
              <a:ext cx="204735" cy="64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 rot="8955152">
              <a:off x="2872163" y="2541677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 rot="12444583">
            <a:off x="5989145" y="1277122"/>
            <a:ext cx="380006" cy="788297"/>
            <a:chOff x="2952545" y="1876076"/>
            <a:chExt cx="380006" cy="788297"/>
          </a:xfrm>
        </p:grpSpPr>
        <p:cxnSp>
          <p:nvCxnSpPr>
            <p:cNvPr id="16" name="Conector recto de flecha 15"/>
            <p:cNvCxnSpPr/>
            <p:nvPr/>
          </p:nvCxnSpPr>
          <p:spPr>
            <a:xfrm rot="9155417" flipH="1">
              <a:off x="2952545" y="1876076"/>
              <a:ext cx="7816" cy="46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 rot="8955152">
              <a:off x="2956994" y="2300514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 rot="12444583">
            <a:off x="8796117" y="1239539"/>
            <a:ext cx="380006" cy="788297"/>
            <a:chOff x="2952545" y="1876076"/>
            <a:chExt cx="380006" cy="788297"/>
          </a:xfrm>
        </p:grpSpPr>
        <p:cxnSp>
          <p:nvCxnSpPr>
            <p:cNvPr id="21" name="Conector recto de flecha 20"/>
            <p:cNvCxnSpPr/>
            <p:nvPr/>
          </p:nvCxnSpPr>
          <p:spPr>
            <a:xfrm rot="9155417" flipH="1">
              <a:off x="2952545" y="1876076"/>
              <a:ext cx="7816" cy="46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 rot="8955152">
              <a:off x="2956994" y="2300514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25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53" y="1688180"/>
            <a:ext cx="4013433" cy="21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01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43" y="692166"/>
            <a:ext cx="3959360" cy="23058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95290" y="2998000"/>
            <a:ext cx="585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Si en el tope de la pila hay un operador * o /, entonces se sacan ambos lados con sus tipos y el operador. Se revisa que sean compatibles. Se genera un cuádruplo -&gt; </a:t>
            </a:r>
            <a:r>
              <a:rPr lang="es-MX" b="1" dirty="0">
                <a:latin typeface="Georgia" panose="02040502050405020303" pitchFamily="18" charset="0"/>
              </a:rPr>
              <a:t>operador, oper1, oper2, </a:t>
            </a:r>
            <a:r>
              <a:rPr lang="es-MX" b="1" dirty="0" err="1">
                <a:latin typeface="Georgia" panose="02040502050405020303" pitchFamily="18" charset="0"/>
              </a:rPr>
              <a:t>temp</a:t>
            </a:r>
            <a:r>
              <a:rPr lang="es-MX" dirty="0">
                <a:latin typeface="Georgia" panose="02040502050405020303" pitchFamily="18" charset="0"/>
              </a:rPr>
              <a:t>. Se mete el temporal a la pila de operandos.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operador a la pila de operadores.</a:t>
            </a: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4688029" y="677964"/>
            <a:ext cx="377949" cy="843916"/>
            <a:chOff x="1711902" y="377170"/>
            <a:chExt cx="377949" cy="843916"/>
          </a:xfrm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1711902" y="731700"/>
              <a:ext cx="156686" cy="489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714294" y="377170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843552" y="1949508"/>
            <a:ext cx="591167" cy="665133"/>
            <a:chOff x="3254336" y="858096"/>
            <a:chExt cx="591167" cy="665133"/>
          </a:xfrm>
        </p:grpSpPr>
        <p:cxnSp>
          <p:nvCxnSpPr>
            <p:cNvPr id="11" name="Conector recto de flecha 10"/>
            <p:cNvCxnSpPr/>
            <p:nvPr/>
          </p:nvCxnSpPr>
          <p:spPr>
            <a:xfrm flipV="1">
              <a:off x="3571078" y="858096"/>
              <a:ext cx="274425" cy="35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3254336" y="1159370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47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80" y="1097381"/>
            <a:ext cx="3578894" cy="33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5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06" y="661877"/>
            <a:ext cx="5860991" cy="20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05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75" y="2297780"/>
            <a:ext cx="4947369" cy="15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1" y="720129"/>
            <a:ext cx="11381817" cy="135258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6" y="2916287"/>
            <a:ext cx="87540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id a la pila de operandos y se verifica que exista.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igual a la pila de operadores.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sacan ambos lados de la pila de operandos, se verifica que los tipos sean iguales y se genera -&gt; </a:t>
            </a:r>
            <a:r>
              <a:rPr lang="es-MX" b="1" dirty="0">
                <a:latin typeface="Georgia" panose="02040502050405020303" pitchFamily="18" charset="0"/>
              </a:rPr>
              <a:t>=, </a:t>
            </a:r>
            <a:r>
              <a:rPr lang="es-MX" b="1" dirty="0" err="1">
                <a:latin typeface="Georgia" panose="02040502050405020303" pitchFamily="18" charset="0"/>
              </a:rPr>
              <a:t>ladoDer</a:t>
            </a:r>
            <a:r>
              <a:rPr lang="es-MX" b="1" dirty="0">
                <a:latin typeface="Georgia" panose="02040502050405020303" pitchFamily="18" charset="0"/>
              </a:rPr>
              <a:t>. -1, </a:t>
            </a:r>
            <a:r>
              <a:rPr lang="es-MX" b="1" dirty="0" err="1">
                <a:latin typeface="Georgia" panose="02040502050405020303" pitchFamily="18" charset="0"/>
              </a:rPr>
              <a:t>ladoIzq</a:t>
            </a:r>
            <a:r>
              <a:rPr lang="es-MX" b="1" dirty="0">
                <a:latin typeface="Georgia" panose="02040502050405020303" pitchFamily="18" charset="0"/>
              </a:rPr>
              <a:t>. </a:t>
            </a:r>
            <a:r>
              <a:rPr lang="es-MX" dirty="0">
                <a:latin typeface="Georgia" panose="02040502050405020303" pitchFamily="18" charset="0"/>
              </a:rPr>
              <a:t>Se mete el PC a la pila de saltos.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la pila de operandos y tipos, se revisa que sea booleano. Se mete PC a la pila de saltos. Se genera el cuádruplo -</a:t>
            </a:r>
            <a:r>
              <a:rPr lang="en-US" dirty="0">
                <a:latin typeface="Georgia" panose="02040502050405020303" pitchFamily="18" charset="0"/>
              </a:rPr>
              <a:t>&gt; </a:t>
            </a:r>
            <a:r>
              <a:rPr lang="en-US" b="1" dirty="0" err="1">
                <a:latin typeface="Georgia" panose="02040502050405020303" pitchFamily="18" charset="0"/>
              </a:rPr>
              <a:t>GotoF</a:t>
            </a:r>
            <a:r>
              <a:rPr lang="en-US" b="1" dirty="0">
                <a:latin typeface="Georgia" panose="02040502050405020303" pitchFamily="18" charset="0"/>
              </a:rPr>
              <a:t> res -1 -1</a:t>
            </a:r>
            <a:r>
              <a:rPr lang="en-US" dirty="0">
                <a:latin typeface="Georgia" panose="02040502050405020303" pitchFamily="18" charset="0"/>
              </a:rPr>
              <a:t>. Se mete PC a la pila de </a:t>
            </a:r>
            <a:r>
              <a:rPr lang="en-US" dirty="0" err="1">
                <a:latin typeface="Georgia" panose="02040502050405020303" pitchFamily="18" charset="0"/>
              </a:rPr>
              <a:t>saltos</a:t>
            </a:r>
            <a:r>
              <a:rPr lang="en-US" dirty="0">
                <a:latin typeface="Georgia" panose="02040502050405020303" pitchFamily="18" charset="0"/>
              </a:rPr>
              <a:t>. Se genera -&gt; </a:t>
            </a:r>
            <a:r>
              <a:rPr lang="en-US" b="1" dirty="0" err="1">
                <a:latin typeface="Georgia" panose="02040502050405020303" pitchFamily="18" charset="0"/>
              </a:rPr>
              <a:t>Goto</a:t>
            </a:r>
            <a:r>
              <a:rPr lang="en-US" b="1" dirty="0">
                <a:latin typeface="Georgia" panose="02040502050405020303" pitchFamily="18" charset="0"/>
              </a:rPr>
              <a:t> -1 -1 -1</a:t>
            </a:r>
            <a:r>
              <a:rPr lang="en-US" dirty="0">
                <a:latin typeface="Georgia" panose="02040502050405020303" pitchFamily="18" charset="0"/>
              </a:rPr>
              <a:t>. Se mete PC a la pila de </a:t>
            </a:r>
            <a:r>
              <a:rPr lang="en-US" dirty="0" err="1">
                <a:latin typeface="Georgia" panose="02040502050405020303" pitchFamily="18" charset="0"/>
              </a:rPr>
              <a:t>saltos</a:t>
            </a:r>
            <a:r>
              <a:rPr lang="en-US" dirty="0">
                <a:latin typeface="Georgia" panose="02040502050405020303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 </a:t>
            </a:r>
            <a:r>
              <a:rPr lang="en-US" dirty="0" err="1">
                <a:latin typeface="Georgia" panose="02040502050405020303" pitchFamily="18" charset="0"/>
              </a:rPr>
              <a:t>saca</a:t>
            </a:r>
            <a:r>
              <a:rPr lang="en-US" dirty="0">
                <a:latin typeface="Georgia" panose="02040502050405020303" pitchFamily="18" charset="0"/>
              </a:rPr>
              <a:t> el tope de la pila de operandos. Se genera -&gt; </a:t>
            </a:r>
            <a:r>
              <a:rPr lang="en-US" b="1" dirty="0">
                <a:latin typeface="Georgia" panose="02040502050405020303" pitchFamily="18" charset="0"/>
              </a:rPr>
              <a:t>=, res, -1, </a:t>
            </a:r>
            <a:r>
              <a:rPr lang="en-US" b="1" dirty="0" err="1">
                <a:latin typeface="Georgia" panose="02040502050405020303" pitchFamily="18" charset="0"/>
              </a:rPr>
              <a:t>ladoIzq</a:t>
            </a:r>
            <a:r>
              <a:rPr lang="en-US" dirty="0">
                <a:latin typeface="Georgia" panose="02040502050405020303" pitchFamily="18" charset="0"/>
              </a:rPr>
              <a:t>. Se </a:t>
            </a:r>
            <a:r>
              <a:rPr lang="en-US" dirty="0" err="1">
                <a:latin typeface="Georgia" panose="02040502050405020303" pitchFamily="18" charset="0"/>
              </a:rPr>
              <a:t>sacan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autoInc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saltoaEj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gotoF</a:t>
            </a:r>
            <a:r>
              <a:rPr lang="en-US" dirty="0">
                <a:latin typeface="Georgia" panose="02040502050405020303" pitchFamily="18" charset="0"/>
              </a:rPr>
              <a:t> y </a:t>
            </a:r>
            <a:r>
              <a:rPr lang="en-US" dirty="0" err="1">
                <a:latin typeface="Georgia" panose="02040502050405020303" pitchFamily="18" charset="0"/>
              </a:rPr>
              <a:t>antCond</a:t>
            </a:r>
            <a:r>
              <a:rPr lang="en-US" dirty="0">
                <a:latin typeface="Georgia" panose="02040502050405020303" pitchFamily="18" charset="0"/>
              </a:rPr>
              <a:t> de la pila de </a:t>
            </a:r>
            <a:r>
              <a:rPr lang="en-US" dirty="0" err="1">
                <a:latin typeface="Georgia" panose="02040502050405020303" pitchFamily="18" charset="0"/>
              </a:rPr>
              <a:t>slatos</a:t>
            </a:r>
            <a:r>
              <a:rPr lang="en-US" dirty="0">
                <a:latin typeface="Georgia" panose="02040502050405020303" pitchFamily="18" charset="0"/>
              </a:rPr>
              <a:t>. Se genera -&gt; </a:t>
            </a:r>
            <a:r>
              <a:rPr lang="en-US" b="1" dirty="0" err="1">
                <a:latin typeface="Georgia" panose="02040502050405020303" pitchFamily="18" charset="0"/>
              </a:rPr>
              <a:t>Goto</a:t>
            </a:r>
            <a:r>
              <a:rPr lang="en-US" b="1" dirty="0">
                <a:latin typeface="Georgia" panose="02040502050405020303" pitchFamily="18" charset="0"/>
              </a:rPr>
              <a:t> -1, -1, </a:t>
            </a:r>
            <a:r>
              <a:rPr lang="en-US" b="1" dirty="0" err="1">
                <a:latin typeface="Georgia" panose="02040502050405020303" pitchFamily="18" charset="0"/>
              </a:rPr>
              <a:t>antCond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dirty="0" err="1">
                <a:latin typeface="Georgia" panose="02040502050405020303" pitchFamily="18" charset="0"/>
              </a:rPr>
              <a:t>Rellena</a:t>
            </a: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dirty="0" err="1">
                <a:latin typeface="Georgia" panose="02040502050405020303" pitchFamily="18" charset="0"/>
              </a:rPr>
              <a:t>saltoEj</a:t>
            </a:r>
            <a:r>
              <a:rPr lang="en-US" dirty="0">
                <a:latin typeface="Georgia" panose="02040502050405020303" pitchFamily="18" charset="0"/>
              </a:rPr>
              <a:t>, PC). Se mete a la pila de </a:t>
            </a:r>
            <a:r>
              <a:rPr lang="en-US" dirty="0" err="1">
                <a:latin typeface="Georgia" panose="02040502050405020303" pitchFamily="18" charset="0"/>
              </a:rPr>
              <a:t>saltos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gotoF</a:t>
            </a:r>
            <a:r>
              <a:rPr lang="en-US" dirty="0">
                <a:latin typeface="Georgia" panose="02040502050405020303" pitchFamily="18" charset="0"/>
              </a:rPr>
              <a:t> y </a:t>
            </a:r>
            <a:r>
              <a:rPr lang="en-US" dirty="0" err="1">
                <a:latin typeface="Georgia" panose="02040502050405020303" pitchFamily="18" charset="0"/>
              </a:rPr>
              <a:t>autoInc</a:t>
            </a: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 </a:t>
            </a:r>
            <a:r>
              <a:rPr lang="en-US" dirty="0" err="1">
                <a:latin typeface="Georgia" panose="02040502050405020303" pitchFamily="18" charset="0"/>
              </a:rPr>
              <a:t>saca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autoInc</a:t>
            </a:r>
            <a:r>
              <a:rPr lang="en-US" dirty="0">
                <a:latin typeface="Georgia" panose="02040502050405020303" pitchFamily="18" charset="0"/>
              </a:rPr>
              <a:t> de la pila de </a:t>
            </a:r>
            <a:r>
              <a:rPr lang="en-US" dirty="0" err="1">
                <a:latin typeface="Georgia" panose="02040502050405020303" pitchFamily="18" charset="0"/>
              </a:rPr>
              <a:t>saltos</a:t>
            </a:r>
            <a:r>
              <a:rPr lang="en-US" dirty="0">
                <a:latin typeface="Georgia" panose="02040502050405020303" pitchFamily="18" charset="0"/>
              </a:rPr>
              <a:t>. Se genera -&gt; </a:t>
            </a:r>
            <a:r>
              <a:rPr lang="en-US" b="1" dirty="0" err="1">
                <a:latin typeface="Georgia" panose="02040502050405020303" pitchFamily="18" charset="0"/>
              </a:rPr>
              <a:t>Goto</a:t>
            </a:r>
            <a:r>
              <a:rPr lang="en-US" b="1" dirty="0">
                <a:latin typeface="Georgia" panose="02040502050405020303" pitchFamily="18" charset="0"/>
              </a:rPr>
              <a:t>, -1, -1, </a:t>
            </a:r>
            <a:r>
              <a:rPr lang="en-US" b="1" dirty="0" err="1">
                <a:latin typeface="Georgia" panose="02040502050405020303" pitchFamily="18" charset="0"/>
              </a:rPr>
              <a:t>antInc</a:t>
            </a:r>
            <a:r>
              <a:rPr lang="en-US" dirty="0">
                <a:latin typeface="Georgia" panose="02040502050405020303" pitchFamily="18" charset="0"/>
              </a:rPr>
              <a:t>. Se </a:t>
            </a:r>
            <a:r>
              <a:rPr lang="en-US" dirty="0" err="1">
                <a:latin typeface="Georgia" panose="02040502050405020303" pitchFamily="18" charset="0"/>
              </a:rPr>
              <a:t>saca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gotoF</a:t>
            </a:r>
            <a:r>
              <a:rPr lang="en-US" dirty="0">
                <a:latin typeface="Georgia" panose="02040502050405020303" pitchFamily="18" charset="0"/>
              </a:rPr>
              <a:t> de pila de </a:t>
            </a:r>
            <a:r>
              <a:rPr lang="en-US" dirty="0" err="1">
                <a:latin typeface="Georgia" panose="02040502050405020303" pitchFamily="18" charset="0"/>
              </a:rPr>
              <a:t>saltos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dirty="0" err="1">
                <a:latin typeface="Georgia" panose="02040502050405020303" pitchFamily="18" charset="0"/>
              </a:rPr>
              <a:t>Rellena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gotoF</a:t>
            </a:r>
            <a:r>
              <a:rPr lang="en-US" dirty="0">
                <a:latin typeface="Georgia" panose="02040502050405020303" pitchFamily="18" charset="0"/>
              </a:rPr>
              <a:t>, PC)</a:t>
            </a:r>
            <a:endParaRPr lang="es-MX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2849336" y="1503664"/>
            <a:ext cx="375557" cy="1042376"/>
            <a:chOff x="2829607" y="849087"/>
            <a:chExt cx="375557" cy="1042376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3037114" y="849087"/>
              <a:ext cx="0" cy="67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829607" y="1527604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071655" y="1482910"/>
            <a:ext cx="375557" cy="1056606"/>
            <a:chOff x="2849334" y="849088"/>
            <a:chExt cx="375557" cy="1056606"/>
          </a:xfrm>
        </p:grpSpPr>
        <p:cxnSp>
          <p:nvCxnSpPr>
            <p:cNvPr id="17" name="Conector recto de flecha 16"/>
            <p:cNvCxnSpPr/>
            <p:nvPr/>
          </p:nvCxnSpPr>
          <p:spPr>
            <a:xfrm flipV="1">
              <a:off x="3037113" y="849088"/>
              <a:ext cx="2" cy="67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849334" y="154183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Conector recto de flecha 21"/>
          <p:cNvCxnSpPr/>
          <p:nvPr/>
        </p:nvCxnSpPr>
        <p:spPr>
          <a:xfrm flipV="1">
            <a:off x="3586262" y="1484302"/>
            <a:ext cx="0" cy="70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398483" y="2195402"/>
            <a:ext cx="375557" cy="363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7224279" y="1503664"/>
            <a:ext cx="375557" cy="1056606"/>
            <a:chOff x="2849334" y="849088"/>
            <a:chExt cx="375557" cy="1056606"/>
          </a:xfrm>
        </p:grpSpPr>
        <p:cxnSp>
          <p:nvCxnSpPr>
            <p:cNvPr id="25" name="Conector recto de flecha 24"/>
            <p:cNvCxnSpPr/>
            <p:nvPr/>
          </p:nvCxnSpPr>
          <p:spPr>
            <a:xfrm flipV="1">
              <a:off x="3037113" y="849088"/>
              <a:ext cx="2" cy="67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2849334" y="154183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357532" y="1508927"/>
            <a:ext cx="375557" cy="1056606"/>
            <a:chOff x="2849334" y="849088"/>
            <a:chExt cx="375557" cy="1056606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3037113" y="849088"/>
              <a:ext cx="2" cy="67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2849334" y="154183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11115228" y="1494170"/>
            <a:ext cx="375557" cy="1056606"/>
            <a:chOff x="2849334" y="849088"/>
            <a:chExt cx="375557" cy="105660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037113" y="849088"/>
              <a:ext cx="2" cy="67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2849334" y="154183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18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2" y="886075"/>
            <a:ext cx="6253396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12" y="511665"/>
            <a:ext cx="8020257" cy="17291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6" y="2916287"/>
            <a:ext cx="8436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PC a la pila de saltos.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la pila de operandos y tipos, se revisa que sea booleano. Se mete a la pila de saltos PC y se genera -&gt; </a:t>
            </a:r>
            <a:r>
              <a:rPr lang="es-MX" b="1" dirty="0" err="1">
                <a:latin typeface="Georgia" panose="02040502050405020303" pitchFamily="18" charset="0"/>
              </a:rPr>
              <a:t>gotoF</a:t>
            </a:r>
            <a:r>
              <a:rPr lang="es-MX" b="1" dirty="0">
                <a:latin typeface="Georgia" panose="02040502050405020303" pitchFamily="18" charset="0"/>
              </a:rPr>
              <a:t>, res, -1, -1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falso y retorno de la pila de saltos. Se genera -&gt; </a:t>
            </a:r>
            <a:r>
              <a:rPr lang="es-MX" b="1" dirty="0" err="1">
                <a:latin typeface="Georgia" panose="02040502050405020303" pitchFamily="18" charset="0"/>
              </a:rPr>
              <a:t>goto</a:t>
            </a:r>
            <a:r>
              <a:rPr lang="es-MX" b="1" dirty="0">
                <a:latin typeface="Georgia" panose="02040502050405020303" pitchFamily="18" charset="0"/>
              </a:rPr>
              <a:t>, -1, -1, retorno</a:t>
            </a:r>
            <a:r>
              <a:rPr lang="es-MX" dirty="0">
                <a:latin typeface="Georgia" panose="02040502050405020303" pitchFamily="18" charset="0"/>
              </a:rPr>
              <a:t>. Rellena(falso, PC).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3633299" y="1503664"/>
            <a:ext cx="467571" cy="981127"/>
            <a:chOff x="2569543" y="849087"/>
            <a:chExt cx="467571" cy="981127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824841" y="849087"/>
              <a:ext cx="212273" cy="61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569543" y="14663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657203" y="1510379"/>
            <a:ext cx="375557" cy="967698"/>
            <a:chOff x="2849334" y="849090"/>
            <a:chExt cx="375557" cy="967698"/>
          </a:xfrm>
        </p:grpSpPr>
        <p:cxnSp>
          <p:nvCxnSpPr>
            <p:cNvPr id="17" name="Conector recto de flecha 16"/>
            <p:cNvCxnSpPr>
              <a:stCxn id="18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956977" y="1510380"/>
            <a:ext cx="375557" cy="1004873"/>
            <a:chOff x="2936510" y="840921"/>
            <a:chExt cx="375557" cy="1004873"/>
          </a:xfrm>
        </p:grpSpPr>
        <p:cxnSp>
          <p:nvCxnSpPr>
            <p:cNvPr id="36" name="Conector recto de flecha 35"/>
            <p:cNvCxnSpPr>
              <a:stCxn id="37" idx="0"/>
            </p:cNvCxnSpPr>
            <p:nvPr/>
          </p:nvCxnSpPr>
          <p:spPr>
            <a:xfrm flipH="1" flipV="1">
              <a:off x="3082925" y="840921"/>
              <a:ext cx="41364" cy="641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36510" y="148193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88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41" y="402119"/>
            <a:ext cx="5090103" cy="34985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41000" y="3880014"/>
            <a:ext cx="7638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mete el operador de comparación en la pila de operadores.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Si en el tope de la pila hay un operador de comparación, entonces se sacan ambos lados con sus tipos y el operador. Se revisa que sean compatibles. Se genera un cuádruplo -&gt; </a:t>
            </a:r>
            <a:r>
              <a:rPr lang="es-MX" b="1" dirty="0">
                <a:latin typeface="Georgia" panose="02040502050405020303" pitchFamily="18" charset="0"/>
              </a:rPr>
              <a:t>operador, oper1, oper2, </a:t>
            </a:r>
            <a:r>
              <a:rPr lang="es-MX" b="1" dirty="0" err="1">
                <a:latin typeface="Georgia" panose="02040502050405020303" pitchFamily="18" charset="0"/>
              </a:rPr>
              <a:t>temp</a:t>
            </a:r>
            <a:r>
              <a:rPr lang="es-MX" dirty="0">
                <a:latin typeface="Georgia" panose="02040502050405020303" pitchFamily="18" charset="0"/>
              </a:rPr>
              <a:t>. Se mete el temporal a la pila de operandos. 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5442763" y="1170268"/>
            <a:ext cx="422866" cy="1024626"/>
            <a:chOff x="3037114" y="849088"/>
            <a:chExt cx="422866" cy="1024626"/>
          </a:xfrm>
        </p:grpSpPr>
        <p:cxnSp>
          <p:nvCxnSpPr>
            <p:cNvPr id="13" name="Conector recto de flecha 12"/>
            <p:cNvCxnSpPr>
              <a:stCxn id="14" idx="0"/>
            </p:cNvCxnSpPr>
            <p:nvPr/>
          </p:nvCxnSpPr>
          <p:spPr>
            <a:xfrm flipH="1" flipV="1">
              <a:off x="3037114" y="849088"/>
              <a:ext cx="235088" cy="660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3084423" y="15098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 rot="10800000">
            <a:off x="6288991" y="402119"/>
            <a:ext cx="847993" cy="768149"/>
            <a:chOff x="2973349" y="2238861"/>
            <a:chExt cx="847993" cy="768149"/>
          </a:xfrm>
        </p:grpSpPr>
        <p:cxnSp>
          <p:nvCxnSpPr>
            <p:cNvPr id="17" name="Conector recto de flecha 16"/>
            <p:cNvCxnSpPr/>
            <p:nvPr/>
          </p:nvCxnSpPr>
          <p:spPr>
            <a:xfrm rot="10800000" flipH="1">
              <a:off x="3356607" y="2238861"/>
              <a:ext cx="464735" cy="512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 rot="10800000">
              <a:off x="2973349" y="2643151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7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40" y="737933"/>
            <a:ext cx="8793087" cy="144125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90156" y="2916287"/>
            <a:ext cx="8436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el tope de la pila de operandos y tipos, se revisa que sea booleano. Se mete a la pila de saltos PC y se genera -&gt; </a:t>
            </a:r>
            <a:r>
              <a:rPr lang="es-MX" b="1" dirty="0" err="1">
                <a:latin typeface="Georgia" panose="02040502050405020303" pitchFamily="18" charset="0"/>
              </a:rPr>
              <a:t>gotoF</a:t>
            </a:r>
            <a:r>
              <a:rPr lang="es-MX" b="1" dirty="0">
                <a:latin typeface="Georgia" panose="02040502050405020303" pitchFamily="18" charset="0"/>
              </a:rPr>
              <a:t>, res, -1, -1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genera -&gt; </a:t>
            </a:r>
            <a:r>
              <a:rPr lang="es-MX" b="1" dirty="0" err="1">
                <a:latin typeface="Georgia" panose="02040502050405020303" pitchFamily="18" charset="0"/>
              </a:rPr>
              <a:t>goto</a:t>
            </a:r>
            <a:r>
              <a:rPr lang="es-MX" b="1" dirty="0">
                <a:latin typeface="Georgia" panose="02040502050405020303" pitchFamily="18" charset="0"/>
              </a:rPr>
              <a:t>, -1, -1, -1</a:t>
            </a:r>
            <a:r>
              <a:rPr lang="es-MX" dirty="0">
                <a:latin typeface="Georgia" panose="02040502050405020303" pitchFamily="18" charset="0"/>
              </a:rPr>
              <a:t>. Se saca falso de la pila de saltos. Rellena(falso, PC). Se mete PC - 1 a la pila de saltos.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saca fin de la pila de saltos. Rellena(fin, PC)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4483158" y="1518084"/>
            <a:ext cx="467571" cy="981127"/>
            <a:chOff x="2569543" y="849087"/>
            <a:chExt cx="467571" cy="981127"/>
          </a:xfrm>
        </p:grpSpPr>
        <p:cxnSp>
          <p:nvCxnSpPr>
            <p:cNvPr id="13" name="Conector recto de flecha 12"/>
            <p:cNvCxnSpPr/>
            <p:nvPr/>
          </p:nvCxnSpPr>
          <p:spPr>
            <a:xfrm flipV="1">
              <a:off x="2824841" y="849087"/>
              <a:ext cx="212273" cy="61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2569543" y="146635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582776" y="1531513"/>
            <a:ext cx="375557" cy="967698"/>
            <a:chOff x="2849334" y="849090"/>
            <a:chExt cx="375557" cy="967698"/>
          </a:xfrm>
        </p:grpSpPr>
        <p:cxnSp>
          <p:nvCxnSpPr>
            <p:cNvPr id="17" name="Conector recto de flecha 16"/>
            <p:cNvCxnSpPr>
              <a:stCxn id="18" idx="0"/>
            </p:cNvCxnSpPr>
            <p:nvPr/>
          </p:nvCxnSpPr>
          <p:spPr>
            <a:xfrm flipV="1">
              <a:off x="3037113" y="849090"/>
              <a:ext cx="2" cy="60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849334" y="1452929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9277820" y="1524676"/>
            <a:ext cx="375557" cy="1004873"/>
            <a:chOff x="2936510" y="840921"/>
            <a:chExt cx="375557" cy="1004873"/>
          </a:xfrm>
        </p:grpSpPr>
        <p:cxnSp>
          <p:nvCxnSpPr>
            <p:cNvPr id="36" name="Conector recto de flecha 35"/>
            <p:cNvCxnSpPr>
              <a:stCxn id="37" idx="0"/>
            </p:cNvCxnSpPr>
            <p:nvPr/>
          </p:nvCxnSpPr>
          <p:spPr>
            <a:xfrm flipH="1" flipV="1">
              <a:off x="3082925" y="840921"/>
              <a:ext cx="41364" cy="641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936510" y="1481935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59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85" y="727762"/>
            <a:ext cx="3541440" cy="19799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81354" y="2951274"/>
            <a:ext cx="4483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Georgia" panose="02040502050405020303" pitchFamily="18" charset="0"/>
              </a:rPr>
              <a:t>Se busca la constante en la tabla de constantes. Si no está, se agrega. Se mete la constante y su tipo a las pilas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5005137" y="1604211"/>
            <a:ext cx="573237" cy="968498"/>
            <a:chOff x="2979227" y="855003"/>
            <a:chExt cx="573237" cy="968498"/>
          </a:xfrm>
        </p:grpSpPr>
        <p:cxnSp>
          <p:nvCxnSpPr>
            <p:cNvPr id="13" name="Conector recto de flecha 12"/>
            <p:cNvCxnSpPr>
              <a:stCxn id="14" idx="0"/>
            </p:cNvCxnSpPr>
            <p:nvPr/>
          </p:nvCxnSpPr>
          <p:spPr>
            <a:xfrm flipH="1" flipV="1">
              <a:off x="2979227" y="855003"/>
              <a:ext cx="385459" cy="60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3176907" y="1459642"/>
              <a:ext cx="375557" cy="36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046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1905</Words>
  <Application>Microsoft Office PowerPoint</Application>
  <PresentationFormat>Panorámica</PresentationFormat>
  <Paragraphs>159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Georgia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Marcelo Cantu Quiroga</dc:creator>
  <cp:lastModifiedBy>Marcelo Cantu Quiroga</cp:lastModifiedBy>
  <cp:revision>21</cp:revision>
  <dcterms:created xsi:type="dcterms:W3CDTF">2016-05-01T22:14:45Z</dcterms:created>
  <dcterms:modified xsi:type="dcterms:W3CDTF">2016-05-02T00:50:38Z</dcterms:modified>
</cp:coreProperties>
</file>