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3" r:id="rId4"/>
    <p:sldId id="264" r:id="rId5"/>
    <p:sldId id="286" r:id="rId6"/>
    <p:sldId id="265" r:id="rId7"/>
    <p:sldId id="269" r:id="rId8"/>
    <p:sldId id="287" r:id="rId9"/>
    <p:sldId id="288" r:id="rId10"/>
    <p:sldId id="267" r:id="rId11"/>
    <p:sldId id="289" r:id="rId12"/>
    <p:sldId id="266" r:id="rId13"/>
    <p:sldId id="291" r:id="rId14"/>
    <p:sldId id="270" r:id="rId15"/>
    <p:sldId id="290" r:id="rId16"/>
    <p:sldId id="281" r:id="rId17"/>
    <p:sldId id="292" r:id="rId18"/>
    <p:sldId id="272" r:id="rId19"/>
    <p:sldId id="275" r:id="rId20"/>
    <p:sldId id="276" r:id="rId21"/>
    <p:sldId id="284" r:id="rId22"/>
    <p:sldId id="282" r:id="rId23"/>
    <p:sldId id="285" r:id="rId24"/>
    <p:sldId id="277" r:id="rId25"/>
    <p:sldId id="279" r:id="rId26"/>
    <p:sldId id="29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4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10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INSTITUTO FEDERAL DE CIÊNCIA E TECNOLOGIA DE SÃO PAULO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84481-5556-4A16-92BF-8D9FD4F0F061}" type="datetimeFigureOut">
              <a:rPr lang="pt-BR" smtClean="0"/>
              <a:pPr/>
              <a:t>13/01/2024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1E0F3-F865-410C-9048-4946B816D9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41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INSTITUTO FEDERAL DE CIÊNCIA E TECNOLOGIA DE SÃO PAULO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518CB-321E-4D9F-8B3C-FED04495204C}" type="datetimeFigureOut">
              <a:rPr lang="pt-BR" smtClean="0"/>
              <a:pPr/>
              <a:t>13/01/2024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AA082-3AEA-440D-BDC9-A8135E62A5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57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A082-3AEA-440D-BDC9-A8135E62A53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2DDAB-703E-4289-9A25-006571C9AF36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A082-3AEA-440D-BDC9-A8135E62A53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7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2DDAB-703E-4289-9A25-006571C9AF36}" type="slidenum">
              <a:rPr lang="pt-BR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2DDAB-703E-4289-9A25-006571C9AF36}" type="slidenum">
              <a:rPr lang="pt-BR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7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2DDAB-703E-4289-9A25-006571C9AF36}" type="slidenum">
              <a:rPr lang="pt-BR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2DDAB-703E-4289-9A25-006571C9AF36}" type="slidenum">
              <a:rPr lang="pt-BR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D7C5-9FCA-45F7-ADC4-3DFA29BC48B5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085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D7C5-9FCA-45F7-ADC4-3DFA29BC48B5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000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D7C5-9FCA-45F7-ADC4-3DFA29BC48B5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1836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D7C5-9FCA-45F7-ADC4-3DFA29BC48B5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7217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0D36-AA5D-4997-9F83-3FD213FDEA9B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6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B271-2FC1-4B01-94FC-C958E1179886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420-6332-4B55-BECD-15C45D8A3428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D7C5-9FCA-45F7-ADC4-3DFA29BC48B5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6537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8D5B-31B6-497C-9B1C-DDB937F99871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1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378261-D11A-43D8-9E96-02B50F6CE63D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ECA8-8E23-41BC-9955-C8EA34F3EC97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4D7C5-9FCA-45F7-ADC4-3DFA29BC48B5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Linguagem de Programação Web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1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7431" y="5457092"/>
            <a:ext cx="8757138" cy="84766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Lógica de </a:t>
            </a:r>
            <a:r>
              <a:rPr lang="pt-BR" dirty="0" smtClean="0">
                <a:solidFill>
                  <a:schemeClr val="tx1"/>
                </a:solidFill>
              </a:rPr>
              <a:t>Programação e Algoritmos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6602" b="8123"/>
          <a:stretch/>
        </p:blipFill>
        <p:spPr>
          <a:xfrm>
            <a:off x="2892669" y="445477"/>
            <a:ext cx="6406661" cy="36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1206029" y="949569"/>
            <a:ext cx="8596668" cy="76981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pt-BR" sz="4400" dirty="0" smtClean="0">
                <a:solidFill>
                  <a:srgbClr val="FF0000"/>
                </a:solidFill>
              </a:rPr>
              <a:t>Vamos Exercitar!</a:t>
            </a: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1115015" y="1812539"/>
            <a:ext cx="10443939" cy="13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4000" dirty="0" smtClean="0"/>
              <a:t>Imagine que uma pessoa decida </a:t>
            </a:r>
            <a:r>
              <a:rPr lang="pt-BR" sz="4000" dirty="0" smtClean="0">
                <a:solidFill>
                  <a:srgbClr val="FF0000"/>
                </a:solidFill>
              </a:rPr>
              <a:t>ir de táxi </a:t>
            </a:r>
            <a:r>
              <a:rPr lang="pt-BR" sz="4000" dirty="0" smtClean="0"/>
              <a:t>a uma </a:t>
            </a:r>
            <a:r>
              <a:rPr lang="pt-BR" sz="4000" dirty="0" smtClean="0">
                <a:solidFill>
                  <a:srgbClr val="FF0000"/>
                </a:solidFill>
              </a:rPr>
              <a:t>reunião de negócios</a:t>
            </a:r>
            <a:r>
              <a:rPr lang="pt-BR" sz="4000" dirty="0" smtClean="0"/>
              <a:t>.</a:t>
            </a:r>
          </a:p>
          <a:p>
            <a:pPr>
              <a:spcBef>
                <a:spcPct val="20000"/>
              </a:spcBef>
            </a:pPr>
            <a:r>
              <a:rPr lang="pt-BR" sz="4000" dirty="0" smtClean="0"/>
              <a:t> 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4000" dirty="0" smtClean="0"/>
              <a:t>Monte </a:t>
            </a:r>
            <a:r>
              <a:rPr lang="pt-BR" sz="4000" dirty="0" smtClean="0"/>
              <a:t>um </a:t>
            </a:r>
            <a:r>
              <a:rPr lang="pt-BR" sz="4000" dirty="0" smtClean="0">
                <a:solidFill>
                  <a:srgbClr val="FF0000"/>
                </a:solidFill>
              </a:rPr>
              <a:t>algoritmo</a:t>
            </a:r>
            <a:r>
              <a:rPr lang="pt-BR" sz="4000" dirty="0" smtClean="0"/>
              <a:t> com a </a:t>
            </a:r>
            <a:r>
              <a:rPr lang="pt-BR" sz="4000" dirty="0" smtClean="0">
                <a:solidFill>
                  <a:srgbClr val="FF0000"/>
                </a:solidFill>
              </a:rPr>
              <a:t>sequência </a:t>
            </a:r>
            <a:r>
              <a:rPr lang="pt-BR" sz="4000" dirty="0" smtClean="0">
                <a:solidFill>
                  <a:srgbClr val="FF0000"/>
                </a:solidFill>
              </a:rPr>
              <a:t>de ações </a:t>
            </a:r>
            <a:r>
              <a:rPr lang="pt-BR" sz="4000" dirty="0" smtClean="0"/>
              <a:t>para que ela chegue ao </a:t>
            </a:r>
            <a:r>
              <a:rPr lang="pt-BR" sz="4000" dirty="0" smtClean="0">
                <a:solidFill>
                  <a:srgbClr val="FF0000"/>
                </a:solidFill>
              </a:rPr>
              <a:t>prédio</a:t>
            </a:r>
            <a:r>
              <a:rPr lang="pt-BR" sz="4000" dirty="0" smtClean="0"/>
              <a:t> onde vai ocorrer a </a:t>
            </a:r>
            <a:r>
              <a:rPr lang="pt-BR" sz="4000" dirty="0" smtClean="0">
                <a:solidFill>
                  <a:srgbClr val="FF0000"/>
                </a:solidFill>
              </a:rPr>
              <a:t>reunião</a:t>
            </a:r>
            <a:r>
              <a:rPr lang="pt-BR" sz="4000" dirty="0" smtClean="0"/>
              <a:t>.</a:t>
            </a:r>
            <a:r>
              <a:rPr lang="pt-BR" sz="4000" dirty="0" smtClean="0"/>
              <a:t>	</a:t>
            </a:r>
            <a:r>
              <a:rPr lang="pt-BR" sz="40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1110795" y="234462"/>
            <a:ext cx="8596668" cy="76981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pt-BR" sz="4400" b="1" u="sng" dirty="0" smtClean="0">
                <a:solidFill>
                  <a:srgbClr val="FF0000"/>
                </a:solidFill>
              </a:rPr>
              <a:t>Vamos Exercitar!</a:t>
            </a: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1110795" y="1004277"/>
            <a:ext cx="11885877" cy="13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4400" dirty="0" smtClean="0"/>
              <a:t>Coloque os </a:t>
            </a:r>
            <a:r>
              <a:rPr lang="pt-BR" sz="4400" dirty="0" smtClean="0">
                <a:solidFill>
                  <a:srgbClr val="FF0000"/>
                </a:solidFill>
              </a:rPr>
              <a:t>passos</a:t>
            </a:r>
            <a:r>
              <a:rPr lang="pt-BR" sz="4400" dirty="0" smtClean="0"/>
              <a:t> em uma </a:t>
            </a:r>
            <a:r>
              <a:rPr lang="pt-BR" sz="4400" dirty="0" smtClean="0">
                <a:solidFill>
                  <a:srgbClr val="FF0000"/>
                </a:solidFill>
              </a:rPr>
              <a:t>ordem lógica</a:t>
            </a:r>
            <a:endParaRPr lang="pt-BR" sz="44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4400" dirty="0" smtClean="0"/>
              <a:t>	</a:t>
            </a:r>
            <a:r>
              <a:rPr lang="pt-BR" sz="4400" dirty="0" smtClean="0"/>
              <a:t> </a:t>
            </a:r>
            <a:r>
              <a:rPr lang="pt-BR" sz="4400" dirty="0" smtClean="0"/>
              <a:t/>
            </a:r>
            <a:br>
              <a:rPr lang="pt-BR" sz="4400" dirty="0" smtClean="0"/>
            </a:br>
            <a:endParaRPr lang="pt-BR" sz="4400" dirty="0"/>
          </a:p>
        </p:txBody>
      </p:sp>
      <p:sp>
        <p:nvSpPr>
          <p:cNvPr id="2" name="Retângulo 1"/>
          <p:cNvSpPr/>
          <p:nvPr/>
        </p:nvSpPr>
        <p:spPr>
          <a:xfrm>
            <a:off x="410307" y="1992294"/>
            <a:ext cx="13716001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sz="4000" dirty="0"/>
              <a:t>a) Entrar no prédio da reunião.</a:t>
            </a:r>
            <a:br>
              <a:rPr lang="pt-BR" sz="4000" dirty="0"/>
            </a:br>
            <a:r>
              <a:rPr lang="pt-BR" sz="4000" dirty="0"/>
              <a:t>b) Sair do táxi.</a:t>
            </a:r>
            <a:br>
              <a:rPr lang="pt-BR" sz="4000" dirty="0"/>
            </a:br>
            <a:r>
              <a:rPr lang="pt-BR" sz="4000" dirty="0"/>
              <a:t>c) Acenar para que o táxi pare.</a:t>
            </a:r>
            <a:br>
              <a:rPr lang="pt-BR" sz="4000" dirty="0"/>
            </a:br>
            <a:r>
              <a:rPr lang="pt-BR" sz="4000" dirty="0"/>
              <a:t>d) Perguntar o preço da corrida.</a:t>
            </a:r>
            <a:br>
              <a:rPr lang="pt-BR" sz="4000" dirty="0"/>
            </a:br>
            <a:r>
              <a:rPr lang="pt-BR" sz="4000" dirty="0"/>
              <a:t>e) Informar o destino ao motorista.</a:t>
            </a:r>
            <a:br>
              <a:rPr lang="pt-BR" sz="4000" dirty="0"/>
            </a:br>
            <a:r>
              <a:rPr lang="pt-BR" sz="4000" dirty="0"/>
              <a:t>f) Esperar o táxi.</a:t>
            </a:r>
            <a:br>
              <a:rPr lang="pt-BR" sz="4000" dirty="0"/>
            </a:br>
            <a:r>
              <a:rPr lang="pt-BR" sz="4000" dirty="0"/>
              <a:t>g) Pagar a corrida. </a:t>
            </a:r>
            <a:br>
              <a:rPr lang="pt-BR" sz="4000" dirty="0"/>
            </a:br>
            <a:r>
              <a:rPr lang="pt-BR" sz="4000" dirty="0"/>
              <a:t>h) Entrar no táxi</a:t>
            </a:r>
          </a:p>
        </p:txBody>
      </p:sp>
    </p:spTree>
    <p:extLst>
      <p:ext uri="{BB962C8B-B14F-4D97-AF65-F5344CB8AC3E}">
        <p14:creationId xmlns:p14="http://schemas.microsoft.com/office/powerpoint/2010/main" val="516878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FF0000"/>
                </a:solidFill>
              </a:rPr>
              <a:t>Vamos Exercitar!</a:t>
            </a: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886265" y="1813560"/>
            <a:ext cx="10731304" cy="44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sz="4400" dirty="0" smtClean="0"/>
              <a:t> Podemos escrever um primeiro algoritmo de exemplo, utilizando a </a:t>
            </a:r>
            <a:r>
              <a:rPr lang="pt-BR" sz="4400" dirty="0" smtClean="0">
                <a:solidFill>
                  <a:srgbClr val="FF0000"/>
                </a:solidFill>
              </a:rPr>
              <a:t>língua portuguesa</a:t>
            </a:r>
            <a:r>
              <a:rPr lang="pt-BR" sz="4400" dirty="0" smtClean="0"/>
              <a:t> que descreva o comportamento na resolução: troca de uma lâmpada. </a:t>
            </a:r>
            <a:endParaRPr lang="pt-BR" sz="4400" dirty="0" smtClean="0"/>
          </a:p>
          <a:p>
            <a:pPr algn="just"/>
            <a:r>
              <a:rPr lang="pt-BR" sz="4400" u="sng" dirty="0" smtClean="0">
                <a:solidFill>
                  <a:srgbClr val="FF0000"/>
                </a:solidFill>
              </a:rPr>
              <a:t>Não </a:t>
            </a:r>
            <a:r>
              <a:rPr lang="pt-BR" sz="4400" u="sng" dirty="0" smtClean="0">
                <a:solidFill>
                  <a:srgbClr val="FF0000"/>
                </a:solidFill>
              </a:rPr>
              <a:t>se esqueça de considerar todas as variáveis...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pt-BR" sz="4400" dirty="0" smtClean="0"/>
              <a:t/>
            </a:r>
            <a:br>
              <a:rPr lang="pt-BR" sz="4400" dirty="0" smtClean="0"/>
            </a:br>
            <a:endParaRPr lang="pt-BR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pt-BR" sz="6600" b="1" dirty="0" smtClean="0">
                <a:solidFill>
                  <a:srgbClr val="FF0000"/>
                </a:solidFill>
              </a:rPr>
              <a:t>Vamos começar a programar!</a:t>
            </a:r>
            <a:endParaRPr lang="pt-BR" sz="6600" b="1" dirty="0" smtClean="0">
              <a:solidFill>
                <a:srgbClr val="FF0000"/>
              </a:solidFill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1250631" y="2802100"/>
            <a:ext cx="10731304" cy="44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6600" dirty="0">
                <a:solidFill>
                  <a:srgbClr val="002060"/>
                </a:solidFill>
              </a:rPr>
              <a:t>Pseudocódigo ou </a:t>
            </a:r>
            <a:r>
              <a:rPr lang="pt-BR" sz="6600" dirty="0" err="1">
                <a:solidFill>
                  <a:srgbClr val="002060"/>
                </a:solidFill>
              </a:rPr>
              <a:t>portugol</a:t>
            </a:r>
            <a:endParaRPr lang="pt-BR" sz="66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pt-BR" sz="6600" dirty="0" smtClean="0">
                <a:solidFill>
                  <a:srgbClr val="002060"/>
                </a:solidFill>
              </a:rPr>
              <a:t/>
            </a:r>
            <a:br>
              <a:rPr lang="pt-BR" sz="6600" dirty="0" smtClean="0">
                <a:solidFill>
                  <a:srgbClr val="002060"/>
                </a:solidFill>
              </a:rPr>
            </a:br>
            <a:endParaRPr lang="pt-BR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85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04801" y="1001907"/>
            <a:ext cx="371498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Variáveis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2" y="541945"/>
            <a:ext cx="10058400" cy="5605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82889" y="884675"/>
            <a:ext cx="4913111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Tipos de dados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022252" y="1280757"/>
            <a:ext cx="101474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 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variáveis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podem receber 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valores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somente um tipo.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Tipos 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 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dados primitivos: 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inteiro, real, caractere e lógico.</a:t>
            </a:r>
          </a:p>
        </p:txBody>
      </p:sp>
    </p:spTree>
    <p:extLst>
      <p:ext uri="{BB962C8B-B14F-4D97-AF65-F5344CB8AC3E}">
        <p14:creationId xmlns:p14="http://schemas.microsoft.com/office/powerpoint/2010/main" val="19249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ipos de dados visual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2" t="34294" r="15660" b="5940"/>
          <a:stretch/>
        </p:blipFill>
        <p:spPr bwMode="auto">
          <a:xfrm>
            <a:off x="4188941" y="358345"/>
            <a:ext cx="7846541" cy="573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Resultado de imagem para tipos de dados visual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" t="11690" r="56849" b="67605"/>
          <a:stretch/>
        </p:blipFill>
        <p:spPr bwMode="auto">
          <a:xfrm>
            <a:off x="143887" y="2617340"/>
            <a:ext cx="3933843" cy="162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9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9" y="544657"/>
            <a:ext cx="10036752" cy="55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96335" y="225492"/>
            <a:ext cx="10972800" cy="792163"/>
          </a:xfrm>
          <a:prstGeom prst="rect">
            <a:avLst/>
          </a:prstGeom>
        </p:spPr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Operadores aritméticos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96335" y="861418"/>
            <a:ext cx="11802076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São utilizados para a realização de operações matemáticas.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66462"/>
              </p:ext>
            </p:extLst>
          </p:nvPr>
        </p:nvGraphicFramePr>
        <p:xfrm>
          <a:off x="1741615" y="1631715"/>
          <a:ext cx="8711516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14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664"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 smtClean="0">
                          <a:solidFill>
                            <a:schemeClr val="tx1"/>
                          </a:solidFill>
                        </a:rPr>
                        <a:t>Operador</a:t>
                      </a:r>
                      <a:endParaRPr lang="pt-BR" sz="48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1" dirty="0" smtClean="0">
                          <a:solidFill>
                            <a:schemeClr val="tx1"/>
                          </a:solidFill>
                        </a:rPr>
                        <a:t>Função</a:t>
                      </a:r>
                      <a:endParaRPr lang="pt-BR" sz="48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762"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Adição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762"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Subtração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762"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Multiplicação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762"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Divisão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762"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err="1" smtClean="0">
                          <a:solidFill>
                            <a:schemeClr val="tx1"/>
                          </a:solidFill>
                        </a:rPr>
                        <a:t>mod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Resto da divisão 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762"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0" dirty="0" smtClean="0">
                          <a:solidFill>
                            <a:schemeClr val="tx1"/>
                          </a:solidFill>
                        </a:rPr>
                        <a:t>Potência</a:t>
                      </a:r>
                      <a:endParaRPr lang="pt-BR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09600" y="357167"/>
            <a:ext cx="10972800" cy="5810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3600" dirty="0" smtClean="0">
                <a:latin typeface="+mj-lt"/>
                <a:ea typeface="+mj-ea"/>
                <a:cs typeface="+mj-cs"/>
              </a:rPr>
              <a:t>Comandos básicos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609600" y="1120753"/>
            <a:ext cx="10972800" cy="47815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São instruções utilizadas na maioria dos softwares.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São elas: atribuição, leitura e escrita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Atribuição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Símbolo  &lt;-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3200" dirty="0"/>
              <a:t>Exemplo de atribuição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2800" dirty="0"/>
              <a:t>Aluna </a:t>
            </a:r>
            <a:r>
              <a:rPr lang="pt-BR" sz="2800" dirty="0" smtClean="0"/>
              <a:t>&lt;- Joyce</a:t>
            </a:r>
            <a:endParaRPr lang="pt-BR" sz="2800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2800" dirty="0"/>
              <a:t>Quantidade </a:t>
            </a:r>
            <a:r>
              <a:rPr lang="pt-BR" sz="2800" dirty="0" smtClean="0"/>
              <a:t>&lt;- </a:t>
            </a:r>
            <a:r>
              <a:rPr lang="pt-BR" sz="2800" dirty="0"/>
              <a:t>7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2800" dirty="0" smtClean="0"/>
              <a:t>Nota &lt;- 9.5</a:t>
            </a:r>
            <a:endParaRPr lang="pt-BR" sz="2800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2800" dirty="0"/>
              <a:t>Total </a:t>
            </a:r>
            <a:r>
              <a:rPr lang="pt-BR" sz="2800" dirty="0" smtClean="0"/>
              <a:t>&lt;- A  </a:t>
            </a:r>
            <a:r>
              <a:rPr lang="pt-BR" sz="2800" dirty="0"/>
              <a:t>+  B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</a:rPr>
              <a:t>O que é </a:t>
            </a:r>
            <a:r>
              <a:rPr lang="pt-BR" dirty="0" smtClean="0">
                <a:solidFill>
                  <a:srgbClr val="FF0000"/>
                </a:solidFill>
              </a:rPr>
              <a:t>Lógica</a:t>
            </a:r>
            <a:r>
              <a:rPr lang="pt-BR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819319" y="1823182"/>
            <a:ext cx="10336361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3600" dirty="0" smtClean="0">
                <a:sym typeface="Wingdings" pitchFamily="2" charset="2"/>
              </a:rPr>
              <a:t>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Correção</a:t>
            </a:r>
            <a:r>
              <a:rPr lang="pt-BR" sz="3600" dirty="0">
                <a:sym typeface="Wingdings" pitchFamily="2" charset="2"/>
              </a:rPr>
              <a:t> do pensamento</a:t>
            </a:r>
            <a:r>
              <a:rPr lang="pt-BR" sz="3600" dirty="0" smtClean="0">
                <a:sym typeface="Wingdings" pitchFamily="2" charset="2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pt-BR" sz="3600" dirty="0" smtClean="0">
                <a:sym typeface="Wingdings" pitchFamily="2" charset="2"/>
              </a:rPr>
              <a:t> </a:t>
            </a:r>
            <a:r>
              <a:rPr lang="pt-BR" sz="3600" dirty="0">
                <a:sym typeface="Wingdings" pitchFamily="2" charset="2"/>
              </a:rPr>
              <a:t>A arte de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pensar</a:t>
            </a:r>
            <a:r>
              <a:rPr lang="pt-BR" sz="3600" dirty="0">
                <a:sym typeface="Wingdings" pitchFamily="2" charset="2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pt-BR" sz="3600" dirty="0" smtClean="0">
                <a:sym typeface="Wingdings" pitchFamily="2" charset="2"/>
              </a:rPr>
              <a:t>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Ciência da forma</a:t>
            </a:r>
            <a:r>
              <a:rPr lang="pt-BR" sz="3600" dirty="0">
                <a:sym typeface="Wingdings" pitchFamily="2" charset="2"/>
              </a:rPr>
              <a:t> do pensamento.</a:t>
            </a:r>
            <a:endParaRPr lang="pt-BR" sz="3600" dirty="0"/>
          </a:p>
          <a:p>
            <a:pPr marL="342900" indent="-342900" algn="just">
              <a:spcBef>
                <a:spcPct val="20000"/>
              </a:spcBef>
            </a:pPr>
            <a:endParaRPr lang="pt-BR" sz="3600" dirty="0" smtClean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pt-BR" sz="3600" dirty="0" smtClean="0">
                <a:sym typeface="Wingdings" pitchFamily="2" charset="2"/>
              </a:rPr>
              <a:t> </a:t>
            </a:r>
            <a:r>
              <a:rPr lang="pt-BR" sz="3600" dirty="0">
                <a:sym typeface="Wingdings" pitchFamily="2" charset="2"/>
              </a:rPr>
              <a:t>Determina quais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operações </a:t>
            </a:r>
            <a:r>
              <a:rPr lang="pt-BR" sz="3600" dirty="0" smtClean="0">
                <a:solidFill>
                  <a:srgbClr val="FF0000"/>
                </a:solidFill>
                <a:sym typeface="Wingdings" pitchFamily="2" charset="2"/>
              </a:rPr>
              <a:t>são válidas</a:t>
            </a:r>
            <a:r>
              <a:rPr lang="pt-BR" sz="3600" dirty="0" smtClean="0">
                <a:sym typeface="Wingdings" pitchFamily="2" charset="2"/>
              </a:rPr>
              <a:t> </a:t>
            </a:r>
            <a:r>
              <a:rPr lang="pt-BR" sz="3600" dirty="0">
                <a:sym typeface="Wingdings" pitchFamily="2" charset="2"/>
              </a:rPr>
              <a:t>e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quais não </a:t>
            </a:r>
            <a:r>
              <a:rPr lang="pt-BR" sz="3600" dirty="0" smtClean="0">
                <a:solidFill>
                  <a:srgbClr val="FF0000"/>
                </a:solidFill>
                <a:sym typeface="Wingdings" pitchFamily="2" charset="2"/>
              </a:rPr>
              <a:t>são</a:t>
            </a:r>
            <a:r>
              <a:rPr lang="pt-BR" sz="3600" dirty="0" smtClean="0">
                <a:sym typeface="Wingdings" pitchFamily="2" charset="2"/>
              </a:rPr>
              <a:t>, fazendo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análises</a:t>
            </a:r>
            <a:r>
              <a:rPr lang="pt-BR" sz="3600" dirty="0">
                <a:sym typeface="Wingdings" pitchFamily="2" charset="2"/>
              </a:rPr>
              <a:t> das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formas</a:t>
            </a:r>
            <a:r>
              <a:rPr lang="pt-BR" sz="3600" dirty="0">
                <a:sym typeface="Wingdings" pitchFamily="2" charset="2"/>
              </a:rPr>
              <a:t> e </a:t>
            </a:r>
            <a:r>
              <a:rPr lang="pt-BR" sz="3600" dirty="0" smtClean="0">
                <a:solidFill>
                  <a:srgbClr val="FF0000"/>
                </a:solidFill>
                <a:sym typeface="Wingdings" pitchFamily="2" charset="2"/>
              </a:rPr>
              <a:t>leis do </a:t>
            </a:r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Pensamento. </a:t>
            </a:r>
          </a:p>
          <a:p>
            <a:pPr marL="342900" indent="-342900" algn="just">
              <a:spcBef>
                <a:spcPct val="20000"/>
              </a:spcBef>
            </a:pPr>
            <a:r>
              <a:rPr lang="pt-BR" sz="3600" dirty="0">
                <a:sym typeface="Wingdings" pitchFamily="2" charset="2"/>
              </a:rPr>
              <a:t>			</a:t>
            </a:r>
            <a:endParaRPr lang="pt-BR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528657"/>
            <a:ext cx="10972800" cy="652463"/>
          </a:xfrm>
          <a:prstGeom prst="rect">
            <a:avLst/>
          </a:prstGeom>
        </p:spPr>
        <p:txBody>
          <a:bodyPr/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600" dirty="0" smtClean="0">
                <a:latin typeface="+mj-lt"/>
                <a:ea typeface="+mj-ea"/>
                <a:cs typeface="+mj-cs"/>
              </a:rPr>
              <a:t>Comandos básicos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363682"/>
            <a:ext cx="9448800" cy="4708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Leitura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Permite a obtenção de dados do meio externo para o programa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Sintaxe: LEIA (identificador)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Exemplo: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LEIA (idade)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LEIA (nome)</a:t>
            </a:r>
            <a:endParaRPr lang="pt-BR" sz="20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 smtClean="0"/>
              <a:t>Escrita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800" dirty="0" smtClean="0"/>
              <a:t>	- Sintaxe</a:t>
            </a:r>
            <a:r>
              <a:rPr lang="pt-BR" sz="2800" dirty="0"/>
              <a:t>: </a:t>
            </a:r>
            <a:r>
              <a:rPr lang="pt-BR" sz="2800" dirty="0" smtClean="0"/>
              <a:t>ESCREVA </a:t>
            </a:r>
            <a:r>
              <a:rPr lang="pt-BR" sz="2800" dirty="0"/>
              <a:t>(identificador</a:t>
            </a:r>
            <a:r>
              <a:rPr lang="pt-BR" sz="2800" dirty="0" smtClean="0"/>
              <a:t>)</a:t>
            </a:r>
            <a:endParaRPr lang="pt-BR" sz="28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pt-BR" sz="2000" dirty="0"/>
              <a:t>ESCREVA (“ Informe seu nome :”, nome)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pt-BR" sz="2000" dirty="0"/>
              <a:t>ESCREVA</a:t>
            </a:r>
            <a:r>
              <a:rPr lang="pt-BR" sz="2000" dirty="0" smtClean="0"/>
              <a:t>(“ Sua </a:t>
            </a:r>
            <a:r>
              <a:rPr lang="pt-BR" sz="2000" dirty="0"/>
              <a:t>idade é: </a:t>
            </a:r>
            <a:r>
              <a:rPr lang="pt-BR" sz="2000" dirty="0" smtClean="0"/>
              <a:t>“, </a:t>
            </a:r>
            <a:r>
              <a:rPr lang="pt-BR" sz="2000" dirty="0"/>
              <a:t>idade)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Primeiro aplicativo: </a:t>
            </a:r>
            <a:r>
              <a:rPr lang="pt-BR" sz="5400" dirty="0" smtClean="0"/>
              <a:t>Leia Nome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4555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9" b="8358"/>
          <a:stretch/>
        </p:blipFill>
        <p:spPr bwMode="auto">
          <a:xfrm>
            <a:off x="2126459" y="0"/>
            <a:ext cx="7042253" cy="63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2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Segundo aplicativo: </a:t>
            </a:r>
            <a:r>
              <a:rPr lang="pt-BR" sz="5400" dirty="0" smtClean="0"/>
              <a:t>idade em meses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362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F17A5-50C0-44C1-957C-84B355953CE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1" y="150442"/>
            <a:ext cx="8379697" cy="670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1191535" y="929632"/>
            <a:ext cx="10972800" cy="796925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813677" y="1600549"/>
            <a:ext cx="10564646" cy="388077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800" dirty="0" smtClean="0">
                <a:solidFill>
                  <a:schemeClr val="tx1"/>
                </a:solidFill>
              </a:rPr>
              <a:t>1 - Construa um </a:t>
            </a:r>
            <a:r>
              <a:rPr lang="pt-BR" sz="4800" dirty="0" smtClean="0">
                <a:solidFill>
                  <a:srgbClr val="FF0000"/>
                </a:solidFill>
              </a:rPr>
              <a:t>algoritmo</a:t>
            </a:r>
            <a:r>
              <a:rPr lang="pt-BR" sz="4800" dirty="0" smtClean="0">
                <a:solidFill>
                  <a:schemeClr val="tx1"/>
                </a:solidFill>
              </a:rPr>
              <a:t> que </a:t>
            </a:r>
            <a:r>
              <a:rPr lang="pt-BR" sz="4800" dirty="0" smtClean="0">
                <a:solidFill>
                  <a:srgbClr val="FF0000"/>
                </a:solidFill>
              </a:rPr>
              <a:t>leia três números</a:t>
            </a:r>
            <a:r>
              <a:rPr lang="pt-BR" sz="4800" dirty="0" smtClean="0">
                <a:solidFill>
                  <a:schemeClr val="tx1"/>
                </a:solidFill>
              </a:rPr>
              <a:t> e </a:t>
            </a:r>
            <a:r>
              <a:rPr lang="pt-BR" sz="4800" dirty="0" smtClean="0">
                <a:solidFill>
                  <a:srgbClr val="FF0000"/>
                </a:solidFill>
              </a:rPr>
              <a:t>escreva a média</a:t>
            </a:r>
            <a:r>
              <a:rPr lang="pt-BR" sz="4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pt-BR" sz="4800" dirty="0" smtClean="0"/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pt-BR" sz="4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F17A5-50C0-44C1-957C-84B355953CE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1191535" y="929632"/>
            <a:ext cx="10972800" cy="796925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F17A5-50C0-44C1-957C-84B355953CE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59378" y="1512282"/>
            <a:ext cx="104732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pt-BR" sz="4800" dirty="0" smtClean="0"/>
              <a:t>2 - Crie </a:t>
            </a:r>
            <a:r>
              <a:rPr lang="pt-BR" sz="4800" dirty="0"/>
              <a:t>um algoritmo que receba o </a:t>
            </a:r>
            <a:r>
              <a:rPr lang="pt-BR" sz="4800" dirty="0">
                <a:solidFill>
                  <a:srgbClr val="FF0000"/>
                </a:solidFill>
              </a:rPr>
              <a:t>preço de um produto</a:t>
            </a:r>
            <a:r>
              <a:rPr lang="pt-BR" sz="4800" dirty="0"/>
              <a:t>, calcule e </a:t>
            </a:r>
            <a:r>
              <a:rPr lang="pt-BR" sz="4800" dirty="0">
                <a:solidFill>
                  <a:srgbClr val="FF0000"/>
                </a:solidFill>
              </a:rPr>
              <a:t>mostre o novo preço</a:t>
            </a:r>
            <a:r>
              <a:rPr lang="pt-BR" sz="4800" dirty="0"/>
              <a:t>, sabendo-se que este </a:t>
            </a:r>
            <a:r>
              <a:rPr lang="pt-BR" sz="4800" dirty="0">
                <a:solidFill>
                  <a:srgbClr val="FF0000"/>
                </a:solidFill>
              </a:rPr>
              <a:t>sofreu </a:t>
            </a:r>
            <a:r>
              <a:rPr lang="pt-BR" sz="4800" dirty="0" smtClean="0">
                <a:solidFill>
                  <a:srgbClr val="FF0000"/>
                </a:solidFill>
              </a:rPr>
              <a:t>um aumento de 25%</a:t>
            </a:r>
            <a:endParaRPr lang="pt-B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1101969" y="1004399"/>
            <a:ext cx="1067011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4400" dirty="0">
                <a:solidFill>
                  <a:srgbClr val="FF0000"/>
                </a:solidFill>
              </a:rPr>
              <a:t>Exemplo</a:t>
            </a:r>
            <a:r>
              <a:rPr lang="pt-BR" sz="4400" dirty="0"/>
              <a:t> de </a:t>
            </a:r>
            <a:r>
              <a:rPr lang="pt-BR" sz="4400" dirty="0">
                <a:solidFill>
                  <a:srgbClr val="FF0000"/>
                </a:solidFill>
              </a:rPr>
              <a:t>pensamento</a:t>
            </a:r>
            <a:r>
              <a:rPr lang="pt-BR" sz="4400" dirty="0"/>
              <a:t> com </a:t>
            </a:r>
            <a:r>
              <a:rPr lang="pt-BR" sz="4400" dirty="0">
                <a:solidFill>
                  <a:srgbClr val="FF0000"/>
                </a:solidFill>
              </a:rPr>
              <a:t>Lógica</a:t>
            </a:r>
            <a:r>
              <a:rPr lang="pt-BR" sz="4400" dirty="0" smtClean="0">
                <a:solidFill>
                  <a:srgbClr val="FF0000"/>
                </a:solidFill>
              </a:rPr>
              <a:t>:</a:t>
            </a:r>
          </a:p>
          <a:p>
            <a:pPr>
              <a:spcBef>
                <a:spcPct val="20000"/>
              </a:spcBef>
            </a:pPr>
            <a:endParaRPr lang="pt-BR" sz="4400" dirty="0"/>
          </a:p>
          <a:p>
            <a:pPr marL="571500" indent="-5715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pt-BR" sz="4400" dirty="0" smtClean="0"/>
              <a:t>Todo </a:t>
            </a:r>
            <a:r>
              <a:rPr lang="pt-BR" sz="4400" dirty="0">
                <a:solidFill>
                  <a:srgbClr val="FF0000"/>
                </a:solidFill>
              </a:rPr>
              <a:t>mamífero</a:t>
            </a:r>
            <a:r>
              <a:rPr lang="pt-BR" sz="4400" dirty="0"/>
              <a:t> é um </a:t>
            </a:r>
            <a:r>
              <a:rPr lang="pt-BR" sz="4400" dirty="0">
                <a:solidFill>
                  <a:srgbClr val="FF0000"/>
                </a:solidFill>
              </a:rPr>
              <a:t>animal</a:t>
            </a:r>
          </a:p>
          <a:p>
            <a:pPr marL="571500" indent="-5715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pt-BR" sz="4400" dirty="0"/>
              <a:t>Todo </a:t>
            </a:r>
            <a:r>
              <a:rPr lang="pt-BR" sz="4400" dirty="0">
                <a:solidFill>
                  <a:srgbClr val="FF0000"/>
                </a:solidFill>
              </a:rPr>
              <a:t>cavalo</a:t>
            </a:r>
            <a:r>
              <a:rPr lang="pt-BR" sz="4400" dirty="0"/>
              <a:t> é </a:t>
            </a:r>
            <a:r>
              <a:rPr lang="pt-BR" sz="4400" dirty="0">
                <a:solidFill>
                  <a:srgbClr val="FF0000"/>
                </a:solidFill>
              </a:rPr>
              <a:t>mamífero</a:t>
            </a:r>
          </a:p>
          <a:p>
            <a:pPr marL="571500" indent="-5715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pt-BR" sz="4400" dirty="0"/>
              <a:t>Portanto, todo </a:t>
            </a:r>
            <a:r>
              <a:rPr lang="pt-BR" sz="4400" dirty="0">
                <a:solidFill>
                  <a:srgbClr val="FF0000"/>
                </a:solidFill>
              </a:rPr>
              <a:t>cavalo</a:t>
            </a:r>
            <a:r>
              <a:rPr lang="pt-BR" sz="4400" dirty="0"/>
              <a:t> é um </a:t>
            </a:r>
            <a:r>
              <a:rPr lang="pt-BR" sz="4400" dirty="0">
                <a:solidFill>
                  <a:srgbClr val="FF0000"/>
                </a:solidFill>
              </a:rPr>
              <a:t>animal</a:t>
            </a:r>
            <a:r>
              <a:rPr lang="pt-BR" sz="4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1227309" y="2815616"/>
            <a:ext cx="125066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Dia-a-dia</a:t>
            </a:r>
          </a:p>
        </p:txBody>
      </p:sp>
      <p:sp>
        <p:nvSpPr>
          <p:cNvPr id="16386" name="AutoShape 10"/>
          <p:cNvSpPr>
            <a:spLocks noChangeArrowheads="1"/>
          </p:cNvSpPr>
          <p:nvPr/>
        </p:nvSpPr>
        <p:spPr bwMode="auto">
          <a:xfrm rot="-3140762">
            <a:off x="2458087" y="2905935"/>
            <a:ext cx="481218" cy="863600"/>
          </a:xfrm>
          <a:prstGeom prst="downArrow">
            <a:avLst>
              <a:gd name="adj1" fmla="val 28284"/>
              <a:gd name="adj2" fmla="val 456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FF0000"/>
                </a:solidFill>
              </a:rPr>
              <a:t>Lógica</a:t>
            </a:r>
            <a:r>
              <a:rPr lang="pt-BR" dirty="0" smtClean="0">
                <a:solidFill>
                  <a:schemeClr val="tx1"/>
                </a:solidFill>
              </a:rPr>
              <a:t>: no </a:t>
            </a:r>
            <a:r>
              <a:rPr lang="pt-BR" dirty="0" smtClean="0">
                <a:solidFill>
                  <a:srgbClr val="FF0000"/>
                </a:solidFill>
              </a:rPr>
              <a:t>dia-a-dia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1097280" y="1952969"/>
            <a:ext cx="10670117" cy="44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 dirty="0"/>
              <a:t>Será que faz parte do nosso dia-a-dia?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2800" dirty="0"/>
          </a:p>
          <a:p>
            <a:pPr>
              <a:spcBef>
                <a:spcPct val="20000"/>
              </a:spcBef>
            </a:pPr>
            <a:endParaRPr lang="pt-BR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400" dirty="0"/>
              <a:t>Exemplo: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2400" dirty="0"/>
              <a:t>A gaveta está fechada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2400" dirty="0"/>
              <a:t>A caneta está na gaveta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2400" dirty="0"/>
              <a:t>Precisamos primeiro abrir a gaveta para 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2400" dirty="0"/>
              <a:t>Depois pegar a caneta.</a:t>
            </a: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122572" y="2841015"/>
            <a:ext cx="112082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/>
              <a:t>Pensar</a:t>
            </a:r>
          </a:p>
          <a:p>
            <a:r>
              <a:rPr lang="pt-BR" b="1" dirty="0"/>
              <a:t>Falar</a:t>
            </a:r>
          </a:p>
          <a:p>
            <a:r>
              <a:rPr lang="pt-BR" b="1" dirty="0"/>
              <a:t>Escrever</a:t>
            </a:r>
          </a:p>
          <a:p>
            <a:r>
              <a:rPr lang="pt-BR" b="1" dirty="0"/>
              <a:t>Agir</a:t>
            </a: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4243392" y="3253060"/>
            <a:ext cx="181504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Corretamente</a:t>
            </a:r>
          </a:p>
        </p:txBody>
      </p:sp>
      <p:sp>
        <p:nvSpPr>
          <p:cNvPr id="16393" name="Oval 13"/>
          <p:cNvSpPr>
            <a:spLocks noChangeArrowheads="1"/>
          </p:cNvSpPr>
          <p:nvPr/>
        </p:nvSpPr>
        <p:spPr bwMode="auto">
          <a:xfrm>
            <a:off x="7005846" y="2558356"/>
            <a:ext cx="3744384" cy="17656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b="1" dirty="0"/>
              <a:t>Colocar em ordem </a:t>
            </a:r>
          </a:p>
          <a:p>
            <a:pPr algn="ctr"/>
            <a:r>
              <a:rPr lang="pt-BR" b="1" dirty="0"/>
              <a:t>o pensamento faz parte </a:t>
            </a:r>
          </a:p>
          <a:p>
            <a:pPr algn="ctr"/>
            <a:r>
              <a:rPr lang="pt-BR" b="1" dirty="0"/>
              <a:t>das atividades diárias</a:t>
            </a:r>
          </a:p>
        </p:txBody>
      </p:sp>
      <p:sp>
        <p:nvSpPr>
          <p:cNvPr id="16394" name="AutoShape 14"/>
          <p:cNvSpPr>
            <a:spLocks noChangeArrowheads="1"/>
          </p:cNvSpPr>
          <p:nvPr/>
        </p:nvSpPr>
        <p:spPr bwMode="auto">
          <a:xfrm rot="-5400000">
            <a:off x="6291530" y="3023341"/>
            <a:ext cx="481218" cy="811318"/>
          </a:xfrm>
          <a:prstGeom prst="downArrow">
            <a:avLst>
              <a:gd name="adj1" fmla="val 25638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FF0000"/>
                </a:solidFill>
              </a:rPr>
              <a:t>Lógica</a:t>
            </a:r>
            <a:r>
              <a:rPr lang="pt-BR" dirty="0" smtClean="0">
                <a:solidFill>
                  <a:schemeClr val="tx1"/>
                </a:solidFill>
              </a:rPr>
              <a:t>: no </a:t>
            </a:r>
            <a:r>
              <a:rPr lang="pt-BR" dirty="0" smtClean="0">
                <a:solidFill>
                  <a:srgbClr val="FF0000"/>
                </a:solidFill>
              </a:rPr>
              <a:t>dia-a-dia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1078263" y="1901327"/>
            <a:ext cx="10670117" cy="68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4000" dirty="0"/>
              <a:t>Será que faz parte do nosso dia-a-dia?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4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4000" dirty="0"/>
          </a:p>
          <a:p>
            <a:pPr>
              <a:spcBef>
                <a:spcPct val="20000"/>
              </a:spcBef>
            </a:pPr>
            <a:endParaRPr lang="pt-BR" sz="4000" dirty="0"/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381765" y="3606151"/>
            <a:ext cx="1432315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/>
              <a:t>Pensar</a:t>
            </a:r>
          </a:p>
          <a:p>
            <a:r>
              <a:rPr lang="pt-BR" sz="2800" b="1" dirty="0"/>
              <a:t>Falar</a:t>
            </a:r>
          </a:p>
          <a:p>
            <a:r>
              <a:rPr lang="pt-BR" sz="2800" b="1" dirty="0"/>
              <a:t>Escrever</a:t>
            </a:r>
          </a:p>
          <a:p>
            <a:r>
              <a:rPr lang="pt-BR" sz="2800" b="1" dirty="0"/>
              <a:t>Agir</a:t>
            </a: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4814080" y="4336989"/>
            <a:ext cx="2383889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800" b="1" dirty="0"/>
              <a:t>Corretamente</a:t>
            </a:r>
          </a:p>
        </p:txBody>
      </p:sp>
      <p:sp>
        <p:nvSpPr>
          <p:cNvPr id="16393" name="Oval 13"/>
          <p:cNvSpPr>
            <a:spLocks noChangeArrowheads="1"/>
          </p:cNvSpPr>
          <p:nvPr/>
        </p:nvSpPr>
        <p:spPr bwMode="auto">
          <a:xfrm>
            <a:off x="8023013" y="3522783"/>
            <a:ext cx="3744384" cy="24559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800" b="1" dirty="0"/>
              <a:t>Colocar em ordem </a:t>
            </a:r>
          </a:p>
          <a:p>
            <a:pPr algn="ctr"/>
            <a:r>
              <a:rPr lang="pt-BR" sz="2800" b="1" dirty="0"/>
              <a:t>o pensamento faz parte </a:t>
            </a:r>
          </a:p>
          <a:p>
            <a:pPr algn="ctr"/>
            <a:r>
              <a:rPr lang="pt-BR" sz="2800" b="1" dirty="0"/>
              <a:t>das atividades diárias</a:t>
            </a:r>
          </a:p>
        </p:txBody>
      </p:sp>
      <p:sp>
        <p:nvSpPr>
          <p:cNvPr id="16394" name="AutoShape 14"/>
          <p:cNvSpPr>
            <a:spLocks noChangeArrowheads="1"/>
          </p:cNvSpPr>
          <p:nvPr/>
        </p:nvSpPr>
        <p:spPr bwMode="auto">
          <a:xfrm rot="-5400000">
            <a:off x="7214273" y="4254244"/>
            <a:ext cx="481218" cy="811318"/>
          </a:xfrm>
          <a:prstGeom prst="downArrow">
            <a:avLst>
              <a:gd name="adj1" fmla="val 25638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2800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509674" y="3136083"/>
            <a:ext cx="2047047" cy="172337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800" b="1" dirty="0" smtClean="0"/>
              <a:t>Dia-a-dia</a:t>
            </a:r>
            <a:endParaRPr lang="pt-BR" sz="2800" b="1" dirty="0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 rot="17859204">
            <a:off x="2721771" y="4104507"/>
            <a:ext cx="481218" cy="811318"/>
          </a:xfrm>
          <a:prstGeom prst="downArrow">
            <a:avLst>
              <a:gd name="adj1" fmla="val 25638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786334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pt-BR" sz="6000" dirty="0" smtClean="0">
                <a:solidFill>
                  <a:srgbClr val="FF0000"/>
                </a:solidFill>
              </a:rPr>
              <a:t>Algoritmo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1219072" y="1852369"/>
            <a:ext cx="10292989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4800" dirty="0" smtClean="0">
                <a:solidFill>
                  <a:srgbClr val="FF0000"/>
                </a:solidFill>
                <a:sym typeface="Wingdings" pitchFamily="2" charset="2"/>
              </a:rPr>
              <a:t>Sequência</a:t>
            </a:r>
            <a:r>
              <a:rPr lang="pt-BR" sz="4800" dirty="0" smtClean="0">
                <a:sym typeface="Wingdings" pitchFamily="2" charset="2"/>
              </a:rPr>
              <a:t> </a:t>
            </a:r>
            <a:r>
              <a:rPr lang="pt-BR" sz="4800" dirty="0">
                <a:sym typeface="Wingdings" pitchFamily="2" charset="2"/>
              </a:rPr>
              <a:t>de </a:t>
            </a:r>
            <a:r>
              <a:rPr lang="pt-BR" sz="4800" dirty="0">
                <a:solidFill>
                  <a:srgbClr val="FF0000"/>
                </a:solidFill>
                <a:sym typeface="Wingdings" pitchFamily="2" charset="2"/>
              </a:rPr>
              <a:t>passos </a:t>
            </a:r>
            <a:r>
              <a:rPr lang="pt-BR" sz="4800" dirty="0" smtClean="0">
                <a:solidFill>
                  <a:srgbClr val="FF0000"/>
                </a:solidFill>
                <a:sym typeface="Wingdings" pitchFamily="2" charset="2"/>
              </a:rPr>
              <a:t>lógicos</a:t>
            </a:r>
            <a:r>
              <a:rPr lang="pt-BR" sz="4800" dirty="0" smtClean="0">
                <a:sym typeface="Wingdings" pitchFamily="2" charset="2"/>
              </a:rPr>
              <a:t> que visam</a:t>
            </a:r>
            <a:r>
              <a:rPr lang="pt-BR" sz="4800" dirty="0" smtClean="0"/>
              <a:t> </a:t>
            </a:r>
            <a:r>
              <a:rPr lang="pt-BR" sz="4800" dirty="0" smtClean="0">
                <a:solidFill>
                  <a:srgbClr val="FF0000"/>
                </a:solidFill>
              </a:rPr>
              <a:t>atingir um determinado </a:t>
            </a:r>
            <a:r>
              <a:rPr lang="pt-BR" sz="4800" dirty="0" smtClean="0">
                <a:solidFill>
                  <a:srgbClr val="FF0000"/>
                </a:solidFill>
              </a:rPr>
              <a:t>objetivo</a:t>
            </a:r>
          </a:p>
          <a:p>
            <a:pPr>
              <a:spcBef>
                <a:spcPct val="20000"/>
              </a:spcBef>
            </a:pPr>
            <a:r>
              <a:rPr lang="pt-BR" sz="4800" dirty="0" smtClean="0">
                <a:solidFill>
                  <a:srgbClr val="002060"/>
                </a:solidFill>
              </a:rPr>
              <a:t>(</a:t>
            </a:r>
            <a:r>
              <a:rPr lang="pt-BR" sz="4800" dirty="0">
                <a:solidFill>
                  <a:srgbClr val="002060"/>
                </a:solidFill>
              </a:rPr>
              <a:t>U</a:t>
            </a:r>
            <a:r>
              <a:rPr lang="pt-BR" sz="4800" dirty="0" smtClean="0">
                <a:solidFill>
                  <a:srgbClr val="002060"/>
                </a:solidFill>
              </a:rPr>
              <a:t>m </a:t>
            </a:r>
            <a:r>
              <a:rPr lang="pt-BR" sz="4800" dirty="0">
                <a:solidFill>
                  <a:srgbClr val="002060"/>
                </a:solidFill>
              </a:rPr>
              <a:t>objetivo bem definido</a:t>
            </a:r>
            <a:r>
              <a:rPr lang="pt-BR" sz="4800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ct val="20000"/>
              </a:spcBef>
            </a:pPr>
            <a:endParaRPr lang="pt-BR" sz="4800" dirty="0"/>
          </a:p>
          <a:p>
            <a:pPr marL="342900" indent="-342900">
              <a:spcBef>
                <a:spcPct val="20000"/>
              </a:spcBef>
            </a:pPr>
            <a:endParaRPr lang="pt-BR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1137138" y="774211"/>
            <a:ext cx="10972800" cy="865188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FF0000"/>
                </a:solidFill>
              </a:rPr>
              <a:t>Tipos de algoritmos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844443"/>
            <a:ext cx="10079318" cy="3880773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0070C0"/>
                </a:solidFill>
              </a:rPr>
              <a:t>Descrição narrativa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Utiliza a linguagem natural, especificando os passos a serem seguidos para resolver o </a:t>
            </a:r>
            <a:r>
              <a:rPr lang="pt-BR" sz="3600" dirty="0" smtClean="0">
                <a:solidFill>
                  <a:schemeClr val="tx1"/>
                </a:solidFill>
              </a:rPr>
              <a:t>problema.</a:t>
            </a:r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rgbClr val="0070C0"/>
                </a:solidFill>
              </a:rPr>
              <a:t>Exemplo para acessar o </a:t>
            </a:r>
            <a:r>
              <a:rPr lang="pt-BR" sz="3200" dirty="0">
                <a:solidFill>
                  <a:srgbClr val="0070C0"/>
                </a:solidFill>
              </a:rPr>
              <a:t>G</a:t>
            </a:r>
            <a:r>
              <a:rPr lang="pt-BR" sz="3200" dirty="0" smtClean="0">
                <a:solidFill>
                  <a:srgbClr val="0070C0"/>
                </a:solidFill>
              </a:rPr>
              <a:t>oogle:</a:t>
            </a:r>
          </a:p>
          <a:p>
            <a:pPr lvl="3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sz="3200" dirty="0" smtClean="0">
                <a:solidFill>
                  <a:schemeClr val="tx1"/>
                </a:solidFill>
              </a:rPr>
              <a:t>Ligue o computador</a:t>
            </a:r>
          </a:p>
          <a:p>
            <a:pPr lvl="3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sz="3200" dirty="0" smtClean="0">
                <a:solidFill>
                  <a:schemeClr val="tx1"/>
                </a:solidFill>
              </a:rPr>
              <a:t>Abra o navegador</a:t>
            </a:r>
          </a:p>
          <a:p>
            <a:pPr lvl="3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sz="3200" dirty="0" smtClean="0">
                <a:solidFill>
                  <a:schemeClr val="tx1"/>
                </a:solidFill>
              </a:rPr>
              <a:t>Digite google.com.br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EB58E-7DC2-4548-855D-487DE0F3920C}" type="slidenum">
              <a:rPr lang="pt-BR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1137138" y="774211"/>
            <a:ext cx="10972800" cy="865188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FF0000"/>
                </a:solidFill>
              </a:rPr>
              <a:t>Tipos de algoritmos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1219199" y="1844443"/>
            <a:ext cx="4876801" cy="3880773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00B050"/>
                </a:solidFill>
              </a:rPr>
              <a:t>Fluxograma</a:t>
            </a:r>
            <a:endParaRPr lang="pt-BR" sz="4400" dirty="0" smtClean="0">
              <a:solidFill>
                <a:srgbClr val="00B050"/>
              </a:solidFill>
            </a:endParaRPr>
          </a:p>
          <a:p>
            <a:pPr lvl="1">
              <a:buClr>
                <a:schemeClr val="tx1"/>
              </a:buClr>
            </a:pPr>
            <a:r>
              <a:rPr lang="pt-BR" sz="3600" dirty="0" smtClean="0">
                <a:solidFill>
                  <a:schemeClr val="tx1"/>
                </a:solidFill>
              </a:rPr>
              <a:t>Utiliza-se </a:t>
            </a:r>
            <a:r>
              <a:rPr lang="pt-BR" sz="3600" dirty="0" smtClean="0">
                <a:solidFill>
                  <a:srgbClr val="FF0000"/>
                </a:solidFill>
              </a:rPr>
              <a:t>símbolos gráficos </a:t>
            </a:r>
            <a:r>
              <a:rPr lang="pt-BR" sz="3600" dirty="0" smtClean="0">
                <a:solidFill>
                  <a:schemeClr val="tx1"/>
                </a:solidFill>
              </a:rPr>
              <a:t>predefinidos</a:t>
            </a:r>
          </a:p>
          <a:p>
            <a:endParaRPr lang="pt-BR" sz="3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EB58E-7DC2-4548-855D-487DE0F3920C}" type="slidenum">
              <a:rPr lang="pt-BR"/>
              <a:pPr>
                <a:defRPr/>
              </a:pPr>
              <a:t>8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533" t="9198" r="3614" b="9471"/>
          <a:stretch/>
        </p:blipFill>
        <p:spPr>
          <a:xfrm>
            <a:off x="6318739" y="1844443"/>
            <a:ext cx="5122984" cy="44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1137138" y="774211"/>
            <a:ext cx="10972800" cy="865188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FF0000"/>
                </a:solidFill>
              </a:rPr>
              <a:t>Tipos de algoritmos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844443"/>
            <a:ext cx="10079318" cy="3880773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Pseudocódigo </a:t>
            </a:r>
            <a:r>
              <a:rPr lang="pt-BR" sz="3600" dirty="0" smtClean="0">
                <a:solidFill>
                  <a:srgbClr val="FF0000"/>
                </a:solidFill>
              </a:rPr>
              <a:t>ou </a:t>
            </a:r>
            <a:r>
              <a:rPr lang="pt-BR" sz="3600" dirty="0" err="1" smtClean="0">
                <a:solidFill>
                  <a:srgbClr val="FF0000"/>
                </a:solidFill>
              </a:rPr>
              <a:t>portugol</a:t>
            </a:r>
            <a:endParaRPr lang="pt-BR" sz="3600" dirty="0" smtClean="0">
              <a:solidFill>
                <a:srgbClr val="FF0000"/>
              </a:solidFill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Escrever por meio de </a:t>
            </a:r>
            <a:r>
              <a:rPr lang="pt-BR" sz="3200" dirty="0" smtClean="0">
                <a:solidFill>
                  <a:srgbClr val="FF0000"/>
                </a:solidFill>
              </a:rPr>
              <a:t>regras </a:t>
            </a:r>
            <a:r>
              <a:rPr lang="pt-BR" sz="3200" dirty="0" smtClean="0">
                <a:solidFill>
                  <a:srgbClr val="FF0000"/>
                </a:solidFill>
              </a:rPr>
              <a:t>predefinidas (códigos)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smtClean="0">
                <a:solidFill>
                  <a:schemeClr val="tx1"/>
                </a:solidFill>
              </a:rPr>
              <a:t>os passos a serem seguidos</a:t>
            </a:r>
          </a:p>
          <a:p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EB58E-7DC2-4548-855D-487DE0F3920C}" type="slidenum">
              <a:rPr lang="pt-BR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1884</TotalTime>
  <Words>526</Words>
  <Application>Microsoft Office PowerPoint</Application>
  <PresentationFormat>Widescreen</PresentationFormat>
  <Paragraphs>140</Paragraphs>
  <Slides>26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Retrospectiva</vt:lpstr>
      <vt:lpstr>Lógica de Programação e Algoritmos</vt:lpstr>
      <vt:lpstr>O que é Lógica?</vt:lpstr>
      <vt:lpstr>Apresentação do PowerPoint</vt:lpstr>
      <vt:lpstr>Lógica: no dia-a-dia</vt:lpstr>
      <vt:lpstr>Lógica: no dia-a-dia</vt:lpstr>
      <vt:lpstr>Algoritmo</vt:lpstr>
      <vt:lpstr>Tipos de algoritmos</vt:lpstr>
      <vt:lpstr>Tipos de algoritmos</vt:lpstr>
      <vt:lpstr>Tipos de algoritmos</vt:lpstr>
      <vt:lpstr>Vamos Exercitar!</vt:lpstr>
      <vt:lpstr>Vamos Exercitar!</vt:lpstr>
      <vt:lpstr>Vamos Exercitar!</vt:lpstr>
      <vt:lpstr>Vamos começar a programar!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WEB I</dc:title>
  <dc:creator>Eline</dc:creator>
  <cp:lastModifiedBy>Ari</cp:lastModifiedBy>
  <cp:revision>55</cp:revision>
  <dcterms:created xsi:type="dcterms:W3CDTF">2017-02-05T22:28:54Z</dcterms:created>
  <dcterms:modified xsi:type="dcterms:W3CDTF">2024-01-13T15:18:14Z</dcterms:modified>
</cp:coreProperties>
</file>