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97" r:id="rId2"/>
    <p:sldId id="314" r:id="rId3"/>
    <p:sldId id="269" r:id="rId4"/>
    <p:sldId id="280" r:id="rId5"/>
    <p:sldId id="283" r:id="rId6"/>
    <p:sldId id="287" r:id="rId7"/>
    <p:sldId id="288" r:id="rId8"/>
    <p:sldId id="289" r:id="rId9"/>
    <p:sldId id="293" r:id="rId10"/>
    <p:sldId id="295" r:id="rId11"/>
    <p:sldId id="304" r:id="rId12"/>
    <p:sldId id="296" r:id="rId13"/>
    <p:sldId id="306" r:id="rId14"/>
    <p:sldId id="305" r:id="rId15"/>
    <p:sldId id="313" r:id="rId16"/>
    <p:sldId id="310" r:id="rId17"/>
    <p:sldId id="309" r:id="rId18"/>
    <p:sldId id="312" r:id="rId19"/>
    <p:sldId id="315" r:id="rId20"/>
    <p:sldId id="316" r:id="rId2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-윤고딕310" panose="02030504000101010101" pitchFamily="18" charset="-127"/>
      <p:regular r:id="rId25"/>
    </p:embeddedFont>
    <p:embeddedFont>
      <p:font typeface="-윤고딕320" panose="02030504000101010101" pitchFamily="18" charset="-127"/>
      <p:regular r:id="rId26"/>
    </p:embeddedFont>
    <p:embeddedFont>
      <p:font typeface="-윤고딕330" panose="02030504000101010101" pitchFamily="18" charset="-127"/>
      <p:regular r:id="rId27"/>
    </p:embeddedFont>
    <p:embeddedFont>
      <p:font typeface="-윤고딕340" panose="02030504000101010101" pitchFamily="18" charset="-127"/>
      <p:regular r:id="rId28"/>
    </p:embeddedFont>
    <p:embeddedFont>
      <p:font typeface="-윤고딕350" panose="02030504000101010101" pitchFamily="18" charset="-127"/>
      <p:regular r:id="rId29"/>
    </p:embeddedFont>
    <p:embeddedFont>
      <p:font typeface="Cambria Math" panose="02040503050406030204" pitchFamily="18" charset="0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96D7"/>
    <a:srgbClr val="CCDAF1"/>
    <a:srgbClr val="CFCFCF"/>
    <a:srgbClr val="18355B"/>
    <a:srgbClr val="131B37"/>
    <a:srgbClr val="FFBC00"/>
    <a:srgbClr val="FF3746"/>
    <a:srgbClr val="8397B0"/>
    <a:srgbClr val="8497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5" autoAdjust="0"/>
    <p:restoredTop sz="91803" autoAdjust="0"/>
  </p:normalViewPr>
  <p:slideViewPr>
    <p:cSldViewPr>
      <p:cViewPr varScale="1">
        <p:scale>
          <a:sx n="86" d="100"/>
          <a:sy n="86" d="100"/>
        </p:scale>
        <p:origin x="62" y="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207B5-A8A1-408C-B2F5-56DFC0AD54B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7C74D-6840-4083-8AD7-FBD6A3F75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2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18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실제로 로지스틱 회귀분석 모델 구축에 필요한 유의변수를 알아보려 하였으나 제시되는 결과값 없음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뭘 예측하려고 </a:t>
            </a:r>
            <a:r>
              <a:rPr lang="ko-KR" altLang="en-US" dirty="0" err="1"/>
              <a:t>이거썼지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-&gt; </a:t>
            </a:r>
            <a:r>
              <a:rPr lang="ko-KR" altLang="en-US" dirty="0"/>
              <a:t>어느 그룹의 정답 성공 </a:t>
            </a:r>
            <a:r>
              <a:rPr lang="ko-KR" altLang="en-US" dirty="0" err="1"/>
              <a:t>예측률이</a:t>
            </a:r>
            <a:r>
              <a:rPr lang="ko-KR" altLang="en-US" dirty="0"/>
              <a:t> </a:t>
            </a:r>
            <a:r>
              <a:rPr lang="ko-KR" altLang="en-US" dirty="0" err="1"/>
              <a:t>높은지</a:t>
            </a:r>
            <a:r>
              <a:rPr lang="ko-KR" altLang="en-US" dirty="0"/>
              <a:t> 알아보고 그 그룹의 의견에 따라 알고리즘 기획하려 했음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Call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</a:t>
            </a:r>
            <a:r>
              <a:rPr lang="ko-KR" altLang="en-US" dirty="0"/>
              <a:t>구축한 모형에 대해 다시 상기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Deviance Residuals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Deviance residual</a:t>
            </a:r>
            <a:r>
              <a:rPr lang="ko-KR" altLang="en-US" dirty="0"/>
              <a:t>에 대한 정보를 알려주는데</a:t>
            </a:r>
            <a:r>
              <a:rPr lang="en-US" altLang="ko-KR" dirty="0"/>
              <a:t>, model fitting</a:t>
            </a:r>
            <a:r>
              <a:rPr lang="ko-KR" altLang="en-US" dirty="0"/>
              <a:t>이 잘 되었는지에 대한 </a:t>
            </a:r>
            <a:r>
              <a:rPr lang="en-US" altLang="ko-KR" dirty="0"/>
              <a:t>measure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</a:t>
            </a:r>
            <a:r>
              <a:rPr lang="ko-KR" altLang="en-US" dirty="0"/>
              <a:t>이를 통해 모델이 잘 </a:t>
            </a:r>
            <a:r>
              <a:rPr lang="ko-KR" altLang="en-US" dirty="0" err="1"/>
              <a:t>적합됐는지를</a:t>
            </a:r>
            <a:r>
              <a:rPr lang="ko-KR" altLang="en-US" dirty="0"/>
              <a:t> 평가할 수 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Coefficient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</a:t>
            </a:r>
            <a:r>
              <a:rPr lang="ko-KR" altLang="en-US" dirty="0"/>
              <a:t>회귀계수와 그것들의 표준편차</a:t>
            </a:r>
            <a:r>
              <a:rPr lang="en-US" altLang="ko-KR" dirty="0"/>
              <a:t>, z-statistics(</a:t>
            </a:r>
            <a:r>
              <a:rPr lang="en-US" altLang="ko-KR" dirty="0" err="1"/>
              <a:t>wals's</a:t>
            </a:r>
            <a:r>
              <a:rPr lang="en-US" altLang="ko-KR" dirty="0"/>
              <a:t> z-statistics), p-value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작은 변수 통계적으로 유의하다고 해석 할 수 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en-US" altLang="ko-KR" dirty="0"/>
              <a:t>: p-value</a:t>
            </a:r>
            <a:r>
              <a:rPr lang="ko-KR" altLang="en-US" dirty="0"/>
              <a:t>가 가장 낮은 것 예측력이 좀 더 </a:t>
            </a:r>
            <a:r>
              <a:rPr lang="ko-KR" altLang="en-US" dirty="0" err="1"/>
              <a:t>강한것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Null deviance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</a:t>
            </a:r>
            <a:r>
              <a:rPr lang="ko-KR" altLang="en-US" dirty="0"/>
              <a:t>아무런 변수 없이 상수항만 있을 때의 이탈도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en-US" altLang="ko-KR" dirty="0"/>
              <a:t>+ Residual deviance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</a:t>
            </a:r>
            <a:r>
              <a:rPr lang="ko-KR" altLang="en-US" dirty="0"/>
              <a:t>작으면 작을수록 좋음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카이제곱분포를</a:t>
            </a:r>
            <a:r>
              <a:rPr lang="ko-KR" altLang="en-US" dirty="0"/>
              <a:t> </a:t>
            </a:r>
            <a:r>
              <a:rPr lang="ko-KR" altLang="en-US" dirty="0" err="1"/>
              <a:t>따르기</a:t>
            </a:r>
            <a:r>
              <a:rPr lang="ko-KR" altLang="en-US" dirty="0"/>
              <a:t> 때문에 </a:t>
            </a:r>
            <a:r>
              <a:rPr lang="ko-KR" altLang="en-US" dirty="0" err="1"/>
              <a:t>카이제곱</a:t>
            </a:r>
            <a:r>
              <a:rPr lang="ko-KR" altLang="en-US" dirty="0"/>
              <a:t> 적합도 검정을 통해 모형이 적합한지 확인 할 수 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elementaryItem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hueFixed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설문지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정답일 경우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95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따라서 다른 데이터 자료를 이용하여 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관심이 가장 많다고 판단되는 그룹을 선정해서 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 그룹이 선택한 정답에 따라 알고리즘 기준 세우기로 판단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60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그래서 네이버 </a:t>
            </a:r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데이터랩을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사용함 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원래의 정답이 있지만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01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관심있는 그룹 선정</a:t>
            </a: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개념에 대한 사람들의 인식차이 알아보기</a:t>
            </a: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설문조사 내에서 그 그룹이 선정한 </a:t>
            </a:r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측색부위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및 </a:t>
            </a:r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진단색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선택의 결과 알기</a:t>
            </a: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4. </a:t>
            </a:r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목적 알아보기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57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53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6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4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4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논문의 기준점들이 적합한지 확인하기 위해 설문조사 진행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9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논문의 기준점들이 적합한지 확인하기 위해 설문조사 진행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논문의 기준점들이 적합한지 확인하기 위해 설문조사 진행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논문의 기준점들이 적합한지 확인하기 위해 설문조사 진행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17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퍼스널 컬러에 대한 인식 설문조사 진행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3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논문의 기준점들이 적합한지 확인하기 위해 설문조사 진행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도넛그래프 포토샵으로 다시 만지기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!!!!!!!!!!!!!!!!!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022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dirty="0">
              <a:solidFill>
                <a:srgbClr val="1835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l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범주형 질적 변수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조사 대상을 특성에 따라 범주로 구분하여 측정된 변수로 범주형 변수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(categorical data)</a:t>
            </a:r>
            <a:br>
              <a:rPr lang="ko-KR" altLang="en-US" dirty="0"/>
            </a:br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다중공선성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독립변수들 간에 강한 상관관계가 나타나는 것을 의미</a:t>
            </a:r>
            <a:endParaRPr lang="en-US" altLang="ko-KR" sz="1200" dirty="0">
              <a:solidFill>
                <a:srgbClr val="1835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l"/>
            <a:r>
              <a:rPr lang="ko-KR" altLang="en-US" sz="1200" dirty="0">
                <a:solidFill>
                  <a:srgbClr val="1835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독립 변수인 연령</a:t>
            </a:r>
            <a:r>
              <a:rPr lang="en-US" altLang="ko-KR" sz="1200" dirty="0">
                <a:solidFill>
                  <a:srgbClr val="1835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solidFill>
                  <a:srgbClr val="1835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나이 등에 따라 정답 선택 비율을 알아보아 주요 타겟층 지정 및 논문의 타당성 알아보기</a:t>
            </a:r>
            <a:endParaRPr lang="en-US" altLang="ko-KR" sz="1200" dirty="0">
              <a:solidFill>
                <a:srgbClr val="1835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1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14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1" b="10801"/>
          <a:stretch/>
        </p:blipFill>
        <p:spPr>
          <a:xfrm>
            <a:off x="2000250" y="555526"/>
            <a:ext cx="5143500" cy="40324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28868"/>
            <a:ext cx="7772400" cy="1102522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ko-KR" altLang="en-US" sz="3600" b="1" kern="1200" spc="15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0000"/>
                    </a:prstClr>
                  </a:outerShdw>
                </a:effectLst>
                <a:latin typeface="116watermelon" panose="02000500000000000000" pitchFamily="50" charset="-127"/>
                <a:ea typeface="116watermelon" panose="02000500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1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78CC-F259-4B2D-A2AC-9BD07E75FC01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2.png"/><Relationship Id="rId5" Type="http://schemas.openxmlformats.org/officeDocument/2006/relationships/image" Target="../media/image7.jpeg"/><Relationship Id="rId10" Type="http://schemas.microsoft.com/office/2007/relationships/hdphoto" Target="../media/hdphoto1.wdp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7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eg"/><Relationship Id="rId7" Type="http://schemas.microsoft.com/office/2007/relationships/hdphoto" Target="../media/hdphoto3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9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03543"/>
            <a:ext cx="7772400" cy="110252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CAI</a:t>
            </a:r>
            <a:br>
              <a:rPr lang="en-US" altLang="ko-KR" dirty="0"/>
            </a:br>
            <a:r>
              <a:rPr lang="en-US" altLang="ko-KR" dirty="0"/>
              <a:t>PROJECT</a:t>
            </a:r>
            <a:br>
              <a:rPr lang="en-US" altLang="ko-KR" dirty="0"/>
            </a:br>
            <a:r>
              <a:rPr lang="en-US" altLang="ko-KR" dirty="0"/>
              <a:t>- Analysis-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" y="4299942"/>
            <a:ext cx="4464496" cy="83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프로젝트 기간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2020.02.01 ~ 2020.04.27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프로젝트 팀원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팀장 양희승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팀원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박재중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김은주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조예슬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담당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조예슬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박재중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224" y="4468946"/>
            <a:ext cx="44644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Git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: https://github.com/slmteruto.CAI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Web : https://test.acorncai.kro.kr</a:t>
            </a:r>
          </a:p>
        </p:txBody>
      </p:sp>
    </p:spTree>
    <p:extLst>
      <p:ext uri="{BB962C8B-B14F-4D97-AF65-F5344CB8AC3E}">
        <p14:creationId xmlns:p14="http://schemas.microsoft.com/office/powerpoint/2010/main" val="40284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 Result</a:t>
            </a:r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9F79C11E-86C8-42D0-8829-C1797D4CB4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2" b="26357"/>
          <a:stretch/>
        </p:blipFill>
        <p:spPr>
          <a:xfrm>
            <a:off x="677337" y="1398513"/>
            <a:ext cx="3600400" cy="1270294"/>
          </a:xfrm>
          <a:prstGeom prst="rect">
            <a:avLst/>
          </a:prstGeom>
        </p:spPr>
      </p:pic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4E5A4C4F-8A24-4C94-B8F4-B23C019D72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1" b="23400"/>
          <a:stretch/>
        </p:blipFill>
        <p:spPr>
          <a:xfrm>
            <a:off x="703575" y="3266094"/>
            <a:ext cx="3734405" cy="1512167"/>
          </a:xfrm>
          <a:prstGeom prst="rect">
            <a:avLst/>
          </a:prstGeom>
        </p:spPr>
      </p:pic>
      <p:pic>
        <p:nvPicPr>
          <p:cNvPr id="34" name="그림 33" descr="스크린샷이(가) 표시된 사진&#10;&#10;자동 생성된 설명">
            <a:extLst>
              <a:ext uri="{FF2B5EF4-FFF2-40B4-BE49-F238E27FC236}">
                <a16:creationId xmlns:a16="http://schemas.microsoft.com/office/drawing/2014/main" id="{26FE008A-DD8E-47D3-98B4-BE668027A85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1" b="23400"/>
          <a:stretch/>
        </p:blipFill>
        <p:spPr>
          <a:xfrm>
            <a:off x="4860131" y="3267423"/>
            <a:ext cx="3734405" cy="1512167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17740D9-168F-4711-B084-582DC8007DD0}"/>
              </a:ext>
            </a:extLst>
          </p:cNvPr>
          <p:cNvSpPr/>
          <p:nvPr/>
        </p:nvSpPr>
        <p:spPr>
          <a:xfrm>
            <a:off x="566068" y="1184472"/>
            <a:ext cx="4005932" cy="1648890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6F02898-1A58-4511-878E-2B271FA5E56B}"/>
              </a:ext>
            </a:extLst>
          </p:cNvPr>
          <p:cNvSpPr/>
          <p:nvPr/>
        </p:nvSpPr>
        <p:spPr>
          <a:xfrm>
            <a:off x="4715917" y="1184472"/>
            <a:ext cx="4005932" cy="1648890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B71F5-4EB8-494C-B18E-21A8167AD140}"/>
              </a:ext>
            </a:extLst>
          </p:cNvPr>
          <p:cNvSpPr txBox="1"/>
          <p:nvPr/>
        </p:nvSpPr>
        <p:spPr>
          <a:xfrm>
            <a:off x="4860032" y="1059582"/>
            <a:ext cx="16561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설문조사 참여 남녀 비율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F368FE8-AAC8-4F8E-BD5F-3B532CF76B6D}"/>
              </a:ext>
            </a:extLst>
          </p:cNvPr>
          <p:cNvSpPr/>
          <p:nvPr/>
        </p:nvSpPr>
        <p:spPr>
          <a:xfrm>
            <a:off x="566067" y="3051162"/>
            <a:ext cx="8155781" cy="1824844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83E49B-94F7-43E3-B264-F04A03CA08F0}"/>
              </a:ext>
            </a:extLst>
          </p:cNvPr>
          <p:cNvSpPr txBox="1"/>
          <p:nvPr/>
        </p:nvSpPr>
        <p:spPr>
          <a:xfrm>
            <a:off x="677337" y="2931790"/>
            <a:ext cx="194421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설문조사 참여 연령별 인원수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683469" y="1059582"/>
            <a:ext cx="11521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설문조사 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참여수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013DE-9658-46FE-A683-DFC66A1F8DE2}"/>
              </a:ext>
            </a:extLst>
          </p:cNvPr>
          <p:cNvSpPr txBox="1"/>
          <p:nvPr/>
        </p:nvSpPr>
        <p:spPr>
          <a:xfrm>
            <a:off x="467544" y="699542"/>
            <a:ext cx="4680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설문조사 참여 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62D428-6B60-4C13-8B46-76427B0653EA}"/>
              </a:ext>
            </a:extLst>
          </p:cNvPr>
          <p:cNvGrpSpPr/>
          <p:nvPr/>
        </p:nvGrpSpPr>
        <p:grpSpPr>
          <a:xfrm>
            <a:off x="4958449" y="1276594"/>
            <a:ext cx="1466582" cy="1498320"/>
            <a:chOff x="4958449" y="1276594"/>
            <a:chExt cx="1466582" cy="149832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EBC616-E6D2-41E0-B33A-3051453E6354}"/>
                </a:ext>
              </a:extLst>
            </p:cNvPr>
            <p:cNvGrpSpPr/>
            <p:nvPr/>
          </p:nvGrpSpPr>
          <p:grpSpPr>
            <a:xfrm>
              <a:off x="4958449" y="1276594"/>
              <a:ext cx="1466582" cy="1498320"/>
              <a:chOff x="4716016" y="3147814"/>
              <a:chExt cx="1512168" cy="1544893"/>
            </a:xfrm>
          </p:grpSpPr>
          <p:pic>
            <p:nvPicPr>
              <p:cNvPr id="20" name="그림 19" descr="전자기기, 장치이(가) 표시된 사진&#10;&#10;자동 생성된 설명">
                <a:extLst>
                  <a:ext uri="{FF2B5EF4-FFF2-40B4-BE49-F238E27FC236}">
                    <a16:creationId xmlns:a16="http://schemas.microsoft.com/office/drawing/2014/main" id="{EC59623E-6DBE-4BEE-AB9E-E767FBB3C4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18" t="11812" r="10418" b="7312"/>
              <a:stretch/>
            </p:blipFill>
            <p:spPr>
              <a:xfrm>
                <a:off x="4716016" y="3147814"/>
                <a:ext cx="1512168" cy="1544893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E0269-4D01-4F69-8AA0-27DB42E67180}"/>
                  </a:ext>
                </a:extLst>
              </p:cNvPr>
              <p:cNvSpPr txBox="1"/>
              <p:nvPr/>
            </p:nvSpPr>
            <p:spPr>
              <a:xfrm>
                <a:off x="5148064" y="3745364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Bright</a:t>
                </a:r>
              </a:p>
              <a:p>
                <a:pPr algn="ctr"/>
                <a:r>
                  <a:rPr lang="ko-KR" altLang="en-US" sz="80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총 </a:t>
                </a:r>
                <a:r>
                  <a:rPr lang="en-US" altLang="ko-KR" sz="80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114</a:t>
                </a:r>
                <a:r>
                  <a:rPr lang="ko-KR" altLang="en-US" sz="80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명</a:t>
                </a:r>
                <a:r>
                  <a:rPr lang="en-US" altLang="ko-KR" sz="20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 </a:t>
                </a:r>
              </a:p>
            </p:txBody>
          </p:sp>
        </p:grpSp>
        <p:pic>
          <p:nvPicPr>
            <p:cNvPr id="31" name="그림 30" descr="전자기기, 장치이(가) 표시된 사진&#10;&#10;자동 생성된 설명">
              <a:extLst>
                <a:ext uri="{FF2B5EF4-FFF2-40B4-BE49-F238E27FC236}">
                  <a16:creationId xmlns:a16="http://schemas.microsoft.com/office/drawing/2014/main" id="{BE8BAF39-5928-40A6-A9F8-8634FBE7C7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10" t="20266" r="31172" b="68073"/>
            <a:stretch/>
          </p:blipFill>
          <p:spPr>
            <a:xfrm>
              <a:off x="6060394" y="1702326"/>
              <a:ext cx="250448" cy="216025"/>
            </a:xfrm>
            <a:prstGeom prst="rect">
              <a:avLst/>
            </a:prstGeom>
          </p:spPr>
        </p:pic>
        <p:pic>
          <p:nvPicPr>
            <p:cNvPr id="27" name="그림 26" descr="전자기기, 장치이(가) 표시된 사진&#10;&#10;자동 생성된 설명">
              <a:extLst>
                <a:ext uri="{FF2B5EF4-FFF2-40B4-BE49-F238E27FC236}">
                  <a16:creationId xmlns:a16="http://schemas.microsoft.com/office/drawing/2014/main" id="{641A04D2-D337-4B40-80F1-2F5413F0A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66" t="33876" r="17474" b="54463"/>
            <a:stretch/>
          </p:blipFill>
          <p:spPr>
            <a:xfrm>
              <a:off x="5969209" y="1521103"/>
              <a:ext cx="216024" cy="216024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137BBF-F136-4088-A7CB-51F6F5A038FB}"/>
              </a:ext>
            </a:extLst>
          </p:cNvPr>
          <p:cNvGrpSpPr/>
          <p:nvPr/>
        </p:nvGrpSpPr>
        <p:grpSpPr>
          <a:xfrm>
            <a:off x="7020272" y="1275606"/>
            <a:ext cx="1466582" cy="1466583"/>
            <a:chOff x="7020272" y="1275606"/>
            <a:chExt cx="1466582" cy="146658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124850F-1CE0-4586-A097-47BC8CFFBD9C}"/>
                </a:ext>
              </a:extLst>
            </p:cNvPr>
            <p:cNvGrpSpPr/>
            <p:nvPr/>
          </p:nvGrpSpPr>
          <p:grpSpPr>
            <a:xfrm>
              <a:off x="7020272" y="1275606"/>
              <a:ext cx="1466582" cy="1466583"/>
              <a:chOff x="7020272" y="1275606"/>
              <a:chExt cx="1466582" cy="1466583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CA49B055-9E13-432B-B6FF-3703C8264E1B}"/>
                  </a:ext>
                </a:extLst>
              </p:cNvPr>
              <p:cNvGrpSpPr/>
              <p:nvPr/>
            </p:nvGrpSpPr>
            <p:grpSpPr>
              <a:xfrm>
                <a:off x="7020272" y="1275606"/>
                <a:ext cx="1466582" cy="1466583"/>
                <a:chOff x="7020272" y="1275606"/>
                <a:chExt cx="1466582" cy="1466583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4A49A96E-2FE4-4326-B988-46FB22D1027E}"/>
                    </a:ext>
                  </a:extLst>
                </p:cNvPr>
                <p:cNvGrpSpPr/>
                <p:nvPr/>
              </p:nvGrpSpPr>
              <p:grpSpPr>
                <a:xfrm>
                  <a:off x="7020272" y="1275606"/>
                  <a:ext cx="1466582" cy="1466583"/>
                  <a:chOff x="6804248" y="3147813"/>
                  <a:chExt cx="1512168" cy="1512169"/>
                </a:xfrm>
              </p:grpSpPr>
              <p:pic>
                <p:nvPicPr>
                  <p:cNvPr id="13" name="그림 12" descr="장치이(가) 표시된 사진&#10;&#10;자동 생성된 설명">
                    <a:extLst>
                      <a:ext uri="{FF2B5EF4-FFF2-40B4-BE49-F238E27FC236}">
                        <a16:creationId xmlns:a16="http://schemas.microsoft.com/office/drawing/2014/main" id="{BEBEFBE4-DB1B-418D-86D9-21DC44946C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1648" t="11904" r="9188" b="8932"/>
                  <a:stretch/>
                </p:blipFill>
                <p:spPr>
                  <a:xfrm>
                    <a:off x="6804248" y="3147813"/>
                    <a:ext cx="1512168" cy="1512169"/>
                  </a:xfrm>
                  <a:prstGeom prst="rect">
                    <a:avLst/>
                  </a:prstGeom>
                </p:spPr>
              </p:pic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8F274C7-4EA3-4BEC-8BA1-B1F186E68E97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796" y="3745364"/>
                    <a:ext cx="64807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rPr>
                      <a:t>Harmony</a:t>
                    </a:r>
                  </a:p>
                  <a:p>
                    <a:pPr algn="ctr"/>
                    <a:r>
                      <a:rPr lang="ko-KR" altLang="en-US" sz="8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rPr>
                      <a:t>총 </a:t>
                    </a:r>
                    <a:r>
                      <a:rPr lang="en-US" altLang="ko-KR" sz="8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rPr>
                      <a:t>96</a:t>
                    </a:r>
                    <a:r>
                      <a:rPr lang="ko-KR" altLang="en-US" sz="8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rPr>
                      <a:t>명</a:t>
                    </a:r>
                    <a:r>
                      <a:rPr lang="en-US" altLang="ko-KR" sz="2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rPr>
                      <a:t> </a:t>
                    </a:r>
                  </a:p>
                </p:txBody>
              </p:sp>
            </p:grpSp>
            <p:pic>
              <p:nvPicPr>
                <p:cNvPr id="39" name="그림 38" descr="장치이(가) 표시된 사진&#10;&#10;자동 생성된 설명">
                  <a:extLst>
                    <a:ext uri="{FF2B5EF4-FFF2-40B4-BE49-F238E27FC236}">
                      <a16:creationId xmlns:a16="http://schemas.microsoft.com/office/drawing/2014/main" id="{5A2F23AB-2B84-4D42-B0EF-9AA725F70F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725" t="22759" r="26614" b="65228"/>
                <a:stretch/>
              </p:blipFill>
              <p:spPr>
                <a:xfrm>
                  <a:off x="8172400" y="2008897"/>
                  <a:ext cx="232581" cy="222555"/>
                </a:xfrm>
                <a:prstGeom prst="rect">
                  <a:avLst/>
                </a:prstGeom>
              </p:spPr>
            </p:pic>
            <p:pic>
              <p:nvPicPr>
                <p:cNvPr id="41" name="그림 40" descr="장치이(가) 표시된 사진&#10;&#10;자동 생성된 설명">
                  <a:extLst>
                    <a:ext uri="{FF2B5EF4-FFF2-40B4-BE49-F238E27FC236}">
                      <a16:creationId xmlns:a16="http://schemas.microsoft.com/office/drawing/2014/main" id="{82572B06-5379-4758-8C1F-0128F0174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725" t="22759" r="26614" b="65228"/>
                <a:stretch/>
              </p:blipFill>
              <p:spPr>
                <a:xfrm>
                  <a:off x="8130537" y="2114265"/>
                  <a:ext cx="185879" cy="177866"/>
                </a:xfrm>
                <a:prstGeom prst="rect">
                  <a:avLst/>
                </a:prstGeom>
              </p:spPr>
            </p:pic>
            <p:pic>
              <p:nvPicPr>
                <p:cNvPr id="33" name="그림 32" descr="장치이(가) 표시된 사진&#10;&#10;자동 생성된 설명">
                  <a:extLst>
                    <a:ext uri="{FF2B5EF4-FFF2-40B4-BE49-F238E27FC236}">
                      <a16:creationId xmlns:a16="http://schemas.microsoft.com/office/drawing/2014/main" id="{169DE740-D691-416C-A10C-6D5FF07C0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2691" b="64350" l="70628" r="85202">
                              <a14:foregroundMark x1="75336" y1="55157" x2="75336" y2="55157"/>
                              <a14:foregroundMark x1="74439" y1="54933" x2="75336" y2="54484"/>
                              <a14:foregroundMark x1="75336" y1="54484" x2="73991" y2="53812"/>
                              <a14:foregroundMark x1="75112" y1="54260" x2="83632" y2="54260"/>
                              <a14:foregroundMark x1="83632" y1="55157" x2="83857" y2="54036"/>
                              <a14:foregroundMark x1="84305" y1="62780" x2="83857" y2="61435"/>
                              <a14:foregroundMark x1="82960" y1="63004" x2="82287" y2="61883"/>
                              <a14:foregroundMark x1="79821" y1="63229" x2="73991" y2="63229"/>
                              <a14:foregroundMark x1="74215" y1="60987" x2="74215" y2="60987"/>
                              <a14:foregroundMark x1="73767" y1="60762" x2="73767" y2="60762"/>
                              <a14:foregroundMark x1="73767" y1="59865" x2="73767" y2="59865"/>
                              <a14:foregroundMark x1="73767" y1="59641" x2="73767" y2="59641"/>
                              <a14:foregroundMark x1="72870" y1="60090" x2="72870" y2="60090"/>
                              <a14:foregroundMark x1="72870" y1="61435" x2="72870" y2="61435"/>
                              <a14:foregroundMark x1="73094" y1="61435" x2="73094" y2="61435"/>
                              <a14:foregroundMark x1="73094" y1="63453" x2="73094" y2="63453"/>
                              <a14:foregroundMark x1="73094" y1="63677" x2="73094" y2="63677"/>
                              <a14:foregroundMark x1="72422" y1="63453" x2="72422" y2="63453"/>
                              <a14:foregroundMark x1="72197" y1="61659" x2="72197" y2="61659"/>
                              <a14:foregroundMark x1="72197" y1="61659" x2="72197" y2="61659"/>
                              <a14:foregroundMark x1="72646" y1="60314" x2="72646" y2="60314"/>
                              <a14:foregroundMark x1="72870" y1="59641" x2="72870" y2="59641"/>
                              <a14:foregroundMark x1="73543" y1="59641" x2="73543" y2="59641"/>
                              <a14:foregroundMark x1="73318" y1="60538" x2="73318" y2="60538"/>
                              <a14:foregroundMark x1="73318" y1="60538" x2="73318" y2="60538"/>
                              <a14:foregroundMark x1="73767" y1="60762" x2="73767" y2="60762"/>
                              <a14:foregroundMark x1="75112" y1="60987" x2="75112" y2="60987"/>
                              <a14:foregroundMark x1="75112" y1="60987" x2="75112" y2="60987"/>
                              <a14:foregroundMark x1="74439" y1="60538" x2="74439" y2="60538"/>
                              <a14:foregroundMark x1="74215" y1="60314" x2="74215" y2="60314"/>
                              <a14:foregroundMark x1="73991" y1="60314" x2="73991" y2="60314"/>
                              <a14:foregroundMark x1="73094" y1="59865" x2="72646" y2="59641"/>
                              <a14:foregroundMark x1="72646" y1="59641" x2="72646" y2="59641"/>
                              <a14:foregroundMark x1="72646" y1="61211" x2="72646" y2="61211"/>
                              <a14:foregroundMark x1="72422" y1="61211" x2="72422" y2="61211"/>
                              <a14:foregroundMark x1="72646" y1="59641" x2="72646" y2="59641"/>
                              <a14:foregroundMark x1="72197" y1="60538" x2="72197" y2="60538"/>
                              <a14:foregroundMark x1="72197" y1="60538" x2="72197" y2="60538"/>
                              <a14:foregroundMark x1="71973" y1="60090" x2="71973" y2="60090"/>
                              <a14:foregroundMark x1="72870" y1="60314" x2="72870" y2="60314"/>
                              <a14:foregroundMark x1="72870" y1="62556" x2="72870" y2="62556"/>
                              <a14:foregroundMark x1="72870" y1="62556" x2="72870" y2="62556"/>
                              <a14:foregroundMark x1="72422" y1="62108" x2="72422" y2="62108"/>
                              <a14:foregroundMark x1="71973" y1="62108" x2="71973" y2="62108"/>
                              <a14:foregroundMark x1="72197" y1="62556" x2="72197" y2="62556"/>
                              <a14:foregroundMark x1="72197" y1="62556" x2="72197" y2="62556"/>
                              <a14:foregroundMark x1="76009" y1="59865" x2="76009" y2="59865"/>
                              <a14:foregroundMark x1="76009" y1="59865" x2="76009" y2="59865"/>
                              <a14:foregroundMark x1="76009" y1="59865" x2="76009" y2="59865"/>
                              <a14:foregroundMark x1="81614" y1="62780" x2="81614" y2="62780"/>
                              <a14:foregroundMark x1="81390" y1="62780" x2="81390" y2="62780"/>
                              <a14:foregroundMark x1="80717" y1="63677" x2="80717" y2="63677"/>
                              <a14:foregroundMark x1="80493" y1="63453" x2="80269" y2="63229"/>
                              <a14:foregroundMark x1="81166" y1="63229" x2="81839" y2="63453"/>
                              <a14:foregroundMark x1="83632" y1="63229" x2="83632" y2="63229"/>
                              <a14:foregroundMark x1="84305" y1="63004" x2="84305" y2="63004"/>
                              <a14:foregroundMark x1="84529" y1="63004" x2="84978" y2="63004"/>
                              <a14:foregroundMark x1="84978" y1="63229" x2="84978" y2="63229"/>
                              <a14:foregroundMark x1="84753" y1="62556" x2="84753" y2="62556"/>
                              <a14:foregroundMark x1="84753" y1="62556" x2="84753" y2="62556"/>
                              <a14:foregroundMark x1="85202" y1="62556" x2="85202" y2="62556"/>
                              <a14:foregroundMark x1="84978" y1="62108" x2="84978" y2="62108"/>
                              <a14:foregroundMark x1="84978" y1="62108" x2="84978" y2="62108"/>
                              <a14:foregroundMark x1="84978" y1="61883" x2="84978" y2="61883"/>
                              <a14:foregroundMark x1="84529" y1="61435" x2="84529" y2="61435"/>
                              <a14:foregroundMark x1="84529" y1="61211" x2="84529" y2="61211"/>
                              <a14:foregroundMark x1="84529" y1="60987" x2="84529" y2="60987"/>
                              <a14:foregroundMark x1="84529" y1="60987" x2="84529" y2="60987"/>
                              <a14:foregroundMark x1="84305" y1="60314" x2="84305" y2="60314"/>
                              <a14:foregroundMark x1="84305" y1="60314" x2="84305" y2="60314"/>
                              <a14:foregroundMark x1="84305" y1="60314" x2="84305" y2="60314"/>
                              <a14:foregroundMark x1="84305" y1="59641" x2="84305" y2="59641"/>
                              <a14:foregroundMark x1="84529" y1="59641" x2="84529" y2="59641"/>
                              <a14:foregroundMark x1="84978" y1="59641" x2="84978" y2="59641"/>
                              <a14:foregroundMark x1="84978" y1="59865" x2="85426" y2="59865"/>
                              <a14:foregroundMark x1="84305" y1="55157" x2="84305" y2="55157"/>
                              <a14:foregroundMark x1="83857" y1="55381" x2="83857" y2="55381"/>
                              <a14:foregroundMark x1="83632" y1="53812" x2="83632" y2="53812"/>
                              <a14:foregroundMark x1="83408" y1="53587" x2="83408" y2="53587"/>
                              <a14:foregroundMark x1="82960" y1="54036" x2="82960" y2="54036"/>
                              <a14:foregroundMark x1="82735" y1="54036" x2="82287" y2="54036"/>
                              <a14:foregroundMark x1="82063" y1="54036" x2="82063" y2="54036"/>
                              <a14:foregroundMark x1="81614" y1="53812" x2="81614" y2="53812"/>
                              <a14:foregroundMark x1="81390" y1="53587" x2="81390" y2="53587"/>
                              <a14:foregroundMark x1="81166" y1="53587" x2="81166" y2="53587"/>
                              <a14:foregroundMark x1="81166" y1="53587" x2="81166" y2="53587"/>
                              <a14:foregroundMark x1="81166" y1="53587" x2="81166" y2="53587"/>
                              <a14:foregroundMark x1="81166" y1="53587" x2="81166" y2="53587"/>
                              <a14:foregroundMark x1="81166" y1="53587" x2="81166" y2="53587"/>
                              <a14:foregroundMark x1="81166" y1="53363" x2="81166" y2="53363"/>
                              <a14:foregroundMark x1="80493" y1="52691" x2="80493" y2="52691"/>
                              <a14:foregroundMark x1="80493" y1="52691" x2="80493" y2="52691"/>
                              <a14:foregroundMark x1="80717" y1="54484" x2="80717" y2="54484"/>
                              <a14:foregroundMark x1="81614" y1="58296" x2="81614" y2="58296"/>
                              <a14:foregroundMark x1="81614" y1="58296" x2="81614" y2="58296"/>
                              <a14:foregroundMark x1="77130" y1="56502" x2="77130" y2="56502"/>
                              <a14:foregroundMark x1="78027" y1="57623" x2="78027" y2="57623"/>
                              <a14:foregroundMark x1="75561" y1="61659" x2="75561" y2="61659"/>
                              <a14:foregroundMark x1="75785" y1="62108" x2="76233" y2="62332"/>
                              <a14:foregroundMark x1="76906" y1="62556" x2="76906" y2="62556"/>
                              <a14:foregroundMark x1="82735" y1="60538" x2="82735" y2="60538"/>
                              <a14:foregroundMark x1="82735" y1="60538" x2="82287" y2="60538"/>
                              <a14:foregroundMark x1="82287" y1="60538" x2="82287" y2="60538"/>
                              <a14:foregroundMark x1="74215" y1="55381" x2="74215" y2="55381"/>
                              <a14:foregroundMark x1="74439" y1="54933" x2="74439" y2="54933"/>
                              <a14:foregroundMark x1="74439" y1="53812" x2="74439" y2="53812"/>
                              <a14:foregroundMark x1="74439" y1="53812" x2="74439" y2="53812"/>
                              <a14:foregroundMark x1="73991" y1="54933" x2="75785" y2="54260"/>
                              <a14:foregroundMark x1="76233" y1="53587" x2="76233" y2="53587"/>
                              <a14:foregroundMark x1="75785" y1="53587" x2="75785" y2="53587"/>
                              <a14:foregroundMark x1="74888" y1="53587" x2="74888" y2="53587"/>
                              <a14:foregroundMark x1="74439" y1="53587" x2="74439" y2="53587"/>
                              <a14:foregroundMark x1="74439" y1="53587" x2="74439" y2="53587"/>
                              <a14:foregroundMark x1="74439" y1="53587" x2="74215" y2="53587"/>
                              <a14:foregroundMark x1="73543" y1="53587" x2="73543" y2="53587"/>
                              <a14:foregroundMark x1="78475" y1="53812" x2="78475" y2="53812"/>
                              <a14:foregroundMark x1="78924" y1="53587" x2="78924" y2="53587"/>
                              <a14:foregroundMark x1="78924" y1="53587" x2="78924" y2="53587"/>
                              <a14:foregroundMark x1="80045" y1="53587" x2="80045" y2="53587"/>
                              <a14:foregroundMark x1="80045" y1="53587" x2="80493" y2="53587"/>
                              <a14:foregroundMark x1="81839" y1="54036" x2="81839" y2="54036"/>
                              <a14:foregroundMark x1="78251" y1="55830" x2="78251" y2="55830"/>
                              <a14:foregroundMark x1="78924" y1="55830" x2="78924" y2="55830"/>
                              <a14:foregroundMark x1="79148" y1="55830" x2="79148" y2="55830"/>
                              <a14:foregroundMark x1="76457" y1="53587" x2="76457" y2="53587"/>
                              <a14:foregroundMark x1="76457" y1="53587" x2="76457" y2="53587"/>
                              <a14:foregroundMark x1="75561" y1="53363" x2="74888" y2="53363"/>
                              <a14:foregroundMark x1="74439" y1="56054" x2="74439" y2="56054"/>
                              <a14:foregroundMark x1="75112" y1="58969" x2="75112" y2="589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9499" t="52684" r="13602" b="34132"/>
                <a:stretch/>
              </p:blipFill>
              <p:spPr>
                <a:xfrm>
                  <a:off x="8086902" y="1784341"/>
                  <a:ext cx="313072" cy="244241"/>
                </a:xfrm>
                <a:prstGeom prst="rect">
                  <a:avLst/>
                </a:prstGeom>
              </p:spPr>
            </p:pic>
          </p:grpSp>
          <p:pic>
            <p:nvPicPr>
              <p:cNvPr id="43" name="그림 42" descr="장치이(가) 표시된 사진&#10;&#10;자동 생성된 설명">
                <a:extLst>
                  <a:ext uri="{FF2B5EF4-FFF2-40B4-BE49-F238E27FC236}">
                    <a16:creationId xmlns:a16="http://schemas.microsoft.com/office/drawing/2014/main" id="{4478A332-62B3-4F20-B89B-B1B98CC386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85" t="48247" r="72696" b="37238"/>
              <a:stretch/>
            </p:blipFill>
            <p:spPr>
              <a:xfrm>
                <a:off x="7582978" y="2447730"/>
                <a:ext cx="360039" cy="221077"/>
              </a:xfrm>
              <a:prstGeom prst="rect">
                <a:avLst/>
              </a:prstGeom>
            </p:spPr>
          </p:pic>
        </p:grpSp>
        <p:pic>
          <p:nvPicPr>
            <p:cNvPr id="42" name="그림 41" descr="장치이(가) 표시된 사진&#10;&#10;자동 생성된 설명">
              <a:extLst>
                <a:ext uri="{FF2B5EF4-FFF2-40B4-BE49-F238E27FC236}">
                  <a16:creationId xmlns:a16="http://schemas.microsoft.com/office/drawing/2014/main" id="{FE84C5C0-C5B0-4C18-86DF-64B58D102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5561" b="87444" l="42601" r="59865">
                          <a14:foregroundMark x1="46188" y1="78700" x2="46188" y2="78700"/>
                          <a14:foregroundMark x1="45516" y1="78700" x2="43274" y2="76457"/>
                          <a14:foregroundMark x1="45067" y1="78700" x2="45067" y2="78700"/>
                          <a14:foregroundMark x1="45067" y1="78700" x2="45067" y2="78700"/>
                          <a14:foregroundMark x1="45067" y1="78700" x2="45067" y2="78700"/>
                          <a14:foregroundMark x1="45067" y1="80717" x2="45067" y2="80717"/>
                          <a14:foregroundMark x1="45067" y1="80717" x2="45067" y2="80717"/>
                          <a14:foregroundMark x1="44619" y1="79372" x2="44619" y2="79372"/>
                          <a14:foregroundMark x1="44619" y1="79372" x2="44619" y2="79372"/>
                          <a14:foregroundMark x1="44619" y1="79372" x2="44619" y2="79372"/>
                          <a14:foregroundMark x1="44619" y1="79372" x2="44619" y2="79372"/>
                          <a14:foregroundMark x1="45067" y1="77803" x2="45067" y2="77803"/>
                          <a14:foregroundMark x1="45067" y1="77803" x2="45067" y2="77803"/>
                          <a14:foregroundMark x1="45067" y1="77803" x2="46413" y2="77803"/>
                          <a14:foregroundMark x1="46413" y1="77803" x2="46413" y2="77803"/>
                          <a14:foregroundMark x1="46413" y1="77803" x2="46413" y2="77803"/>
                          <a14:foregroundMark x1="47982" y1="78251" x2="52018" y2="82287"/>
                          <a14:foregroundMark x1="52018" y1="82287" x2="52018" y2="82287"/>
                          <a14:foregroundMark x1="51345" y1="78700" x2="51345" y2="78700"/>
                          <a14:foregroundMark x1="52691" y1="79148" x2="52691" y2="79148"/>
                          <a14:foregroundMark x1="52915" y1="79372" x2="52915" y2="79372"/>
                          <a14:foregroundMark x1="54036" y1="79372" x2="54484" y2="79596"/>
                          <a14:foregroundMark x1="54484" y1="79821" x2="54484" y2="79821"/>
                          <a14:foregroundMark x1="54484" y1="79821" x2="54484" y2="79821"/>
                          <a14:foregroundMark x1="54709" y1="79821" x2="55381" y2="79821"/>
                          <a14:foregroundMark x1="55830" y1="80045" x2="56951" y2="80493"/>
                          <a14:foregroundMark x1="56951" y1="80717" x2="57848" y2="80942"/>
                          <a14:foregroundMark x1="57848" y1="80942" x2="57848" y2="80942"/>
                          <a14:foregroundMark x1="57175" y1="78251" x2="57175" y2="78251"/>
                          <a14:foregroundMark x1="56726" y1="78251" x2="56726" y2="78251"/>
                          <a14:foregroundMark x1="56726" y1="78251" x2="56726" y2="78251"/>
                          <a14:foregroundMark x1="56951" y1="76906" x2="56951" y2="76906"/>
                          <a14:foregroundMark x1="57848" y1="77354" x2="58296" y2="78027"/>
                          <a14:foregroundMark x1="58744" y1="78251" x2="58744" y2="78251"/>
                          <a14:foregroundMark x1="58969" y1="78700" x2="58969" y2="79821"/>
                          <a14:foregroundMark x1="58969" y1="79821" x2="58969" y2="79821"/>
                          <a14:foregroundMark x1="58969" y1="79821" x2="58969" y2="79821"/>
                          <a14:foregroundMark x1="58296" y1="79372" x2="58296" y2="79372"/>
                          <a14:foregroundMark x1="57848" y1="84753" x2="57848" y2="84753"/>
                          <a14:foregroundMark x1="57848" y1="84753" x2="57848" y2="84753"/>
                          <a14:foregroundMark x1="56054" y1="85650" x2="56054" y2="85650"/>
                          <a14:foregroundMark x1="54260" y1="85650" x2="54260" y2="85650"/>
                          <a14:foregroundMark x1="52915" y1="85650" x2="52915" y2="85650"/>
                          <a14:foregroundMark x1="50897" y1="85650" x2="50897" y2="85650"/>
                          <a14:foregroundMark x1="50000" y1="85426" x2="50000" y2="85426"/>
                          <a14:foregroundMark x1="49552" y1="85426" x2="49552" y2="85426"/>
                          <a14:foregroundMark x1="47085" y1="84978" x2="47085" y2="84978"/>
                          <a14:foregroundMark x1="45964" y1="86099" x2="45964" y2="86099"/>
                          <a14:foregroundMark x1="46188" y1="84305" x2="46188" y2="84305"/>
                          <a14:foregroundMark x1="46637" y1="86099" x2="50000" y2="86323"/>
                          <a14:foregroundMark x1="53587" y1="86323" x2="54036" y2="86547"/>
                          <a14:foregroundMark x1="56278" y1="85874" x2="56278" y2="85874"/>
                          <a14:foregroundMark x1="57848" y1="85650" x2="58520" y2="85650"/>
                          <a14:foregroundMark x1="58744" y1="85650" x2="58744" y2="85650"/>
                          <a14:foregroundMark x1="56278" y1="86323" x2="56278" y2="86323"/>
                          <a14:foregroundMark x1="56278" y1="86323" x2="56278" y2="86323"/>
                          <a14:foregroundMark x1="57175" y1="87444" x2="57175" y2="87444"/>
                          <a14:foregroundMark x1="57175" y1="87444" x2="57848" y2="87444"/>
                          <a14:foregroundMark x1="59193" y1="86547" x2="59193" y2="86547"/>
                          <a14:foregroundMark x1="58296" y1="84529" x2="58296" y2="84529"/>
                          <a14:foregroundMark x1="57399" y1="83632" x2="54036" y2="84081"/>
                          <a14:foregroundMark x1="43274" y1="84305" x2="43274" y2="84305"/>
                          <a14:foregroundMark x1="45740" y1="82063" x2="45740" y2="82063"/>
                          <a14:foregroundMark x1="45291" y1="81166" x2="45291" y2="81166"/>
                          <a14:foregroundMark x1="44619" y1="80493" x2="44619" y2="80493"/>
                          <a14:foregroundMark x1="44395" y1="79596" x2="44395" y2="79596"/>
                          <a14:foregroundMark x1="44619" y1="78700" x2="44619" y2="78700"/>
                          <a14:foregroundMark x1="45067" y1="77803" x2="45067" y2="77803"/>
                          <a14:foregroundMark x1="46637" y1="76233" x2="46637" y2="76233"/>
                          <a14:foregroundMark x1="46637" y1="76233" x2="45740" y2="76233"/>
                          <a14:foregroundMark x1="45067" y1="76682" x2="44619" y2="78027"/>
                          <a14:foregroundMark x1="44843" y1="78475" x2="44843" y2="78475"/>
                          <a14:foregroundMark x1="46188" y1="78924" x2="46188" y2="78924"/>
                          <a14:foregroundMark x1="45740" y1="78251" x2="45740" y2="78251"/>
                          <a14:foregroundMark x1="45740" y1="78251" x2="45740" y2="78251"/>
                          <a14:foregroundMark x1="45516" y1="78251" x2="45516" y2="78251"/>
                          <a14:foregroundMark x1="45291" y1="78924" x2="45291" y2="78924"/>
                          <a14:foregroundMark x1="45291" y1="78924" x2="45291" y2="78924"/>
                          <a14:foregroundMark x1="44619" y1="78924" x2="44619" y2="78924"/>
                          <a14:foregroundMark x1="48430" y1="78700" x2="49327" y2="78700"/>
                          <a14:foregroundMark x1="49327" y1="78700" x2="49327" y2="78700"/>
                          <a14:foregroundMark x1="50448" y1="78700" x2="50448" y2="78700"/>
                          <a14:foregroundMark x1="50673" y1="78700" x2="50673" y2="78700"/>
                          <a14:foregroundMark x1="49103" y1="78251" x2="49103" y2="78251"/>
                          <a14:foregroundMark x1="49103" y1="78027" x2="49103" y2="78027"/>
                          <a14:foregroundMark x1="49103" y1="78027" x2="49103" y2="78027"/>
                          <a14:foregroundMark x1="49327" y1="78027" x2="49327" y2="78027"/>
                          <a14:foregroundMark x1="49552" y1="78027" x2="49552" y2="78027"/>
                          <a14:foregroundMark x1="48879" y1="77578" x2="48879" y2="77578"/>
                          <a14:foregroundMark x1="48879" y1="77578" x2="47982" y2="77578"/>
                          <a14:foregroundMark x1="47534" y1="77578" x2="47534" y2="77578"/>
                          <a14:foregroundMark x1="50673" y1="78251" x2="50673" y2="78251"/>
                          <a14:foregroundMark x1="50673" y1="77578" x2="50673" y2="77578"/>
                          <a14:foregroundMark x1="50673" y1="77578" x2="50673" y2="77578"/>
                          <a14:foregroundMark x1="50673" y1="77578" x2="50673" y2="77578"/>
                          <a14:foregroundMark x1="51570" y1="77578" x2="51570" y2="77578"/>
                          <a14:foregroundMark x1="52018" y1="77803" x2="52691" y2="77803"/>
                          <a14:foregroundMark x1="52691" y1="77803" x2="53139" y2="77803"/>
                          <a14:foregroundMark x1="53139" y1="77803" x2="53139" y2="77803"/>
                          <a14:foregroundMark x1="54484" y1="77803" x2="54484" y2="77803"/>
                          <a14:foregroundMark x1="53587" y1="77578" x2="53587" y2="77578"/>
                          <a14:foregroundMark x1="51570" y1="77354" x2="51570" y2="77354"/>
                          <a14:foregroundMark x1="55157" y1="77130" x2="55157" y2="77130"/>
                          <a14:foregroundMark x1="54933" y1="76906" x2="54933" y2="76906"/>
                          <a14:foregroundMark x1="52018" y1="77354" x2="52018" y2="77354"/>
                          <a14:foregroundMark x1="59417" y1="78475" x2="59417" y2="78475"/>
                          <a14:foregroundMark x1="59641" y1="78251" x2="59641" y2="78251"/>
                          <a14:foregroundMark x1="59193" y1="78251" x2="59193" y2="78251"/>
                          <a14:foregroundMark x1="59865" y1="78251" x2="59865" y2="78251"/>
                          <a14:foregroundMark x1="59865" y1="78251" x2="59865" y2="78251"/>
                          <a14:foregroundMark x1="59417" y1="77803" x2="59417" y2="77803"/>
                          <a14:foregroundMark x1="59417" y1="77803" x2="59417" y2="77803"/>
                          <a14:foregroundMark x1="59417" y1="77803" x2="59417" y2="77803"/>
                          <a14:foregroundMark x1="59865" y1="77578" x2="59865" y2="77578"/>
                          <a14:foregroundMark x1="59865" y1="77578" x2="59865" y2="77578"/>
                          <a14:foregroundMark x1="59193" y1="76906" x2="59193" y2="76906"/>
                          <a14:foregroundMark x1="59193" y1="76906" x2="59193" y2="76906"/>
                          <a14:foregroundMark x1="59193" y1="80269" x2="59193" y2="80269"/>
                          <a14:foregroundMark x1="58969" y1="78700" x2="58969" y2="78700"/>
                          <a14:foregroundMark x1="45964" y1="84753" x2="45964" y2="84753"/>
                          <a14:foregroundMark x1="45740" y1="84529" x2="45740" y2="84529"/>
                          <a14:foregroundMark x1="45516" y1="84305" x2="45516" y2="84305"/>
                          <a14:foregroundMark x1="45067" y1="84081" x2="45067" y2="84081"/>
                          <a14:foregroundMark x1="45291" y1="85650" x2="45291" y2="85650"/>
                          <a14:foregroundMark x1="46188" y1="86547" x2="46188" y2="86547"/>
                          <a14:foregroundMark x1="46861" y1="86771" x2="46861" y2="86771"/>
                          <a14:foregroundMark x1="50224" y1="87444" x2="50224" y2="87444"/>
                          <a14:foregroundMark x1="52018" y1="86771" x2="52018" y2="86771"/>
                          <a14:foregroundMark x1="54260" y1="86996" x2="54260" y2="86996"/>
                          <a14:foregroundMark x1="47309" y1="86996" x2="47309" y2="86996"/>
                          <a14:foregroundMark x1="45964" y1="86771" x2="45964" y2="867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42" t="74242" r="39723" b="11637"/>
            <a:stretch/>
          </p:blipFill>
          <p:spPr>
            <a:xfrm>
              <a:off x="7214682" y="2332501"/>
              <a:ext cx="358757" cy="2606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467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6BB4-C1CA-494B-8432-CC28DAF71AEC}"/>
              </a:ext>
            </a:extLst>
          </p:cNvPr>
          <p:cNvSpPr txBox="1"/>
          <p:nvPr/>
        </p:nvSpPr>
        <p:spPr>
          <a:xfrm>
            <a:off x="467544" y="771550"/>
            <a:ext cx="8424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로지스틱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회귀분석이란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독립변수가 종속변수에 미치는 영향을 파악하고 이를 통해 독립변수의 일정한 값에 대응하는 종속변수 값을 예측하는 모형을 산출하는 방식</a:t>
            </a:r>
            <a:endParaRPr lang="ko-KR" altLang="en-US" sz="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E1D21-0AB2-4050-B5B8-F5FC5315D871}"/>
              </a:ext>
            </a:extLst>
          </p:cNvPr>
          <p:cNvSpPr txBox="1"/>
          <p:nvPr/>
        </p:nvSpPr>
        <p:spPr>
          <a:xfrm>
            <a:off x="569994" y="1323514"/>
            <a:ext cx="3994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조건</a:t>
            </a:r>
            <a:r>
              <a:rPr lang="en-US" altLang="ko-KR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</a:p>
          <a:p>
            <a:pPr algn="ctr"/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종속 변수가 명목척도로 측정된 </a:t>
            </a:r>
            <a:r>
              <a:rPr lang="ko-KR" altLang="en-US" sz="11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범주형 질적 변수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경우에 사용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344997E-939E-4F9C-9CA6-977559DF813A}"/>
              </a:ext>
            </a:extLst>
          </p:cNvPr>
          <p:cNvSpPr/>
          <p:nvPr/>
        </p:nvSpPr>
        <p:spPr>
          <a:xfrm>
            <a:off x="564281" y="1275606"/>
            <a:ext cx="4005932" cy="1719142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87A69EF-D0CA-4889-848B-54671BD30117}"/>
              </a:ext>
            </a:extLst>
          </p:cNvPr>
          <p:cNvSpPr/>
          <p:nvPr/>
        </p:nvSpPr>
        <p:spPr>
          <a:xfrm>
            <a:off x="4715917" y="1275606"/>
            <a:ext cx="4005932" cy="1719142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65B54B7-5880-4885-BE8D-814C7E78FC56}"/>
              </a:ext>
            </a:extLst>
          </p:cNvPr>
          <p:cNvSpPr/>
          <p:nvPr/>
        </p:nvSpPr>
        <p:spPr>
          <a:xfrm>
            <a:off x="566068" y="3154165"/>
            <a:ext cx="4005932" cy="1719143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테이블, 검은색, 하얀색, 쥐고있는이(가) 표시된 사진&#10;&#10;자동 생성된 설명">
            <a:extLst>
              <a:ext uri="{FF2B5EF4-FFF2-40B4-BE49-F238E27FC236}">
                <a16:creationId xmlns:a16="http://schemas.microsoft.com/office/drawing/2014/main" id="{73E2D1F8-2106-4570-9544-7BD2EDEFA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58" y="1730461"/>
            <a:ext cx="1714446" cy="841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9053D7-6623-4A91-AF13-DD745E8ECF34}"/>
              </a:ext>
            </a:extLst>
          </p:cNvPr>
          <p:cNvSpPr txBox="1"/>
          <p:nvPr/>
        </p:nvSpPr>
        <p:spPr>
          <a:xfrm>
            <a:off x="6718881" y="4704031"/>
            <a:ext cx="20162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https://github.com/slmteruto/CAI/cys/CAI_Logistic_useR.ipynb</a:t>
            </a:r>
            <a:endParaRPr lang="ko-KR" altLang="en-US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999E32-972D-4F78-8A95-77166A314141}"/>
              </a:ext>
            </a:extLst>
          </p:cNvPr>
          <p:cNvSpPr txBox="1"/>
          <p:nvPr/>
        </p:nvSpPr>
        <p:spPr>
          <a:xfrm>
            <a:off x="6740759" y="2859782"/>
            <a:ext cx="20162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https://github.com/slmteruto/CAI/cys/CAI_Logistic_useR.ipynb</a:t>
            </a:r>
            <a:endParaRPr lang="ko-KR" altLang="en-US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53FF28-7492-44DF-AB2A-DB8836E5FD0F}"/>
              </a:ext>
            </a:extLst>
          </p:cNvPr>
          <p:cNvSpPr txBox="1"/>
          <p:nvPr/>
        </p:nvSpPr>
        <p:spPr>
          <a:xfrm>
            <a:off x="2411760" y="4731990"/>
            <a:ext cx="21602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https://github.com/slmteruto/CAI/cys/CAI_Logistic_usePython.ipynb</a:t>
            </a:r>
            <a:endParaRPr lang="ko-KR" altLang="en-US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0A86A-B307-4358-A133-5B21DCFBB3BB}"/>
              </a:ext>
            </a:extLst>
          </p:cNvPr>
          <p:cNvSpPr txBox="1"/>
          <p:nvPr/>
        </p:nvSpPr>
        <p:spPr>
          <a:xfrm>
            <a:off x="4737931" y="2570429"/>
            <a:ext cx="400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sqrt(</a:t>
            </a:r>
            <a:r>
              <a:rPr lang="en-US" altLang="ko-KR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vif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())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이용한 결과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넘는 값이 없음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각각의 변수들은 </a:t>
            </a: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다중공선성에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문제가 없다고 판단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560BBC-57D1-4EEF-9041-61BDB0D9A9A9}"/>
              </a:ext>
            </a:extLst>
          </p:cNvPr>
          <p:cNvSpPr txBox="1"/>
          <p:nvPr/>
        </p:nvSpPr>
        <p:spPr>
          <a:xfrm>
            <a:off x="4715918" y="1310870"/>
            <a:ext cx="40059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조건</a:t>
            </a:r>
            <a:r>
              <a:rPr lang="en-US" altLang="ko-KR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</a:p>
          <a:p>
            <a:pPr algn="ctr"/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독립변수끼리 </a:t>
            </a:r>
            <a:r>
              <a:rPr lang="ko-KR" altLang="en-US" sz="1100" dirty="0" err="1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다중공선성</a:t>
            </a:r>
            <a:r>
              <a:rPr lang="ko-KR" altLang="en-US" sz="1100" dirty="0" err="1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존재하지 않아야 한다</a:t>
            </a:r>
            <a:r>
              <a:rPr lang="en-US" altLang="ko-KR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C2F59-C60C-407D-912B-D3C3A3BAA084}"/>
              </a:ext>
            </a:extLst>
          </p:cNvPr>
          <p:cNvSpPr txBox="1"/>
          <p:nvPr/>
        </p:nvSpPr>
        <p:spPr>
          <a:xfrm>
            <a:off x="577494" y="2542133"/>
            <a:ext cx="3994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종속변수는 </a:t>
            </a: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정답 선택 여부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정답과 오답 선택에 관한 범주형 변수이므로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로지스틱 회귀분석 사용에 적합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CE1803-176E-4B2D-B511-BA5DEDBF641F}"/>
              </a:ext>
            </a:extLst>
          </p:cNvPr>
          <p:cNvSpPr txBox="1"/>
          <p:nvPr/>
        </p:nvSpPr>
        <p:spPr>
          <a:xfrm>
            <a:off x="568355" y="4414341"/>
            <a:ext cx="4001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sm.OLS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()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사용한 결과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Durbin-Watson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값이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에서 크게 멀지 않음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종속변수 값들은 서로 독립적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0D1AA08-0A76-4E7C-8A1A-A364975DB3A1}"/>
              </a:ext>
            </a:extLst>
          </p:cNvPr>
          <p:cNvGrpSpPr/>
          <p:nvPr/>
        </p:nvGrpSpPr>
        <p:grpSpPr>
          <a:xfrm>
            <a:off x="676584" y="3651870"/>
            <a:ext cx="3764594" cy="764777"/>
            <a:chOff x="676584" y="3640514"/>
            <a:chExt cx="3764594" cy="76477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EDA4420-D27E-44B9-A78A-450E0D7A476E}"/>
                </a:ext>
              </a:extLst>
            </p:cNvPr>
            <p:cNvGrpSpPr/>
            <p:nvPr/>
          </p:nvGrpSpPr>
          <p:grpSpPr>
            <a:xfrm>
              <a:off x="676584" y="3640514"/>
              <a:ext cx="3764594" cy="764777"/>
              <a:chOff x="430021" y="2479835"/>
              <a:chExt cx="3888432" cy="747650"/>
            </a:xfrm>
          </p:grpSpPr>
          <p:pic>
            <p:nvPicPr>
              <p:cNvPr id="27" name="그림 2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5EF214C-B064-4F2E-844F-0562C88B0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9396" r="14350" b="86956"/>
              <a:stretch/>
            </p:blipFill>
            <p:spPr>
              <a:xfrm>
                <a:off x="508129" y="2479835"/>
                <a:ext cx="3779501" cy="176749"/>
              </a:xfrm>
              <a:prstGeom prst="rect">
                <a:avLst/>
              </a:prstGeom>
            </p:spPr>
          </p:pic>
          <p:pic>
            <p:nvPicPr>
              <p:cNvPr id="28" name="그림 2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23CC3355-70AB-4098-994E-C9A05AED82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9" t="77387" r="13671" b="10827"/>
              <a:stretch/>
            </p:blipFill>
            <p:spPr>
              <a:xfrm>
                <a:off x="430021" y="2656584"/>
                <a:ext cx="3888432" cy="570901"/>
              </a:xfrm>
              <a:prstGeom prst="rect">
                <a:avLst/>
              </a:prstGeom>
            </p:spPr>
          </p:pic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5170BB4-2DCE-4C65-ACAF-D91CA00FE2E1}"/>
                </a:ext>
              </a:extLst>
            </p:cNvPr>
            <p:cNvSpPr/>
            <p:nvPr/>
          </p:nvSpPr>
          <p:spPr>
            <a:xfrm>
              <a:off x="2580484" y="3850678"/>
              <a:ext cx="1847500" cy="130051"/>
            </a:xfrm>
            <a:prstGeom prst="rect">
              <a:avLst/>
            </a:prstGeom>
            <a:solidFill>
              <a:srgbClr val="6F96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F25BE88-5352-4A7A-AACD-40674EDBA1D3}"/>
              </a:ext>
            </a:extLst>
          </p:cNvPr>
          <p:cNvSpPr txBox="1"/>
          <p:nvPr/>
        </p:nvSpPr>
        <p:spPr>
          <a:xfrm>
            <a:off x="570142" y="3219514"/>
            <a:ext cx="40018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조건</a:t>
            </a:r>
            <a:r>
              <a:rPr lang="en-US" altLang="ko-KR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</a:p>
          <a:p>
            <a:pPr algn="ctr"/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종속변수 값들은 통계적으로 서로 </a:t>
            </a:r>
            <a:r>
              <a:rPr lang="ko-KR" altLang="en-US" sz="11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독립적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이어야 한다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967EC5-880C-48B3-8037-0E843FE78329}"/>
              </a:ext>
            </a:extLst>
          </p:cNvPr>
          <p:cNvSpPr txBox="1"/>
          <p:nvPr/>
        </p:nvSpPr>
        <p:spPr>
          <a:xfrm>
            <a:off x="4721111" y="4414401"/>
            <a:ext cx="400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shapiro.test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()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의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p-value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값이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0.05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보다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작으므로 </a:t>
            </a:r>
            <a:r>
              <a:rPr lang="ko-KR" altLang="en-US" sz="800" dirty="0">
                <a:solidFill>
                  <a:srgbClr val="FF374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정규분포를 </a:t>
            </a:r>
            <a:r>
              <a:rPr lang="ko-KR" altLang="en-US" sz="800" dirty="0" err="1">
                <a:solidFill>
                  <a:srgbClr val="FF374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이루지않음</a:t>
            </a:r>
            <a:endParaRPr lang="en-US" altLang="ko-KR" sz="800" dirty="0">
              <a:solidFill>
                <a:srgbClr val="FF374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bartlett.test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()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의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p-value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값이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0.05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보다 작으므로 </a:t>
            </a:r>
            <a:r>
              <a:rPr lang="ko-KR" altLang="en-US" sz="800" dirty="0" err="1">
                <a:solidFill>
                  <a:srgbClr val="FF374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등분산</a:t>
            </a:r>
            <a:r>
              <a:rPr lang="ko-KR" altLang="en-US" sz="800" dirty="0">
                <a:solidFill>
                  <a:srgbClr val="FF374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아님</a:t>
            </a:r>
            <a:endParaRPr lang="en-US" altLang="ko-KR" sz="800" dirty="0">
              <a:solidFill>
                <a:srgbClr val="FF374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FDD7416-70CD-42AA-A3A0-8F86C575079C}"/>
              </a:ext>
            </a:extLst>
          </p:cNvPr>
          <p:cNvSpPr/>
          <p:nvPr/>
        </p:nvSpPr>
        <p:spPr>
          <a:xfrm>
            <a:off x="4715917" y="3154165"/>
            <a:ext cx="4005932" cy="1721841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870D8-0196-4EAF-B1E7-A6E87940C015}"/>
              </a:ext>
            </a:extLst>
          </p:cNvPr>
          <p:cNvSpPr txBox="1"/>
          <p:nvPr/>
        </p:nvSpPr>
        <p:spPr>
          <a:xfrm>
            <a:off x="4715918" y="3190452"/>
            <a:ext cx="4005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조건</a:t>
            </a:r>
            <a:r>
              <a:rPr lang="en-US" altLang="ko-KR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</a:p>
          <a:p>
            <a:pPr algn="ctr"/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독립변수 값에 해당하는 종속변수 값들은 </a:t>
            </a:r>
            <a:r>
              <a:rPr lang="ko-KR" altLang="en-US" sz="11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정규분포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이뤄야 하고</a:t>
            </a:r>
            <a:endParaRPr lang="en-US" altLang="ko-KR" sz="11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모든 정규분포의 </a:t>
            </a:r>
            <a:r>
              <a:rPr lang="ko-KR" altLang="en-US" sz="11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분산은 동일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해야 한다</a:t>
            </a:r>
            <a:endParaRPr lang="en-US" altLang="ko-KR" sz="11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4AC7CC-2A94-4A11-A86F-8EDF8BFE107B}"/>
              </a:ext>
            </a:extLst>
          </p:cNvPr>
          <p:cNvGrpSpPr/>
          <p:nvPr/>
        </p:nvGrpSpPr>
        <p:grpSpPr>
          <a:xfrm>
            <a:off x="4898047" y="3869176"/>
            <a:ext cx="1405972" cy="385547"/>
            <a:chOff x="4814343" y="3830562"/>
            <a:chExt cx="1440160" cy="39492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64F71D4-6ADE-42DE-A767-5560A9A767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21" t="1641" r="11805" b="95586"/>
            <a:stretch/>
          </p:blipFill>
          <p:spPr>
            <a:xfrm>
              <a:off x="4838844" y="3830562"/>
              <a:ext cx="1156767" cy="129597"/>
            </a:xfrm>
            <a:prstGeom prst="rect">
              <a:avLst/>
            </a:prstGeom>
          </p:spPr>
        </p:pic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FBB0D43-ADE1-4EA3-8D9B-E2B352A8274E}"/>
                </a:ext>
              </a:extLst>
            </p:cNvPr>
            <p:cNvGrpSpPr/>
            <p:nvPr/>
          </p:nvGrpSpPr>
          <p:grpSpPr>
            <a:xfrm>
              <a:off x="4814343" y="4004869"/>
              <a:ext cx="1440160" cy="220615"/>
              <a:chOff x="4910079" y="3967637"/>
              <a:chExt cx="1411283" cy="188290"/>
            </a:xfrm>
          </p:grpSpPr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E5311760-F1AC-404A-9701-A590851BA0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8" t="6038" r="11805" b="89241"/>
              <a:stretch/>
            </p:blipFill>
            <p:spPr>
              <a:xfrm>
                <a:off x="4910079" y="3967637"/>
                <a:ext cx="1411283" cy="188289"/>
              </a:xfrm>
              <a:prstGeom prst="rect">
                <a:avLst/>
              </a:prstGeom>
            </p:spPr>
          </p:pic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5F8943D-9D89-4C3F-BD76-77120C4BDD0C}"/>
                  </a:ext>
                </a:extLst>
              </p:cNvPr>
              <p:cNvSpPr/>
              <p:nvPr/>
            </p:nvSpPr>
            <p:spPr>
              <a:xfrm>
                <a:off x="5386566" y="4045319"/>
                <a:ext cx="769609" cy="110608"/>
              </a:xfrm>
              <a:prstGeom prst="rect">
                <a:avLst/>
              </a:prstGeom>
              <a:solidFill>
                <a:srgbClr val="6F96D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1E7F1FA-777B-44AF-B122-6AB7E9927155}"/>
              </a:ext>
            </a:extLst>
          </p:cNvPr>
          <p:cNvGrpSpPr/>
          <p:nvPr/>
        </p:nvGrpSpPr>
        <p:grpSpPr>
          <a:xfrm>
            <a:off x="6335324" y="3795886"/>
            <a:ext cx="2151322" cy="532128"/>
            <a:chOff x="6446093" y="3723878"/>
            <a:chExt cx="2267023" cy="488378"/>
          </a:xfrm>
        </p:grpSpPr>
        <p:pic>
          <p:nvPicPr>
            <p:cNvPr id="30" name="그림 29" descr="텍스트이(가) 표시된 사진&#10;&#10;자동 생성된 설명">
              <a:extLst>
                <a:ext uri="{FF2B5EF4-FFF2-40B4-BE49-F238E27FC236}">
                  <a16:creationId xmlns:a16="http://schemas.microsoft.com/office/drawing/2014/main" id="{DEFF8829-2BE8-407F-813F-79B01DE86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5" r="4412" b="85639"/>
            <a:stretch/>
          </p:blipFill>
          <p:spPr>
            <a:xfrm>
              <a:off x="6446093" y="3723878"/>
              <a:ext cx="2267023" cy="488378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670B300-9810-4692-9068-268B0C24072F}"/>
                </a:ext>
              </a:extLst>
            </p:cNvPr>
            <p:cNvSpPr/>
            <p:nvPr/>
          </p:nvSpPr>
          <p:spPr>
            <a:xfrm>
              <a:off x="7943507" y="4029267"/>
              <a:ext cx="769609" cy="110608"/>
            </a:xfrm>
            <a:prstGeom prst="rect">
              <a:avLst/>
            </a:prstGeom>
            <a:solidFill>
              <a:srgbClr val="6F96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E21BE67-1B1E-4DCA-9A4C-5407602E60AE}"/>
              </a:ext>
            </a:extLst>
          </p:cNvPr>
          <p:cNvCxnSpPr>
            <a:cxnSpLocks/>
          </p:cNvCxnSpPr>
          <p:nvPr/>
        </p:nvCxnSpPr>
        <p:spPr>
          <a:xfrm>
            <a:off x="6272712" y="3873222"/>
            <a:ext cx="0" cy="418717"/>
          </a:xfrm>
          <a:prstGeom prst="line">
            <a:avLst/>
          </a:prstGeom>
          <a:ln w="6350">
            <a:solidFill>
              <a:srgbClr val="D2D2D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7D6B83-B2E6-49FD-A7E2-70135A945953}"/>
              </a:ext>
            </a:extLst>
          </p:cNvPr>
          <p:cNvGrpSpPr/>
          <p:nvPr/>
        </p:nvGrpSpPr>
        <p:grpSpPr>
          <a:xfrm>
            <a:off x="1270564" y="1738237"/>
            <a:ext cx="2593367" cy="776940"/>
            <a:chOff x="2408741" y="3651870"/>
            <a:chExt cx="4326431" cy="129614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7F2921A-7AD2-430B-B8AC-E938063B8A3D}"/>
                </a:ext>
              </a:extLst>
            </p:cNvPr>
            <p:cNvSpPr/>
            <p:nvPr/>
          </p:nvSpPr>
          <p:spPr>
            <a:xfrm>
              <a:off x="2408741" y="3952714"/>
              <a:ext cx="180000" cy="756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보색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AC59059-AA64-440A-899F-65C1E7DB820C}"/>
                    </a:ext>
                  </a:extLst>
                </p:cNvPr>
                <p:cNvSpPr/>
                <p:nvPr/>
              </p:nvSpPr>
              <p:spPr>
                <a:xfrm>
                  <a:off x="2660853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- 144</a:t>
                  </a:r>
                  <a14:m>
                    <m:oMath xmlns:m="http://schemas.openxmlformats.org/officeDocument/2006/math">
                      <m:r>
                        <a:rPr lang="en-US" altLang="ko-KR" sz="400" i="1" smtClean="0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4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AC59059-AA64-440A-899F-65C1E7DB82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853" y="4768014"/>
                  <a:ext cx="756000" cy="180000"/>
                </a:xfrm>
                <a:prstGeom prst="rect">
                  <a:avLst/>
                </a:prstGeom>
                <a:blipFill>
                  <a:blip r:embed="rId7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F7C34FD1-1054-409F-9317-AFD3DDDAD244}"/>
                    </a:ext>
                  </a:extLst>
                </p:cNvPr>
                <p:cNvSpPr/>
                <p:nvPr/>
              </p:nvSpPr>
              <p:spPr>
                <a:xfrm>
                  <a:off x="3475360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- 72</a:t>
                  </a:r>
                  <a14:m>
                    <m:oMath xmlns:m="http://schemas.openxmlformats.org/officeDocument/2006/math">
                      <m:r>
                        <a:rPr lang="en-US" altLang="ko-KR" sz="400" i="1" smtClean="0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4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F7C34FD1-1054-409F-9317-AFD3DDDAD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5360" y="4768014"/>
                  <a:ext cx="756000" cy="180000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E92CF8A-0814-49C7-92AC-6322B3EB1AFF}"/>
                </a:ext>
              </a:extLst>
            </p:cNvPr>
            <p:cNvSpPr/>
            <p:nvPr/>
          </p:nvSpPr>
          <p:spPr>
            <a:xfrm>
              <a:off x="4289867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원색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CC6141C-9DCE-4477-A36D-890CCAD3AE91}"/>
                    </a:ext>
                  </a:extLst>
                </p:cNvPr>
                <p:cNvSpPr/>
                <p:nvPr/>
              </p:nvSpPr>
              <p:spPr>
                <a:xfrm>
                  <a:off x="5104374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+ 72</a:t>
                  </a:r>
                  <a14:m>
                    <m:oMath xmlns:m="http://schemas.openxmlformats.org/officeDocument/2006/math">
                      <m:r>
                        <a:rPr lang="en-US" altLang="ko-KR" sz="400" i="1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4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CC6141C-9DCE-4477-A36D-890CCAD3AE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374" y="4768014"/>
                  <a:ext cx="756000" cy="180000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72C8EC5-DA2F-4297-9B61-045E5754B241}"/>
                    </a:ext>
                  </a:extLst>
                </p:cNvPr>
                <p:cNvSpPr/>
                <p:nvPr/>
              </p:nvSpPr>
              <p:spPr>
                <a:xfrm>
                  <a:off x="5918880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+ 144</a:t>
                  </a:r>
                  <a14:m>
                    <m:oMath xmlns:m="http://schemas.openxmlformats.org/officeDocument/2006/math">
                      <m:r>
                        <a:rPr lang="en-US" altLang="ko-KR" sz="400" i="1" smtClean="0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4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72C8EC5-DA2F-4297-9B61-045E5754B2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880" y="4768014"/>
                  <a:ext cx="756000" cy="180000"/>
                </a:xfrm>
                <a:prstGeom prst="rect">
                  <a:avLst/>
                </a:prstGeom>
                <a:blipFill>
                  <a:blip r:embed="rId10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6" name="그림 75" descr="그리기, 시계이(가) 표시된 사진&#10;&#10;자동 생성된 설명">
              <a:extLst>
                <a:ext uri="{FF2B5EF4-FFF2-40B4-BE49-F238E27FC236}">
                  <a16:creationId xmlns:a16="http://schemas.microsoft.com/office/drawing/2014/main" id="{9D46538C-FEAF-4F49-A2BC-4F1B4C3B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213" y="3651870"/>
              <a:ext cx="4152959" cy="111240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84196D-12F1-4208-B913-546CF47C4576}"/>
              </a:ext>
            </a:extLst>
          </p:cNvPr>
          <p:cNvSpPr/>
          <p:nvPr/>
        </p:nvSpPr>
        <p:spPr>
          <a:xfrm>
            <a:off x="1376256" y="1695877"/>
            <a:ext cx="531448" cy="872225"/>
          </a:xfrm>
          <a:prstGeom prst="rect">
            <a:avLst/>
          </a:prstGeom>
          <a:solidFill>
            <a:srgbClr val="6F96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58D865-C135-4C51-9BF2-4DA6D3348E8B}"/>
              </a:ext>
            </a:extLst>
          </p:cNvPr>
          <p:cNvSpPr txBox="1"/>
          <p:nvPr/>
        </p:nvSpPr>
        <p:spPr>
          <a:xfrm>
            <a:off x="1470773" y="1563638"/>
            <a:ext cx="2832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3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ko-KR" altLang="en-US" sz="23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96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467544" y="771550"/>
            <a:ext cx="82809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앞의 결과를 보면</a:t>
            </a:r>
            <a:r>
              <a:rPr lang="en-US" altLang="ko-KR" sz="1100" dirty="0"/>
              <a:t>,</a:t>
            </a:r>
            <a:r>
              <a:rPr lang="ko-KR" altLang="en-US" sz="1100" dirty="0"/>
              <a:t> 우리 자료는 정규분포를 이루지 않고</a:t>
            </a:r>
            <a:r>
              <a:rPr lang="en-US" altLang="ko-KR" sz="1100" dirty="0"/>
              <a:t> </a:t>
            </a:r>
            <a:r>
              <a:rPr lang="ko-KR" altLang="en-US" sz="1100" dirty="0"/>
              <a:t>등분산이 아니므로 로지스틱 회귀분석</a:t>
            </a:r>
            <a:r>
              <a:rPr lang="en-US" altLang="ko-KR" sz="1100" dirty="0"/>
              <a:t> </a:t>
            </a:r>
            <a:r>
              <a:rPr lang="ko-KR" altLang="en-US" sz="1100" dirty="0"/>
              <a:t>사용 불가</a:t>
            </a:r>
            <a:endParaRPr lang="en-US" altLang="ko-KR" sz="1100" dirty="0"/>
          </a:p>
          <a:p>
            <a:r>
              <a:rPr lang="ko-KR" altLang="en-US" sz="1100" dirty="0"/>
              <a:t>실제로 로지스틱 회귀분석 모델 구축에 필요한 유의변수를 알아보려 하였으나 제시되는 결과값 없음</a:t>
            </a:r>
            <a:endParaRPr lang="en-US" altLang="ko-KR" sz="1100" dirty="0"/>
          </a:p>
          <a:p>
            <a:r>
              <a:rPr lang="en-US" altLang="ko-KR" sz="500" dirty="0"/>
              <a:t> </a:t>
            </a:r>
          </a:p>
          <a:p>
            <a:r>
              <a:rPr lang="ko-KR" altLang="en-US" sz="1100" dirty="0"/>
              <a:t>즉</a:t>
            </a:r>
            <a:r>
              <a:rPr lang="en-US" altLang="ko-KR" sz="1100" dirty="0"/>
              <a:t>, </a:t>
            </a:r>
            <a:r>
              <a:rPr lang="ko-KR" altLang="en-US" sz="1100" dirty="0"/>
              <a:t>로지스틱 회귀분석을 통해 설문 </a:t>
            </a:r>
            <a:r>
              <a:rPr lang="ko-KR" altLang="en-US" sz="1100" dirty="0" err="1"/>
              <a:t>정답률이</a:t>
            </a:r>
            <a:r>
              <a:rPr lang="ko-KR" altLang="en-US" sz="1100" dirty="0"/>
              <a:t> 높은 그룹이 어딘지 파악하고 그에 따라 알고리즘을 기획하려 하였으나 불가해짐</a:t>
            </a:r>
            <a:endParaRPr lang="en-US" altLang="ko-KR" sz="1100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D38E17FA-EAD8-4EAD-8A98-9B25DF408269}"/>
              </a:ext>
            </a:extLst>
          </p:cNvPr>
          <p:cNvSpPr/>
          <p:nvPr/>
        </p:nvSpPr>
        <p:spPr>
          <a:xfrm>
            <a:off x="4535996" y="3037010"/>
            <a:ext cx="180020" cy="180020"/>
          </a:xfrm>
          <a:prstGeom prst="rightArrow">
            <a:avLst>
              <a:gd name="adj1" fmla="val 39372"/>
              <a:gd name="adj2" fmla="val 51329"/>
            </a:avLst>
          </a:prstGeom>
          <a:solidFill>
            <a:srgbClr val="CFCFC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0F9AAA-4FA6-41E8-9C44-C94E465B9201}"/>
              </a:ext>
            </a:extLst>
          </p:cNvPr>
          <p:cNvGrpSpPr/>
          <p:nvPr/>
        </p:nvGrpSpPr>
        <p:grpSpPr>
          <a:xfrm>
            <a:off x="611560" y="1551711"/>
            <a:ext cx="3544803" cy="3482258"/>
            <a:chOff x="537663" y="1511857"/>
            <a:chExt cx="3529678" cy="3467400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BFC20192-AFB1-460E-969F-8D3906425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63" y="1511857"/>
              <a:ext cx="3520745" cy="346740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9C2986D-9183-47BE-831D-CFF1644A152E}"/>
                </a:ext>
              </a:extLst>
            </p:cNvPr>
            <p:cNvSpPr/>
            <p:nvPr/>
          </p:nvSpPr>
          <p:spPr>
            <a:xfrm>
              <a:off x="546596" y="1682200"/>
              <a:ext cx="3520745" cy="385494"/>
            </a:xfrm>
            <a:prstGeom prst="rect">
              <a:avLst/>
            </a:prstGeom>
            <a:solidFill>
              <a:srgbClr val="6F96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A8D2C0-5850-481F-9CF8-A118991E2D07}"/>
                </a:ext>
              </a:extLst>
            </p:cNvPr>
            <p:cNvSpPr/>
            <p:nvPr/>
          </p:nvSpPr>
          <p:spPr>
            <a:xfrm>
              <a:off x="3107222" y="2705497"/>
              <a:ext cx="600681" cy="1080120"/>
            </a:xfrm>
            <a:prstGeom prst="rect">
              <a:avLst/>
            </a:prstGeom>
            <a:solidFill>
              <a:srgbClr val="6F96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89ED7A-89ED-41C6-8680-AA16B235B0FB}"/>
              </a:ext>
            </a:extLst>
          </p:cNvPr>
          <p:cNvCxnSpPr>
            <a:cxnSpLocks/>
          </p:cNvCxnSpPr>
          <p:nvPr/>
        </p:nvCxnSpPr>
        <p:spPr>
          <a:xfrm>
            <a:off x="539550" y="1491630"/>
            <a:ext cx="8208914" cy="0"/>
          </a:xfrm>
          <a:prstGeom prst="line">
            <a:avLst/>
          </a:prstGeom>
          <a:ln w="6350">
            <a:solidFill>
              <a:srgbClr val="CFCFC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8B322C-15EF-4877-887A-124E602BB432}"/>
              </a:ext>
            </a:extLst>
          </p:cNvPr>
          <p:cNvSpPr txBox="1"/>
          <p:nvPr/>
        </p:nvSpPr>
        <p:spPr>
          <a:xfrm>
            <a:off x="7164288" y="4922753"/>
            <a:ext cx="20162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https://github.com/slmteruto/CAI/cys/CAI_Logistic_useR.ipynb</a:t>
            </a:r>
            <a:endParaRPr lang="ko-KR" altLang="en-US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3CE7334-6E36-49F5-9FB6-D84D7E816BC4}"/>
              </a:ext>
            </a:extLst>
          </p:cNvPr>
          <p:cNvGrpSpPr/>
          <p:nvPr/>
        </p:nvGrpSpPr>
        <p:grpSpPr>
          <a:xfrm>
            <a:off x="5004048" y="1649287"/>
            <a:ext cx="3744416" cy="3154711"/>
            <a:chOff x="5076056" y="1577279"/>
            <a:chExt cx="3744416" cy="31547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E0F4C5-2BC1-4D68-A8F1-B381231DA5B6}"/>
                </a:ext>
              </a:extLst>
            </p:cNvPr>
            <p:cNvSpPr txBox="1"/>
            <p:nvPr/>
          </p:nvSpPr>
          <p:spPr>
            <a:xfrm>
              <a:off x="5076056" y="1577279"/>
              <a:ext cx="3744416" cy="312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5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■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11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glm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() : 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로지스틱 회귀분석시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lvl="0">
                <a:defRPr/>
              </a:pP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      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통계적으로 유의한 변수 알아보는데 사용되는 함수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lvl="0">
                <a:defRPr/>
              </a:pP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pPr lvl="0">
                <a:defRPr/>
              </a:pPr>
              <a:r>
                <a:rPr lang="en-US" altLang="ko-KR" sz="5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■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Call : 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구축한 모형 제시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lvl="0">
                <a:defRPr/>
              </a:pP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pPr lvl="0">
                <a:defRPr/>
              </a:pPr>
              <a:r>
                <a:rPr lang="en-US" altLang="ko-KR" sz="5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■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Coefficients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의 </a:t>
              </a:r>
              <a:r>
                <a:rPr lang="en-US" altLang="ko-KR" sz="11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Pr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lvl="0">
                <a:defRPr/>
              </a:pPr>
              <a:r>
                <a:rPr lang="en-US" altLang="ko-KR" sz="2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pPr lvl="0">
                <a:defRPr/>
              </a:pP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: 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구축한 모형의 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p-value</a:t>
              </a:r>
            </a:p>
            <a:p>
              <a:pPr lvl="0">
                <a:defRPr/>
              </a:pPr>
              <a:r>
                <a:rPr lang="en-US" altLang="ko-KR" sz="2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</a:t>
              </a:r>
            </a:p>
            <a:p>
              <a:pPr lvl="0">
                <a:defRPr/>
              </a:pP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: p-value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0.05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보다 작은 변수가 통계적으로 유의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lvl="0">
                <a:defRPr/>
              </a:pPr>
              <a:r>
                <a:rPr lang="en-US" altLang="ko-KR" sz="2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pPr lvl="0">
                <a:defRPr/>
              </a:pP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: p-value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가장 낮은 것이 예측력 강한 것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>
                <a:defRPr/>
              </a:pPr>
              <a:endPara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lvl="0">
                <a:defRPr/>
              </a:pPr>
              <a:r>
                <a:rPr lang="en-US" altLang="ko-KR" sz="5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■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결과해석</a:t>
              </a:r>
              <a:r>
                <a:rPr lang="ko-KR" altLang="en-US" sz="5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5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(</a:t>
              </a:r>
              <a:r>
                <a:rPr lang="ko-KR" altLang="en-US" sz="5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제시된 왼쪽 그림</a:t>
              </a:r>
              <a:r>
                <a:rPr lang="en-US" altLang="ko-KR" sz="5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</a:p>
            <a:p>
              <a:pPr lvl="0">
                <a:defRPr/>
              </a:pP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lvl="0" algn="ctr">
                <a:defRPr/>
              </a:pP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설문지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B(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조화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</a:p>
            <a:p>
              <a:pPr lvl="0" algn="ctr">
                <a:defRPr/>
              </a:pPr>
              <a:r>
                <a:rPr lang="en-US" altLang="ko-KR" sz="2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pPr algn="ctr">
                <a:defRPr/>
              </a:pPr>
              <a:r>
                <a:rPr lang="ko-KR" altLang="en-US" sz="1100" dirty="0"/>
                <a:t>색상 고정 항목 중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보색 샘플</a:t>
              </a:r>
              <a:endParaRPr lang="en-US" altLang="ko-KR" sz="1100" dirty="0"/>
            </a:p>
            <a:p>
              <a:pPr algn="ctr">
                <a:defRPr/>
              </a:pP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2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pPr lvl="0" algn="ctr">
                <a:defRPr/>
              </a:pP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모든 변수의 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p-value 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값이 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0.05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보다 큼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lvl="0" algn="ctr">
                <a:defRPr/>
              </a:pPr>
              <a:r>
                <a:rPr lang="en-US" altLang="ko-KR" sz="2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pPr lvl="0" algn="ctr">
                <a:defRPr/>
              </a:pP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모든 변수가 통계적으로 유의하다고 볼 수 없다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D09EA16-C73B-4E4B-ABB2-04FEAEF7EAB9}"/>
                </a:ext>
              </a:extLst>
            </p:cNvPr>
            <p:cNvSpPr/>
            <p:nvPr/>
          </p:nvSpPr>
          <p:spPr>
            <a:xfrm>
              <a:off x="5436096" y="4155926"/>
              <a:ext cx="2999180" cy="576064"/>
            </a:xfrm>
            <a:prstGeom prst="rect">
              <a:avLst/>
            </a:prstGeom>
            <a:solidFill>
              <a:srgbClr val="6F96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F96D7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3B0600F-AEF3-4950-BEF9-7626F6ACF8B9}"/>
              </a:ext>
            </a:extLst>
          </p:cNvPr>
          <p:cNvSpPr txBox="1"/>
          <p:nvPr/>
        </p:nvSpPr>
        <p:spPr>
          <a:xfrm>
            <a:off x="5004048" y="4117062"/>
            <a:ext cx="37444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lvl="0" algn="ctr">
              <a:defRPr/>
            </a:pP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모든 변수의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p-value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값이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0.05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보다 큼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algn="ctr">
              <a:defRPr/>
            </a:pPr>
            <a:r>
              <a:rPr lang="en-US" altLang="ko-KR" sz="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lvl="0" algn="ctr">
              <a:defRPr/>
            </a:pP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모든 변수가 통계적으로 유의하다고 볼 수 없다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08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139BC7E9-CED7-40BD-943B-751857E52EE2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95B3E15-3FE3-4B80-9350-F23AFE990509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FC3B0E3-17EA-4629-8933-C068D585D260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AC35D67-6315-4915-91C5-FED0A03B6923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276BED-D689-49AD-B000-ADD610E063C5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Analysis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055EB0-25F4-4191-87CB-65F882B128EC}"/>
              </a:ext>
            </a:extLst>
          </p:cNvPr>
          <p:cNvGrpSpPr/>
          <p:nvPr/>
        </p:nvGrpSpPr>
        <p:grpSpPr>
          <a:xfrm>
            <a:off x="647752" y="1527822"/>
            <a:ext cx="5892342" cy="1692000"/>
            <a:chOff x="647752" y="1527822"/>
            <a:chExt cx="5892342" cy="1692000"/>
          </a:xfrm>
        </p:grpSpPr>
        <p:pic>
          <p:nvPicPr>
            <p:cNvPr id="36" name="그림 3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CF7F6EA-1860-4073-A6AC-6EBBE8A65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52" y="1527822"/>
              <a:ext cx="1692000" cy="16920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A7F129B-E24F-43C2-B1F5-F7BC49C6F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923" y="1527822"/>
              <a:ext cx="1692000" cy="1692000"/>
            </a:xfrm>
            <a:prstGeom prst="rect">
              <a:avLst/>
            </a:prstGeom>
          </p:spPr>
        </p:pic>
        <p:pic>
          <p:nvPicPr>
            <p:cNvPr id="44" name="그림 4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762DAFC-72B7-40F9-9D79-09A615B1C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094" y="1527822"/>
              <a:ext cx="1692000" cy="1692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0F8FDEA-3E6B-4E68-9503-FA41D5DA5C36}"/>
              </a:ext>
            </a:extLst>
          </p:cNvPr>
          <p:cNvSpPr txBox="1"/>
          <p:nvPr/>
        </p:nvSpPr>
        <p:spPr>
          <a:xfrm>
            <a:off x="467544" y="771550"/>
            <a:ext cx="8352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또한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설문조사 결과 얼굴색과의 조화로움을 물어보는 설문지의 색 변경 항목을 제외하고는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모든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항목에서 정답 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선택률이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낮음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색채이론에 따라 얼굴색은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삼각보색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이중보색과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함께 있을 때 가장 밝아 보일 것이라 판단하였지만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보색들의 원색 보다는 원색에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 조정을 준 색상들이 선택을 더 많이 받음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D781210-55B2-4E41-92E9-8871F6731D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8" b="26178"/>
          <a:stretch/>
        </p:blipFill>
        <p:spPr>
          <a:xfrm>
            <a:off x="647751" y="3507862"/>
            <a:ext cx="3792171" cy="144015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F4F4C7-FC92-4A16-BB4B-ECBD00C9EE0B}"/>
              </a:ext>
            </a:extLst>
          </p:cNvPr>
          <p:cNvCxnSpPr>
            <a:cxnSpLocks/>
          </p:cNvCxnSpPr>
          <p:nvPr/>
        </p:nvCxnSpPr>
        <p:spPr>
          <a:xfrm>
            <a:off x="539550" y="3363838"/>
            <a:ext cx="8208914" cy="0"/>
          </a:xfrm>
          <a:prstGeom prst="line">
            <a:avLst/>
          </a:prstGeom>
          <a:ln w="6350">
            <a:solidFill>
              <a:srgbClr val="CFCFC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31EAC65-E0BA-43F3-A3CE-6D7026744FCD}"/>
              </a:ext>
            </a:extLst>
          </p:cNvPr>
          <p:cNvSpPr txBox="1"/>
          <p:nvPr/>
        </p:nvSpPr>
        <p:spPr>
          <a:xfrm>
            <a:off x="4828388" y="3651870"/>
            <a:ext cx="37040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볼은 논문에서 설정한 얼굴 전체색을 대표하는 안면 부위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하지만 설문조사 결과를 보면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볼을 선택한 수는 적음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측색부위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및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진단색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항목의 정답 선택이 적은 이유는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solidFill>
                  <a:srgbClr val="FF374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사람들의 인식 차이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 가장 큰 영향으로 판단됨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이러한 결과로 인해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</a:p>
          <a:p>
            <a:r>
              <a:rPr lang="ko-KR" altLang="en-US" sz="1100" dirty="0">
                <a:solidFill>
                  <a:srgbClr val="FF374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논문과 이론이 정확하다고 믿기 어렵다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는 결론을 내림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3D5458E0-3CCB-4475-9B0C-D25A6D40E4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527815"/>
            <a:ext cx="1692000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2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276BED-D689-49AD-B000-ADD610E063C5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F37CB2-3506-4ED5-92F0-A5E8CEE66FFB}"/>
              </a:ext>
            </a:extLst>
          </p:cNvPr>
          <p:cNvSpPr txBox="1"/>
          <p:nvPr/>
        </p:nvSpPr>
        <p:spPr>
          <a:xfrm>
            <a:off x="467544" y="699542"/>
            <a:ext cx="5472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설문조사 결과를 이용한 데이터 분석 결과가 제대로 이루어지지 않은 이유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566CCD-4C9C-433C-A800-5B9EF50CD3B3}"/>
              </a:ext>
            </a:extLst>
          </p:cNvPr>
          <p:cNvSpPr txBox="1"/>
          <p:nvPr/>
        </p:nvSpPr>
        <p:spPr>
          <a:xfrm>
            <a:off x="611560" y="1349881"/>
            <a:ext cx="78904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분석 방법에 대한 충분한 학습과 이해 뒤에 설문조사 작성 진행</a:t>
            </a:r>
            <a:endParaRPr lang="en-US" altLang="ko-KR" sz="11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진단색에 관한 설문조사시 제시된 보기의 개수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(5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 너무 많았다고 판단됨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‘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정답률과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오답률을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통한 예측 분석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’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이란 확실한 방향을 잡고서 설문조사 작성을 진행했다면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보기를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개로 제시했을 것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그럼 사람들의 더 쉽고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빠른 선택을 얻을 수 있었을 것이고 분석도 원하는 방향으로 진행됐을 것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더 많은 독립변수 설정</a:t>
            </a:r>
            <a:endParaRPr lang="en-US" altLang="ko-KR" sz="11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설문조사 참여율을 높이기 위해서는 질문의 개수가 적어야 할 것이라 생각하여 최소한의 요소들만 설문조사에 포함시킴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하지만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로지스틱 회귀분석 진행 결과 더 다양한 독립변수가 있었으면 다각적 측면으로 분석이 가능했을 것이라 판단됨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72A19D5-F638-4FCE-8828-686BCC08C9C7}"/>
              </a:ext>
            </a:extLst>
          </p:cNvPr>
          <p:cNvSpPr/>
          <p:nvPr/>
        </p:nvSpPr>
        <p:spPr>
          <a:xfrm>
            <a:off x="564280" y="1207184"/>
            <a:ext cx="8009725" cy="1719142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1EE9E4-F3E4-4AB4-A4E3-02082D01BDD4}"/>
              </a:ext>
            </a:extLst>
          </p:cNvPr>
          <p:cNvSpPr txBox="1"/>
          <p:nvPr/>
        </p:nvSpPr>
        <p:spPr>
          <a:xfrm>
            <a:off x="611560" y="3417703"/>
            <a:ext cx="78551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더 많은 설문조사 인원 필요</a:t>
            </a:r>
            <a:endParaRPr lang="en-US" altLang="ko-KR" sz="11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현재 설문조사 참여자는 약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200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조원들의 지인에게만 부탁한 것에 한계가 있었음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설문 참여자의 분포</a:t>
            </a:r>
            <a:endParaRPr lang="en-US" altLang="ko-KR" sz="11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설문 참여자들의 연령대와 성별의 분포가 균일했다면 더 객관적인 설문 결과를 얻을 수 있었을 것이라 판단됨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또는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특정 집단을 중점적으로 조사했다면 더 획일화된 설문 결과를 얻을 수 있었을 것이라 판단됨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FBCE69-0AF9-4271-89CB-F818B8214169}"/>
              </a:ext>
            </a:extLst>
          </p:cNvPr>
          <p:cNvSpPr/>
          <p:nvPr/>
        </p:nvSpPr>
        <p:spPr>
          <a:xfrm>
            <a:off x="570568" y="3275005"/>
            <a:ext cx="8009725" cy="1528993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AE3987-98E6-4529-A7BA-6716245C349D}"/>
              </a:ext>
            </a:extLst>
          </p:cNvPr>
          <p:cNvSpPr txBox="1"/>
          <p:nvPr/>
        </p:nvSpPr>
        <p:spPr>
          <a:xfrm>
            <a:off x="683568" y="1059582"/>
            <a:ext cx="93610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내부적 요인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F3B469-141E-40B3-90A5-74873A98A1CA}"/>
              </a:ext>
            </a:extLst>
          </p:cNvPr>
          <p:cNvSpPr txBox="1"/>
          <p:nvPr/>
        </p:nvSpPr>
        <p:spPr>
          <a:xfrm>
            <a:off x="683568" y="3147815"/>
            <a:ext cx="93610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외부적 요인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44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276BED-D689-49AD-B000-ADD610E063C5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7F5C81-C4A3-40AB-9436-F9E7E2778ED0}"/>
              </a:ext>
            </a:extLst>
          </p:cNvPr>
          <p:cNvSpPr txBox="1"/>
          <p:nvPr/>
        </p:nvSpPr>
        <p:spPr>
          <a:xfrm>
            <a:off x="467544" y="771550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따라서 다른 데이터 자료를 이용하여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관심이 가장 많다고 판단되는 그룹 선정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 그룹이 선택한 정답에 따라 알고리즘 기준 세우기로 판단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836F59-C818-4B5F-BE01-BCA81126A43D}"/>
              </a:ext>
            </a:extLst>
          </p:cNvPr>
          <p:cNvCxnSpPr>
            <a:cxnSpLocks/>
          </p:cNvCxnSpPr>
          <p:nvPr/>
        </p:nvCxnSpPr>
        <p:spPr>
          <a:xfrm>
            <a:off x="539550" y="1275606"/>
            <a:ext cx="8208914" cy="0"/>
          </a:xfrm>
          <a:prstGeom prst="line">
            <a:avLst/>
          </a:prstGeom>
          <a:ln w="6350">
            <a:solidFill>
              <a:srgbClr val="CFCFC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1FB56D8-1C1D-4E77-BDB4-D900F87CAB90}"/>
              </a:ext>
            </a:extLst>
          </p:cNvPr>
          <p:cNvGrpSpPr/>
          <p:nvPr/>
        </p:nvGrpSpPr>
        <p:grpSpPr>
          <a:xfrm>
            <a:off x="539552" y="1779663"/>
            <a:ext cx="4101755" cy="2592287"/>
            <a:chOff x="734400" y="1705226"/>
            <a:chExt cx="3467529" cy="2191459"/>
          </a:xfrm>
        </p:grpSpPr>
        <p:sp>
          <p:nvSpPr>
            <p:cNvPr id="63" name="사각형: 둥근 모서리 58">
              <a:extLst>
                <a:ext uri="{FF2B5EF4-FFF2-40B4-BE49-F238E27FC236}">
                  <a16:creationId xmlns:a16="http://schemas.microsoft.com/office/drawing/2014/main" id="{DEEF185C-2B7C-4160-BF84-FFE0F9B4180F}"/>
                </a:ext>
              </a:extLst>
            </p:cNvPr>
            <p:cNvSpPr/>
            <p:nvPr/>
          </p:nvSpPr>
          <p:spPr>
            <a:xfrm>
              <a:off x="1740148" y="1875422"/>
              <a:ext cx="1217592" cy="1125224"/>
            </a:xfrm>
            <a:prstGeom prst="roundRect">
              <a:avLst>
                <a:gd name="adj" fmla="val 10561"/>
              </a:avLst>
            </a:prstGeom>
            <a:noFill/>
            <a:ln w="9525">
              <a:solidFill>
                <a:srgbClr val="7F7F7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50AE55E-F839-4768-8B9E-3F5BF147D50E}"/>
                </a:ext>
              </a:extLst>
            </p:cNvPr>
            <p:cNvSpPr/>
            <p:nvPr/>
          </p:nvSpPr>
          <p:spPr>
            <a:xfrm>
              <a:off x="2000474" y="1705226"/>
              <a:ext cx="696940" cy="3572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Data</a:t>
              </a:r>
            </a:p>
            <a:p>
              <a:pPr algn="ctr"/>
              <a:r>
                <a:rPr lang="en-US" altLang="ko-KR" sz="8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Extension</a:t>
              </a:r>
              <a:endParaRPr lang="ko-KR" altLang="en-US" sz="80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65" name="사각형: 둥근 모서리 58">
              <a:extLst>
                <a:ext uri="{FF2B5EF4-FFF2-40B4-BE49-F238E27FC236}">
                  <a16:creationId xmlns:a16="http://schemas.microsoft.com/office/drawing/2014/main" id="{E4EC862A-F664-406D-99CD-F327F0DE4FFE}"/>
                </a:ext>
              </a:extLst>
            </p:cNvPr>
            <p:cNvSpPr/>
            <p:nvPr/>
          </p:nvSpPr>
          <p:spPr>
            <a:xfrm>
              <a:off x="950259" y="1875422"/>
              <a:ext cx="715739" cy="1125224"/>
            </a:xfrm>
            <a:prstGeom prst="roundRect">
              <a:avLst>
                <a:gd name="adj" fmla="val 11786"/>
              </a:avLst>
            </a:prstGeom>
            <a:noFill/>
            <a:ln w="9525">
              <a:solidFill>
                <a:srgbClr val="7F7F7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7B27799-83BA-4823-B5EF-E2F5CE1BACEF}"/>
                </a:ext>
              </a:extLst>
            </p:cNvPr>
            <p:cNvSpPr/>
            <p:nvPr/>
          </p:nvSpPr>
          <p:spPr>
            <a:xfrm>
              <a:off x="1040657" y="1757840"/>
              <a:ext cx="534914" cy="2273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Survey</a:t>
              </a:r>
              <a:endParaRPr lang="ko-KR" altLang="en-US" sz="80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9720262-FB4A-409E-8F8A-C2DD2461194A}"/>
                </a:ext>
              </a:extLst>
            </p:cNvPr>
            <p:cNvSpPr/>
            <p:nvPr/>
          </p:nvSpPr>
          <p:spPr>
            <a:xfrm rot="10800000">
              <a:off x="734400" y="1940573"/>
              <a:ext cx="3191325" cy="1075797"/>
            </a:xfrm>
            <a:prstGeom prst="rect">
              <a:avLst/>
            </a:prstGeom>
            <a:gradFill>
              <a:gsLst>
                <a:gs pos="7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B3D1B95-624E-486B-A707-4D1212F76AED}"/>
                </a:ext>
              </a:extLst>
            </p:cNvPr>
            <p:cNvGrpSpPr/>
            <p:nvPr/>
          </p:nvGrpSpPr>
          <p:grpSpPr>
            <a:xfrm>
              <a:off x="950258" y="2649458"/>
              <a:ext cx="2007497" cy="1247227"/>
              <a:chOff x="67076" y="3651186"/>
              <a:chExt cx="1709672" cy="1445449"/>
            </a:xfrm>
          </p:grpSpPr>
          <p:sp>
            <p:nvSpPr>
              <p:cNvPr id="135" name="사각형: 둥근 모서리 58">
                <a:extLst>
                  <a:ext uri="{FF2B5EF4-FFF2-40B4-BE49-F238E27FC236}">
                    <a16:creationId xmlns:a16="http://schemas.microsoft.com/office/drawing/2014/main" id="{80770666-EFB6-4F2F-8280-716F56298F84}"/>
                  </a:ext>
                </a:extLst>
              </p:cNvPr>
              <p:cNvSpPr/>
              <p:nvPr/>
            </p:nvSpPr>
            <p:spPr>
              <a:xfrm>
                <a:off x="67076" y="3651186"/>
                <a:ext cx="1709672" cy="1304056"/>
              </a:xfrm>
              <a:prstGeom prst="roundRect">
                <a:avLst>
                  <a:gd name="adj" fmla="val 10561"/>
                </a:avLst>
              </a:prstGeom>
              <a:noFill/>
              <a:ln w="9525">
                <a:solidFill>
                  <a:srgbClr val="7F7F7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B6E1BEFD-C099-41DF-B79A-A37EC56FC280}"/>
                  </a:ext>
                </a:extLst>
              </p:cNvPr>
              <p:cNvSpPr/>
              <p:nvPr/>
            </p:nvSpPr>
            <p:spPr>
              <a:xfrm>
                <a:off x="517020" y="4833136"/>
                <a:ext cx="809794" cy="263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80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Data Collection</a:t>
                </a:r>
                <a:endParaRPr lang="ko-KR" altLang="en-US" sz="800" dirty="0"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EA8A6E7-CAAA-40F4-976A-D36ABDF32776}"/>
                </a:ext>
              </a:extLst>
            </p:cNvPr>
            <p:cNvSpPr/>
            <p:nvPr/>
          </p:nvSpPr>
          <p:spPr>
            <a:xfrm>
              <a:off x="734400" y="2619258"/>
              <a:ext cx="3191325" cy="1075797"/>
            </a:xfrm>
            <a:prstGeom prst="rect">
              <a:avLst/>
            </a:prstGeom>
            <a:gradFill>
              <a:gsLst>
                <a:gs pos="7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pic>
          <p:nvPicPr>
            <p:cNvPr id="121" name="그림 120" descr="시계이(가) 표시된 사진&#10;&#10;자동 생성된 설명">
              <a:extLst>
                <a:ext uri="{FF2B5EF4-FFF2-40B4-BE49-F238E27FC236}">
                  <a16:creationId xmlns:a16="http://schemas.microsoft.com/office/drawing/2014/main" id="{F548CF4C-8671-481B-A682-95B37A9D3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1971" y="2459059"/>
              <a:ext cx="712716" cy="678629"/>
            </a:xfrm>
            <a:prstGeom prst="rect">
              <a:avLst/>
            </a:prstGeom>
          </p:spPr>
        </p:pic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3D519852-4930-41E4-924F-CC2B6C15D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82152" y="2274702"/>
              <a:ext cx="1019777" cy="1019775"/>
            </a:xfrm>
            <a:prstGeom prst="rect">
              <a:avLst/>
            </a:prstGeom>
          </p:spPr>
        </p:pic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D27CDEB6-6908-4928-B3A8-D4137DC3C041}"/>
                </a:ext>
              </a:extLst>
            </p:cNvPr>
            <p:cNvGrpSpPr/>
            <p:nvPr/>
          </p:nvGrpSpPr>
          <p:grpSpPr>
            <a:xfrm>
              <a:off x="2044931" y="2370041"/>
              <a:ext cx="714819" cy="856664"/>
              <a:chOff x="1358337" y="2135881"/>
              <a:chExt cx="828425" cy="992814"/>
            </a:xfrm>
          </p:grpSpPr>
          <p:pic>
            <p:nvPicPr>
              <p:cNvPr id="128" name="그림 127">
                <a:extLst>
                  <a:ext uri="{FF2B5EF4-FFF2-40B4-BE49-F238E27FC236}">
                    <a16:creationId xmlns:a16="http://schemas.microsoft.com/office/drawing/2014/main" id="{9B494C81-C980-4236-B82D-62FFDC91E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58337" y="2135881"/>
                <a:ext cx="828425" cy="212158"/>
              </a:xfrm>
              <a:prstGeom prst="rect">
                <a:avLst/>
              </a:prstGeom>
            </p:spPr>
          </p:pic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903AC447-F469-4EED-B36D-50ED62DC5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58337" y="2417549"/>
                <a:ext cx="828425" cy="212158"/>
              </a:xfrm>
              <a:prstGeom prst="rect">
                <a:avLst/>
              </a:prstGeom>
            </p:spPr>
          </p:pic>
          <p:pic>
            <p:nvPicPr>
              <p:cNvPr id="130" name="그림 129">
                <a:extLst>
                  <a:ext uri="{FF2B5EF4-FFF2-40B4-BE49-F238E27FC236}">
                    <a16:creationId xmlns:a16="http://schemas.microsoft.com/office/drawing/2014/main" id="{1534A7E3-1F45-49DA-BDD8-B41284193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58337" y="2916537"/>
                <a:ext cx="828425" cy="212158"/>
              </a:xfrm>
              <a:prstGeom prst="rect">
                <a:avLst/>
              </a:prstGeom>
            </p:spPr>
          </p:pic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E5E006A8-D0EE-4322-B570-AFC51D958B18}"/>
                  </a:ext>
                </a:extLst>
              </p:cNvPr>
              <p:cNvGrpSpPr/>
              <p:nvPr/>
            </p:nvGrpSpPr>
            <p:grpSpPr>
              <a:xfrm>
                <a:off x="1758239" y="2674833"/>
                <a:ext cx="45719" cy="227057"/>
                <a:chOff x="1839221" y="2061650"/>
                <a:chExt cx="45719" cy="227057"/>
              </a:xfrm>
            </p:grpSpPr>
            <p:pic>
              <p:nvPicPr>
                <p:cNvPr id="132" name="그림 131">
                  <a:extLst>
                    <a:ext uri="{FF2B5EF4-FFF2-40B4-BE49-F238E27FC236}">
                      <a16:creationId xmlns:a16="http://schemas.microsoft.com/office/drawing/2014/main" id="{B2DF2443-F495-48C3-B68A-7C863492D9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839221" y="2061650"/>
                  <a:ext cx="45719" cy="93371"/>
                </a:xfrm>
                <a:prstGeom prst="rect">
                  <a:avLst/>
                </a:prstGeom>
              </p:spPr>
            </p:pic>
            <p:pic>
              <p:nvPicPr>
                <p:cNvPr id="133" name="그림 132">
                  <a:extLst>
                    <a:ext uri="{FF2B5EF4-FFF2-40B4-BE49-F238E27FC236}">
                      <a16:creationId xmlns:a16="http://schemas.microsoft.com/office/drawing/2014/main" id="{B7B44874-FDF7-47E7-B765-04129AAF8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839221" y="2128493"/>
                  <a:ext cx="45719" cy="93371"/>
                </a:xfrm>
                <a:prstGeom prst="rect">
                  <a:avLst/>
                </a:prstGeom>
              </p:spPr>
            </p:pic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id="{63394F74-7251-475E-8207-DC95B075F4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839221" y="2195336"/>
                  <a:ext cx="45719" cy="93371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24" name="Shape 42">
              <a:extLst>
                <a:ext uri="{FF2B5EF4-FFF2-40B4-BE49-F238E27FC236}">
                  <a16:creationId xmlns:a16="http://schemas.microsoft.com/office/drawing/2014/main" id="{09389377-B1C9-421C-9B7F-D3ADEB88A5E6}"/>
                </a:ext>
              </a:extLst>
            </p:cNvPr>
            <p:cNvCxnSpPr/>
            <p:nvPr/>
          </p:nvCxnSpPr>
          <p:spPr>
            <a:xfrm flipV="1">
              <a:off x="1664702" y="2710649"/>
              <a:ext cx="380229" cy="3368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hape 42">
              <a:extLst>
                <a:ext uri="{FF2B5EF4-FFF2-40B4-BE49-F238E27FC236}">
                  <a16:creationId xmlns:a16="http://schemas.microsoft.com/office/drawing/2014/main" id="{312141C3-E22A-4A99-B568-0C37E976D7CD}"/>
                </a:ext>
              </a:extLst>
            </p:cNvPr>
            <p:cNvCxnSpPr>
              <a:stCxn id="121" idx="3"/>
              <a:endCxn id="130" idx="1"/>
            </p:cNvCxnSpPr>
            <p:nvPr/>
          </p:nvCxnSpPr>
          <p:spPr>
            <a:xfrm>
              <a:off x="1664702" y="2798374"/>
              <a:ext cx="380229" cy="3368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오른쪽 화살표 39">
              <a:extLst>
                <a:ext uri="{FF2B5EF4-FFF2-40B4-BE49-F238E27FC236}">
                  <a16:creationId xmlns:a16="http://schemas.microsoft.com/office/drawing/2014/main" id="{45001F6F-C7C3-459C-AA89-3918C9CFB554}"/>
                </a:ext>
              </a:extLst>
            </p:cNvPr>
            <p:cNvSpPr/>
            <p:nvPr/>
          </p:nvSpPr>
          <p:spPr>
            <a:xfrm>
              <a:off x="2991942" y="2818254"/>
              <a:ext cx="133378" cy="71924"/>
            </a:xfrm>
            <a:prstGeom prst="rightArrow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11BCF91-590D-490E-B202-0C04B129780B}"/>
                </a:ext>
              </a:extLst>
            </p:cNvPr>
            <p:cNvSpPr txBox="1"/>
            <p:nvPr/>
          </p:nvSpPr>
          <p:spPr>
            <a:xfrm>
              <a:off x="3385977" y="2238507"/>
              <a:ext cx="6574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?</a:t>
              </a:r>
              <a:endParaRPr lang="ko-KR" altLang="en-US" sz="66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14833D8-2AAF-4D74-B12D-876E0DC04AB9}"/>
              </a:ext>
            </a:extLst>
          </p:cNvPr>
          <p:cNvGrpSpPr/>
          <p:nvPr/>
        </p:nvGrpSpPr>
        <p:grpSpPr>
          <a:xfrm>
            <a:off x="4435525" y="2610071"/>
            <a:ext cx="4464496" cy="1057473"/>
            <a:chOff x="2339752" y="987574"/>
            <a:chExt cx="4464496" cy="1057473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A8D0BDE-2916-4518-999C-530608291205}"/>
                </a:ext>
              </a:extLst>
            </p:cNvPr>
            <p:cNvSpPr txBox="1"/>
            <p:nvPr/>
          </p:nvSpPr>
          <p:spPr>
            <a:xfrm>
              <a:off x="2935622" y="1275606"/>
              <a:ext cx="3364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특정 키워드에 대한 </a:t>
              </a:r>
              <a:r>
                <a:rPr lang="ko-KR" altLang="en-US" sz="11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검색량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추이를 지수화한 데이터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국내 네이버 점유율 높음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연령별</a:t>
              </a:r>
              <a:r>
                <a:rPr lang="en-US" altLang="ko-KR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/</a:t>
              </a: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성별로 세분화해서 조회 가능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1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데이터 자료를 그래프 이외의 파일로 받을 수 있음</a:t>
              </a:r>
              <a:endPara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73DC2B1-BF4A-4B88-9DC0-9D3D58AD6CB3}"/>
                </a:ext>
              </a:extLst>
            </p:cNvPr>
            <p:cNvSpPr txBox="1"/>
            <p:nvPr/>
          </p:nvSpPr>
          <p:spPr>
            <a:xfrm>
              <a:off x="2339752" y="987574"/>
              <a:ext cx="446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18355B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네이버 </a:t>
              </a:r>
              <a:r>
                <a:rPr lang="ko-KR" altLang="en-US" sz="1400" dirty="0" err="1">
                  <a:solidFill>
                    <a:srgbClr val="18355B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데이터랩의</a:t>
              </a:r>
              <a:r>
                <a:rPr lang="ko-KR" altLang="en-US" sz="1400" dirty="0">
                  <a:solidFill>
                    <a:srgbClr val="18355B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ko-KR" altLang="en-US" sz="1400" dirty="0">
                  <a:solidFill>
                    <a:srgbClr val="6F96D7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검색어 트렌드 </a:t>
              </a:r>
              <a:r>
                <a:rPr lang="ko-KR" altLang="en-US" sz="1400" dirty="0">
                  <a:solidFill>
                    <a:srgbClr val="18355B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사용</a:t>
              </a:r>
              <a:endParaRPr lang="en-US" altLang="ko-KR" sz="14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52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276BED-D689-49AD-B000-ADD610E063C5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409A4-6550-45E5-95C0-B9B31F7D33D2}"/>
              </a:ext>
            </a:extLst>
          </p:cNvPr>
          <p:cNvSpPr txBox="1"/>
          <p:nvPr/>
        </p:nvSpPr>
        <p:spPr>
          <a:xfrm>
            <a:off x="467544" y="700921"/>
            <a:ext cx="4680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기준 설정</a:t>
            </a:r>
            <a:endParaRPr lang="ko-KR" altLang="en-US" sz="1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5A67154-21DC-4E2E-92FB-EAAEA04FAF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3" b="14083"/>
          <a:stretch/>
        </p:blipFill>
        <p:spPr>
          <a:xfrm>
            <a:off x="1191211" y="1278082"/>
            <a:ext cx="2638343" cy="143768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7A82888-0642-480E-9B4B-E8224401BB45}"/>
              </a:ext>
            </a:extLst>
          </p:cNvPr>
          <p:cNvGrpSpPr/>
          <p:nvPr/>
        </p:nvGrpSpPr>
        <p:grpSpPr>
          <a:xfrm>
            <a:off x="3870698" y="1701605"/>
            <a:ext cx="527372" cy="462093"/>
            <a:chOff x="3633611" y="1701605"/>
            <a:chExt cx="527372" cy="4620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AC65FF3-CBF6-4CA2-9394-CF2417E0303C}"/>
                </a:ext>
              </a:extLst>
            </p:cNvPr>
            <p:cNvGrpSpPr/>
            <p:nvPr/>
          </p:nvGrpSpPr>
          <p:grpSpPr>
            <a:xfrm>
              <a:off x="3633611" y="1701605"/>
              <a:ext cx="378296" cy="184666"/>
              <a:chOff x="3465956" y="1935336"/>
              <a:chExt cx="378296" cy="18466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84299D2-E4AD-4C95-96D9-02E0C0EE731B}"/>
                  </a:ext>
                </a:extLst>
              </p:cNvPr>
              <p:cNvSpPr/>
              <p:nvPr/>
            </p:nvSpPr>
            <p:spPr>
              <a:xfrm>
                <a:off x="3465956" y="1991665"/>
                <a:ext cx="72008" cy="72008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C924DD-5006-4E88-8D90-B4A54C4F6572}"/>
                  </a:ext>
                </a:extLst>
              </p:cNvPr>
              <p:cNvSpPr txBox="1"/>
              <p:nvPr/>
            </p:nvSpPr>
            <p:spPr>
              <a:xfrm>
                <a:off x="3484212" y="1935336"/>
                <a:ext cx="36004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All</a:t>
                </a:r>
                <a:endParaRPr lang="ko-KR" altLang="en-US" sz="600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C720F77-7E76-460E-B967-98092148100A}"/>
                </a:ext>
              </a:extLst>
            </p:cNvPr>
            <p:cNvGrpSpPr/>
            <p:nvPr/>
          </p:nvGrpSpPr>
          <p:grpSpPr>
            <a:xfrm>
              <a:off x="3633611" y="1840318"/>
              <a:ext cx="522312" cy="184666"/>
              <a:chOff x="3735732" y="1935336"/>
              <a:chExt cx="522312" cy="18466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2A97D33-ED10-4553-A88C-E90060E9CCEA}"/>
                  </a:ext>
                </a:extLst>
              </p:cNvPr>
              <p:cNvSpPr/>
              <p:nvPr/>
            </p:nvSpPr>
            <p:spPr>
              <a:xfrm>
                <a:off x="3735732" y="1991665"/>
                <a:ext cx="72008" cy="72008"/>
              </a:xfrm>
              <a:prstGeom prst="rect">
                <a:avLst/>
              </a:prstGeom>
              <a:solidFill>
                <a:srgbClr val="FF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E39FD98-49AA-4983-8558-584989265E4A}"/>
                  </a:ext>
                </a:extLst>
              </p:cNvPr>
              <p:cNvSpPr txBox="1"/>
              <p:nvPr/>
            </p:nvSpPr>
            <p:spPr>
              <a:xfrm>
                <a:off x="3735732" y="1935336"/>
                <a:ext cx="5223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Female</a:t>
                </a:r>
                <a:endParaRPr lang="ko-KR" altLang="en-US" sz="600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991CD02-C5B9-453B-99F7-2BAC762F0DCB}"/>
                </a:ext>
              </a:extLst>
            </p:cNvPr>
            <p:cNvGrpSpPr/>
            <p:nvPr/>
          </p:nvGrpSpPr>
          <p:grpSpPr>
            <a:xfrm>
              <a:off x="3633611" y="1979032"/>
              <a:ext cx="527372" cy="184666"/>
              <a:chOff x="4108968" y="1935336"/>
              <a:chExt cx="527372" cy="18466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D542858-C4E4-4550-A62B-F91FC55FEAD7}"/>
                  </a:ext>
                </a:extLst>
              </p:cNvPr>
              <p:cNvSpPr/>
              <p:nvPr/>
            </p:nvSpPr>
            <p:spPr>
              <a:xfrm>
                <a:off x="4108968" y="1991665"/>
                <a:ext cx="72008" cy="72008"/>
              </a:xfrm>
              <a:prstGeom prst="rect">
                <a:avLst/>
              </a:prstGeom>
              <a:solidFill>
                <a:srgbClr val="A3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D51533-1A3C-49DF-B442-CD6065702D25}"/>
                  </a:ext>
                </a:extLst>
              </p:cNvPr>
              <p:cNvSpPr txBox="1"/>
              <p:nvPr/>
            </p:nvSpPr>
            <p:spPr>
              <a:xfrm>
                <a:off x="4114028" y="1935336"/>
                <a:ext cx="5223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Male</a:t>
                </a:r>
                <a:endParaRPr lang="ko-KR" altLang="en-US" sz="600" dirty="0"/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09BB23-56AA-41BB-AF2F-780E21999053}"/>
              </a:ext>
            </a:extLst>
          </p:cNvPr>
          <p:cNvGrpSpPr/>
          <p:nvPr/>
        </p:nvGrpSpPr>
        <p:grpSpPr>
          <a:xfrm>
            <a:off x="8022964" y="1701605"/>
            <a:ext cx="1013532" cy="412698"/>
            <a:chOff x="7956376" y="2107369"/>
            <a:chExt cx="1013532" cy="41269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B7479D3-6F53-451D-B7CB-C015C83DE5F0}"/>
                </a:ext>
              </a:extLst>
            </p:cNvPr>
            <p:cNvSpPr/>
            <p:nvPr/>
          </p:nvSpPr>
          <p:spPr>
            <a:xfrm>
              <a:off x="7956376" y="2163698"/>
              <a:ext cx="72008" cy="72008"/>
            </a:xfrm>
            <a:prstGeom prst="rect">
              <a:avLst/>
            </a:prstGeom>
            <a:solidFill>
              <a:srgbClr val="FF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301561-9BF9-4660-9887-4C83F48BB3E8}"/>
                </a:ext>
              </a:extLst>
            </p:cNvPr>
            <p:cNvSpPr txBox="1"/>
            <p:nvPr/>
          </p:nvSpPr>
          <p:spPr>
            <a:xfrm>
              <a:off x="7956376" y="2107369"/>
              <a:ext cx="6233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20s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Female</a:t>
              </a:r>
              <a:endParaRPr lang="ko-KR" altLang="en-US" sz="6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7646646-2921-41D6-B388-FBF970B2CD15}"/>
                </a:ext>
              </a:extLst>
            </p:cNvPr>
            <p:cNvSpPr/>
            <p:nvPr/>
          </p:nvSpPr>
          <p:spPr>
            <a:xfrm>
              <a:off x="7956376" y="2299397"/>
              <a:ext cx="72008" cy="72008"/>
            </a:xfrm>
            <a:prstGeom prst="rect">
              <a:avLst/>
            </a:prstGeom>
            <a:solidFill>
              <a:srgbClr val="A3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2EFB55-D61D-4476-9D73-042319FC83D8}"/>
                </a:ext>
              </a:extLst>
            </p:cNvPr>
            <p:cNvSpPr txBox="1"/>
            <p:nvPr/>
          </p:nvSpPr>
          <p:spPr>
            <a:xfrm>
              <a:off x="7956376" y="2243068"/>
              <a:ext cx="1013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10, 30, </a:t>
              </a:r>
            </a:p>
            <a:p>
              <a:r>
                <a:rPr lang="en-US" altLang="ko-KR" sz="600" dirty="0"/>
                <a:t>40, 50s Female</a:t>
              </a:r>
              <a:endParaRPr lang="ko-KR" altLang="en-US" sz="600" dirty="0"/>
            </a:p>
          </p:txBody>
        </p:sp>
      </p:grpSp>
      <p:pic>
        <p:nvPicPr>
          <p:cNvPr id="59" name="그림 5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31C8181-0A39-483A-B592-1463EF8330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4" b="13601"/>
          <a:stretch/>
        </p:blipFill>
        <p:spPr>
          <a:xfrm>
            <a:off x="5339631" y="1265186"/>
            <a:ext cx="2638342" cy="1386536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BA822AA-4860-4E4C-AC42-F8CB6B1ED385}"/>
              </a:ext>
            </a:extLst>
          </p:cNvPr>
          <p:cNvSpPr/>
          <p:nvPr/>
        </p:nvSpPr>
        <p:spPr>
          <a:xfrm>
            <a:off x="564281" y="1131590"/>
            <a:ext cx="4005932" cy="1863158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20F8805-494F-4EE8-90C2-12D46B6BD9DA}"/>
              </a:ext>
            </a:extLst>
          </p:cNvPr>
          <p:cNvSpPr/>
          <p:nvPr/>
        </p:nvSpPr>
        <p:spPr>
          <a:xfrm>
            <a:off x="4715917" y="1131590"/>
            <a:ext cx="4005932" cy="1863158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57EB81-6996-41C7-9A50-8222AF420451}"/>
              </a:ext>
            </a:extLst>
          </p:cNvPr>
          <p:cNvSpPr txBox="1"/>
          <p:nvPr/>
        </p:nvSpPr>
        <p:spPr>
          <a:xfrm>
            <a:off x="683469" y="987574"/>
            <a:ext cx="165628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성별에 따른 </a:t>
            </a:r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검색 횟수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993C4A-258E-463F-B1D1-1ED6CCB3C227}"/>
              </a:ext>
            </a:extLst>
          </p:cNvPr>
          <p:cNvSpPr txBox="1"/>
          <p:nvPr/>
        </p:nvSpPr>
        <p:spPr>
          <a:xfrm>
            <a:off x="4886449" y="987574"/>
            <a:ext cx="187230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여성 연령에 따른 </a:t>
            </a:r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검색 횟수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890E73-0EB2-4240-B577-E699E58AE5E3}"/>
              </a:ext>
            </a:extLst>
          </p:cNvPr>
          <p:cNvGrpSpPr/>
          <p:nvPr/>
        </p:nvGrpSpPr>
        <p:grpSpPr>
          <a:xfrm>
            <a:off x="2447256" y="4818224"/>
            <a:ext cx="900608" cy="184666"/>
            <a:chOff x="2487129" y="4818224"/>
            <a:chExt cx="900608" cy="18466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F707F66-E46C-493F-89DB-CB67390FF5CF}"/>
                </a:ext>
              </a:extLst>
            </p:cNvPr>
            <p:cNvSpPr/>
            <p:nvPr/>
          </p:nvSpPr>
          <p:spPr>
            <a:xfrm>
              <a:off x="2487129" y="4874553"/>
              <a:ext cx="72008" cy="72008"/>
            </a:xfrm>
            <a:prstGeom prst="rect">
              <a:avLst/>
            </a:prstGeom>
            <a:solidFill>
              <a:srgbClr val="FF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456B8B-BA53-4856-8D7B-F198CC7938DC}"/>
                </a:ext>
              </a:extLst>
            </p:cNvPr>
            <p:cNvSpPr txBox="1"/>
            <p:nvPr/>
          </p:nvSpPr>
          <p:spPr>
            <a:xfrm>
              <a:off x="2487129" y="4818224"/>
              <a:ext cx="5223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Bright</a:t>
              </a:r>
              <a:endParaRPr lang="ko-KR" altLang="en-US" sz="6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034FE5B-F2DD-4A87-B932-B7CF85A8FFC7}"/>
                </a:ext>
              </a:extLst>
            </p:cNvPr>
            <p:cNvSpPr/>
            <p:nvPr/>
          </p:nvSpPr>
          <p:spPr>
            <a:xfrm>
              <a:off x="2860365" y="4874553"/>
              <a:ext cx="72008" cy="72008"/>
            </a:xfrm>
            <a:prstGeom prst="rect">
              <a:avLst/>
            </a:prstGeom>
            <a:solidFill>
              <a:srgbClr val="FF3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42CCB0-C8A1-43FB-8B03-9A9F4C5CA6FB}"/>
                </a:ext>
              </a:extLst>
            </p:cNvPr>
            <p:cNvSpPr txBox="1"/>
            <p:nvPr/>
          </p:nvSpPr>
          <p:spPr>
            <a:xfrm>
              <a:off x="2865425" y="4818224"/>
              <a:ext cx="5223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Harmony</a:t>
              </a:r>
              <a:endParaRPr lang="ko-KR" altLang="en-US" sz="6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0356082-F87D-4C1B-9C5F-8CEA8B6498C8}"/>
              </a:ext>
            </a:extLst>
          </p:cNvPr>
          <p:cNvSpPr/>
          <p:nvPr/>
        </p:nvSpPr>
        <p:spPr>
          <a:xfrm>
            <a:off x="604153" y="3152339"/>
            <a:ext cx="8117695" cy="1863158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E8469B-9962-4DF4-9564-C5DCEDA84194}"/>
              </a:ext>
            </a:extLst>
          </p:cNvPr>
          <p:cNvSpPr txBox="1"/>
          <p:nvPr/>
        </p:nvSpPr>
        <p:spPr>
          <a:xfrm>
            <a:off x="723342" y="3008323"/>
            <a:ext cx="220903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대 여성의 </a:t>
            </a:r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퍼스널컬러에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대한 정의 검색 횟수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2E0089-FBCD-436B-8D83-93CDA11BD5A8}"/>
              </a:ext>
            </a:extLst>
          </p:cNvPr>
          <p:cNvSpPr txBox="1"/>
          <p:nvPr/>
        </p:nvSpPr>
        <p:spPr>
          <a:xfrm>
            <a:off x="553287" y="2716346"/>
            <a:ext cx="40169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여성의 </a:t>
            </a: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검색량이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남성의 </a:t>
            </a: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검색량보다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압도적으로 많음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124642-0BA6-4D04-9357-3D18EE0D5B23}"/>
              </a:ext>
            </a:extLst>
          </p:cNvPr>
          <p:cNvSpPr txBox="1"/>
          <p:nvPr/>
        </p:nvSpPr>
        <p:spPr>
          <a:xfrm>
            <a:off x="4716016" y="2665244"/>
            <a:ext cx="401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 여성의 </a:t>
            </a: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검색량이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압도적으로 많고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이는 </a:t>
            </a: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대한 관심이 많은 것으로 판단되어 대표 그룹으로 지정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253054C-349C-4805-8BFF-9A3DF963F1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5" b="22000"/>
          <a:stretch/>
        </p:blipFill>
        <p:spPr>
          <a:xfrm>
            <a:off x="904020" y="3317458"/>
            <a:ext cx="3666193" cy="150076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43DE7EA-4860-4047-A58E-6EA1F42CA8AA}"/>
              </a:ext>
            </a:extLst>
          </p:cNvPr>
          <p:cNvSpPr txBox="1"/>
          <p:nvPr/>
        </p:nvSpPr>
        <p:spPr>
          <a:xfrm>
            <a:off x="4715918" y="3363838"/>
            <a:ext cx="38239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대표 그룹으로 지정한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 여성의 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대한 정의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검색 횟수를 알아본 결과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차이가 크게 나지 않음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그렇기에 웹사이트상에 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얼굴색과의 조화로움을 보여주는 색상과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얼굴색을 밝게 보여주는 색상 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다 제시하기로 결정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대신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얼굴색을 밝게 보여주는 색상은 명도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채도를 조절한 것을 반영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얼굴색과의 조화로움을 보여주는 색상은 색 값 조절한 것을 반영</a:t>
            </a:r>
            <a:endParaRPr lang="en-US" altLang="ko-KR" sz="7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7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&lt;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검색 방법 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&gt;</a:t>
            </a:r>
          </a:p>
          <a:p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기간 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2016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년 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월 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– 2020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년 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월 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(6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개월 단위로 평균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r>
              <a:rPr lang="en-US" altLang="ko-KR" sz="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5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en-US" altLang="ko-KR" sz="5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personalcolor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5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endParaRPr lang="en-US" altLang="ko-KR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Bright :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환한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밝은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환하게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밝게</a:t>
            </a:r>
            <a:endParaRPr lang="en-US" altLang="ko-KR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Harmony :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어울리는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조화로운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어울리게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조화롭게</a:t>
            </a:r>
            <a:endParaRPr lang="en-US" altLang="ko-KR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2AC1D9-B473-408D-8169-A141D7CCA25A}"/>
              </a:ext>
            </a:extLst>
          </p:cNvPr>
          <p:cNvGrpSpPr/>
          <p:nvPr/>
        </p:nvGrpSpPr>
        <p:grpSpPr>
          <a:xfrm>
            <a:off x="6732240" y="4731990"/>
            <a:ext cx="2785895" cy="225896"/>
            <a:chOff x="6582574" y="4778737"/>
            <a:chExt cx="2785895" cy="22589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AACB4A9-E922-4ECB-85AE-16BF33348F63}"/>
                </a:ext>
              </a:extLst>
            </p:cNvPr>
            <p:cNvSpPr txBox="1"/>
            <p:nvPr/>
          </p:nvSpPr>
          <p:spPr>
            <a:xfrm>
              <a:off x="6582574" y="4850745"/>
              <a:ext cx="251757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https://github.com/slmteruto/CAI/cys/CAI_DataLab_RepresentativeGroup.ipynb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36138B4-2805-4021-9448-ED528DE39241}"/>
                </a:ext>
              </a:extLst>
            </p:cNvPr>
            <p:cNvSpPr txBox="1"/>
            <p:nvPr/>
          </p:nvSpPr>
          <p:spPr>
            <a:xfrm>
              <a:off x="6850899" y="4778737"/>
              <a:ext cx="251757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https://github.com/slmteruto/CAI/cys/CAI_DataLab_definition.ipynb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5B17F-93EF-4FC1-AE1C-30ED647B04F5}"/>
              </a:ext>
            </a:extLst>
          </p:cNvPr>
          <p:cNvGrpSpPr/>
          <p:nvPr/>
        </p:nvGrpSpPr>
        <p:grpSpPr>
          <a:xfrm>
            <a:off x="1589737" y="1948151"/>
            <a:ext cx="1955020" cy="258391"/>
            <a:chOff x="1723755" y="1948151"/>
            <a:chExt cx="1955020" cy="25839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54C3F6D-0D22-4D91-A064-660579B2E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967">
              <a:off x="2157529" y="1996268"/>
              <a:ext cx="445937" cy="210274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BC5782-EB47-459F-9E4F-3A2C2F076EFA}"/>
                </a:ext>
              </a:extLst>
            </p:cNvPr>
            <p:cNvSpPr txBox="1"/>
            <p:nvPr/>
          </p:nvSpPr>
          <p:spPr>
            <a:xfrm>
              <a:off x="1723755" y="1948151"/>
              <a:ext cx="195502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여성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  </a:t>
              </a:r>
              <a:r>
                <a:rPr lang="en-US" altLang="ko-KR" sz="105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&gt;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  남성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EC664A-D21E-4D50-B764-E363DBDAD745}"/>
              </a:ext>
            </a:extLst>
          </p:cNvPr>
          <p:cNvGrpSpPr/>
          <p:nvPr/>
        </p:nvGrpSpPr>
        <p:grpSpPr>
          <a:xfrm>
            <a:off x="5624464" y="1712691"/>
            <a:ext cx="2188838" cy="261610"/>
            <a:chOff x="1535408" y="3741832"/>
            <a:chExt cx="2188838" cy="261610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1BCEB4F-3D74-434C-AA92-1B6579127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967">
              <a:off x="1966326" y="3787218"/>
              <a:ext cx="445937" cy="21027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421986-49BC-4CE8-821C-3FE3D83637AA}"/>
                </a:ext>
              </a:extLst>
            </p:cNvPr>
            <p:cNvSpPr txBox="1"/>
            <p:nvPr/>
          </p:nvSpPr>
          <p:spPr>
            <a:xfrm>
              <a:off x="1535408" y="3741832"/>
              <a:ext cx="21888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20</a:t>
              </a:r>
              <a:r>
                <a:rPr lang="ko-KR" altLang="en-US" sz="80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대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  </a:t>
              </a:r>
              <a:r>
                <a:rPr lang="en-US" altLang="ko-KR" sz="105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&gt;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 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타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나이대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8ABEBF1-53CF-463D-899A-0ADCEA18FA64}"/>
              </a:ext>
            </a:extLst>
          </p:cNvPr>
          <p:cNvGrpSpPr/>
          <p:nvPr/>
        </p:nvGrpSpPr>
        <p:grpSpPr>
          <a:xfrm>
            <a:off x="2053933" y="3679481"/>
            <a:ext cx="1366365" cy="260306"/>
            <a:chOff x="1981499" y="3679481"/>
            <a:chExt cx="1366365" cy="260306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E7F2CEE-039C-4BB7-A985-D773457FB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967">
              <a:off x="2149900" y="3729513"/>
              <a:ext cx="1107169" cy="210274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25C735E-D626-4CC0-8E32-3D33E9B721A4}"/>
                </a:ext>
              </a:extLst>
            </p:cNvPr>
            <p:cNvSpPr txBox="1"/>
            <p:nvPr/>
          </p:nvSpPr>
          <p:spPr>
            <a:xfrm>
              <a:off x="1981499" y="3679481"/>
              <a:ext cx="13663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Bright  </a:t>
              </a:r>
              <a:r>
                <a:rPr lang="ko-KR" altLang="en-US" sz="105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≒</a:t>
              </a:r>
              <a:r>
                <a:rPr lang="ko-KR" altLang="en-US" sz="80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</a:t>
              </a:r>
              <a:r>
                <a:rPr lang="en-US" altLang="ko-KR" sz="800" b="1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Harmony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85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276BED-D689-49AD-B000-ADD610E063C5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409A4-6550-45E5-95C0-B9B31F7D33D2}"/>
              </a:ext>
            </a:extLst>
          </p:cNvPr>
          <p:cNvSpPr txBox="1"/>
          <p:nvPr/>
        </p:nvSpPr>
        <p:spPr>
          <a:xfrm>
            <a:off x="467544" y="700921"/>
            <a:ext cx="4680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구현 기준 설정</a:t>
            </a:r>
            <a:endParaRPr lang="ko-KR" altLang="en-US" sz="1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D44D14A-33A0-4CE3-ACD4-924C3D47CA1D}"/>
              </a:ext>
            </a:extLst>
          </p:cNvPr>
          <p:cNvGrpSpPr/>
          <p:nvPr/>
        </p:nvGrpSpPr>
        <p:grpSpPr>
          <a:xfrm>
            <a:off x="553287" y="987574"/>
            <a:ext cx="8159653" cy="2007174"/>
            <a:chOff x="553287" y="2787095"/>
            <a:chExt cx="8159653" cy="2007174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C83F7F9-DBA4-4866-810F-25CFD8924437}"/>
                </a:ext>
              </a:extLst>
            </p:cNvPr>
            <p:cNvSpPr/>
            <p:nvPr/>
          </p:nvSpPr>
          <p:spPr>
            <a:xfrm>
              <a:off x="566068" y="2931111"/>
              <a:ext cx="4005932" cy="1863158"/>
            </a:xfrm>
            <a:prstGeom prst="roundRect">
              <a:avLst>
                <a:gd name="adj" fmla="val 3991"/>
              </a:avLst>
            </a:prstGeom>
            <a:noFill/>
            <a:ln w="6350">
              <a:solidFill>
                <a:srgbClr val="D2D2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CA9CD4-DC05-45A3-81C9-9611E3B70A44}"/>
                </a:ext>
              </a:extLst>
            </p:cNvPr>
            <p:cNvSpPr txBox="1"/>
            <p:nvPr/>
          </p:nvSpPr>
          <p:spPr>
            <a:xfrm>
              <a:off x="685257" y="2787095"/>
              <a:ext cx="18946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얼굴색을 </a:t>
              </a:r>
              <a:r>
                <a:rPr lang="ko-KR" altLang="en-US" sz="8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밝아보이게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하는 대표 </a:t>
              </a:r>
              <a:r>
                <a:rPr lang="ko-KR" altLang="en-US" sz="8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색상값</a:t>
              </a:r>
              <a:endPara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E673108F-BBC1-49FC-B8E1-CDA13576881A}"/>
                </a:ext>
              </a:extLst>
            </p:cNvPr>
            <p:cNvSpPr/>
            <p:nvPr/>
          </p:nvSpPr>
          <p:spPr>
            <a:xfrm>
              <a:off x="4691188" y="2931111"/>
              <a:ext cx="4005932" cy="1863158"/>
            </a:xfrm>
            <a:prstGeom prst="roundRect">
              <a:avLst>
                <a:gd name="adj" fmla="val 3991"/>
              </a:avLst>
            </a:prstGeom>
            <a:noFill/>
            <a:ln w="6350">
              <a:solidFill>
                <a:srgbClr val="D2D2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B62D859-DEB9-40A8-9059-C841675F19EF}"/>
                </a:ext>
              </a:extLst>
            </p:cNvPr>
            <p:cNvSpPr txBox="1"/>
            <p:nvPr/>
          </p:nvSpPr>
          <p:spPr>
            <a:xfrm>
              <a:off x="4810376" y="2787095"/>
              <a:ext cx="206588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얼굴색과 조화로움을 보여주는 대표 </a:t>
              </a:r>
              <a:r>
                <a:rPr lang="ko-KR" altLang="en-US" sz="8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색상값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endPara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77" name="그림 7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E1D3575-C2B5-443D-85EA-B9DFF55CBF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400" b="24301"/>
            <a:stretch/>
          </p:blipFill>
          <p:spPr>
            <a:xfrm>
              <a:off x="926493" y="3054228"/>
              <a:ext cx="3306843" cy="1388351"/>
            </a:xfrm>
            <a:prstGeom prst="rect">
              <a:avLst/>
            </a:prstGeom>
          </p:spPr>
        </p:pic>
        <p:pic>
          <p:nvPicPr>
            <p:cNvPr id="79" name="그림 7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B06181E-1C84-4305-B264-92DDA09EB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341" b="28013"/>
            <a:stretch/>
          </p:blipFill>
          <p:spPr>
            <a:xfrm>
              <a:off x="4887045" y="3048498"/>
              <a:ext cx="3516292" cy="139628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1568E90-313D-4482-B48A-994B93CC911C}"/>
                </a:ext>
              </a:extLst>
            </p:cNvPr>
            <p:cNvSpPr txBox="1"/>
            <p:nvPr/>
          </p:nvSpPr>
          <p:spPr>
            <a:xfrm>
              <a:off x="553287" y="4443958"/>
              <a:ext cx="4016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20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대 여성이 바라봤을 때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얼굴색을 가장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밝아보이게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하는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색상값은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각 보색의 원색에 대해서 채도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5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감소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명도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5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증가 시켰을 때의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색상값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16A9D20-EA57-4667-BB87-4151AE2F5113}"/>
                </a:ext>
              </a:extLst>
            </p:cNvPr>
            <p:cNvSpPr txBox="1"/>
            <p:nvPr/>
          </p:nvSpPr>
          <p:spPr>
            <a:xfrm>
              <a:off x="4696014" y="4442579"/>
              <a:ext cx="4016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20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대 여성이 바라봤을 때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얼굴색과 가장 조화를 이루는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색상값은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각 보색의 원색에 대해서 색상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72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도 증가 시켰을 때의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색상값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499B64-838B-4BA2-959B-C3608392BD9A}"/>
              </a:ext>
            </a:extLst>
          </p:cNvPr>
          <p:cNvGrpSpPr/>
          <p:nvPr/>
        </p:nvGrpSpPr>
        <p:grpSpPr>
          <a:xfrm>
            <a:off x="545925" y="3003798"/>
            <a:ext cx="8399127" cy="2007174"/>
            <a:chOff x="545925" y="996767"/>
            <a:chExt cx="8399127" cy="2007174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C2FC5B81-99B3-46E6-AEB0-6E9E64D2CAB4}"/>
                </a:ext>
              </a:extLst>
            </p:cNvPr>
            <p:cNvSpPr/>
            <p:nvPr/>
          </p:nvSpPr>
          <p:spPr>
            <a:xfrm>
              <a:off x="558706" y="1140783"/>
              <a:ext cx="4005932" cy="1863158"/>
            </a:xfrm>
            <a:prstGeom prst="roundRect">
              <a:avLst>
                <a:gd name="adj" fmla="val 3991"/>
              </a:avLst>
            </a:prstGeom>
            <a:noFill/>
            <a:ln w="6350">
              <a:solidFill>
                <a:srgbClr val="D2D2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CA8A954-3E31-4618-BABD-695ABBAA09F3}"/>
                </a:ext>
              </a:extLst>
            </p:cNvPr>
            <p:cNvSpPr txBox="1"/>
            <p:nvPr/>
          </p:nvSpPr>
          <p:spPr>
            <a:xfrm>
              <a:off x="677895" y="996767"/>
              <a:ext cx="79776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대표 안면부위</a:t>
              </a:r>
              <a:endPara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D469214-D409-4402-8500-0D366EDDC944}"/>
                </a:ext>
              </a:extLst>
            </p:cNvPr>
            <p:cNvSpPr txBox="1"/>
            <p:nvPr/>
          </p:nvSpPr>
          <p:spPr>
            <a:xfrm>
              <a:off x="545925" y="2764305"/>
              <a:ext cx="40169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20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대 여성이 바라봤을 때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전체 얼굴색과 비슷한 색상을 갖는 안면부위는 턱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B6C6EE9-594A-4B3C-A91B-A98D1B851138}"/>
                </a:ext>
              </a:extLst>
            </p:cNvPr>
            <p:cNvSpPr txBox="1"/>
            <p:nvPr/>
          </p:nvSpPr>
          <p:spPr>
            <a:xfrm>
              <a:off x="5552748" y="1748062"/>
              <a:ext cx="25476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대표 안면부위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: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턱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얼굴색을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밝아보이게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하는 대표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색상값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2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</a:t>
              </a:r>
            </a:p>
            <a:p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: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각 보색의 원색에 대해 채도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5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감소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명도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5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증가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얼굴색과 조화로움을 보여주는 대표 </a:t>
              </a:r>
              <a:r>
                <a:rPr lang="ko-KR" altLang="en-US" sz="800" dirty="0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색상값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2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</a:t>
              </a:r>
            </a:p>
            <a:p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: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각 보색의 원색에 대해 색상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72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도 증가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pic>
          <p:nvPicPr>
            <p:cNvPr id="96" name="그림 9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9324BDD-BC2F-461B-8427-D2AAC89AF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268" b="29001"/>
            <a:stretch/>
          </p:blipFill>
          <p:spPr>
            <a:xfrm>
              <a:off x="926492" y="1258169"/>
              <a:ext cx="3303091" cy="1481943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31369B7-A24F-4B47-9D61-02B87B489E8F}"/>
                </a:ext>
              </a:extLst>
            </p:cNvPr>
            <p:cNvSpPr txBox="1"/>
            <p:nvPr/>
          </p:nvSpPr>
          <p:spPr>
            <a:xfrm>
              <a:off x="4625752" y="1220199"/>
              <a:ext cx="401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&lt; 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알고리즘 기준 설정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&gt;</a:t>
              </a:r>
            </a:p>
            <a:p>
              <a:pPr algn="ctr"/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설문조사에서 </a:t>
              </a:r>
              <a:r>
                <a:rPr lang="en-US" altLang="ko-KR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20</a:t>
              </a:r>
              <a:r>
                <a:rPr lang="ko-KR" altLang="en-US" sz="8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대 여자 선택 기준</a:t>
              </a:r>
              <a:endPara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BC33C99-00F1-403D-901F-3A7E3B3EDC17}"/>
                </a:ext>
              </a:extLst>
            </p:cNvPr>
            <p:cNvSpPr txBox="1"/>
            <p:nvPr/>
          </p:nvSpPr>
          <p:spPr>
            <a:xfrm>
              <a:off x="7255731" y="2849910"/>
              <a:ext cx="1689321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https://github.com/slmteruto/CAI/cys/CAI_ServeyResult.ipynb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64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276BED-D689-49AD-B000-ADD610E063C5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409A4-6550-45E5-95C0-B9B31F7D33D2}"/>
              </a:ext>
            </a:extLst>
          </p:cNvPr>
          <p:cNvSpPr txBox="1"/>
          <p:nvPr/>
        </p:nvSpPr>
        <p:spPr>
          <a:xfrm>
            <a:off x="467544" y="700921"/>
            <a:ext cx="4680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목적</a:t>
            </a:r>
            <a:endParaRPr lang="ko-KR" altLang="en-US" sz="1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2FC5B81-99B3-46E6-AEB0-6E9E64D2CAB4}"/>
              </a:ext>
            </a:extLst>
          </p:cNvPr>
          <p:cNvSpPr/>
          <p:nvPr/>
        </p:nvSpPr>
        <p:spPr>
          <a:xfrm>
            <a:off x="558706" y="3219822"/>
            <a:ext cx="8117750" cy="1800200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A8A954-3E31-4618-BABD-695ABBAA09F3}"/>
              </a:ext>
            </a:extLst>
          </p:cNvPr>
          <p:cNvSpPr txBox="1"/>
          <p:nvPr/>
        </p:nvSpPr>
        <p:spPr>
          <a:xfrm>
            <a:off x="677895" y="3075806"/>
            <a:ext cx="151784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목적 설문조사 결과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6C6EE9-594A-4B3C-A91B-A98D1B851138}"/>
              </a:ext>
            </a:extLst>
          </p:cNvPr>
          <p:cNvSpPr txBox="1"/>
          <p:nvPr/>
        </p:nvSpPr>
        <p:spPr>
          <a:xfrm>
            <a:off x="6444208" y="3435846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목적에 대해 설문 조사시에 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악세서리와 염색에도 이용하고 싶다는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의견 제시해줌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네이버 </a:t>
            </a: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데이터랩을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이용하여 각 목적에 대한 검색 결과를 알아보았을 때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악세서리는 상승선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화장과 염색은 하강선을 보임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이후에 악세서리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화장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염색 순으로 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웹사이트에 추천시스템 도입해봐도 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좋을 것으로 예상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3FE0409-19A4-4B88-B389-E4B8C947134A}"/>
              </a:ext>
            </a:extLst>
          </p:cNvPr>
          <p:cNvGrpSpPr/>
          <p:nvPr/>
        </p:nvGrpSpPr>
        <p:grpSpPr>
          <a:xfrm>
            <a:off x="3707904" y="1540248"/>
            <a:ext cx="2649577" cy="1391541"/>
            <a:chOff x="3411885" y="915565"/>
            <a:chExt cx="4587974" cy="3168353"/>
          </a:xfrm>
        </p:grpSpPr>
        <p:pic>
          <p:nvPicPr>
            <p:cNvPr id="22" name="그림 21" descr="조류이(가) 표시된 사진&#10;&#10;자동 생성된 설명">
              <a:extLst>
                <a:ext uri="{FF2B5EF4-FFF2-40B4-BE49-F238E27FC236}">
                  <a16:creationId xmlns:a16="http://schemas.microsoft.com/office/drawing/2014/main" id="{AAAACCD3-B862-4805-A518-B2AA77C3C5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18" b="12724"/>
            <a:stretch/>
          </p:blipFill>
          <p:spPr>
            <a:xfrm>
              <a:off x="3411885" y="915565"/>
              <a:ext cx="4587974" cy="3168353"/>
            </a:xfrm>
            <a:prstGeom prst="rect">
              <a:avLst/>
            </a:prstGeom>
          </p:spPr>
        </p:pic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145DC77-CB9F-47C8-8854-A861D58A98F4}"/>
                </a:ext>
              </a:extLst>
            </p:cNvPr>
            <p:cNvSpPr/>
            <p:nvPr/>
          </p:nvSpPr>
          <p:spPr>
            <a:xfrm>
              <a:off x="3746090" y="1843548"/>
              <a:ext cx="4195916" cy="685929"/>
            </a:xfrm>
            <a:custGeom>
              <a:avLst/>
              <a:gdLst>
                <a:gd name="connsiteX0" fmla="*/ 0 w 4195916"/>
                <a:gd name="connsiteY0" fmla="*/ 575187 h 685929"/>
                <a:gd name="connsiteX1" fmla="*/ 309716 w 4195916"/>
                <a:gd name="connsiteY1" fmla="*/ 427704 h 685929"/>
                <a:gd name="connsiteX2" fmla="*/ 774291 w 4195916"/>
                <a:gd name="connsiteY2" fmla="*/ 508820 h 685929"/>
                <a:gd name="connsiteX3" fmla="*/ 1231491 w 4195916"/>
                <a:gd name="connsiteY3" fmla="*/ 494071 h 685929"/>
                <a:gd name="connsiteX4" fmla="*/ 1659194 w 4195916"/>
                <a:gd name="connsiteY4" fmla="*/ 390833 h 685929"/>
                <a:gd name="connsiteX5" fmla="*/ 2123768 w 4195916"/>
                <a:gd name="connsiteY5" fmla="*/ 685800 h 685929"/>
                <a:gd name="connsiteX6" fmla="*/ 2580968 w 4195916"/>
                <a:gd name="connsiteY6" fmla="*/ 427704 h 685929"/>
                <a:gd name="connsiteX7" fmla="*/ 3052916 w 4195916"/>
                <a:gd name="connsiteY7" fmla="*/ 390833 h 685929"/>
                <a:gd name="connsiteX8" fmla="*/ 3480620 w 4195916"/>
                <a:gd name="connsiteY8" fmla="*/ 597310 h 685929"/>
                <a:gd name="connsiteX9" fmla="*/ 3923071 w 4195916"/>
                <a:gd name="connsiteY9" fmla="*/ 132736 h 685929"/>
                <a:gd name="connsiteX10" fmla="*/ 4195916 w 4195916"/>
                <a:gd name="connsiteY10" fmla="*/ 0 h 68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5916" h="685929">
                  <a:moveTo>
                    <a:pt x="0" y="575187"/>
                  </a:moveTo>
                  <a:cubicBezTo>
                    <a:pt x="90333" y="506976"/>
                    <a:pt x="180667" y="438765"/>
                    <a:pt x="309716" y="427704"/>
                  </a:cubicBezTo>
                  <a:cubicBezTo>
                    <a:pt x="438765" y="416643"/>
                    <a:pt x="620662" y="497759"/>
                    <a:pt x="774291" y="508820"/>
                  </a:cubicBezTo>
                  <a:cubicBezTo>
                    <a:pt x="927920" y="519881"/>
                    <a:pt x="1084007" y="513735"/>
                    <a:pt x="1231491" y="494071"/>
                  </a:cubicBezTo>
                  <a:cubicBezTo>
                    <a:pt x="1378975" y="474407"/>
                    <a:pt x="1510481" y="358878"/>
                    <a:pt x="1659194" y="390833"/>
                  </a:cubicBezTo>
                  <a:cubicBezTo>
                    <a:pt x="1807907" y="422788"/>
                    <a:pt x="1970139" y="679655"/>
                    <a:pt x="2123768" y="685800"/>
                  </a:cubicBezTo>
                  <a:cubicBezTo>
                    <a:pt x="2277397" y="691945"/>
                    <a:pt x="2426110" y="476865"/>
                    <a:pt x="2580968" y="427704"/>
                  </a:cubicBezTo>
                  <a:cubicBezTo>
                    <a:pt x="2735826" y="378543"/>
                    <a:pt x="2902974" y="362565"/>
                    <a:pt x="3052916" y="390833"/>
                  </a:cubicBezTo>
                  <a:cubicBezTo>
                    <a:pt x="3202858" y="419101"/>
                    <a:pt x="3335594" y="640326"/>
                    <a:pt x="3480620" y="597310"/>
                  </a:cubicBezTo>
                  <a:cubicBezTo>
                    <a:pt x="3625646" y="554294"/>
                    <a:pt x="3803855" y="232288"/>
                    <a:pt x="3923071" y="132736"/>
                  </a:cubicBezTo>
                  <a:cubicBezTo>
                    <a:pt x="4042287" y="33184"/>
                    <a:pt x="4119101" y="16592"/>
                    <a:pt x="4195916" y="0"/>
                  </a:cubicBezTo>
                </a:path>
              </a:pathLst>
            </a:custGeom>
            <a:noFill/>
            <a:ln w="38100">
              <a:solidFill>
                <a:srgbClr val="83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4D7A8AE-BD79-49D3-A041-95799C952215}"/>
              </a:ext>
            </a:extLst>
          </p:cNvPr>
          <p:cNvSpPr/>
          <p:nvPr/>
        </p:nvSpPr>
        <p:spPr>
          <a:xfrm>
            <a:off x="566068" y="1135078"/>
            <a:ext cx="8110388" cy="1863158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E3BB2D-8766-4CA5-B024-A07DC4D6CEDC}"/>
              </a:ext>
            </a:extLst>
          </p:cNvPr>
          <p:cNvSpPr txBox="1"/>
          <p:nvPr/>
        </p:nvSpPr>
        <p:spPr>
          <a:xfrm>
            <a:off x="685258" y="991062"/>
            <a:ext cx="118384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목적 중 옷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77E164-1F45-4907-97E3-6EA8BBD889F0}"/>
              </a:ext>
            </a:extLst>
          </p:cNvPr>
          <p:cNvSpPr txBox="1"/>
          <p:nvPr/>
        </p:nvSpPr>
        <p:spPr>
          <a:xfrm>
            <a:off x="1146033" y="1276186"/>
            <a:ext cx="220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목적 설문조사 결과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A8C0405F-7709-4875-BF18-582A8A7471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2" b="26200"/>
          <a:stretch/>
        </p:blipFill>
        <p:spPr>
          <a:xfrm>
            <a:off x="819174" y="1491631"/>
            <a:ext cx="2744714" cy="143814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607E59E-D2D9-447D-9A96-D517B04C635A}"/>
              </a:ext>
            </a:extLst>
          </p:cNvPr>
          <p:cNvSpPr txBox="1"/>
          <p:nvPr/>
        </p:nvSpPr>
        <p:spPr>
          <a:xfrm>
            <a:off x="3995936" y="1281059"/>
            <a:ext cx="220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목적 중 옷 검색 결과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65CE6E77-06F9-4D54-B958-CD3764EE6E4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5" b="26201"/>
          <a:stretch/>
        </p:blipFill>
        <p:spPr>
          <a:xfrm>
            <a:off x="819173" y="3589854"/>
            <a:ext cx="2744715" cy="133725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396FE56-228E-43C4-A1DC-C59A39B24733}"/>
              </a:ext>
            </a:extLst>
          </p:cNvPr>
          <p:cNvSpPr txBox="1"/>
          <p:nvPr/>
        </p:nvSpPr>
        <p:spPr>
          <a:xfrm>
            <a:off x="1146033" y="3374410"/>
            <a:ext cx="220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목적 설문조사 결과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481D94-AA8F-4E73-B0DF-42C06CEA346D}"/>
              </a:ext>
            </a:extLst>
          </p:cNvPr>
          <p:cNvSpPr txBox="1"/>
          <p:nvPr/>
        </p:nvSpPr>
        <p:spPr>
          <a:xfrm>
            <a:off x="4099712" y="3374410"/>
            <a:ext cx="18232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목적 검색 결과</a:t>
            </a:r>
            <a:endParaRPr lang="en-US" altLang="ko-KR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3" name="그림 5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EE6D37C-9610-4EC5-93BB-64D4932A460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4" b="11611"/>
          <a:stretch/>
        </p:blipFill>
        <p:spPr>
          <a:xfrm>
            <a:off x="3707904" y="3589854"/>
            <a:ext cx="2677864" cy="1430167"/>
          </a:xfrm>
          <a:prstGeom prst="rect">
            <a:avLst/>
          </a:prstGeom>
        </p:spPr>
      </p:pic>
      <p:cxnSp>
        <p:nvCxnSpPr>
          <p:cNvPr id="78" name="Shape 42">
            <a:extLst>
              <a:ext uri="{FF2B5EF4-FFF2-40B4-BE49-F238E27FC236}">
                <a16:creationId xmlns:a16="http://schemas.microsoft.com/office/drawing/2014/main" id="{9475F660-12FA-4C4F-BBF6-FC79AF8CACD8}"/>
              </a:ext>
            </a:extLst>
          </p:cNvPr>
          <p:cNvCxnSpPr>
            <a:cxnSpLocks/>
          </p:cNvCxnSpPr>
          <p:nvPr/>
        </p:nvCxnSpPr>
        <p:spPr>
          <a:xfrm flipV="1">
            <a:off x="1491686" y="3805528"/>
            <a:ext cx="4431299" cy="740722"/>
          </a:xfrm>
          <a:prstGeom prst="curvedConnector3">
            <a:avLst>
              <a:gd name="adj1" fmla="val 4276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4386455-F7C0-4062-B042-91785CA1F847}"/>
              </a:ext>
            </a:extLst>
          </p:cNvPr>
          <p:cNvGrpSpPr/>
          <p:nvPr/>
        </p:nvGrpSpPr>
        <p:grpSpPr>
          <a:xfrm>
            <a:off x="5940152" y="3589854"/>
            <a:ext cx="587170" cy="359340"/>
            <a:chOff x="8809366" y="4485308"/>
            <a:chExt cx="587170" cy="35934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377E656-443D-4C11-942F-F12F1BE14D3A}"/>
                </a:ext>
              </a:extLst>
            </p:cNvPr>
            <p:cNvGrpSpPr/>
            <p:nvPr/>
          </p:nvGrpSpPr>
          <p:grpSpPr>
            <a:xfrm>
              <a:off x="8809366" y="4485308"/>
              <a:ext cx="504056" cy="184666"/>
              <a:chOff x="8809366" y="4485308"/>
              <a:chExt cx="504056" cy="184666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B21DE24-1746-4F0F-AC52-D9EE7EB5DA92}"/>
                  </a:ext>
                </a:extLst>
              </p:cNvPr>
              <p:cNvSpPr/>
              <p:nvPr/>
            </p:nvSpPr>
            <p:spPr>
              <a:xfrm>
                <a:off x="8809366" y="4541637"/>
                <a:ext cx="72008" cy="72008"/>
              </a:xfrm>
              <a:prstGeom prst="rect">
                <a:avLst/>
              </a:prstGeom>
              <a:solidFill>
                <a:srgbClr val="FF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EA2D558-5DDB-4CC5-B1F1-CF9B86A404E7}"/>
                  </a:ext>
                </a:extLst>
              </p:cNvPr>
              <p:cNvSpPr txBox="1"/>
              <p:nvPr/>
            </p:nvSpPr>
            <p:spPr>
              <a:xfrm>
                <a:off x="8809366" y="4485308"/>
                <a:ext cx="504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Cosmetic</a:t>
                </a:r>
                <a:endParaRPr lang="ko-KR" altLang="en-US" sz="600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F4616DB-7D27-4601-80DA-317E42611596}"/>
                </a:ext>
              </a:extLst>
            </p:cNvPr>
            <p:cNvGrpSpPr/>
            <p:nvPr/>
          </p:nvGrpSpPr>
          <p:grpSpPr>
            <a:xfrm>
              <a:off x="8809366" y="4572645"/>
              <a:ext cx="522312" cy="184666"/>
              <a:chOff x="8818485" y="4578682"/>
              <a:chExt cx="522312" cy="18466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A2B36CE-E10E-4ADD-A9F1-E7F56EF9DFEF}"/>
                  </a:ext>
                </a:extLst>
              </p:cNvPr>
              <p:cNvSpPr/>
              <p:nvPr/>
            </p:nvSpPr>
            <p:spPr>
              <a:xfrm>
                <a:off x="8818485" y="4635011"/>
                <a:ext cx="72008" cy="72008"/>
              </a:xfrm>
              <a:prstGeom prst="rect">
                <a:avLst/>
              </a:prstGeom>
              <a:solidFill>
                <a:srgbClr val="1835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5AED1F-7702-4F48-ADD3-07DD5D1223C7}"/>
                  </a:ext>
                </a:extLst>
              </p:cNvPr>
              <p:cNvSpPr txBox="1"/>
              <p:nvPr/>
            </p:nvSpPr>
            <p:spPr>
              <a:xfrm>
                <a:off x="8818485" y="4578682"/>
                <a:ext cx="5223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Dye</a:t>
                </a:r>
                <a:endParaRPr lang="ko-KR" altLang="en-US" sz="600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CDB63CE-0B6B-41FF-A3EB-FE002E3B780C}"/>
                </a:ext>
              </a:extLst>
            </p:cNvPr>
            <p:cNvGrpSpPr/>
            <p:nvPr/>
          </p:nvGrpSpPr>
          <p:grpSpPr>
            <a:xfrm>
              <a:off x="8809366" y="4659982"/>
              <a:ext cx="587170" cy="184666"/>
              <a:chOff x="8809366" y="4691340"/>
              <a:chExt cx="587170" cy="184666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B70C1D79-81F2-4153-9268-02A412B76752}"/>
                  </a:ext>
                </a:extLst>
              </p:cNvPr>
              <p:cNvSpPr/>
              <p:nvPr/>
            </p:nvSpPr>
            <p:spPr>
              <a:xfrm>
                <a:off x="8809366" y="4747669"/>
                <a:ext cx="72008" cy="72008"/>
              </a:xfrm>
              <a:prstGeom prst="rect">
                <a:avLst/>
              </a:prstGeom>
              <a:solidFill>
                <a:srgbClr val="FF3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E07632-6A89-43D8-A00E-06E6CCCF447A}"/>
                  </a:ext>
                </a:extLst>
              </p:cNvPr>
              <p:cNvSpPr txBox="1"/>
              <p:nvPr/>
            </p:nvSpPr>
            <p:spPr>
              <a:xfrm>
                <a:off x="8809366" y="4691340"/>
                <a:ext cx="58717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Accessory</a:t>
                </a:r>
                <a:endParaRPr lang="ko-KR" altLang="en-US" sz="600" dirty="0"/>
              </a:p>
            </p:txBody>
          </p:sp>
        </p:grpSp>
      </p:grp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74D9EDB1-CF89-415A-8858-3E08EF1B7197}"/>
              </a:ext>
            </a:extLst>
          </p:cNvPr>
          <p:cNvSpPr/>
          <p:nvPr/>
        </p:nvSpPr>
        <p:spPr>
          <a:xfrm rot="4847398">
            <a:off x="6276396" y="1889221"/>
            <a:ext cx="144272" cy="124372"/>
          </a:xfrm>
          <a:prstGeom prst="triangle">
            <a:avLst/>
          </a:prstGeom>
          <a:solidFill>
            <a:srgbClr val="83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A1EA21-208A-4923-93B5-4F3BDCFF4E56}"/>
              </a:ext>
            </a:extLst>
          </p:cNvPr>
          <p:cNvSpPr txBox="1"/>
          <p:nvPr/>
        </p:nvSpPr>
        <p:spPr>
          <a:xfrm>
            <a:off x="6614740" y="1485240"/>
            <a:ext cx="21337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/>
              <a:t>설문조사 결과 </a:t>
            </a:r>
            <a:r>
              <a:rPr lang="ko-KR" altLang="en-US" sz="800" dirty="0" err="1"/>
              <a:t>퍼스널컬러에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r>
              <a:rPr lang="ko-KR" altLang="en-US" sz="800" dirty="0"/>
              <a:t>    옷 </a:t>
            </a:r>
            <a:r>
              <a:rPr lang="ko-KR" altLang="en-US" sz="800" dirty="0" err="1"/>
              <a:t>매칭을</a:t>
            </a:r>
            <a:r>
              <a:rPr lang="ko-KR" altLang="en-US" sz="800" dirty="0"/>
              <a:t> 목적으로 사용하고자 </a:t>
            </a:r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ko-KR" altLang="en-US" sz="800" dirty="0"/>
              <a:t>하는 사람들이 가장 많음</a:t>
            </a:r>
            <a:endParaRPr lang="en-US" altLang="ko-KR" sz="8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/>
              <a:t>네이버 </a:t>
            </a:r>
            <a:r>
              <a:rPr lang="ko-KR" altLang="en-US" sz="800" dirty="0" err="1"/>
              <a:t>데이터랩을</a:t>
            </a:r>
            <a:r>
              <a:rPr lang="ko-KR" altLang="en-US" sz="800" dirty="0"/>
              <a:t> 이용하여 </a:t>
            </a:r>
            <a:endParaRPr lang="en-US" altLang="ko-KR" sz="800" dirty="0"/>
          </a:p>
          <a:p>
            <a:r>
              <a:rPr lang="en-US" altLang="ko-KR" sz="800" dirty="0"/>
              <a:t>     </a:t>
            </a:r>
            <a:r>
              <a:rPr lang="ko-KR" altLang="en-US" sz="800" dirty="0" err="1"/>
              <a:t>퍼스널컬러</a:t>
            </a:r>
            <a:r>
              <a:rPr lang="ko-KR" altLang="en-US" sz="800" dirty="0"/>
              <a:t> 목적 중 옷 검색 결과 </a:t>
            </a:r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ko-KR" altLang="en-US" sz="800" dirty="0"/>
              <a:t>상승선 나타남</a:t>
            </a:r>
            <a:endParaRPr lang="en-US" altLang="ko-KR" sz="8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8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/>
              <a:t>중간프로젝트 때 사용했던 </a:t>
            </a:r>
            <a:endParaRPr lang="en-US" altLang="ko-KR" sz="800" dirty="0"/>
          </a:p>
          <a:p>
            <a:r>
              <a:rPr lang="en-US" altLang="ko-KR" sz="800" dirty="0"/>
              <a:t>     ‘</a:t>
            </a:r>
            <a:r>
              <a:rPr lang="ko-KR" altLang="en-US" sz="800" dirty="0" err="1"/>
              <a:t>무신사</a:t>
            </a:r>
            <a:r>
              <a:rPr lang="ko-KR" altLang="en-US" sz="800" dirty="0"/>
              <a:t> 옷</a:t>
            </a:r>
            <a:r>
              <a:rPr lang="en-US" altLang="ko-KR" sz="800" dirty="0"/>
              <a:t>’</a:t>
            </a:r>
            <a:r>
              <a:rPr lang="ko-KR" altLang="en-US" sz="800" dirty="0"/>
              <a:t>과 매칭시켜도 </a:t>
            </a:r>
            <a:endParaRPr lang="en-US" altLang="ko-KR" sz="800" dirty="0"/>
          </a:p>
          <a:p>
            <a:r>
              <a:rPr lang="en-US" altLang="ko-KR" sz="800" dirty="0"/>
              <a:t>     </a:t>
            </a:r>
            <a:r>
              <a:rPr lang="ko-KR" altLang="en-US" sz="800" dirty="0"/>
              <a:t>좋을 것이란 결과 도출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95642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74311B6-BA12-4C73-999B-B3E0A90C3BC9}"/>
              </a:ext>
            </a:extLst>
          </p:cNvPr>
          <p:cNvSpPr txBox="1"/>
          <p:nvPr/>
        </p:nvSpPr>
        <p:spPr>
          <a:xfrm>
            <a:off x="1691680" y="1491630"/>
            <a:ext cx="5760640" cy="286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설문조사와 네이버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데이터랩을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이용한 알고리즘 기준 설정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대표 그룹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20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 여성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대표 안면 부위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턱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얼굴색을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대표 색상 값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보색의 원색에 대해서 채도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감소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증가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얼굴색과 조화로움을 보여주는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대표 색상 값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보색의 원색에 대해서 색상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72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 증가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퍼스널 컬러 사용 목적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설문조사 결과 옷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매칭시에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사용한다는 응답 높음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네이버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데이터랩에서도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퍼스널컬러와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옷을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연관지은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검색량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꾸준히 증가하는 추세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웹사이트 상에 패션아이템 추천 시스템을 넣어도 좋을 것이라 판단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화장품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염색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악세서리도 이후의 추가 추천 시스템으로 선정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BFB747F-1FA3-4A60-BEB9-B5C0D4F3DA96}"/>
              </a:ext>
            </a:extLst>
          </p:cNvPr>
          <p:cNvGrpSpPr/>
          <p:nvPr/>
        </p:nvGrpSpPr>
        <p:grpSpPr>
          <a:xfrm>
            <a:off x="-252536" y="716672"/>
            <a:ext cx="9396536" cy="630942"/>
            <a:chOff x="-252536" y="843558"/>
            <a:chExt cx="9396536" cy="6309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AA36EE-7BC9-4D83-AEEC-FA30E3048031}"/>
                </a:ext>
              </a:extLst>
            </p:cNvPr>
            <p:cNvSpPr txBox="1"/>
            <p:nvPr/>
          </p:nvSpPr>
          <p:spPr>
            <a:xfrm>
              <a:off x="-252536" y="925651"/>
              <a:ext cx="9396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18355B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퍼스널 컬러 관련 </a:t>
              </a:r>
              <a:r>
                <a:rPr lang="ko-KR" altLang="en-US" sz="2000" dirty="0">
                  <a:solidFill>
                    <a:srgbClr val="6F96D7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데이터 분석 결과</a:t>
              </a:r>
              <a:endParaRPr lang="en-US" altLang="ko-KR" sz="3000" dirty="0">
                <a:solidFill>
                  <a:srgbClr val="CFCF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760605-64E3-4662-8894-603619F55E10}"/>
                </a:ext>
              </a:extLst>
            </p:cNvPr>
            <p:cNvSpPr txBox="1"/>
            <p:nvPr/>
          </p:nvSpPr>
          <p:spPr>
            <a:xfrm>
              <a:off x="1979712" y="843558"/>
              <a:ext cx="6902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>
                  <a:solidFill>
                    <a:srgbClr val="CFCFCF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83E3ED-DFE3-4D88-9FD6-DCC8A31471A4}"/>
                </a:ext>
              </a:extLst>
            </p:cNvPr>
            <p:cNvSpPr txBox="1"/>
            <p:nvPr/>
          </p:nvSpPr>
          <p:spPr>
            <a:xfrm>
              <a:off x="6228184" y="843558"/>
              <a:ext cx="72846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>
                  <a:solidFill>
                    <a:srgbClr val="CFCFCF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48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64E6ABD-3792-4241-9161-D04CFD6921D5}"/>
              </a:ext>
            </a:extLst>
          </p:cNvPr>
          <p:cNvSpPr/>
          <p:nvPr/>
        </p:nvSpPr>
        <p:spPr>
          <a:xfrm>
            <a:off x="-252536" y="0"/>
            <a:ext cx="2232248" cy="5143500"/>
          </a:xfrm>
          <a:prstGeom prst="rect">
            <a:avLst/>
          </a:prstGeom>
          <a:solidFill>
            <a:srgbClr val="13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28BC9-359A-4B26-8E12-FA084324DD68}"/>
              </a:ext>
            </a:extLst>
          </p:cNvPr>
          <p:cNvSpPr txBox="1"/>
          <p:nvPr/>
        </p:nvSpPr>
        <p:spPr>
          <a:xfrm>
            <a:off x="395536" y="41151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FCF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Contents</a:t>
            </a:r>
            <a:endParaRPr lang="ko-KR" altLang="en-US" sz="1400" dirty="0">
              <a:solidFill>
                <a:srgbClr val="CFCF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BF96EC-8252-4550-8245-9FAEFA353094}"/>
              </a:ext>
            </a:extLst>
          </p:cNvPr>
          <p:cNvGrpSpPr/>
          <p:nvPr/>
        </p:nvGrpSpPr>
        <p:grpSpPr>
          <a:xfrm>
            <a:off x="467544" y="1289599"/>
            <a:ext cx="5760640" cy="538609"/>
            <a:chOff x="467544" y="1274813"/>
            <a:chExt cx="5760640" cy="5386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A87E28-0580-4531-A754-E162CCD2C474}"/>
                </a:ext>
              </a:extLst>
            </p:cNvPr>
            <p:cNvSpPr txBox="1"/>
            <p:nvPr/>
          </p:nvSpPr>
          <p:spPr>
            <a:xfrm>
              <a:off x="467544" y="1274813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Chapter 01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5565BF-D77A-4039-AF4A-08D32DA3D679}"/>
                </a:ext>
              </a:extLst>
            </p:cNvPr>
            <p:cNvSpPr txBox="1"/>
            <p:nvPr/>
          </p:nvSpPr>
          <p:spPr>
            <a:xfrm>
              <a:off x="2123728" y="1274813"/>
              <a:ext cx="410445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31B37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분석 설계 및 접근 방향</a:t>
              </a:r>
              <a:endParaRPr lang="en-US" altLang="ko-KR" dirty="0">
                <a:solidFill>
                  <a:srgbClr val="131B37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1100" dirty="0">
                  <a:solidFill>
                    <a:srgbClr val="131B37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주제 선정 이유 및 데이터 수집 과정</a:t>
              </a:r>
              <a:endParaRPr lang="en-US" altLang="ko-KR" sz="1100" dirty="0">
                <a:solidFill>
                  <a:srgbClr val="131B37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12014F-0C14-474B-B350-1FF48052449D}"/>
              </a:ext>
            </a:extLst>
          </p:cNvPr>
          <p:cNvGrpSpPr/>
          <p:nvPr/>
        </p:nvGrpSpPr>
        <p:grpSpPr>
          <a:xfrm>
            <a:off x="467544" y="2121931"/>
            <a:ext cx="6480720" cy="538609"/>
            <a:chOff x="467544" y="1274813"/>
            <a:chExt cx="6480720" cy="5386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2227F5-2A40-4CF4-8975-96CE8818CB6C}"/>
                </a:ext>
              </a:extLst>
            </p:cNvPr>
            <p:cNvSpPr txBox="1"/>
            <p:nvPr/>
          </p:nvSpPr>
          <p:spPr>
            <a:xfrm>
              <a:off x="467544" y="1274813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Chapter 02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CE78EA-BADF-4339-AE4C-40C55D96F48F}"/>
                </a:ext>
              </a:extLst>
            </p:cNvPr>
            <p:cNvSpPr txBox="1"/>
            <p:nvPr/>
          </p:nvSpPr>
          <p:spPr>
            <a:xfrm>
              <a:off x="2123728" y="1274813"/>
              <a:ext cx="482453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31B37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설문 조사</a:t>
              </a:r>
              <a:endParaRPr lang="en-US" altLang="ko-KR" dirty="0">
                <a:solidFill>
                  <a:srgbClr val="131B37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1100" dirty="0">
                  <a:solidFill>
                    <a:srgbClr val="131B37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설문 조사를 통한 합리성 검정 및 인식 비교</a:t>
              </a:r>
              <a:r>
                <a:rPr lang="en-US" altLang="ko-KR" sz="1100" dirty="0">
                  <a:solidFill>
                    <a:srgbClr val="131B37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, </a:t>
              </a:r>
              <a:r>
                <a:rPr lang="ko-KR" altLang="en-US" sz="1100" dirty="0">
                  <a:solidFill>
                    <a:srgbClr val="131B37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설문조사 결과 제시</a:t>
              </a:r>
              <a:endParaRPr lang="en-US" altLang="ko-KR" sz="1100" dirty="0">
                <a:solidFill>
                  <a:srgbClr val="131B37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4CFBA43-599F-4554-8865-999C17DA319C}"/>
              </a:ext>
            </a:extLst>
          </p:cNvPr>
          <p:cNvGrpSpPr/>
          <p:nvPr/>
        </p:nvGrpSpPr>
        <p:grpSpPr>
          <a:xfrm>
            <a:off x="460526" y="2954263"/>
            <a:ext cx="6919786" cy="538609"/>
            <a:chOff x="467544" y="1274813"/>
            <a:chExt cx="6919786" cy="53860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4E8984-CF8F-438D-BFBD-842695BC692B}"/>
                </a:ext>
              </a:extLst>
            </p:cNvPr>
            <p:cNvSpPr txBox="1"/>
            <p:nvPr/>
          </p:nvSpPr>
          <p:spPr>
            <a:xfrm>
              <a:off x="467544" y="1274813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Chapter 03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AD4558-AC58-4E3C-84CF-C4D9BB3D6B2F}"/>
                </a:ext>
              </a:extLst>
            </p:cNvPr>
            <p:cNvSpPr txBox="1"/>
            <p:nvPr/>
          </p:nvSpPr>
          <p:spPr>
            <a:xfrm>
              <a:off x="2123728" y="1274813"/>
              <a:ext cx="5263602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31B37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데이터 분석</a:t>
              </a:r>
              <a:endParaRPr lang="en-US" altLang="ko-KR" dirty="0">
                <a:solidFill>
                  <a:srgbClr val="131B37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1100" dirty="0">
                  <a:solidFill>
                    <a:srgbClr val="131B37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수집한 데이터로 분석 진행 후</a:t>
              </a:r>
              <a:r>
                <a:rPr lang="en-US" altLang="ko-KR" sz="1100" dirty="0">
                  <a:solidFill>
                    <a:srgbClr val="131B37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, </a:t>
              </a:r>
              <a:r>
                <a:rPr lang="ko-KR" altLang="en-US" sz="1100" dirty="0">
                  <a:solidFill>
                    <a:srgbClr val="131B37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알고리즘 기준 설정</a:t>
              </a:r>
              <a:endParaRPr lang="en-US" altLang="ko-KR" sz="1100" dirty="0">
                <a:solidFill>
                  <a:srgbClr val="131B37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8E671B-493F-4E90-8DCB-0E2314BA3C3B}"/>
              </a:ext>
            </a:extLst>
          </p:cNvPr>
          <p:cNvGrpSpPr/>
          <p:nvPr/>
        </p:nvGrpSpPr>
        <p:grpSpPr>
          <a:xfrm>
            <a:off x="467544" y="3786594"/>
            <a:ext cx="5760640" cy="369332"/>
            <a:chOff x="467544" y="1274813"/>
            <a:chExt cx="57606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4DFBDE-0B83-411E-86B5-D0DB280A9904}"/>
                </a:ext>
              </a:extLst>
            </p:cNvPr>
            <p:cNvSpPr txBox="1"/>
            <p:nvPr/>
          </p:nvSpPr>
          <p:spPr>
            <a:xfrm>
              <a:off x="467544" y="1274813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Chapter 04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13901B-466B-46C4-B375-B491D204CD61}"/>
                </a:ext>
              </a:extLst>
            </p:cNvPr>
            <p:cNvSpPr txBox="1"/>
            <p:nvPr/>
          </p:nvSpPr>
          <p:spPr>
            <a:xfrm>
              <a:off x="2123728" y="1274813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31B37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핵심 요약</a:t>
              </a:r>
              <a:endParaRPr lang="en-US" altLang="ko-KR" dirty="0">
                <a:solidFill>
                  <a:srgbClr val="131B37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429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</a:t>
            </a:r>
            <a:r>
              <a:rPr lang="ko-KR" altLang="en-US" dirty="0"/>
              <a:t> </a:t>
            </a:r>
            <a:r>
              <a:rPr lang="en-US" altLang="ko-KR" dirty="0"/>
              <a:t>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57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AA36EE-7BC9-4D83-AEEC-FA30E3048031}"/>
              </a:ext>
            </a:extLst>
          </p:cNvPr>
          <p:cNvSpPr txBox="1"/>
          <p:nvPr/>
        </p:nvSpPr>
        <p:spPr>
          <a:xfrm>
            <a:off x="1781548" y="1417195"/>
            <a:ext cx="7398964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개성</a:t>
            </a:r>
            <a:r>
              <a:rPr lang="ko-KR" altLang="en-US" sz="14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중시하는 사회</a:t>
            </a:r>
            <a:endParaRPr lang="en-US" altLang="ko-KR" sz="14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현대 사회는 개성을 중시한다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자신이 가진 장점을 살리고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약점을 보완하여 가장 잘 맞는 미를 찾아내고자 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이러한 사회 모습에 맞춰 퍼스널 컬러 개념 또한 대중의 관심을 끌고 있다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퍼스널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컬러란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머리카락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눈동자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피부에 나타나는 신체적인 색상과 조화를 가장 잘 이루는 색채를 의미한다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현대인들은 개개인의 퍼스널 컬러를 이용하여 최상의 외모 연출과 이미지 메이킹을 하려한다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400" dirty="0" err="1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퍼스널컬러</a:t>
            </a:r>
            <a:r>
              <a:rPr lang="ko-KR" altLang="en-US" sz="14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진단의 </a:t>
            </a:r>
            <a:r>
              <a:rPr lang="ko-KR" altLang="en-US" sz="14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한계</a:t>
            </a:r>
            <a:endParaRPr lang="en-US" altLang="ko-KR" sz="1400" dirty="0">
              <a:solidFill>
                <a:srgbClr val="6F96D7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solidFill>
                  <a:schemeClr val="tx2">
                    <a:lumMod val="60000"/>
                    <a:lumOff val="4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하지만 현재 퍼스널 컬러 평가 방법은 개인의 특징을 고르고 진단하는 기준이 뚜렷하지 않고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평가 방법이 정성적인 관능평가 밖에 없다는 한계점을 가지고 있다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4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 한계점을 </a:t>
            </a:r>
            <a:r>
              <a:rPr lang="ko-KR" altLang="en-US" sz="14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극복</a:t>
            </a:r>
            <a:r>
              <a:rPr lang="ko-KR" altLang="en-US" sz="14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하기 위해</a:t>
            </a:r>
            <a:endParaRPr lang="en-US" altLang="ko-KR" sz="14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" dirty="0">
              <a:solidFill>
                <a:schemeClr val="tx2">
                  <a:lumMod val="60000"/>
                  <a:lumOff val="4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‘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퍼스널 컬러 스킨 톤 유형 분류의 정량적 평가 모델 구축에 대한 연구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’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논문을 통해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정량적 퍼스널 컬러 유형 분류 기준을 알아내고 그에 적합한 알고리즘을 기획한다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이후 웹 구현을 통해 퍼스널 컬러 진단이 대중화 될 수 있도록 진행한다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Report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58205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Approach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D1E641-CF1E-40A0-A6F8-7629E0F2FAAB}"/>
              </a:ext>
            </a:extLst>
          </p:cNvPr>
          <p:cNvSpPr/>
          <p:nvPr/>
        </p:nvSpPr>
        <p:spPr>
          <a:xfrm>
            <a:off x="385208" y="1059582"/>
            <a:ext cx="1594504" cy="400110"/>
          </a:xfrm>
          <a:prstGeom prst="roundRect">
            <a:avLst/>
          </a:prstGeom>
          <a:solidFill>
            <a:srgbClr val="131B37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분석 주제 및 가설 설정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226D6D-CBC7-4B49-B683-3842FE6DD986}"/>
              </a:ext>
            </a:extLst>
          </p:cNvPr>
          <p:cNvSpPr/>
          <p:nvPr/>
        </p:nvSpPr>
        <p:spPr>
          <a:xfrm>
            <a:off x="385207" y="1604853"/>
            <a:ext cx="1594505" cy="1375011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색 이론과 </a:t>
            </a:r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관련 논문 자료 탐색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논문 검토 후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차 </a:t>
            </a:r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측색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부위 및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진단색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선정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AF65619-5517-4C83-8DF4-9D71412EC224}"/>
              </a:ext>
            </a:extLst>
          </p:cNvPr>
          <p:cNvSpPr/>
          <p:nvPr/>
        </p:nvSpPr>
        <p:spPr>
          <a:xfrm>
            <a:off x="385208" y="3219822"/>
            <a:ext cx="1594504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Desk Research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221DED-9096-4270-BA18-808ACE0FD896}"/>
              </a:ext>
            </a:extLst>
          </p:cNvPr>
          <p:cNvSpPr/>
          <p:nvPr/>
        </p:nvSpPr>
        <p:spPr>
          <a:xfrm>
            <a:off x="385208" y="3607398"/>
            <a:ext cx="1594504" cy="476519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Set Personal Color Standards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E432BA-447B-43F5-B5BA-E44032C8673E}"/>
              </a:ext>
            </a:extLst>
          </p:cNvPr>
          <p:cNvSpPr/>
          <p:nvPr/>
        </p:nvSpPr>
        <p:spPr>
          <a:xfrm>
            <a:off x="385208" y="4229080"/>
            <a:ext cx="1594504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Make Survey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7B2CBF1-6002-4C0F-888E-BB172BC56D3F}"/>
              </a:ext>
            </a:extLst>
          </p:cNvPr>
          <p:cNvSpPr/>
          <p:nvPr/>
        </p:nvSpPr>
        <p:spPr>
          <a:xfrm>
            <a:off x="2112143" y="1059582"/>
            <a:ext cx="1599623" cy="400110"/>
          </a:xfrm>
          <a:prstGeom prst="roundRect">
            <a:avLst/>
          </a:prstGeom>
          <a:solidFill>
            <a:srgbClr val="131B37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수집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FBBAB3-C0BD-4753-909E-6B9EB15678E6}"/>
              </a:ext>
            </a:extLst>
          </p:cNvPr>
          <p:cNvSpPr/>
          <p:nvPr/>
        </p:nvSpPr>
        <p:spPr>
          <a:xfrm>
            <a:off x="2112142" y="1604853"/>
            <a:ext cx="1599624" cy="1375011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이론과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측색부위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&amp;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진단색의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합리성 검정을 위한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설문조사 실행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외부 데이터 수집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9DC12A0-8A24-4BA9-9F40-B7D6D2E77159}"/>
              </a:ext>
            </a:extLst>
          </p:cNvPr>
          <p:cNvSpPr/>
          <p:nvPr/>
        </p:nvSpPr>
        <p:spPr>
          <a:xfrm>
            <a:off x="2112143" y="3219822"/>
            <a:ext cx="1599623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Survey Data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757AA91-265E-4156-8A5E-1EDC94AD7C5B}"/>
              </a:ext>
            </a:extLst>
          </p:cNvPr>
          <p:cNvSpPr/>
          <p:nvPr/>
        </p:nvSpPr>
        <p:spPr>
          <a:xfrm>
            <a:off x="2112143" y="3607398"/>
            <a:ext cx="1599623" cy="476519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Naver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Searching Data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5EEA5D3-FA41-4252-80C0-B320D14B557D}"/>
              </a:ext>
            </a:extLst>
          </p:cNvPr>
          <p:cNvSpPr/>
          <p:nvPr/>
        </p:nvSpPr>
        <p:spPr>
          <a:xfrm>
            <a:off x="3844197" y="1059582"/>
            <a:ext cx="1599623" cy="400110"/>
          </a:xfrm>
          <a:prstGeom prst="roundRect">
            <a:avLst/>
          </a:prstGeom>
          <a:solidFill>
            <a:srgbClr val="131B37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정제 및 가공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0F78561-8F35-4382-A9BE-324FB0EF5D48}"/>
              </a:ext>
            </a:extLst>
          </p:cNvPr>
          <p:cNvSpPr/>
          <p:nvPr/>
        </p:nvSpPr>
        <p:spPr>
          <a:xfrm>
            <a:off x="3844197" y="1604853"/>
            <a:ext cx="1599624" cy="1375011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수집된 데이터 검정을 위한 정제 및 가공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E26E02D-309F-417A-BF8B-B44DD8766B04}"/>
              </a:ext>
            </a:extLst>
          </p:cNvPr>
          <p:cNvSpPr/>
          <p:nvPr/>
        </p:nvSpPr>
        <p:spPr>
          <a:xfrm>
            <a:off x="3844197" y="3219822"/>
            <a:ext cx="1599623" cy="476519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Data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Preprocessing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with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Python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5696096-F258-4372-9B96-8AC0DE3AB796}"/>
              </a:ext>
            </a:extLst>
          </p:cNvPr>
          <p:cNvSpPr/>
          <p:nvPr/>
        </p:nvSpPr>
        <p:spPr>
          <a:xfrm>
            <a:off x="5576251" y="1059582"/>
            <a:ext cx="1599623" cy="400110"/>
          </a:xfrm>
          <a:prstGeom prst="roundRect">
            <a:avLst/>
          </a:prstGeom>
          <a:solidFill>
            <a:srgbClr val="131B37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 분석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B25538E-7A52-46FB-B99A-D79502A7A5E5}"/>
              </a:ext>
            </a:extLst>
          </p:cNvPr>
          <p:cNvSpPr/>
          <p:nvPr/>
        </p:nvSpPr>
        <p:spPr>
          <a:xfrm>
            <a:off x="5576251" y="1604853"/>
            <a:ext cx="1599624" cy="1375011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수집된 데이터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결과 분석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다각적 분석 기법 적용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921AA2-1787-4434-9CB0-C31D52AC3D9B}"/>
              </a:ext>
            </a:extLst>
          </p:cNvPr>
          <p:cNvSpPr/>
          <p:nvPr/>
        </p:nvSpPr>
        <p:spPr>
          <a:xfrm>
            <a:off x="5576251" y="3219822"/>
            <a:ext cx="1599623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Statistics Result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D870704-4ECC-4744-8AC3-32285B03C358}"/>
              </a:ext>
            </a:extLst>
          </p:cNvPr>
          <p:cNvSpPr/>
          <p:nvPr/>
        </p:nvSpPr>
        <p:spPr>
          <a:xfrm>
            <a:off x="5576251" y="3607398"/>
            <a:ext cx="1599623" cy="476519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Data Analysis &amp; Visualization with R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DF6BF4E-7E87-4DA9-A6EA-A2BBE5C6EFB8}"/>
              </a:ext>
            </a:extLst>
          </p:cNvPr>
          <p:cNvSpPr/>
          <p:nvPr/>
        </p:nvSpPr>
        <p:spPr>
          <a:xfrm>
            <a:off x="7308304" y="1059582"/>
            <a:ext cx="1599623" cy="400110"/>
          </a:xfrm>
          <a:prstGeom prst="roundRect">
            <a:avLst/>
          </a:prstGeom>
          <a:solidFill>
            <a:srgbClr val="131B37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보고서 작성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7E97E6A-BB35-4096-BFED-941B85B5B327}"/>
              </a:ext>
            </a:extLst>
          </p:cNvPr>
          <p:cNvSpPr/>
          <p:nvPr/>
        </p:nvSpPr>
        <p:spPr>
          <a:xfrm>
            <a:off x="7308304" y="1604853"/>
            <a:ext cx="1599624" cy="1375011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결과에 따라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분류 기준 변경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결과 정리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EBBC844-9DCC-498D-82C2-520DB8D3D212}"/>
              </a:ext>
            </a:extLst>
          </p:cNvPr>
          <p:cNvSpPr/>
          <p:nvPr/>
        </p:nvSpPr>
        <p:spPr>
          <a:xfrm>
            <a:off x="7308304" y="3219822"/>
            <a:ext cx="1599623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Report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Design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2A26CA9-972D-4E2B-881F-AD49D82D0174}"/>
              </a:ext>
            </a:extLst>
          </p:cNvPr>
          <p:cNvSpPr/>
          <p:nvPr/>
        </p:nvSpPr>
        <p:spPr>
          <a:xfrm>
            <a:off x="7308304" y="3607398"/>
            <a:ext cx="1599623" cy="476519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Output Image Design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51B6ED9-ADED-4156-A668-21DC446668F2}"/>
              </a:ext>
            </a:extLst>
          </p:cNvPr>
          <p:cNvSpPr/>
          <p:nvPr/>
        </p:nvSpPr>
        <p:spPr>
          <a:xfrm>
            <a:off x="7308304" y="4229080"/>
            <a:ext cx="1599623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Data Examination</a:t>
            </a:r>
          </a:p>
        </p:txBody>
      </p:sp>
    </p:spTree>
    <p:extLst>
      <p:ext uri="{BB962C8B-B14F-4D97-AF65-F5344CB8AC3E}">
        <p14:creationId xmlns:p14="http://schemas.microsoft.com/office/powerpoint/2010/main" val="192995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Make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9ACD3-9E96-4165-B0B7-AFAD84C3B39D}"/>
              </a:ext>
            </a:extLst>
          </p:cNvPr>
          <p:cNvSpPr txBox="1"/>
          <p:nvPr/>
        </p:nvSpPr>
        <p:spPr>
          <a:xfrm>
            <a:off x="467544" y="699542"/>
            <a:ext cx="410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측색부위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합리성 검정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AAD7062-AB37-4AFA-9D88-9081C18D74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931791"/>
            <a:ext cx="4234526" cy="18904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B570229-B89E-4E1F-AC39-081FBB4D289C}"/>
              </a:ext>
            </a:extLst>
          </p:cNvPr>
          <p:cNvSpPr txBox="1"/>
          <p:nvPr/>
        </p:nvSpPr>
        <p:spPr>
          <a:xfrm>
            <a:off x="4355976" y="2541616"/>
            <a:ext cx="4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다음 사진과 비교해서 가장 그 얼굴색과 비슷한 색이라고 느껴지는 색은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  <a:endParaRPr lang="ko-KR" altLang="en-US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AE2E18-258F-425D-BF78-21506BE29DC3}"/>
              </a:ext>
            </a:extLst>
          </p:cNvPr>
          <p:cNvSpPr txBox="1"/>
          <p:nvPr/>
        </p:nvSpPr>
        <p:spPr>
          <a:xfrm>
            <a:off x="6804248" y="4740905"/>
            <a:ext cx="1905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왼쪽에서부터 볼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턱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눈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이마 순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467544" y="1131590"/>
            <a:ext cx="871296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논문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모든 부위에서 화장 전후 명도 차이가 존재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적색도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 전체 부위에서 화장 전후의 적색도 차이가 존재하지 않음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황색도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턱에서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색수치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차이가 존재하고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볼에서는 존재하지 않음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여성들이 이마와 턱에 비해 볼의 황색도를 보정하지 않는다는 분석결과를 통하여 여성의 볼 스킨 톤을 자신의 전체 스킨 톤을 대표한다고 판단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볼의 스킨 톤을 살리는 것이 개성을 나타내는 가장 자연스러운 방법이라 결론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가설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볼이 얼굴을 대표하는 스킨 톤이 맞는가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검증방법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샘플 사진의 화이트 밸런스를 조절한 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볼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턱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 전체의 각 평균 색 값 추출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사람들이 타인의 얼굴을 인식할 때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대표적인 피부색으로 인식하는 안면 부위를 특정하기 위한 설문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각 얼굴샘플에 따른 볼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턱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얼굴전체의 평균 색을 제시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설문 결과를 가지고 검증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19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Make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9ACD3-9E96-4165-B0B7-AFAD84C3B39D}"/>
              </a:ext>
            </a:extLst>
          </p:cNvPr>
          <p:cNvSpPr txBox="1"/>
          <p:nvPr/>
        </p:nvSpPr>
        <p:spPr>
          <a:xfrm>
            <a:off x="467544" y="699542"/>
            <a:ext cx="410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진단색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합리성 검정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67E5-F7CD-4220-B5CA-53011DB2FD14}"/>
              </a:ext>
            </a:extLst>
          </p:cNvPr>
          <p:cNvSpPr/>
          <p:nvPr/>
        </p:nvSpPr>
        <p:spPr>
          <a:xfrm>
            <a:off x="4860032" y="3286606"/>
            <a:ext cx="3053646" cy="1413446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설문지 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</a:t>
            </a:r>
          </a:p>
          <a:p>
            <a:pPr algn="ctr"/>
            <a:r>
              <a:rPr lang="en-US" altLang="ko-KR" sz="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피부색과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가장 조화로운 색 선택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 : 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각 팔레트 중앙의 색이 피부색이라고 할 때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algn="ctr"/>
            <a:r>
              <a:rPr lang="en-US" altLang="ko-KR" sz="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조화로운 경우는</a:t>
            </a:r>
            <a:r>
              <a:rPr lang="en-US" altLang="ko-KR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1A8DBD-DC98-4589-8FC7-D45DB32B9067}"/>
              </a:ext>
            </a:extLst>
          </p:cNvPr>
          <p:cNvSpPr/>
          <p:nvPr/>
        </p:nvSpPr>
        <p:spPr>
          <a:xfrm>
            <a:off x="1230322" y="3286606"/>
            <a:ext cx="3053646" cy="1413446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설문지 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</a:t>
            </a:r>
          </a:p>
          <a:p>
            <a:pPr algn="ctr"/>
            <a:r>
              <a:rPr lang="en-US" altLang="ko-KR" sz="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피부색을 가장 </a:t>
            </a:r>
            <a:r>
              <a:rPr lang="ko-KR" altLang="en-US" sz="1100" dirty="0" err="1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하는 색 선택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 : 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각 팔레트 중앙의 색이 피부색이라고 할 때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algn="ctr"/>
            <a:r>
              <a:rPr lang="en-US" altLang="ko-KR" sz="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</a:t>
            </a:r>
            <a:r>
              <a:rPr lang="ko-KR" altLang="en-US" sz="110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밝아보이는</a:t>
            </a:r>
            <a:r>
              <a: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경우는</a:t>
            </a:r>
            <a:r>
              <a:rPr lang="en-US" altLang="ko-KR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467544" y="1131590"/>
            <a:ext cx="87129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논문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퍼스널컬러는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색채이론에 근거하여 사람을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하는데 목적을 둔다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색채이론 상 색을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 것은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색대비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채도대비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가설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사람들이 인식하는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퍼스널컬러는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피부색을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만드는 색인가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피부색과 어울리는 색인가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검증방법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기준색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피부색으로 가정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 대하여 색채이론에 따른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총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6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가지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선정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 값을 조정하여 총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가지 색으로 제시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기준색이 가장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밝아보이는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경우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or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가장 조화로운 경우를 모집단이 겹치지 않게 별도로 조사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33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Make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9ACD3-9E96-4165-B0B7-AFAD84C3B39D}"/>
              </a:ext>
            </a:extLst>
          </p:cNvPr>
          <p:cNvSpPr txBox="1"/>
          <p:nvPr/>
        </p:nvSpPr>
        <p:spPr>
          <a:xfrm>
            <a:off x="467544" y="699542"/>
            <a:ext cx="410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진단색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합리성 검정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FC8C10-AF99-4AFE-85FA-86A366784596}"/>
              </a:ext>
            </a:extLst>
          </p:cNvPr>
          <p:cNvGrpSpPr/>
          <p:nvPr/>
        </p:nvGrpSpPr>
        <p:grpSpPr>
          <a:xfrm>
            <a:off x="2408741" y="3583582"/>
            <a:ext cx="4326519" cy="1292424"/>
            <a:chOff x="2411760" y="3655590"/>
            <a:chExt cx="4326519" cy="1292424"/>
          </a:xfrm>
        </p:grpSpPr>
        <p:pic>
          <p:nvPicPr>
            <p:cNvPr id="4" name="그림 3" descr="그리기, 시계이(가) 표시된 사진&#10;&#10;자동 생성된 설명">
              <a:extLst>
                <a:ext uri="{FF2B5EF4-FFF2-40B4-BE49-F238E27FC236}">
                  <a16:creationId xmlns:a16="http://schemas.microsoft.com/office/drawing/2014/main" id="{BC9FFF01-2F5F-43ED-B110-096C2059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5232" y="3655590"/>
              <a:ext cx="4153047" cy="111242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1E00EE-3525-4337-982D-82A4FF31D5B7}"/>
                </a:ext>
              </a:extLst>
            </p:cNvPr>
            <p:cNvSpPr/>
            <p:nvPr/>
          </p:nvSpPr>
          <p:spPr>
            <a:xfrm>
              <a:off x="2411760" y="3952714"/>
              <a:ext cx="180000" cy="756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보색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778AAF-51C7-41A6-8F9D-E8F1895D8C78}"/>
                </a:ext>
              </a:extLst>
            </p:cNvPr>
            <p:cNvSpPr/>
            <p:nvPr/>
          </p:nvSpPr>
          <p:spPr>
            <a:xfrm>
              <a:off x="2663872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채도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-5  </a:t>
              </a:r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명도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-5</a:t>
              </a:r>
              <a:endParaRPr lang="ko-KR" altLang="en-US" sz="6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9C0E782-AAC6-4B24-B2A9-248C6F27BFBA}"/>
                </a:ext>
              </a:extLst>
            </p:cNvPr>
            <p:cNvSpPr/>
            <p:nvPr/>
          </p:nvSpPr>
          <p:spPr>
            <a:xfrm>
              <a:off x="3478379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채도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-5  </a:t>
              </a:r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명도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+5</a:t>
              </a:r>
              <a:endParaRPr lang="ko-KR" altLang="en-US" sz="6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97D779-A641-499B-BE01-9A516453A654}"/>
                </a:ext>
              </a:extLst>
            </p:cNvPr>
            <p:cNvSpPr/>
            <p:nvPr/>
          </p:nvSpPr>
          <p:spPr>
            <a:xfrm>
              <a:off x="4292886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원색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C0715B-8FAD-4BDA-8E88-DB5AF8831027}"/>
                </a:ext>
              </a:extLst>
            </p:cNvPr>
            <p:cNvSpPr/>
            <p:nvPr/>
          </p:nvSpPr>
          <p:spPr>
            <a:xfrm>
              <a:off x="5107393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채도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+5  </a:t>
              </a:r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명도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-5</a:t>
              </a:r>
              <a:endParaRPr lang="ko-KR" altLang="en-US" sz="6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1A0FA0C-894D-4578-99D0-ABB4EAABF905}"/>
                </a:ext>
              </a:extLst>
            </p:cNvPr>
            <p:cNvSpPr/>
            <p:nvPr/>
          </p:nvSpPr>
          <p:spPr>
            <a:xfrm>
              <a:off x="5921899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채도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+5  </a:t>
              </a:r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명도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+5</a:t>
              </a:r>
              <a:endParaRPr lang="ko-KR" altLang="en-US" sz="6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467544" y="1131590"/>
            <a:ext cx="87129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논문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퍼스널컬러는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색채이론에 근거하여 사람을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하는데 목적을 둔다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색채이론 상 색을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 것은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색대비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채도대비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가설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기준색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피부색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 대하여 대비이론에 따르는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색상 고정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가장 적합하다고 느낀다 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검증방법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기준색을 샘플로 해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삼각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이중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총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6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가지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추출한 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보색들의 색 값을 고정하고 명도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채도를 각기 달리한 색을 비교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보색과 조정한 색들 중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가장 적합한 색을 조사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팔레트 중앙의 색이 피부색이라고 할 때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가장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조화로워보이는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경우는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175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Make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2D5616-0DDC-4A5A-94F2-F38E944DF407}"/>
              </a:ext>
            </a:extLst>
          </p:cNvPr>
          <p:cNvGrpSpPr/>
          <p:nvPr/>
        </p:nvGrpSpPr>
        <p:grpSpPr>
          <a:xfrm>
            <a:off x="2408741" y="3579862"/>
            <a:ext cx="4326431" cy="1296144"/>
            <a:chOff x="2408741" y="3651870"/>
            <a:chExt cx="4326431" cy="129614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1E00EE-3525-4337-982D-82A4FF31D5B7}"/>
                </a:ext>
              </a:extLst>
            </p:cNvPr>
            <p:cNvSpPr/>
            <p:nvPr/>
          </p:nvSpPr>
          <p:spPr>
            <a:xfrm>
              <a:off x="2408741" y="3952714"/>
              <a:ext cx="180000" cy="756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보색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F778AAF-51C7-41A6-8F9D-E8F1895D8C78}"/>
                    </a:ext>
                  </a:extLst>
                </p:cNvPr>
                <p:cNvSpPr/>
                <p:nvPr/>
              </p:nvSpPr>
              <p:spPr>
                <a:xfrm>
                  <a:off x="2660853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- 144</a:t>
                  </a:r>
                  <a14:m>
                    <m:oMath xmlns:m="http://schemas.openxmlformats.org/officeDocument/2006/math">
                      <m:r>
                        <a:rPr lang="en-US" altLang="ko-KR" sz="600" i="1" smtClean="0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6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F778AAF-51C7-41A6-8F9D-E8F1895D8C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853" y="4768014"/>
                  <a:ext cx="756000" cy="180000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49C0E782-AAC6-4B24-B2A9-248C6F27BFBA}"/>
                    </a:ext>
                  </a:extLst>
                </p:cNvPr>
                <p:cNvSpPr/>
                <p:nvPr/>
              </p:nvSpPr>
              <p:spPr>
                <a:xfrm>
                  <a:off x="3475360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- 72</a:t>
                  </a:r>
                  <a14:m>
                    <m:oMath xmlns:m="http://schemas.openxmlformats.org/officeDocument/2006/math">
                      <m:r>
                        <a:rPr lang="en-US" altLang="ko-KR" sz="600" i="1" smtClean="0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6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49C0E782-AAC6-4B24-B2A9-248C6F27B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5360" y="4768014"/>
                  <a:ext cx="756000" cy="180000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97D779-A641-499B-BE01-9A516453A654}"/>
                </a:ext>
              </a:extLst>
            </p:cNvPr>
            <p:cNvSpPr/>
            <p:nvPr/>
          </p:nvSpPr>
          <p:spPr>
            <a:xfrm>
              <a:off x="4289867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원색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E5C0715B-8FAD-4BDA-8E88-DB5AF8831027}"/>
                    </a:ext>
                  </a:extLst>
                </p:cNvPr>
                <p:cNvSpPr/>
                <p:nvPr/>
              </p:nvSpPr>
              <p:spPr>
                <a:xfrm>
                  <a:off x="5104374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+ 72</a:t>
                  </a:r>
                  <a14:m>
                    <m:oMath xmlns:m="http://schemas.openxmlformats.org/officeDocument/2006/math">
                      <m:r>
                        <a:rPr lang="en-US" altLang="ko-KR" sz="600" i="1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6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E5C0715B-8FAD-4BDA-8E88-DB5AF88310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374" y="4768014"/>
                  <a:ext cx="756000" cy="180000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31A0FA0C-894D-4578-99D0-ABB4EAABF905}"/>
                    </a:ext>
                  </a:extLst>
                </p:cNvPr>
                <p:cNvSpPr/>
                <p:nvPr/>
              </p:nvSpPr>
              <p:spPr>
                <a:xfrm>
                  <a:off x="5918880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+ 144</a:t>
                  </a:r>
                  <a14:m>
                    <m:oMath xmlns:m="http://schemas.openxmlformats.org/officeDocument/2006/math">
                      <m:r>
                        <a:rPr lang="en-US" altLang="ko-KR" sz="600" i="1" smtClean="0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6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31A0FA0C-894D-4578-99D0-ABB4EAABF9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880" y="4768014"/>
                  <a:ext cx="756000" cy="180000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그림 4" descr="그리기, 시계이(가) 표시된 사진&#10;&#10;자동 생성된 설명">
              <a:extLst>
                <a:ext uri="{FF2B5EF4-FFF2-40B4-BE49-F238E27FC236}">
                  <a16:creationId xmlns:a16="http://schemas.microsoft.com/office/drawing/2014/main" id="{BB975AD7-BDB1-4DA1-8352-83797205B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213" y="3651870"/>
              <a:ext cx="4152959" cy="111240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467544" y="1131590"/>
            <a:ext cx="87129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논문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퍼스널컬러는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색채이론에 근거하여 사람을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하는데 목적을 둔다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색채이론 상 색을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 것은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색대비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채도대비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가설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기준색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피부색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 대하여 대비이론에 따르는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 고정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가장 적합하다고 느낀다 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검증방법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기준색을 샘플로 해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삼각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이중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총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6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가지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추출한 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보색들의 명도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 값을 고정하고 색 값을 각기 달리한 색을 비교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보색과 조정한 색들 중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가장 적합한 색을 조사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팔레트 중앙의 색이 피부색이라고 할 때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가장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조화로워보이는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경우는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9831-F809-4CDD-BFA6-5F5F0CFC2CBF}"/>
              </a:ext>
            </a:extLst>
          </p:cNvPr>
          <p:cNvSpPr txBox="1"/>
          <p:nvPr/>
        </p:nvSpPr>
        <p:spPr>
          <a:xfrm>
            <a:off x="467544" y="699542"/>
            <a:ext cx="410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진단색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합리성 검정</a:t>
            </a:r>
          </a:p>
        </p:txBody>
      </p:sp>
    </p:spTree>
    <p:extLst>
      <p:ext uri="{BB962C8B-B14F-4D97-AF65-F5344CB8AC3E}">
        <p14:creationId xmlns:p14="http://schemas.microsoft.com/office/powerpoint/2010/main" val="142103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Make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9ACD3-9E96-4165-B0B7-AFAD84C3B39D}"/>
              </a:ext>
            </a:extLst>
          </p:cNvPr>
          <p:cNvSpPr txBox="1"/>
          <p:nvPr/>
        </p:nvSpPr>
        <p:spPr>
          <a:xfrm>
            <a:off x="467544" y="699542"/>
            <a:ext cx="4680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인식 비교를 위한 조사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EE0A7F-8F23-4692-B34E-A6A9D0A632B0}"/>
              </a:ext>
            </a:extLst>
          </p:cNvPr>
          <p:cNvGrpSpPr/>
          <p:nvPr/>
        </p:nvGrpSpPr>
        <p:grpSpPr>
          <a:xfrm>
            <a:off x="395536" y="1550107"/>
            <a:ext cx="8353769" cy="445579"/>
            <a:chOff x="395536" y="1550107"/>
            <a:chExt cx="8353769" cy="44557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66A8257-847B-4F72-8663-E3F51C6216AE}"/>
                </a:ext>
              </a:extLst>
            </p:cNvPr>
            <p:cNvSpPr/>
            <p:nvPr/>
          </p:nvSpPr>
          <p:spPr>
            <a:xfrm>
              <a:off x="395536" y="1550107"/>
              <a:ext cx="3053646" cy="445579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사람의 연령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성별에 따라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색을 인식하는 차이가 있을 것</a:t>
              </a:r>
              <a:endPara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8DE4E0A-0FC3-4D57-AACF-C5DC464CF76C}"/>
                </a:ext>
              </a:extLst>
            </p:cNvPr>
            <p:cNvSpPr/>
            <p:nvPr/>
          </p:nvSpPr>
          <p:spPr>
            <a:xfrm>
              <a:off x="3780753" y="1550107"/>
              <a:ext cx="4968552" cy="445579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설문조사 항목에 연령과 성별 항목을 추가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각 설문 문항들에 대하여 색 인식에 대한 차이가 존재하는지 조사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B2B7E4F8-B44F-4CBC-8885-631FBF993340}"/>
                </a:ext>
              </a:extLst>
            </p:cNvPr>
            <p:cNvSpPr/>
            <p:nvPr/>
          </p:nvSpPr>
          <p:spPr>
            <a:xfrm>
              <a:off x="3411120" y="1682886"/>
              <a:ext cx="180020" cy="180020"/>
            </a:xfrm>
            <a:prstGeom prst="rightArrow">
              <a:avLst>
                <a:gd name="adj1" fmla="val 39372"/>
                <a:gd name="adj2" fmla="val 51329"/>
              </a:avLst>
            </a:prstGeom>
            <a:solidFill>
              <a:srgbClr val="CFCFC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EEDDBDA-7846-4759-B117-7F274F07CB8F}"/>
              </a:ext>
            </a:extLst>
          </p:cNvPr>
          <p:cNvGrpSpPr/>
          <p:nvPr/>
        </p:nvGrpSpPr>
        <p:grpSpPr>
          <a:xfrm>
            <a:off x="395536" y="2111111"/>
            <a:ext cx="8353769" cy="672000"/>
            <a:chOff x="395536" y="2111111"/>
            <a:chExt cx="8353769" cy="67200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06576B8-6949-4FF0-B5C1-8A11E03E8677}"/>
                </a:ext>
              </a:extLst>
            </p:cNvPr>
            <p:cNvSpPr/>
            <p:nvPr/>
          </p:nvSpPr>
          <p:spPr>
            <a:xfrm>
              <a:off x="395536" y="2224322"/>
              <a:ext cx="3053646" cy="445579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패션 관심도에 따른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 컬러에 대한 인식 차이가 있을 것</a:t>
              </a:r>
              <a:endPara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62EE57B-578B-49E2-89D8-6A4D0ADD7A9C}"/>
                </a:ext>
              </a:extLst>
            </p:cNvPr>
            <p:cNvSpPr/>
            <p:nvPr/>
          </p:nvSpPr>
          <p:spPr>
            <a:xfrm>
              <a:off x="3780753" y="2111111"/>
              <a:ext cx="4968552" cy="672000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패션 관심도 체크 항목 추가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패션에 대한 관심이 많을수록 컬러에 대한 관심이 높을 것이고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컬러 구분이 뛰어날 것이라 생각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66D984E9-CADB-4EFC-917E-CE727FB5BED3}"/>
                </a:ext>
              </a:extLst>
            </p:cNvPr>
            <p:cNvSpPr/>
            <p:nvPr/>
          </p:nvSpPr>
          <p:spPr>
            <a:xfrm>
              <a:off x="3411120" y="2357101"/>
              <a:ext cx="180020" cy="180020"/>
            </a:xfrm>
            <a:prstGeom prst="rightArrow">
              <a:avLst>
                <a:gd name="adj1" fmla="val 39372"/>
                <a:gd name="adj2" fmla="val 51329"/>
              </a:avLst>
            </a:prstGeom>
            <a:solidFill>
              <a:srgbClr val="CFCFC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9C6EF8A-CB91-4401-8DAB-1E62905B384F}"/>
              </a:ext>
            </a:extLst>
          </p:cNvPr>
          <p:cNvGrpSpPr/>
          <p:nvPr/>
        </p:nvGrpSpPr>
        <p:grpSpPr>
          <a:xfrm>
            <a:off x="395536" y="2898536"/>
            <a:ext cx="8353769" cy="765820"/>
            <a:chOff x="395536" y="2902171"/>
            <a:chExt cx="8353769" cy="76582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0169949-93D8-4FD9-8FC5-89D7515A9DE5}"/>
                </a:ext>
              </a:extLst>
            </p:cNvPr>
            <p:cNvSpPr/>
            <p:nvPr/>
          </p:nvSpPr>
          <p:spPr>
            <a:xfrm>
              <a:off x="395536" y="2938176"/>
              <a:ext cx="3053646" cy="693811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사람들이 인식하고 있는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퍼스널컬러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개념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선호하는 개념에 따라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색을 인식하는 차이가 있을 것</a:t>
              </a:r>
              <a:endPara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95B3DDD-7CFD-42E0-9990-DD513BF7EFE8}"/>
                </a:ext>
              </a:extLst>
            </p:cNvPr>
            <p:cNvSpPr/>
            <p:nvPr/>
          </p:nvSpPr>
          <p:spPr>
            <a:xfrm>
              <a:off x="3780753" y="2902171"/>
              <a:ext cx="4968552" cy="765820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인식하고 있는 </a:t>
              </a:r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퍼스널컬러의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개념과 선호하는 개념이 피부를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밝아 보이게 하는 색인지 피부와 조화를 이루는 색인지에 대한 여부 조사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개념에 대한 인식 차이가 색 구분에 대한 인식이 다를 것이라 판단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C6D90BC-8A5E-43E9-904C-2F1DB762BCB0}"/>
                </a:ext>
              </a:extLst>
            </p:cNvPr>
            <p:cNvSpPr/>
            <p:nvPr/>
          </p:nvSpPr>
          <p:spPr>
            <a:xfrm>
              <a:off x="3411120" y="3195071"/>
              <a:ext cx="180020" cy="180020"/>
            </a:xfrm>
            <a:prstGeom prst="rightArrow">
              <a:avLst>
                <a:gd name="adj1" fmla="val 39372"/>
                <a:gd name="adj2" fmla="val 51329"/>
              </a:avLst>
            </a:prstGeom>
            <a:solidFill>
              <a:srgbClr val="CFCFC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8A8DD0-1E03-4787-B538-9F6188693E47}"/>
              </a:ext>
            </a:extLst>
          </p:cNvPr>
          <p:cNvGrpSpPr/>
          <p:nvPr/>
        </p:nvGrpSpPr>
        <p:grpSpPr>
          <a:xfrm>
            <a:off x="395536" y="3779781"/>
            <a:ext cx="8353769" cy="765820"/>
            <a:chOff x="395536" y="3779781"/>
            <a:chExt cx="8353769" cy="76582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131B07C-4465-4D57-99AF-AB26D64B60AD}"/>
                </a:ext>
              </a:extLst>
            </p:cNvPr>
            <p:cNvSpPr/>
            <p:nvPr/>
          </p:nvSpPr>
          <p:spPr>
            <a:xfrm>
              <a:off x="395536" y="3939902"/>
              <a:ext cx="3053646" cy="445579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퍼스널컬러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사용 목적 조사를 통해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추후의 활용 여부 알아보기</a:t>
              </a:r>
              <a:endPara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F4A0019-9066-46A6-A1C3-FE34CDDDE03C}"/>
                </a:ext>
              </a:extLst>
            </p:cNvPr>
            <p:cNvSpPr/>
            <p:nvPr/>
          </p:nvSpPr>
          <p:spPr>
            <a:xfrm>
              <a:off x="3780753" y="3779781"/>
              <a:ext cx="4968552" cy="765820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퍼스널컬러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사용 목적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스타일링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메이크업 등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항목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추가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중간프로젝트 때 진행한 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‘</a:t>
              </a:r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무신사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’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데이터와 연관시켜도 괜찮을지 여부 판단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퍼스널컬러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측정 후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,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어떤 방향으로 활용할 것인지 선택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BDC32D0-1803-484D-9A49-CB605F5495E3}"/>
                </a:ext>
              </a:extLst>
            </p:cNvPr>
            <p:cNvSpPr/>
            <p:nvPr/>
          </p:nvSpPr>
          <p:spPr>
            <a:xfrm>
              <a:off x="3411120" y="4067147"/>
              <a:ext cx="180020" cy="180020"/>
            </a:xfrm>
            <a:prstGeom prst="rightArrow">
              <a:avLst>
                <a:gd name="adj1" fmla="val 39372"/>
                <a:gd name="adj2" fmla="val 51329"/>
              </a:avLst>
            </a:prstGeom>
            <a:solidFill>
              <a:srgbClr val="CFCFC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6F5A9F0-480D-43CB-99E1-005A7BFFF348}"/>
              </a:ext>
            </a:extLst>
          </p:cNvPr>
          <p:cNvSpPr/>
          <p:nvPr/>
        </p:nvSpPr>
        <p:spPr>
          <a:xfrm>
            <a:off x="593304" y="1280542"/>
            <a:ext cx="2658110" cy="3363229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6A3255-D8F7-4755-BF15-9CF16708E18D}"/>
              </a:ext>
            </a:extLst>
          </p:cNvPr>
          <p:cNvSpPr txBox="1"/>
          <p:nvPr/>
        </p:nvSpPr>
        <p:spPr>
          <a:xfrm>
            <a:off x="1622678" y="1158012"/>
            <a:ext cx="59936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 설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76F8E97-75B0-48A4-9F3D-F82524685D2C}"/>
              </a:ext>
            </a:extLst>
          </p:cNvPr>
          <p:cNvSpPr/>
          <p:nvPr/>
        </p:nvSpPr>
        <p:spPr>
          <a:xfrm>
            <a:off x="3750847" y="1280542"/>
            <a:ext cx="4926449" cy="3363229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FDC67A-0DC7-470B-9C2A-E67339499AF1}"/>
              </a:ext>
            </a:extLst>
          </p:cNvPr>
          <p:cNvSpPr txBox="1"/>
          <p:nvPr/>
        </p:nvSpPr>
        <p:spPr>
          <a:xfrm>
            <a:off x="5640153" y="1158012"/>
            <a:ext cx="85791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검증방법</a:t>
            </a:r>
          </a:p>
        </p:txBody>
      </p:sp>
    </p:spTree>
    <p:extLst>
      <p:ext uri="{BB962C8B-B14F-4D97-AF65-F5344CB8AC3E}">
        <p14:creationId xmlns:p14="http://schemas.microsoft.com/office/powerpoint/2010/main" val="287897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2777</Words>
  <Application>Microsoft Office PowerPoint</Application>
  <PresentationFormat>화면 슬라이드 쇼(16:9)</PresentationFormat>
  <Paragraphs>496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-윤고딕320</vt:lpstr>
      <vt:lpstr>Cambria Math</vt:lpstr>
      <vt:lpstr>1훈막대연필 R</vt:lpstr>
      <vt:lpstr>116watermelon</vt:lpstr>
      <vt:lpstr>-윤고딕310</vt:lpstr>
      <vt:lpstr>맑은 고딕</vt:lpstr>
      <vt:lpstr>-윤고딕330</vt:lpstr>
      <vt:lpstr>-윤고딕350</vt:lpstr>
      <vt:lpstr>-윤고딕340</vt:lpstr>
      <vt:lpstr>Arial</vt:lpstr>
      <vt:lpstr>Wingdings</vt:lpstr>
      <vt:lpstr>Office 테마</vt:lpstr>
      <vt:lpstr>CAI PROJECT - Analysis-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cho ye seul</cp:lastModifiedBy>
  <cp:revision>369</cp:revision>
  <dcterms:created xsi:type="dcterms:W3CDTF">2020-03-26T09:27:51Z</dcterms:created>
  <dcterms:modified xsi:type="dcterms:W3CDTF">2020-05-16T09:44:19Z</dcterms:modified>
</cp:coreProperties>
</file>