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9" r:id="rId2"/>
    <p:sldId id="280" r:id="rId3"/>
    <p:sldId id="283" r:id="rId4"/>
    <p:sldId id="286" r:id="rId5"/>
    <p:sldId id="287" r:id="rId6"/>
    <p:sldId id="288" r:id="rId7"/>
    <p:sldId id="289" r:id="rId8"/>
    <p:sldId id="293" r:id="rId9"/>
    <p:sldId id="295" r:id="rId10"/>
    <p:sldId id="304" r:id="rId11"/>
    <p:sldId id="296" r:id="rId12"/>
    <p:sldId id="305" r:id="rId13"/>
    <p:sldId id="272" r:id="rId14"/>
    <p:sldId id="258" r:id="rId15"/>
    <p:sldId id="276" r:id="rId16"/>
    <p:sldId id="277" r:id="rId17"/>
    <p:sldId id="271" r:id="rId18"/>
    <p:sldId id="260" r:id="rId19"/>
    <p:sldId id="265" r:id="rId20"/>
    <p:sldId id="261" r:id="rId21"/>
    <p:sldId id="263" r:id="rId22"/>
    <p:sldId id="267" r:id="rId23"/>
    <p:sldId id="264" r:id="rId24"/>
    <p:sldId id="275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46"/>
    <a:srgbClr val="FCEDE2"/>
    <a:srgbClr val="D2D2D2"/>
    <a:srgbClr val="18355B"/>
    <a:srgbClr val="6F051C"/>
    <a:srgbClr val="6F96D7"/>
    <a:srgbClr val="CFCFCF"/>
    <a:srgbClr val="FFFFFF"/>
    <a:srgbClr val="131B37"/>
    <a:srgbClr val="95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5" autoAdjust="0"/>
    <p:restoredTop sz="95082" autoAdjust="0"/>
  </p:normalViewPr>
  <p:slideViewPr>
    <p:cSldViewPr>
      <p:cViewPr>
        <p:scale>
          <a:sx n="82" d="100"/>
          <a:sy n="82" d="100"/>
        </p:scale>
        <p:origin x="1824" y="58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207B5-A8A1-408C-B2F5-56DFC0AD54B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C74D-6840-4083-8AD7-FBD6A3F75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2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4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뭘 예측하려고 </a:t>
            </a:r>
            <a:r>
              <a:rPr lang="ko-KR" altLang="en-US" dirty="0" err="1"/>
              <a:t>이거썼지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-&gt; </a:t>
            </a:r>
            <a:r>
              <a:rPr lang="ko-KR" altLang="en-US" dirty="0"/>
              <a:t>어느 그룹의 정답 성공 </a:t>
            </a:r>
            <a:r>
              <a:rPr lang="ko-KR" altLang="en-US" dirty="0" err="1"/>
              <a:t>예측률이</a:t>
            </a:r>
            <a:r>
              <a:rPr lang="ko-KR" altLang="en-US" dirty="0"/>
              <a:t> </a:t>
            </a:r>
            <a:r>
              <a:rPr lang="ko-KR" altLang="en-US" dirty="0" err="1"/>
              <a:t>높은지</a:t>
            </a:r>
            <a:r>
              <a:rPr lang="ko-KR" altLang="en-US" dirty="0"/>
              <a:t> 알아보고 그 그룹의 의견에 따라 알고리즘 기획하려 했음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Call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구축한 모형에 대해 다시 상기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Deviance Residuals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Deviance residual</a:t>
            </a:r>
            <a:r>
              <a:rPr lang="ko-KR" altLang="en-US" dirty="0"/>
              <a:t>에 대한 정보를 알려주는데</a:t>
            </a:r>
            <a:r>
              <a:rPr lang="en-US" altLang="ko-KR" dirty="0"/>
              <a:t>, model fitting</a:t>
            </a:r>
            <a:r>
              <a:rPr lang="ko-KR" altLang="en-US" dirty="0"/>
              <a:t>이 잘 되었는지에 대한 </a:t>
            </a:r>
            <a:r>
              <a:rPr lang="en-US" altLang="ko-KR" dirty="0"/>
              <a:t>measure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</a:t>
            </a:r>
            <a:r>
              <a:rPr lang="ko-KR" altLang="en-US" dirty="0"/>
              <a:t>이를 통해 모델이 잘 </a:t>
            </a:r>
            <a:r>
              <a:rPr lang="ko-KR" altLang="en-US" dirty="0" err="1"/>
              <a:t>적합됐는지를</a:t>
            </a:r>
            <a:r>
              <a:rPr lang="ko-KR" altLang="en-US" dirty="0"/>
              <a:t> 평가할 수 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Coefficient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회귀계수와 그것들의 표준편차</a:t>
            </a:r>
            <a:r>
              <a:rPr lang="en-US" altLang="ko-KR" dirty="0"/>
              <a:t>, z-statistics(</a:t>
            </a:r>
            <a:r>
              <a:rPr lang="en-US" altLang="ko-KR" dirty="0" err="1"/>
              <a:t>wals's</a:t>
            </a:r>
            <a:r>
              <a:rPr lang="en-US" altLang="ko-KR" dirty="0"/>
              <a:t> z-statistics), p-value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작은 변수 통계적으로 유의하다고 해석 할 수 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en-US" altLang="ko-KR" dirty="0"/>
              <a:t>: p-value</a:t>
            </a:r>
            <a:r>
              <a:rPr lang="ko-KR" altLang="en-US" dirty="0"/>
              <a:t>가 가장 낮은 것 예측력이 좀 더 </a:t>
            </a:r>
            <a:r>
              <a:rPr lang="ko-KR" altLang="en-US" dirty="0" err="1"/>
              <a:t>강한것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Null deviance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아무런 변수 없이 상수항만 있을 때의 이탈도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en-US" altLang="ko-KR" dirty="0"/>
              <a:t>+ Residual deviance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작으면 작을수록 좋음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카이제곱분포를</a:t>
            </a:r>
            <a:r>
              <a:rPr lang="ko-KR" altLang="en-US" dirty="0"/>
              <a:t> </a:t>
            </a:r>
            <a:r>
              <a:rPr lang="ko-KR" altLang="en-US" dirty="0" err="1"/>
              <a:t>따르기</a:t>
            </a:r>
            <a:r>
              <a:rPr lang="ko-KR" altLang="en-US" dirty="0"/>
              <a:t> 때문에 </a:t>
            </a:r>
            <a:r>
              <a:rPr lang="ko-KR" altLang="en-US" dirty="0" err="1"/>
              <a:t>카이제곱</a:t>
            </a:r>
            <a:r>
              <a:rPr lang="ko-KR" altLang="en-US" dirty="0"/>
              <a:t> 적합도 검정을 통해 모형이 적합한지 확인 할 수 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elementaryItem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hueFixed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설문지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정답일 경우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95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뭘 예측하려고 </a:t>
            </a:r>
            <a:r>
              <a:rPr lang="ko-KR" altLang="en-US" dirty="0" err="1"/>
              <a:t>이거썼지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-&gt; </a:t>
            </a:r>
            <a:r>
              <a:rPr lang="ko-KR" altLang="en-US" dirty="0"/>
              <a:t>어느 그룹의 정답 성공 </a:t>
            </a:r>
            <a:r>
              <a:rPr lang="ko-KR" altLang="en-US" dirty="0" err="1"/>
              <a:t>예측률이</a:t>
            </a:r>
            <a:r>
              <a:rPr lang="ko-KR" altLang="en-US" dirty="0"/>
              <a:t> </a:t>
            </a:r>
            <a:r>
              <a:rPr lang="ko-KR" altLang="en-US" dirty="0" err="1"/>
              <a:t>높은지</a:t>
            </a:r>
            <a:r>
              <a:rPr lang="ko-KR" altLang="en-US" dirty="0"/>
              <a:t> 알아보고 그 그룹의 의견에 따라 알고리즘 기획하려 했음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Call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구축한 모형에 대해 다시 상기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Deviance Residuals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Deviance residual</a:t>
            </a:r>
            <a:r>
              <a:rPr lang="ko-KR" altLang="en-US" dirty="0"/>
              <a:t>에 대한 정보를 알려주는데</a:t>
            </a:r>
            <a:r>
              <a:rPr lang="en-US" altLang="ko-KR" dirty="0"/>
              <a:t>, model fitting</a:t>
            </a:r>
            <a:r>
              <a:rPr lang="ko-KR" altLang="en-US" dirty="0"/>
              <a:t>이 잘 되었는지에 대한 </a:t>
            </a:r>
            <a:r>
              <a:rPr lang="en-US" altLang="ko-KR" dirty="0"/>
              <a:t>measure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</a:t>
            </a:r>
            <a:r>
              <a:rPr lang="ko-KR" altLang="en-US" dirty="0"/>
              <a:t>이를 통해 모델이 잘 </a:t>
            </a:r>
            <a:r>
              <a:rPr lang="ko-KR" altLang="en-US" dirty="0" err="1"/>
              <a:t>적합됐는지를</a:t>
            </a:r>
            <a:r>
              <a:rPr lang="ko-KR" altLang="en-US" dirty="0"/>
              <a:t> 평가할 수 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Coefficient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회귀계수와 그것들의 표준편차</a:t>
            </a:r>
            <a:r>
              <a:rPr lang="en-US" altLang="ko-KR" dirty="0"/>
              <a:t>, z-statistics(</a:t>
            </a:r>
            <a:r>
              <a:rPr lang="en-US" altLang="ko-KR" dirty="0" err="1"/>
              <a:t>wals's</a:t>
            </a:r>
            <a:r>
              <a:rPr lang="en-US" altLang="ko-KR" dirty="0"/>
              <a:t> z-statistics), p-value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작은 변수 통계적으로 유의하다고 해석 할 수 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en-US" altLang="ko-KR" dirty="0"/>
              <a:t>: p-value</a:t>
            </a:r>
            <a:r>
              <a:rPr lang="ko-KR" altLang="en-US" dirty="0"/>
              <a:t>가 가장 낮은 것 예측력이 좀 더 </a:t>
            </a:r>
            <a:r>
              <a:rPr lang="ko-KR" altLang="en-US" dirty="0" err="1"/>
              <a:t>강한것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Null deviance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아무런 변수 없이 상수항만 있을 때의 이탈도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en-US" altLang="ko-KR" dirty="0"/>
              <a:t>+ Residual deviance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: </a:t>
            </a:r>
            <a:r>
              <a:rPr lang="ko-KR" altLang="en-US" dirty="0"/>
              <a:t>작으면 작을수록 좋음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카이제곱분포를</a:t>
            </a:r>
            <a:r>
              <a:rPr lang="ko-KR" altLang="en-US" dirty="0"/>
              <a:t> </a:t>
            </a:r>
            <a:r>
              <a:rPr lang="ko-KR" altLang="en-US" dirty="0" err="1"/>
              <a:t>따르기</a:t>
            </a:r>
            <a:r>
              <a:rPr lang="ko-KR" altLang="en-US" dirty="0"/>
              <a:t> 때문에 </a:t>
            </a:r>
            <a:r>
              <a:rPr lang="ko-KR" altLang="en-US" dirty="0" err="1"/>
              <a:t>카이제곱</a:t>
            </a:r>
            <a:r>
              <a:rPr lang="ko-KR" altLang="en-US" dirty="0"/>
              <a:t> 적합도 검정을 통해 모형이 적합한지 확인 할 수 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elementaryItem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hueFixed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설문지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정답일 경우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01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8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2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57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01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00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57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79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0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97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0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0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어디에 넣을지 다시 정하자</a:t>
            </a:r>
            <a:r>
              <a:rPr lang="en-US" altLang="ko-KR" dirty="0"/>
              <a:t>!!!!!!!!!!!!!!!!!!!!!!!!!!!!!!!!!!!!!!!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0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1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퍼스널 컬러에 대한 인식 설문조사 진행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3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논문의 기준점들이 적합한지 확인하기 위해 설문조사 진행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도넛그래프 포토샵으로 다시 만지기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!!!!!!!!!!!!!!!!!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22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>
              <a:solidFill>
                <a:srgbClr val="1835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l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범주형 질적 변수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조사 대상을 특성에 따라 범주로 구분하여 측정된 변수로 범주형 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(categorical data)</a:t>
            </a:r>
            <a:br>
              <a:rPr lang="ko-KR" altLang="en-US" dirty="0"/>
            </a:br>
            <a:r>
              <a:rPr lang="ko-KR" altLang="en-US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다중공선성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독립변수들 간에 강한 상관관계가 나타나는 것을 의미</a:t>
            </a:r>
            <a:endParaRPr lang="en-US" altLang="ko-KR" sz="1200" dirty="0">
              <a:solidFill>
                <a:srgbClr val="1835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l"/>
            <a:r>
              <a:rPr lang="ko-KR" altLang="en-US" sz="1200" dirty="0">
                <a:solidFill>
                  <a:srgbClr val="1835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독립 변수인 연령</a:t>
            </a:r>
            <a:r>
              <a:rPr lang="en-US" altLang="ko-KR" sz="1200" dirty="0">
                <a:solidFill>
                  <a:srgbClr val="1835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1835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나이 등에 따라 정답 선택 비율을 알아보아 주요 타겟층 지정 및 논문의 타당성 알아보기</a:t>
            </a:r>
            <a:endParaRPr lang="en-US" altLang="ko-KR" sz="1200" dirty="0">
              <a:solidFill>
                <a:srgbClr val="1835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7C74D-6840-4083-8AD7-FBD6A3F759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1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78CC-F259-4B2D-A2AC-9BD07E75FC0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78CC-F259-4B2D-A2AC-9BD07E75FC0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7035-810D-4FC5-A31E-F3A35A8B51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AA36EE-7BC9-4D83-AEEC-FA30E3048031}"/>
              </a:ext>
            </a:extLst>
          </p:cNvPr>
          <p:cNvSpPr txBox="1"/>
          <p:nvPr/>
        </p:nvSpPr>
        <p:spPr>
          <a:xfrm>
            <a:off x="1781548" y="1417195"/>
            <a:ext cx="7398964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개성</a:t>
            </a:r>
            <a:r>
              <a:rPr lang="ko-KR" altLang="en-US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중시하는 사회</a:t>
            </a:r>
            <a:endParaRPr lang="en-US" altLang="ko-KR" sz="14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현대 사회는 개성을 중시한다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자신이 가진 장점을 살리고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약점을 보완하여 가장 잘 맞는 미를 찾아내고자 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이러한 사회 모습에 맞춰 퍼스널 컬러 개념 또한 대중의 관심을 끌고 있다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퍼스널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컬러란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머리카락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눈동자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피부에 나타나는 신체적인 색상과 조화를 가장 잘 이루는 색채를 의미한다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현대인들은 개개인의 퍼스널 컬러를 이용하여 최상의 외모 연출과 이미지 메이킹을 하려한다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400" dirty="0" err="1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</a:t>
            </a:r>
            <a:r>
              <a:rPr lang="ko-KR" altLang="en-US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진단의 </a:t>
            </a:r>
            <a:r>
              <a:rPr lang="ko-KR" altLang="en-US" sz="14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한계</a:t>
            </a:r>
            <a:endParaRPr lang="en-US" altLang="ko-KR" sz="1400" dirty="0">
              <a:solidFill>
                <a:srgbClr val="6F96D7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chemeClr val="tx2">
                    <a:lumMod val="60000"/>
                    <a:lumOff val="4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하지만 현재 퍼스널 컬러 평가 방법은 개인의 특징을 고르고 진단하는 기준이 뚜렷하지 않고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평가 방법이 정성적인 관능평가 밖에 없다는 한계점을 가지고 있다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 한계점을 </a:t>
            </a:r>
            <a:r>
              <a:rPr lang="ko-KR" altLang="en-US" sz="14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극복</a:t>
            </a:r>
            <a:r>
              <a:rPr lang="ko-KR" altLang="en-US" sz="14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하기 위해</a:t>
            </a:r>
            <a:endParaRPr lang="en-US" altLang="ko-KR" sz="14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" dirty="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" dirty="0">
              <a:solidFill>
                <a:schemeClr val="tx2">
                  <a:lumMod val="60000"/>
                  <a:lumOff val="4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퍼스널 컬러 스킨 톤 유형 분류의 정량적 평가 모델 구축에 대한 연구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논문을 통해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정량적 퍼스널 컬러 유형 분류 기준을 알아내고 그에 적합한 알고리즘을 기획한다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이후 웹 구현을 통해 퍼스널 컬러 진단이 대중화 될 수 있도록 진행한다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Report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58205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Logistic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6BB4-C1CA-494B-8432-CC28DAF71AEC}"/>
              </a:ext>
            </a:extLst>
          </p:cNvPr>
          <p:cNvSpPr txBox="1"/>
          <p:nvPr/>
        </p:nvSpPr>
        <p:spPr>
          <a:xfrm>
            <a:off x="467544" y="76225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독립변수가 종속변수에 미치는 영향을 파악하고 이를 통해 독립변수의 일정한 값에 대응하는 종속변수 값을 예측하는 모형을 산출하는 방식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pPr algn="r"/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네이버 </a:t>
            </a:r>
            <a:r>
              <a:rPr lang="ko-KR" altLang="en-US" sz="5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드림셀파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블로그</a:t>
            </a:r>
            <a:endParaRPr lang="ko-KR" altLang="en-US" sz="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E1D21-0AB2-4050-B5B8-F5FC5315D871}"/>
              </a:ext>
            </a:extLst>
          </p:cNvPr>
          <p:cNvSpPr txBox="1"/>
          <p:nvPr/>
        </p:nvSpPr>
        <p:spPr>
          <a:xfrm>
            <a:off x="569994" y="1323514"/>
            <a:ext cx="3994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조건</a:t>
            </a:r>
            <a:r>
              <a:rPr lang="en-US" altLang="ko-KR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종속 변수가 명목척도로 측정된 </a:t>
            </a:r>
            <a:r>
              <a:rPr lang="ko-KR" altLang="en-US" sz="11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범주형 질적 변수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경우에 사용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344997E-939E-4F9C-9CA6-977559DF813A}"/>
              </a:ext>
            </a:extLst>
          </p:cNvPr>
          <p:cNvSpPr/>
          <p:nvPr/>
        </p:nvSpPr>
        <p:spPr>
          <a:xfrm>
            <a:off x="564281" y="1275606"/>
            <a:ext cx="4005932" cy="1719142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87A69EF-D0CA-4889-848B-54671BD30117}"/>
              </a:ext>
            </a:extLst>
          </p:cNvPr>
          <p:cNvSpPr/>
          <p:nvPr/>
        </p:nvSpPr>
        <p:spPr>
          <a:xfrm>
            <a:off x="4715917" y="1275606"/>
            <a:ext cx="4005932" cy="1719142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65B54B7-5880-4885-BE8D-814C7E78FC56}"/>
              </a:ext>
            </a:extLst>
          </p:cNvPr>
          <p:cNvSpPr/>
          <p:nvPr/>
        </p:nvSpPr>
        <p:spPr>
          <a:xfrm>
            <a:off x="566068" y="3154165"/>
            <a:ext cx="4005932" cy="1719143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테이블, 검은색, 하얀색, 쥐고있는이(가) 표시된 사진&#10;&#10;자동 생성된 설명">
            <a:extLst>
              <a:ext uri="{FF2B5EF4-FFF2-40B4-BE49-F238E27FC236}">
                <a16:creationId xmlns:a16="http://schemas.microsoft.com/office/drawing/2014/main" id="{73E2D1F8-2106-4570-9544-7BD2EDEFA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58" y="1730461"/>
            <a:ext cx="1714446" cy="841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9053D7-6623-4A91-AF13-DD745E8ECF34}"/>
              </a:ext>
            </a:extLst>
          </p:cNvPr>
          <p:cNvSpPr txBox="1"/>
          <p:nvPr/>
        </p:nvSpPr>
        <p:spPr>
          <a:xfrm>
            <a:off x="6718881" y="4704031"/>
            <a:ext cx="20162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https://github.com/slmteruto/CAI/cys/CAI_Logistic_useR.ipynb</a:t>
            </a:r>
            <a:endParaRPr lang="ko-KR" altLang="en-US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999E32-972D-4F78-8A95-77166A314141}"/>
              </a:ext>
            </a:extLst>
          </p:cNvPr>
          <p:cNvSpPr txBox="1"/>
          <p:nvPr/>
        </p:nvSpPr>
        <p:spPr>
          <a:xfrm>
            <a:off x="6740759" y="2859782"/>
            <a:ext cx="20162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https://github.com/slmteruto/CAI/cys/CAI_Logistic_useR.ipynb</a:t>
            </a:r>
            <a:endParaRPr lang="ko-KR" altLang="en-US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53FF28-7492-44DF-AB2A-DB8836E5FD0F}"/>
              </a:ext>
            </a:extLst>
          </p:cNvPr>
          <p:cNvSpPr txBox="1"/>
          <p:nvPr/>
        </p:nvSpPr>
        <p:spPr>
          <a:xfrm>
            <a:off x="2411760" y="4731990"/>
            <a:ext cx="21602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https://github.com/slmteruto/CAI/cys/CAI_Logistic_usePython.ipynb</a:t>
            </a:r>
            <a:endParaRPr lang="ko-KR" altLang="en-US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0A86A-B307-4358-A133-5B21DCFBB3BB}"/>
              </a:ext>
            </a:extLst>
          </p:cNvPr>
          <p:cNvSpPr txBox="1"/>
          <p:nvPr/>
        </p:nvSpPr>
        <p:spPr>
          <a:xfrm>
            <a:off x="4737931" y="2570429"/>
            <a:ext cx="400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sqrt(</a:t>
            </a:r>
            <a:r>
              <a:rPr lang="en-US" altLang="ko-KR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vif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())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이용한 결과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넘는 값이 없음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각각의 변수들은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다중공선성에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문제가 없다고 판단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560BBC-57D1-4EEF-9041-61BDB0D9A9A9}"/>
              </a:ext>
            </a:extLst>
          </p:cNvPr>
          <p:cNvSpPr txBox="1"/>
          <p:nvPr/>
        </p:nvSpPr>
        <p:spPr>
          <a:xfrm>
            <a:off x="4715918" y="1310870"/>
            <a:ext cx="40059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조건</a:t>
            </a:r>
            <a:r>
              <a:rPr lang="en-US" altLang="ko-KR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독립변수끼리 </a:t>
            </a:r>
            <a:r>
              <a:rPr lang="ko-KR" altLang="en-US" sz="1100" dirty="0" err="1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다중공선성</a:t>
            </a:r>
            <a:r>
              <a:rPr lang="ko-KR" altLang="en-US" sz="1100" dirty="0" err="1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존재하지 않아야 한다</a:t>
            </a:r>
            <a:r>
              <a:rPr lang="en-US" altLang="ko-KR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C2F59-C60C-407D-912B-D3C3A3BAA084}"/>
              </a:ext>
            </a:extLst>
          </p:cNvPr>
          <p:cNvSpPr txBox="1"/>
          <p:nvPr/>
        </p:nvSpPr>
        <p:spPr>
          <a:xfrm>
            <a:off x="577494" y="2542133"/>
            <a:ext cx="399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종속변수는 </a:t>
            </a:r>
            <a:r>
              <a:rPr lang="ko-KR" altLang="en-US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정답 선택 여부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정답과 오답 선택에 관한 범주형 변수이므로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로지스틱 회귀분석 사용에 적합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984F128-D5FB-4358-B50A-08AACE682ADD}"/>
              </a:ext>
            </a:extLst>
          </p:cNvPr>
          <p:cNvGrpSpPr/>
          <p:nvPr/>
        </p:nvGrpSpPr>
        <p:grpSpPr>
          <a:xfrm>
            <a:off x="1229555" y="1563638"/>
            <a:ext cx="2593367" cy="1004464"/>
            <a:chOff x="1229555" y="1563638"/>
            <a:chExt cx="2593367" cy="100446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939001E-9289-4F82-8E3A-361062A4483F}"/>
                </a:ext>
              </a:extLst>
            </p:cNvPr>
            <p:cNvGrpSpPr/>
            <p:nvPr/>
          </p:nvGrpSpPr>
          <p:grpSpPr>
            <a:xfrm>
              <a:off x="1229555" y="1714726"/>
              <a:ext cx="2593367" cy="776940"/>
              <a:chOff x="2408741" y="3651870"/>
              <a:chExt cx="4326431" cy="129614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1E9FF9D-5412-466C-BB16-99C6D739EF32}"/>
                  </a:ext>
                </a:extLst>
              </p:cNvPr>
              <p:cNvSpPr/>
              <p:nvPr/>
            </p:nvSpPr>
            <p:spPr>
              <a:xfrm>
                <a:off x="2408741" y="3952714"/>
                <a:ext cx="180000" cy="756000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보색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ED61584-E230-4346-BCB7-B5D7EF972CDC}"/>
                  </a:ext>
                </a:extLst>
              </p:cNvPr>
              <p:cNvSpPr/>
              <p:nvPr/>
            </p:nvSpPr>
            <p:spPr>
              <a:xfrm>
                <a:off x="2660853" y="4768014"/>
                <a:ext cx="756000" cy="180000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원색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9971987A-0C2C-4E64-A7A7-A069D7AA8681}"/>
                      </a:ext>
                    </a:extLst>
                  </p:cNvPr>
                  <p:cNvSpPr/>
                  <p:nvPr/>
                </p:nvSpPr>
                <p:spPr>
                  <a:xfrm>
                    <a:off x="3475360" y="4768014"/>
                    <a:ext cx="756000" cy="180000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40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색상 </a:t>
                    </a:r>
                    <a:r>
                      <a:rPr lang="en-US" altLang="ko-KR" sz="40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+ 72</a:t>
                    </a:r>
                    <a14:m>
                      <m:oMath xmlns:m="http://schemas.openxmlformats.org/officeDocument/2006/math">
                        <m:r>
                          <a:rPr lang="en-US" altLang="ko-KR" sz="400" i="1" smtClean="0">
                            <a:solidFill>
                              <a:srgbClr val="131B3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a14:m>
                    <a:endParaRPr lang="ko-KR" altLang="en-US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</p:txBody>
              </p:sp>
            </mc:Choice>
            <mc:Fallback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9971987A-0C2C-4E64-A7A7-A069D7AA86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5360" y="4768014"/>
                    <a:ext cx="756000" cy="180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6206E00E-2F83-41C8-A383-3CB7E46CA278}"/>
                      </a:ext>
                    </a:extLst>
                  </p:cNvPr>
                  <p:cNvSpPr/>
                  <p:nvPr/>
                </p:nvSpPr>
                <p:spPr>
                  <a:xfrm>
                    <a:off x="4289867" y="4768014"/>
                    <a:ext cx="756000" cy="180000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40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색상 </a:t>
                    </a:r>
                    <a:r>
                      <a:rPr lang="en-US" altLang="ko-KR" sz="40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+ 144</a:t>
                    </a:r>
                    <a14:m>
                      <m:oMath xmlns:m="http://schemas.openxmlformats.org/officeDocument/2006/math">
                        <m:r>
                          <a:rPr lang="en-US" altLang="ko-KR" sz="400" i="1" smtClean="0">
                            <a:solidFill>
                              <a:srgbClr val="131B3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a14:m>
                    <a:endParaRPr lang="ko-KR" altLang="en-US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</p:txBody>
              </p:sp>
            </mc:Choice>
            <mc:Fallback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6206E00E-2F83-41C8-A383-3CB7E46CA2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9867" y="4768014"/>
                    <a:ext cx="756000" cy="180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10DFEA75-2568-4AEE-B441-DF04A4EF0F59}"/>
                      </a:ext>
                    </a:extLst>
                  </p:cNvPr>
                  <p:cNvSpPr/>
                  <p:nvPr/>
                </p:nvSpPr>
                <p:spPr>
                  <a:xfrm>
                    <a:off x="5104374" y="4768014"/>
                    <a:ext cx="756000" cy="180000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40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색상 </a:t>
                    </a:r>
                    <a:r>
                      <a:rPr lang="en-US" altLang="ko-KR" sz="40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+ 216</a:t>
                    </a:r>
                    <a14:m>
                      <m:oMath xmlns:m="http://schemas.openxmlformats.org/officeDocument/2006/math">
                        <m:r>
                          <a:rPr lang="en-US" altLang="ko-KR" sz="400" i="1">
                            <a:solidFill>
                              <a:srgbClr val="131B3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a14:m>
                    <a:endParaRPr lang="ko-KR" altLang="en-US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</p:txBody>
              </p:sp>
            </mc:Choice>
            <mc:Fallback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10DFEA75-2568-4AEE-B441-DF04A4EF0F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374" y="4768014"/>
                    <a:ext cx="756000" cy="180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A853C29F-B87C-4A8D-AC0F-ADB678378A62}"/>
                      </a:ext>
                    </a:extLst>
                  </p:cNvPr>
                  <p:cNvSpPr/>
                  <p:nvPr/>
                </p:nvSpPr>
                <p:spPr>
                  <a:xfrm>
                    <a:off x="5918880" y="4768014"/>
                    <a:ext cx="756000" cy="180000"/>
                  </a:xfrm>
                  <a:prstGeom prst="rect">
                    <a:avLst/>
                  </a:prstGeom>
                  <a:solidFill>
                    <a:srgbClr val="CFCFC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40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색상 </a:t>
                    </a:r>
                    <a:r>
                      <a:rPr lang="en-US" altLang="ko-KR" sz="40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+ 288</a:t>
                    </a:r>
                    <a14:m>
                      <m:oMath xmlns:m="http://schemas.openxmlformats.org/officeDocument/2006/math">
                        <m:r>
                          <a:rPr lang="en-US" altLang="ko-KR" sz="400" i="1" smtClean="0">
                            <a:solidFill>
                              <a:srgbClr val="131B3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a14:m>
                    <a:endParaRPr lang="ko-KR" altLang="en-US" sz="4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</p:txBody>
              </p:sp>
            </mc:Choice>
            <mc:Fallback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A853C29F-B87C-4A8D-AC0F-ADB678378A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8880" y="4768014"/>
                    <a:ext cx="756000" cy="180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5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5" name="그림 54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B283DDE7-96B7-4E24-B770-88D57D2A2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2213" y="3651870"/>
                <a:ext cx="4152959" cy="1112400"/>
              </a:xfrm>
              <a:prstGeom prst="rect">
                <a:avLst/>
              </a:prstGeom>
            </p:spPr>
          </p:pic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B84196D-12F1-4208-B913-546CF47C4576}"/>
                </a:ext>
              </a:extLst>
            </p:cNvPr>
            <p:cNvSpPr/>
            <p:nvPr/>
          </p:nvSpPr>
          <p:spPr>
            <a:xfrm>
              <a:off x="1331752" y="1695877"/>
              <a:ext cx="531448" cy="872225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58D865-C135-4C51-9BF2-4DA6D3348E8B}"/>
                </a:ext>
              </a:extLst>
            </p:cNvPr>
            <p:cNvSpPr txBox="1"/>
            <p:nvPr/>
          </p:nvSpPr>
          <p:spPr>
            <a:xfrm>
              <a:off x="1426269" y="1563638"/>
              <a:ext cx="28325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2300" dirty="0">
                  <a:solidFill>
                    <a:srgbClr val="18355B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endParaRPr lang="ko-KR" altLang="en-US" sz="23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ECE1803-176E-4B2D-B511-BA5DEDBF641F}"/>
              </a:ext>
            </a:extLst>
          </p:cNvPr>
          <p:cNvSpPr txBox="1"/>
          <p:nvPr/>
        </p:nvSpPr>
        <p:spPr>
          <a:xfrm>
            <a:off x="568355" y="4414341"/>
            <a:ext cx="4001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sm.OLS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()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사용한 결과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Durbin-Watson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값이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에서 크게 멀지 않음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종속변수 값들은 서로 독립적</a:t>
            </a:r>
            <a:endParaRPr lang="en-US" altLang="ko-KR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0D1AA08-0A76-4E7C-8A1A-A364975DB3A1}"/>
              </a:ext>
            </a:extLst>
          </p:cNvPr>
          <p:cNvGrpSpPr/>
          <p:nvPr/>
        </p:nvGrpSpPr>
        <p:grpSpPr>
          <a:xfrm>
            <a:off x="676584" y="3651870"/>
            <a:ext cx="3764594" cy="764777"/>
            <a:chOff x="676584" y="3640514"/>
            <a:chExt cx="3764594" cy="76477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EDA4420-D27E-44B9-A78A-450E0D7A476E}"/>
                </a:ext>
              </a:extLst>
            </p:cNvPr>
            <p:cNvGrpSpPr/>
            <p:nvPr/>
          </p:nvGrpSpPr>
          <p:grpSpPr>
            <a:xfrm>
              <a:off x="676584" y="3640514"/>
              <a:ext cx="3764594" cy="764777"/>
              <a:chOff x="430021" y="2479835"/>
              <a:chExt cx="3888432" cy="747650"/>
            </a:xfrm>
          </p:grpSpPr>
          <p:pic>
            <p:nvPicPr>
              <p:cNvPr id="27" name="그림 2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5EF214C-B064-4F2E-844F-0562C88B0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9396" r="14350" b="86956"/>
              <a:stretch/>
            </p:blipFill>
            <p:spPr>
              <a:xfrm>
                <a:off x="508129" y="2479835"/>
                <a:ext cx="3779501" cy="176749"/>
              </a:xfrm>
              <a:prstGeom prst="rect">
                <a:avLst/>
              </a:prstGeom>
            </p:spPr>
          </p:pic>
          <p:pic>
            <p:nvPicPr>
              <p:cNvPr id="28" name="그림 2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23CC3355-70AB-4098-994E-C9A05AED82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9" t="77387" r="13671" b="10827"/>
              <a:stretch/>
            </p:blipFill>
            <p:spPr>
              <a:xfrm>
                <a:off x="430021" y="2656584"/>
                <a:ext cx="3888432" cy="570901"/>
              </a:xfrm>
              <a:prstGeom prst="rect">
                <a:avLst/>
              </a:prstGeom>
            </p:spPr>
          </p:pic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5170BB4-2DCE-4C65-ACAF-D91CA00FE2E1}"/>
                </a:ext>
              </a:extLst>
            </p:cNvPr>
            <p:cNvSpPr/>
            <p:nvPr/>
          </p:nvSpPr>
          <p:spPr>
            <a:xfrm>
              <a:off x="2580484" y="3850678"/>
              <a:ext cx="1847500" cy="130051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F25BE88-5352-4A7A-AACD-40674EDBA1D3}"/>
              </a:ext>
            </a:extLst>
          </p:cNvPr>
          <p:cNvSpPr txBox="1"/>
          <p:nvPr/>
        </p:nvSpPr>
        <p:spPr>
          <a:xfrm>
            <a:off x="570142" y="3219514"/>
            <a:ext cx="40018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조건</a:t>
            </a:r>
            <a:r>
              <a:rPr lang="en-US" altLang="ko-KR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종속변수 값들은 통계적으로 서로 </a:t>
            </a:r>
            <a:r>
              <a:rPr lang="ko-KR" altLang="en-US" sz="11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독립적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이어야 한다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967EC5-880C-48B3-8037-0E843FE78329}"/>
              </a:ext>
            </a:extLst>
          </p:cNvPr>
          <p:cNvSpPr txBox="1"/>
          <p:nvPr/>
        </p:nvSpPr>
        <p:spPr>
          <a:xfrm>
            <a:off x="4721111" y="4414401"/>
            <a:ext cx="400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shapiro.test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()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p-value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값이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0.05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보다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작으므로 </a:t>
            </a:r>
            <a:r>
              <a:rPr lang="ko-KR" altLang="en-US" sz="800" dirty="0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정규분포를 </a:t>
            </a:r>
            <a:r>
              <a:rPr lang="ko-KR" altLang="en-US" sz="800" dirty="0" err="1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이루지않음</a:t>
            </a:r>
            <a:endParaRPr lang="en-US" altLang="ko-KR" sz="800" dirty="0">
              <a:solidFill>
                <a:srgbClr val="FF374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8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bartlett.test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()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p-value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값이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0.05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보다 작으므로 </a:t>
            </a:r>
            <a:r>
              <a:rPr lang="ko-KR" altLang="en-US" sz="800" dirty="0" err="1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등분산</a:t>
            </a:r>
            <a:r>
              <a:rPr lang="ko-KR" altLang="en-US" sz="800" dirty="0">
                <a:solidFill>
                  <a:srgbClr val="FF374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아님</a:t>
            </a:r>
            <a:endParaRPr lang="en-US" altLang="ko-KR" sz="800" dirty="0">
              <a:solidFill>
                <a:srgbClr val="FF374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FDD7416-70CD-42AA-A3A0-8F86C575079C}"/>
              </a:ext>
            </a:extLst>
          </p:cNvPr>
          <p:cNvSpPr/>
          <p:nvPr/>
        </p:nvSpPr>
        <p:spPr>
          <a:xfrm>
            <a:off x="4715917" y="3154165"/>
            <a:ext cx="4005932" cy="1721841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870D8-0196-4EAF-B1E7-A6E87940C015}"/>
              </a:ext>
            </a:extLst>
          </p:cNvPr>
          <p:cNvSpPr txBox="1"/>
          <p:nvPr/>
        </p:nvSpPr>
        <p:spPr>
          <a:xfrm>
            <a:off x="4715918" y="3190452"/>
            <a:ext cx="4005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조건</a:t>
            </a:r>
            <a:r>
              <a:rPr lang="en-US" altLang="ko-KR" sz="8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독립변수 값에 해당하는 종속변수 값들은 </a:t>
            </a:r>
            <a:r>
              <a:rPr lang="ko-KR" altLang="en-US" sz="11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정규분포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이뤄야 하고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모든 정규분포의 </a:t>
            </a:r>
            <a:r>
              <a:rPr lang="ko-KR" altLang="en-US" sz="1100" dirty="0">
                <a:solidFill>
                  <a:srgbClr val="6F96D7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분산은 동일</a:t>
            </a:r>
            <a:r>
              <a:rPr lang="ko-KR" altLang="en-US" sz="1100" dirty="0">
                <a:solidFill>
                  <a:srgbClr val="1835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해야 한다</a:t>
            </a:r>
            <a:endParaRPr lang="en-US" altLang="ko-KR" sz="1100" dirty="0">
              <a:solidFill>
                <a:srgbClr val="1835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4AC7CC-2A94-4A11-A86F-8EDF8BFE107B}"/>
              </a:ext>
            </a:extLst>
          </p:cNvPr>
          <p:cNvGrpSpPr/>
          <p:nvPr/>
        </p:nvGrpSpPr>
        <p:grpSpPr>
          <a:xfrm>
            <a:off x="4898047" y="3869176"/>
            <a:ext cx="1405972" cy="385547"/>
            <a:chOff x="4814343" y="3830562"/>
            <a:chExt cx="1440160" cy="39492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64F71D4-6ADE-42DE-A767-5560A9A767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21" t="1641" r="11805" b="95586"/>
            <a:stretch/>
          </p:blipFill>
          <p:spPr>
            <a:xfrm>
              <a:off x="4838844" y="3830562"/>
              <a:ext cx="1156767" cy="129597"/>
            </a:xfrm>
            <a:prstGeom prst="rect">
              <a:avLst/>
            </a:prstGeom>
          </p:spPr>
        </p:pic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FBB0D43-ADE1-4EA3-8D9B-E2B352A8274E}"/>
                </a:ext>
              </a:extLst>
            </p:cNvPr>
            <p:cNvGrpSpPr/>
            <p:nvPr/>
          </p:nvGrpSpPr>
          <p:grpSpPr>
            <a:xfrm>
              <a:off x="4814343" y="4004869"/>
              <a:ext cx="1440160" cy="220615"/>
              <a:chOff x="4910079" y="3967637"/>
              <a:chExt cx="1411283" cy="188290"/>
            </a:xfrm>
          </p:grpSpPr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E5311760-F1AC-404A-9701-A590851BA0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8" t="6038" r="11805" b="89241"/>
              <a:stretch/>
            </p:blipFill>
            <p:spPr>
              <a:xfrm>
                <a:off x="4910079" y="3967637"/>
                <a:ext cx="1411283" cy="188289"/>
              </a:xfrm>
              <a:prstGeom prst="rect">
                <a:avLst/>
              </a:prstGeom>
            </p:spPr>
          </p:pic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5F8943D-9D89-4C3F-BD76-77120C4BDD0C}"/>
                  </a:ext>
                </a:extLst>
              </p:cNvPr>
              <p:cNvSpPr/>
              <p:nvPr/>
            </p:nvSpPr>
            <p:spPr>
              <a:xfrm>
                <a:off x="5386566" y="4045319"/>
                <a:ext cx="769609" cy="110608"/>
              </a:xfrm>
              <a:prstGeom prst="rect">
                <a:avLst/>
              </a:prstGeom>
              <a:solidFill>
                <a:srgbClr val="6F96D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1E7F1FA-777B-44AF-B122-6AB7E9927155}"/>
              </a:ext>
            </a:extLst>
          </p:cNvPr>
          <p:cNvGrpSpPr/>
          <p:nvPr/>
        </p:nvGrpSpPr>
        <p:grpSpPr>
          <a:xfrm>
            <a:off x="6335324" y="3795886"/>
            <a:ext cx="2151322" cy="532128"/>
            <a:chOff x="6446093" y="3723878"/>
            <a:chExt cx="2267023" cy="488378"/>
          </a:xfrm>
        </p:grpSpPr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DEFF8829-2BE8-407F-813F-79B01DE86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5" r="4412" b="85639"/>
            <a:stretch/>
          </p:blipFill>
          <p:spPr>
            <a:xfrm>
              <a:off x="6446093" y="3723878"/>
              <a:ext cx="2267023" cy="488378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670B300-9810-4692-9068-268B0C24072F}"/>
                </a:ext>
              </a:extLst>
            </p:cNvPr>
            <p:cNvSpPr/>
            <p:nvPr/>
          </p:nvSpPr>
          <p:spPr>
            <a:xfrm>
              <a:off x="7943507" y="4029267"/>
              <a:ext cx="769609" cy="110608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E21BE67-1B1E-4DCA-9A4C-5407602E60AE}"/>
              </a:ext>
            </a:extLst>
          </p:cNvPr>
          <p:cNvCxnSpPr>
            <a:cxnSpLocks/>
          </p:cNvCxnSpPr>
          <p:nvPr/>
        </p:nvCxnSpPr>
        <p:spPr>
          <a:xfrm>
            <a:off x="6272712" y="3873222"/>
            <a:ext cx="0" cy="418717"/>
          </a:xfrm>
          <a:prstGeom prst="line">
            <a:avLst/>
          </a:prstGeom>
          <a:ln w="6350">
            <a:solidFill>
              <a:srgbClr val="D2D2D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6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Logistic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Regression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809005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앞의 결과에 따라</a:t>
            </a:r>
            <a:r>
              <a:rPr lang="en-US" altLang="ko-KR" sz="1100" dirty="0"/>
              <a:t>,</a:t>
            </a:r>
            <a:r>
              <a:rPr lang="ko-KR" altLang="en-US" sz="1100" dirty="0"/>
              <a:t> 우리 자료는 정규분포를 이루지 않고</a:t>
            </a:r>
            <a:r>
              <a:rPr lang="en-US" altLang="ko-KR" sz="1100" dirty="0"/>
              <a:t> </a:t>
            </a:r>
            <a:r>
              <a:rPr lang="ko-KR" altLang="en-US" sz="1100" dirty="0"/>
              <a:t>등분산이 아니므로 로지스틱 회귀분석</a:t>
            </a:r>
            <a:r>
              <a:rPr lang="en-US" altLang="ko-KR" sz="1100" dirty="0"/>
              <a:t> </a:t>
            </a:r>
            <a:r>
              <a:rPr lang="ko-KR" altLang="en-US" sz="1100" dirty="0"/>
              <a:t>사용 불가</a:t>
            </a:r>
            <a:endParaRPr lang="en-US" altLang="ko-KR" sz="1100" dirty="0"/>
          </a:p>
          <a:p>
            <a:r>
              <a:rPr lang="ko-KR" altLang="en-US" sz="1100" dirty="0"/>
              <a:t>실제로 로지스틱 회귀분석 모델 구축에 필요한 유의변수를 알아보려 하였으나 제시되는 결과값 없음</a:t>
            </a:r>
            <a:endParaRPr lang="en-US" altLang="ko-K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0F4C5-2BC1-4D68-A8F1-B381231DA5B6}"/>
              </a:ext>
            </a:extLst>
          </p:cNvPr>
          <p:cNvSpPr txBox="1"/>
          <p:nvPr/>
        </p:nvSpPr>
        <p:spPr>
          <a:xfrm>
            <a:off x="5076056" y="1577279"/>
            <a:ext cx="3744416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glm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() 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로지스틱 회귀분석시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>
              <a:defRPr/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통계적으로 유의한 변수 알아보는데 사용되는 함수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>
              <a:defRPr/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lvl="0">
              <a:defRPr/>
            </a:pP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Call 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구축한 모형 제시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>
              <a:defRPr/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lvl="0">
              <a:defRPr/>
            </a:pP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Coefficients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 </a:t>
            </a:r>
            <a:r>
              <a:rPr lang="en-US" altLang="ko-KR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Pr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>
              <a:defRPr/>
            </a:pPr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lvl="0">
              <a:defRPr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구축한 모형의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p-value</a:t>
            </a:r>
          </a:p>
          <a:p>
            <a:pPr lvl="0">
              <a:defRPr/>
            </a:pPr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pPr lvl="0">
              <a:defRPr/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: p-value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0.05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보다 작은 변수가 통계적으로 유의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>
              <a:defRPr/>
            </a:pPr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lvl="0">
              <a:defRPr/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: p-value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가장 낮은 것이 예측력 강한 것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defRPr/>
            </a:pP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0">
              <a:defRPr/>
            </a:pP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결과해석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제시된 왼쪽 그림</a:t>
            </a:r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lvl="0">
              <a:defRPr/>
            </a:pP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algn="ctr">
              <a:defRPr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설문지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B(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조화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lvl="0" algn="ctr">
              <a:defRPr/>
            </a:pPr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>
              <a:defRPr/>
            </a:pPr>
            <a:r>
              <a:rPr lang="ko-KR" altLang="en-US" sz="1100" dirty="0"/>
              <a:t>색상 고정 항목 중</a:t>
            </a:r>
            <a:r>
              <a:rPr lang="en-US" altLang="ko-KR" sz="1100" dirty="0"/>
              <a:t>, </a:t>
            </a:r>
            <a:r>
              <a:rPr lang="ko-KR" altLang="en-US" sz="1100" dirty="0"/>
              <a:t>보색 샘플</a:t>
            </a:r>
            <a:endParaRPr lang="en-US" altLang="ko-KR" sz="1100" dirty="0"/>
          </a:p>
          <a:p>
            <a:pPr algn="ctr">
              <a:defRPr/>
            </a:pP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lvl="0" algn="ctr">
              <a:defRPr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모든 변수의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p-value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값이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0.05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보다 큼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algn="ctr">
              <a:defRPr/>
            </a:pPr>
            <a:r>
              <a:rPr lang="en-US" altLang="ko-KR" sz="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lvl="0" algn="ctr">
              <a:defRPr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모든 변수가 통계적으로 유의하다고 볼 수 없다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D09EA16-C73B-4E4B-ABB2-04FEAEF7EAB9}"/>
              </a:ext>
            </a:extLst>
          </p:cNvPr>
          <p:cNvSpPr/>
          <p:nvPr/>
        </p:nvSpPr>
        <p:spPr>
          <a:xfrm>
            <a:off x="5436096" y="4155926"/>
            <a:ext cx="2999180" cy="576064"/>
          </a:xfrm>
          <a:prstGeom prst="rect">
            <a:avLst/>
          </a:prstGeom>
          <a:solidFill>
            <a:srgbClr val="6F96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F96D7"/>
              </a:solidFill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D38E17FA-EAD8-4EAD-8A98-9B25DF408269}"/>
              </a:ext>
            </a:extLst>
          </p:cNvPr>
          <p:cNvSpPr/>
          <p:nvPr/>
        </p:nvSpPr>
        <p:spPr>
          <a:xfrm>
            <a:off x="4662518" y="3049235"/>
            <a:ext cx="180020" cy="180020"/>
          </a:xfrm>
          <a:prstGeom prst="rightArrow">
            <a:avLst>
              <a:gd name="adj1" fmla="val 39372"/>
              <a:gd name="adj2" fmla="val 51329"/>
            </a:avLst>
          </a:prstGeom>
          <a:solidFill>
            <a:srgbClr val="CFCFC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0F9AAA-4FA6-41E8-9C44-C94E465B9201}"/>
              </a:ext>
            </a:extLst>
          </p:cNvPr>
          <p:cNvGrpSpPr/>
          <p:nvPr/>
        </p:nvGrpSpPr>
        <p:grpSpPr>
          <a:xfrm>
            <a:off x="605997" y="1327952"/>
            <a:ext cx="3831684" cy="3764078"/>
            <a:chOff x="537663" y="1511857"/>
            <a:chExt cx="3529678" cy="3467400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BFC20192-AFB1-460E-969F-8D3906425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63" y="1511857"/>
              <a:ext cx="3520745" cy="346740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9C2986D-9183-47BE-831D-CFF1644A152E}"/>
                </a:ext>
              </a:extLst>
            </p:cNvPr>
            <p:cNvSpPr/>
            <p:nvPr/>
          </p:nvSpPr>
          <p:spPr>
            <a:xfrm>
              <a:off x="546596" y="1682200"/>
              <a:ext cx="3520745" cy="385494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A8D2C0-5850-481F-9CF8-A118991E2D07}"/>
                </a:ext>
              </a:extLst>
            </p:cNvPr>
            <p:cNvSpPr/>
            <p:nvPr/>
          </p:nvSpPr>
          <p:spPr>
            <a:xfrm>
              <a:off x="3107222" y="2705497"/>
              <a:ext cx="600681" cy="1080120"/>
            </a:xfrm>
            <a:prstGeom prst="rect">
              <a:avLst/>
            </a:prstGeom>
            <a:solidFill>
              <a:srgbClr val="6F96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89ED7A-89ED-41C6-8680-AA16B235B0FB}"/>
              </a:ext>
            </a:extLst>
          </p:cNvPr>
          <p:cNvCxnSpPr>
            <a:cxnSpLocks/>
          </p:cNvCxnSpPr>
          <p:nvPr/>
        </p:nvCxnSpPr>
        <p:spPr>
          <a:xfrm>
            <a:off x="539550" y="1275606"/>
            <a:ext cx="8208914" cy="0"/>
          </a:xfrm>
          <a:prstGeom prst="line">
            <a:avLst/>
          </a:prstGeom>
          <a:ln w="6350">
            <a:solidFill>
              <a:srgbClr val="CFCFC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8B322C-15EF-4877-887A-124E602BB432}"/>
              </a:ext>
            </a:extLst>
          </p:cNvPr>
          <p:cNvSpPr txBox="1"/>
          <p:nvPr/>
        </p:nvSpPr>
        <p:spPr>
          <a:xfrm>
            <a:off x="7164288" y="4922753"/>
            <a:ext cx="20162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https://github.com/slmteruto/CAI/cys/CAI_Logistic_useR.ipynb</a:t>
            </a:r>
            <a:endParaRPr lang="ko-KR" altLang="en-US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08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Logistic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Regression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809005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앞의 결과에 따라</a:t>
            </a:r>
            <a:r>
              <a:rPr lang="en-US" altLang="ko-KR" sz="1100" dirty="0"/>
              <a:t>,</a:t>
            </a:r>
            <a:r>
              <a:rPr lang="ko-KR" altLang="en-US" sz="1100" dirty="0"/>
              <a:t> 우리 자료는 정규분포를 이루지 않고</a:t>
            </a:r>
            <a:r>
              <a:rPr lang="en-US" altLang="ko-KR" sz="1100" dirty="0"/>
              <a:t> </a:t>
            </a:r>
            <a:r>
              <a:rPr lang="ko-KR" altLang="en-US" sz="1100" dirty="0"/>
              <a:t>등분산이 아니므로 로지스틱 회귀분석</a:t>
            </a:r>
            <a:r>
              <a:rPr lang="en-US" altLang="ko-KR" sz="1100" dirty="0"/>
              <a:t> </a:t>
            </a:r>
            <a:r>
              <a:rPr lang="ko-KR" altLang="en-US" sz="1100" dirty="0"/>
              <a:t>사용 불가</a:t>
            </a:r>
            <a:endParaRPr lang="en-US" altLang="ko-KR" sz="1100" dirty="0"/>
          </a:p>
          <a:p>
            <a:r>
              <a:rPr lang="ko-KR" altLang="en-US" sz="1100" dirty="0"/>
              <a:t>실제로 로지스틱 회귀분석 모델 구축에 필요한 유의변수를 알아보려 하였으나 제시되는 결과값 없음</a:t>
            </a:r>
            <a:endParaRPr lang="en-US" altLang="ko-KR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89ED7A-89ED-41C6-8680-AA16B235B0FB}"/>
              </a:ext>
            </a:extLst>
          </p:cNvPr>
          <p:cNvCxnSpPr>
            <a:cxnSpLocks/>
          </p:cNvCxnSpPr>
          <p:nvPr/>
        </p:nvCxnSpPr>
        <p:spPr>
          <a:xfrm>
            <a:off x="539550" y="1275606"/>
            <a:ext cx="8208914" cy="0"/>
          </a:xfrm>
          <a:prstGeom prst="line">
            <a:avLst/>
          </a:prstGeom>
          <a:ln w="6350">
            <a:solidFill>
              <a:srgbClr val="CFCFC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B03100-8325-45AE-9B98-8C8F15921019}"/>
              </a:ext>
            </a:extLst>
          </p:cNvPr>
          <p:cNvSpPr txBox="1"/>
          <p:nvPr/>
        </p:nvSpPr>
        <p:spPr>
          <a:xfrm>
            <a:off x="1331640" y="1580555"/>
            <a:ext cx="802838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BUT!!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 데이터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분석시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오류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&amp;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착오들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 결과에서 분석을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이끌어낼만한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것이 없음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Why?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 자체를 잘못했다고 봐야함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독립변수를 더 많이 설정했으면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	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 내용이 짧아야 사람들의 참여율이 높을 것이라 생각했다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	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그렇기에 내용을 더 이상 추가 하지 않았었는데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	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그게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아니란걸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깨달음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로지스틱분석할때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잘안나오는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이유가 보기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(1-5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 너무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많았던것같다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	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분석방법에 대한 충분한 이해와 학습 뒤에 설문조사를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작성했어야했나보당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외부적 요인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 인원수가 더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많았어야했다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(200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명정도면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될줄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알았다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	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연령대와 성별의 분포가 다양하거나 특정집단을 중점적으로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조사했어야했다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그래서 네이버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데이터랩을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사용함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원래의 정답이 있지만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44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43508" y="267494"/>
            <a:ext cx="885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설문조사 결과</a:t>
            </a:r>
            <a:endParaRPr lang="en-US" altLang="ko-KR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AD344-265F-4EF0-94DF-FB4F6DF63247}"/>
              </a:ext>
            </a:extLst>
          </p:cNvPr>
          <p:cNvSpPr txBox="1"/>
          <p:nvPr/>
        </p:nvSpPr>
        <p:spPr>
          <a:xfrm>
            <a:off x="395536" y="715511"/>
            <a:ext cx="80283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BUT!!</a:t>
            </a:r>
          </a:p>
          <a:p>
            <a:r>
              <a:rPr lang="ko-KR" altLang="en-US" sz="1100" dirty="0"/>
              <a:t>설문조사 데이터 </a:t>
            </a:r>
            <a:r>
              <a:rPr lang="ko-KR" altLang="en-US" sz="1100" dirty="0" err="1"/>
              <a:t>분석시</a:t>
            </a:r>
            <a:r>
              <a:rPr lang="ko-KR" altLang="en-US" sz="1100" dirty="0"/>
              <a:t> 오류</a:t>
            </a:r>
            <a:r>
              <a:rPr lang="en-US" altLang="ko-KR" sz="1100" dirty="0"/>
              <a:t>&amp; </a:t>
            </a:r>
            <a:r>
              <a:rPr lang="ko-KR" altLang="en-US" sz="1100" dirty="0"/>
              <a:t>착오들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설문조사 결과에서 분석을 </a:t>
            </a:r>
            <a:r>
              <a:rPr lang="ko-KR" altLang="en-US" sz="1100" dirty="0" err="1"/>
              <a:t>이끌어낼만한</a:t>
            </a:r>
            <a:r>
              <a:rPr lang="ko-KR" altLang="en-US" sz="1100" dirty="0"/>
              <a:t> 것이 없음</a:t>
            </a:r>
            <a:endParaRPr lang="en-US" altLang="ko-KR" sz="1100" dirty="0"/>
          </a:p>
          <a:p>
            <a:r>
              <a:rPr lang="en-US" altLang="ko-KR" sz="1100" dirty="0"/>
              <a:t>Why? </a:t>
            </a:r>
          </a:p>
          <a:p>
            <a:r>
              <a:rPr lang="ko-KR" altLang="en-US" sz="1100" dirty="0"/>
              <a:t>설문조사 자체를 잘못했다고 봐야함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독립변수를 더 많이 설정했으면</a:t>
            </a:r>
            <a:endParaRPr lang="en-US" altLang="ko-KR" sz="1100" dirty="0"/>
          </a:p>
          <a:p>
            <a:r>
              <a:rPr lang="en-US" altLang="ko-KR" sz="1100" dirty="0"/>
              <a:t>	</a:t>
            </a:r>
            <a:r>
              <a:rPr lang="ko-KR" altLang="en-US" sz="1100" dirty="0"/>
              <a:t>설문조사 내용이 짧아야 사람들의 참여율이 높을 것이라 생각했다</a:t>
            </a:r>
            <a:endParaRPr lang="en-US" altLang="ko-KR" sz="1100" dirty="0"/>
          </a:p>
          <a:p>
            <a:r>
              <a:rPr lang="en-US" altLang="ko-KR" sz="1100" dirty="0"/>
              <a:t>	</a:t>
            </a:r>
            <a:r>
              <a:rPr lang="ko-KR" altLang="en-US" sz="1100" dirty="0"/>
              <a:t>그렇기에 내용을 더 이상 추가 하지 않았었는데</a:t>
            </a:r>
            <a:endParaRPr lang="en-US" altLang="ko-KR" sz="1100" dirty="0"/>
          </a:p>
          <a:p>
            <a:r>
              <a:rPr lang="en-US" altLang="ko-KR" sz="1100" dirty="0"/>
              <a:t>	</a:t>
            </a:r>
            <a:r>
              <a:rPr lang="ko-KR" altLang="en-US" sz="1100" dirty="0"/>
              <a:t>그게 </a:t>
            </a:r>
            <a:r>
              <a:rPr lang="ko-KR" altLang="en-US" sz="1100" dirty="0" err="1"/>
              <a:t>아니란걸</a:t>
            </a:r>
            <a:r>
              <a:rPr lang="ko-KR" altLang="en-US" sz="1100" dirty="0"/>
              <a:t> 깨달음</a:t>
            </a:r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 err="1"/>
              <a:t>로지스틱분석할때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잘안나오는</a:t>
            </a:r>
            <a:r>
              <a:rPr lang="ko-KR" altLang="en-US" sz="1100" dirty="0"/>
              <a:t> 이유가 보기</a:t>
            </a:r>
            <a:r>
              <a:rPr lang="en-US" altLang="ko-KR" sz="1100" dirty="0"/>
              <a:t> (1-5</a:t>
            </a:r>
            <a:r>
              <a:rPr lang="ko-KR" altLang="en-US" sz="1100" dirty="0"/>
              <a:t>번</a:t>
            </a:r>
            <a:r>
              <a:rPr lang="en-US" altLang="ko-KR" sz="1100" dirty="0"/>
              <a:t>)</a:t>
            </a:r>
            <a:r>
              <a:rPr lang="ko-KR" altLang="en-US" sz="1100" dirty="0"/>
              <a:t>가 너무 </a:t>
            </a:r>
            <a:r>
              <a:rPr lang="ko-KR" altLang="en-US" sz="1100" dirty="0" err="1"/>
              <a:t>많았던것같다</a:t>
            </a:r>
            <a:endParaRPr lang="en-US" altLang="ko-KR" sz="1100" dirty="0"/>
          </a:p>
          <a:p>
            <a:r>
              <a:rPr lang="en-US" altLang="ko-KR" sz="1100" dirty="0"/>
              <a:t>	</a:t>
            </a:r>
            <a:r>
              <a:rPr lang="ko-KR" altLang="en-US" sz="1100" dirty="0"/>
              <a:t>분석방법에 대한 충분한 이해와 학습 뒤에 설문조사를 </a:t>
            </a:r>
            <a:r>
              <a:rPr lang="ko-KR" altLang="en-US" sz="1100" dirty="0" err="1"/>
              <a:t>작성했어야했나보당</a:t>
            </a:r>
            <a:r>
              <a:rPr lang="en-US" altLang="ko-KR" sz="1100" dirty="0"/>
              <a:t>…</a:t>
            </a:r>
          </a:p>
          <a:p>
            <a:endParaRPr lang="en-US" altLang="ko-KR" sz="1100" dirty="0"/>
          </a:p>
          <a:p>
            <a:r>
              <a:rPr lang="ko-KR" altLang="en-US" sz="1100" dirty="0"/>
              <a:t>외부적 요인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설문조사 인원수가 더 </a:t>
            </a:r>
            <a:r>
              <a:rPr lang="ko-KR" altLang="en-US" sz="1100" dirty="0" err="1"/>
              <a:t>많았어야했다</a:t>
            </a:r>
            <a:r>
              <a:rPr lang="ko-KR" altLang="en-US" sz="1100" dirty="0"/>
              <a:t> </a:t>
            </a:r>
            <a:r>
              <a:rPr lang="en-US" altLang="ko-KR" sz="1100" dirty="0"/>
              <a:t>(200</a:t>
            </a:r>
            <a:r>
              <a:rPr lang="ko-KR" altLang="en-US" sz="1100" dirty="0"/>
              <a:t>명정도면 </a:t>
            </a:r>
            <a:r>
              <a:rPr lang="ko-KR" altLang="en-US" sz="1100" dirty="0" err="1"/>
              <a:t>될줄</a:t>
            </a:r>
            <a:r>
              <a:rPr lang="ko-KR" altLang="en-US" sz="1100" dirty="0"/>
              <a:t> 알았다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	</a:t>
            </a:r>
            <a:r>
              <a:rPr lang="ko-KR" altLang="en-US" sz="1100" dirty="0"/>
              <a:t>연령대와 성별의 분포가 다양하거나 특정집단을 중점적으로 </a:t>
            </a:r>
            <a:r>
              <a:rPr lang="ko-KR" altLang="en-US" sz="1100" dirty="0" err="1"/>
              <a:t>조사했어야했다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그래서 네이버 </a:t>
            </a:r>
            <a:r>
              <a:rPr lang="ko-KR" altLang="en-US" sz="1100" dirty="0" err="1"/>
              <a:t>데이터랩을</a:t>
            </a:r>
            <a:r>
              <a:rPr lang="ko-KR" altLang="en-US" sz="1100" dirty="0"/>
              <a:t> 사용함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원래의 정답이 있지만 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8FCCE-D49E-426B-B9EF-A4C2D97DE971}"/>
              </a:ext>
            </a:extLst>
          </p:cNvPr>
          <p:cNvSpPr txBox="1"/>
          <p:nvPr/>
        </p:nvSpPr>
        <p:spPr>
          <a:xfrm>
            <a:off x="6012160" y="915566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우리가 정답으로 지정했던 색이 </a:t>
            </a:r>
            <a:endParaRPr lang="en-US" altLang="ko-KR" sz="1200" dirty="0"/>
          </a:p>
          <a:p>
            <a:r>
              <a:rPr lang="ko-KR" altLang="en-US" sz="1200" dirty="0"/>
              <a:t>사람들에게 선택되지 않은 이유에 대해서도 </a:t>
            </a:r>
            <a:r>
              <a:rPr lang="ko-KR" altLang="en-US" sz="1200" dirty="0" err="1"/>
              <a:t>설명해야할듯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2977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0" y="43626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&lt;Data</a:t>
            </a:r>
            <a:r>
              <a:rPr lang="ko-KR" altLang="en-US" dirty="0"/>
              <a:t> </a:t>
            </a:r>
            <a:r>
              <a:rPr lang="en-US" altLang="ko-KR" dirty="0"/>
              <a:t>Analysis&gt;</a:t>
            </a:r>
            <a:endParaRPr lang="ko-KR" altLang="en-US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8B874E0-5EAC-4E0B-8299-4BA6721135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5798"/>
            <a:ext cx="9144000" cy="331012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F8E3F7D-F283-4D42-BC10-A30925DAF39E}"/>
              </a:ext>
            </a:extLst>
          </p:cNvPr>
          <p:cNvCxnSpPr/>
          <p:nvPr/>
        </p:nvCxnSpPr>
        <p:spPr>
          <a:xfrm>
            <a:off x="0" y="411510"/>
            <a:ext cx="1547664" cy="0"/>
          </a:xfrm>
          <a:prstGeom prst="line">
            <a:avLst/>
          </a:prstGeom>
          <a:ln w="38100">
            <a:solidFill>
              <a:srgbClr val="7E7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2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0" y="15636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첫장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90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39552" y="915566"/>
            <a:ext cx="6624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분석 설계 및 접근 방향</a:t>
            </a:r>
            <a:endParaRPr lang="en-US" altLang="ko-KR" dirty="0"/>
          </a:p>
          <a:p>
            <a:r>
              <a:rPr lang="ko-KR" altLang="en-US" dirty="0"/>
              <a:t>개요</a:t>
            </a:r>
            <a:r>
              <a:rPr lang="en-US" altLang="ko-KR" dirty="0"/>
              <a:t> </a:t>
            </a:r>
            <a:r>
              <a:rPr lang="ko-KR" altLang="en-US" dirty="0"/>
              <a:t>및 접근 방향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설문조사</a:t>
            </a:r>
            <a:endParaRPr lang="en-US" altLang="ko-KR" dirty="0"/>
          </a:p>
          <a:p>
            <a:r>
              <a:rPr lang="ko-KR" altLang="en-US" dirty="0"/>
              <a:t>설문조사 내용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결과</a:t>
            </a:r>
            <a:endParaRPr lang="en-US" altLang="ko-KR" dirty="0"/>
          </a:p>
          <a:p>
            <a:r>
              <a:rPr lang="ko-KR" altLang="en-US" dirty="0"/>
              <a:t>설문조사 및 </a:t>
            </a:r>
            <a:r>
              <a:rPr lang="ko-KR" altLang="en-US" dirty="0" err="1"/>
              <a:t>네이버데이터랩</a:t>
            </a:r>
            <a:r>
              <a:rPr lang="ko-KR" altLang="en-US" dirty="0"/>
              <a:t> 이용한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핵심 요약</a:t>
            </a:r>
          </a:p>
        </p:txBody>
      </p:sp>
    </p:spTree>
    <p:extLst>
      <p:ext uri="{BB962C8B-B14F-4D97-AF65-F5344CB8AC3E}">
        <p14:creationId xmlns:p14="http://schemas.microsoft.com/office/powerpoint/2010/main" val="360900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FC7BC-BCCD-4A28-863F-911BFD642235}"/>
              </a:ext>
            </a:extLst>
          </p:cNvPr>
          <p:cNvSpPr txBox="1"/>
          <p:nvPr/>
        </p:nvSpPr>
        <p:spPr>
          <a:xfrm>
            <a:off x="317052" y="2859782"/>
            <a:ext cx="8431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/>
              <a:t>네이버 검색 트렌드</a:t>
            </a:r>
            <a:endParaRPr lang="en-US" altLang="ko-KR" sz="1100" dirty="0"/>
          </a:p>
          <a:p>
            <a:r>
              <a:rPr lang="ko-KR" altLang="en-US" sz="1100" dirty="0"/>
              <a:t>특정 키워드에 대한 </a:t>
            </a:r>
            <a:r>
              <a:rPr lang="ko-KR" altLang="en-US" sz="1100" dirty="0" err="1"/>
              <a:t>검색량</a:t>
            </a:r>
            <a:r>
              <a:rPr lang="ko-KR" altLang="en-US" sz="1100" dirty="0"/>
              <a:t> 추이를 지수화한 데이터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85416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0" y="156363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Naver</a:t>
            </a:r>
            <a:r>
              <a:rPr lang="ko-KR" altLang="en-US" dirty="0"/>
              <a:t> </a:t>
            </a:r>
            <a:r>
              <a:rPr lang="en-US" altLang="ko-KR" dirty="0" err="1"/>
              <a:t>DataLab</a:t>
            </a:r>
            <a:r>
              <a:rPr lang="en-US" altLang="ko-KR" dirty="0"/>
              <a:t> </a:t>
            </a:r>
            <a:r>
              <a:rPr lang="ko-KR" altLang="en-US" dirty="0"/>
              <a:t>활용해서</a:t>
            </a:r>
            <a:endParaRPr lang="en-US" altLang="ko-KR" dirty="0"/>
          </a:p>
          <a:p>
            <a:pPr algn="ctr"/>
            <a:r>
              <a:rPr lang="ko-KR" altLang="en-US" dirty="0"/>
              <a:t>성별 </a:t>
            </a:r>
            <a:r>
              <a:rPr lang="en-US" altLang="ko-KR" dirty="0"/>
              <a:t>+ </a:t>
            </a:r>
            <a:r>
              <a:rPr lang="ko-KR" altLang="en-US" dirty="0"/>
              <a:t>연령별</a:t>
            </a:r>
            <a:endParaRPr lang="en-US" altLang="ko-KR" dirty="0"/>
          </a:p>
          <a:p>
            <a:pPr algn="ctr"/>
            <a:r>
              <a:rPr lang="ko-KR" altLang="en-US" dirty="0" err="1"/>
              <a:t>퍼스널컬러</a:t>
            </a:r>
            <a:r>
              <a:rPr lang="ko-KR" altLang="en-US" dirty="0"/>
              <a:t> 검색 횟수 </a:t>
            </a:r>
            <a:endParaRPr lang="en-US" altLang="ko-KR" dirty="0"/>
          </a:p>
          <a:p>
            <a:pPr algn="ctr"/>
            <a:r>
              <a:rPr lang="ko-KR" altLang="en-US" dirty="0"/>
              <a:t>그래프 보여주기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</a:t>
            </a:r>
            <a:r>
              <a:rPr lang="ko-KR" altLang="en-US" dirty="0"/>
              <a:t>대 여성의 관심도가 제일 높음을 보여주기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</a:t>
            </a:r>
            <a:r>
              <a:rPr lang="ko-KR" altLang="en-US" dirty="0"/>
              <a:t>대 여성을 기준으로 삼음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03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342BD94-7541-4636-B5C1-67A1507E52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98006"/>
            <a:ext cx="2736304" cy="2355726"/>
          </a:xfrm>
          <a:prstGeom prst="rect">
            <a:avLst/>
          </a:prstGeom>
        </p:spPr>
      </p:pic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CBF9B5A-CBB3-49D7-AC3E-9C80C5413D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21" y="2298006"/>
            <a:ext cx="2592312" cy="2592312"/>
          </a:xfrm>
          <a:prstGeom prst="rect">
            <a:avLst/>
          </a:prstGeom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7436E7D-8610-43B2-8517-08A4F9A4B2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499742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Data Approach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D1E641-CF1E-40A0-A6F8-7629E0F2FAAB}"/>
              </a:ext>
            </a:extLst>
          </p:cNvPr>
          <p:cNvSpPr/>
          <p:nvPr/>
        </p:nvSpPr>
        <p:spPr>
          <a:xfrm>
            <a:off x="385208" y="1059582"/>
            <a:ext cx="1594504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분석 주제 및 가설 설정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226D6D-CBC7-4B49-B683-3842FE6DD986}"/>
              </a:ext>
            </a:extLst>
          </p:cNvPr>
          <p:cNvSpPr/>
          <p:nvPr/>
        </p:nvSpPr>
        <p:spPr>
          <a:xfrm>
            <a:off x="385207" y="1604853"/>
            <a:ext cx="1594505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색 이론과 </a:t>
            </a:r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관련 논문 자료 탐색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논문 검토 후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차 </a:t>
            </a:r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측색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부위 및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진단색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선정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AF65619-5517-4C83-8DF4-9D71412EC224}"/>
              </a:ext>
            </a:extLst>
          </p:cNvPr>
          <p:cNvSpPr/>
          <p:nvPr/>
        </p:nvSpPr>
        <p:spPr>
          <a:xfrm>
            <a:off x="385208" y="3219822"/>
            <a:ext cx="1594504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Desk Research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221DED-9096-4270-BA18-808ACE0FD896}"/>
              </a:ext>
            </a:extLst>
          </p:cNvPr>
          <p:cNvSpPr/>
          <p:nvPr/>
        </p:nvSpPr>
        <p:spPr>
          <a:xfrm>
            <a:off x="385208" y="3607398"/>
            <a:ext cx="1594504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Set Personal Color Standards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E432BA-447B-43F5-B5BA-E44032C8673E}"/>
              </a:ext>
            </a:extLst>
          </p:cNvPr>
          <p:cNvSpPr/>
          <p:nvPr/>
        </p:nvSpPr>
        <p:spPr>
          <a:xfrm>
            <a:off x="385208" y="4229080"/>
            <a:ext cx="1594504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Make Survey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7B2CBF1-6002-4C0F-888E-BB172BC56D3F}"/>
              </a:ext>
            </a:extLst>
          </p:cNvPr>
          <p:cNvSpPr/>
          <p:nvPr/>
        </p:nvSpPr>
        <p:spPr>
          <a:xfrm>
            <a:off x="2112143" y="1059582"/>
            <a:ext cx="1599623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수집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FBBAB3-C0BD-4753-909E-6B9EB15678E6}"/>
              </a:ext>
            </a:extLst>
          </p:cNvPr>
          <p:cNvSpPr/>
          <p:nvPr/>
        </p:nvSpPr>
        <p:spPr>
          <a:xfrm>
            <a:off x="2112142" y="1604853"/>
            <a:ext cx="1599624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이론과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측색부위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&amp;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진단색의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합리성 검정을 위한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설문조사 실행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외부 데이터 수집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9DC12A0-8A24-4BA9-9F40-B7D6D2E77159}"/>
              </a:ext>
            </a:extLst>
          </p:cNvPr>
          <p:cNvSpPr/>
          <p:nvPr/>
        </p:nvSpPr>
        <p:spPr>
          <a:xfrm>
            <a:off x="2112143" y="3219822"/>
            <a:ext cx="1599623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Survey Data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757AA91-265E-4156-8A5E-1EDC94AD7C5B}"/>
              </a:ext>
            </a:extLst>
          </p:cNvPr>
          <p:cNvSpPr/>
          <p:nvPr/>
        </p:nvSpPr>
        <p:spPr>
          <a:xfrm>
            <a:off x="2112143" y="3607398"/>
            <a:ext cx="1599623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Naver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Searching Data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5EEA5D3-FA41-4252-80C0-B320D14B557D}"/>
              </a:ext>
            </a:extLst>
          </p:cNvPr>
          <p:cNvSpPr/>
          <p:nvPr/>
        </p:nvSpPr>
        <p:spPr>
          <a:xfrm>
            <a:off x="3844197" y="1059582"/>
            <a:ext cx="1599623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정제 및 가공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0F78561-8F35-4382-A9BE-324FB0EF5D48}"/>
              </a:ext>
            </a:extLst>
          </p:cNvPr>
          <p:cNvSpPr/>
          <p:nvPr/>
        </p:nvSpPr>
        <p:spPr>
          <a:xfrm>
            <a:off x="3844197" y="1604853"/>
            <a:ext cx="1599624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수집된 데이터 검정을 위한 정제 및 가공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E26E02D-309F-417A-BF8B-B44DD8766B04}"/>
              </a:ext>
            </a:extLst>
          </p:cNvPr>
          <p:cNvSpPr/>
          <p:nvPr/>
        </p:nvSpPr>
        <p:spPr>
          <a:xfrm>
            <a:off x="3844197" y="3219822"/>
            <a:ext cx="1599623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Data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Preprocessing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with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Python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5696096-F258-4372-9B96-8AC0DE3AB796}"/>
              </a:ext>
            </a:extLst>
          </p:cNvPr>
          <p:cNvSpPr/>
          <p:nvPr/>
        </p:nvSpPr>
        <p:spPr>
          <a:xfrm>
            <a:off x="5576251" y="1059582"/>
            <a:ext cx="1599623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분석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B25538E-7A52-46FB-B99A-D79502A7A5E5}"/>
              </a:ext>
            </a:extLst>
          </p:cNvPr>
          <p:cNvSpPr/>
          <p:nvPr/>
        </p:nvSpPr>
        <p:spPr>
          <a:xfrm>
            <a:off x="5576251" y="1604853"/>
            <a:ext cx="1599624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수집된 데이터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결과 분석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다각적 분석 기법 적용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921AA2-1787-4434-9CB0-C31D52AC3D9B}"/>
              </a:ext>
            </a:extLst>
          </p:cNvPr>
          <p:cNvSpPr/>
          <p:nvPr/>
        </p:nvSpPr>
        <p:spPr>
          <a:xfrm>
            <a:off x="5576251" y="3219822"/>
            <a:ext cx="1599623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Statistics Result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870704-4ECC-4744-8AC3-32285B03C358}"/>
              </a:ext>
            </a:extLst>
          </p:cNvPr>
          <p:cNvSpPr/>
          <p:nvPr/>
        </p:nvSpPr>
        <p:spPr>
          <a:xfrm>
            <a:off x="5576251" y="3607398"/>
            <a:ext cx="1599623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Data Analysis &amp; Visualization with R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DF6BF4E-7E87-4DA9-A6EA-A2BBE5C6EFB8}"/>
              </a:ext>
            </a:extLst>
          </p:cNvPr>
          <p:cNvSpPr/>
          <p:nvPr/>
        </p:nvSpPr>
        <p:spPr>
          <a:xfrm>
            <a:off x="7308304" y="1059582"/>
            <a:ext cx="1599623" cy="400110"/>
          </a:xfrm>
          <a:prstGeom prst="roundRect">
            <a:avLst/>
          </a:prstGeom>
          <a:solidFill>
            <a:srgbClr val="131B37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보고서 작성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7E97E6A-BB35-4096-BFED-941B85B5B327}"/>
              </a:ext>
            </a:extLst>
          </p:cNvPr>
          <p:cNvSpPr/>
          <p:nvPr/>
        </p:nvSpPr>
        <p:spPr>
          <a:xfrm>
            <a:off x="7308304" y="1604853"/>
            <a:ext cx="1599624" cy="1375011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결과에 따라 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 err="1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분류 기준 변경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결과 정리</a:t>
            </a:r>
            <a:endParaRPr lang="en-US" altLang="ko-KR" sz="1100" dirty="0">
              <a:solidFill>
                <a:srgbClr val="131B3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EBBC844-9DCC-498D-82C2-520DB8D3D212}"/>
              </a:ext>
            </a:extLst>
          </p:cNvPr>
          <p:cNvSpPr/>
          <p:nvPr/>
        </p:nvSpPr>
        <p:spPr>
          <a:xfrm>
            <a:off x="7308304" y="3219822"/>
            <a:ext cx="1599623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Report</a:t>
            </a:r>
            <a:r>
              <a:rPr lang="ko-KR" altLang="en-US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Design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2A26CA9-972D-4E2B-881F-AD49D82D0174}"/>
              </a:ext>
            </a:extLst>
          </p:cNvPr>
          <p:cNvSpPr/>
          <p:nvPr/>
        </p:nvSpPr>
        <p:spPr>
          <a:xfrm>
            <a:off x="7308304" y="3607398"/>
            <a:ext cx="1599623" cy="476519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Output Image Design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1B6ED9-ADED-4156-A668-21DC446668F2}"/>
              </a:ext>
            </a:extLst>
          </p:cNvPr>
          <p:cNvSpPr/>
          <p:nvPr/>
        </p:nvSpPr>
        <p:spPr>
          <a:xfrm>
            <a:off x="7308304" y="4229080"/>
            <a:ext cx="1599623" cy="286886"/>
          </a:xfrm>
          <a:prstGeom prst="roundRect">
            <a:avLst>
              <a:gd name="adj" fmla="val 6289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Data Examination</a:t>
            </a:r>
          </a:p>
        </p:txBody>
      </p:sp>
    </p:spTree>
    <p:extLst>
      <p:ext uri="{BB962C8B-B14F-4D97-AF65-F5344CB8AC3E}">
        <p14:creationId xmlns:p14="http://schemas.microsoft.com/office/powerpoint/2010/main" val="1929959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4537" y="98757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설문조사 결과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</a:t>
            </a:r>
            <a:r>
              <a:rPr lang="ko-KR" altLang="en-US" dirty="0"/>
              <a:t>대 여자를 중심으로 정하기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Naver</a:t>
            </a:r>
            <a:r>
              <a:rPr lang="ko-KR" altLang="en-US" dirty="0"/>
              <a:t> </a:t>
            </a:r>
            <a:r>
              <a:rPr lang="en-US" altLang="ko-KR" dirty="0" err="1"/>
              <a:t>datalab</a:t>
            </a:r>
            <a:r>
              <a:rPr lang="ko-KR" altLang="en-US" dirty="0"/>
              <a:t> 에서 </a:t>
            </a:r>
            <a:r>
              <a:rPr lang="en-US" altLang="ko-KR" dirty="0"/>
              <a:t>bright, harmony </a:t>
            </a:r>
            <a:r>
              <a:rPr lang="ko-KR" altLang="en-US" dirty="0" err="1"/>
              <a:t>검색수를</a:t>
            </a:r>
            <a:r>
              <a:rPr lang="ko-KR" altLang="en-US" dirty="0"/>
              <a:t> </a:t>
            </a:r>
            <a:r>
              <a:rPr lang="ko-KR" altLang="en-US" dirty="0" err="1"/>
              <a:t>알아보았을때</a:t>
            </a:r>
            <a:endParaRPr lang="en-US" altLang="ko-KR" dirty="0"/>
          </a:p>
          <a:p>
            <a:pPr algn="ctr"/>
            <a:r>
              <a:rPr lang="ko-KR" altLang="en-US" dirty="0"/>
              <a:t>상대적인 값 차이가 별로 </a:t>
            </a:r>
            <a:r>
              <a:rPr lang="ko-KR" altLang="en-US" dirty="0" err="1"/>
              <a:t>안남을</a:t>
            </a:r>
            <a:r>
              <a:rPr lang="ko-KR" altLang="en-US" dirty="0"/>
              <a:t> 제시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그렇기에 웹사이트상에 두개다 </a:t>
            </a:r>
            <a:r>
              <a:rPr lang="ko-KR" altLang="en-US" dirty="0" err="1"/>
              <a:t>올리기로하자</a:t>
            </a:r>
            <a:endParaRPr lang="ko-KR" altLang="en-US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실제로 사람들은 </a:t>
            </a:r>
            <a:r>
              <a:rPr lang="ko-KR" altLang="en-US" dirty="0" err="1"/>
              <a:t>구분짓지</a:t>
            </a:r>
            <a:r>
              <a:rPr lang="ko-KR" altLang="en-US" dirty="0"/>
              <a:t> </a:t>
            </a:r>
            <a:r>
              <a:rPr lang="ko-KR" altLang="en-US" dirty="0" err="1"/>
              <a:t>않는것같다</a:t>
            </a:r>
            <a:endParaRPr lang="ko-KR" altLang="en-US" dirty="0"/>
          </a:p>
          <a:p>
            <a:pPr algn="ctr"/>
            <a:r>
              <a:rPr lang="en-US" altLang="ko-KR" dirty="0"/>
              <a:t>harmony</a:t>
            </a:r>
            <a:r>
              <a:rPr lang="ko-KR" altLang="en-US" dirty="0" err="1"/>
              <a:t>로인식하고있기때뭄에</a:t>
            </a:r>
            <a:endParaRPr lang="ko-KR" altLang="en-US" dirty="0"/>
          </a:p>
          <a:p>
            <a:pPr algn="ctr"/>
            <a:r>
              <a:rPr lang="ko-KR" altLang="en-US" dirty="0"/>
              <a:t>밝기에 대해서는 관심을 별로 안가지고 </a:t>
            </a:r>
            <a:r>
              <a:rPr lang="ko-KR" altLang="en-US" dirty="0" err="1"/>
              <a:t>있는것같다</a:t>
            </a:r>
            <a:endParaRPr lang="ko-KR" altLang="en-US" dirty="0"/>
          </a:p>
          <a:p>
            <a:pPr algn="ctr"/>
            <a:r>
              <a:rPr lang="ko-KR" altLang="en-US" dirty="0"/>
              <a:t>어울리는 옷이라고 생각하는 경향이 </a:t>
            </a:r>
            <a:r>
              <a:rPr lang="ko-KR" altLang="en-US" dirty="0" err="1"/>
              <a:t>있는것같다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841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0" y="1059582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대 여자를 중심으로 </a:t>
            </a:r>
            <a:endParaRPr lang="en-US" altLang="ko-KR" dirty="0"/>
          </a:p>
          <a:p>
            <a:pPr algn="ctr"/>
            <a:r>
              <a:rPr lang="ko-KR" altLang="en-US" dirty="0"/>
              <a:t>설문조사 결과 나타내기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안면부위 </a:t>
            </a:r>
            <a:r>
              <a:rPr lang="en-US" altLang="ko-KR" dirty="0"/>
              <a:t>-&gt; </a:t>
            </a:r>
            <a:r>
              <a:rPr lang="ko-KR" altLang="en-US" dirty="0"/>
              <a:t>턱</a:t>
            </a:r>
            <a:endParaRPr lang="en-US" altLang="ko-KR" dirty="0"/>
          </a:p>
          <a:p>
            <a:pPr algn="ctr"/>
            <a:endParaRPr lang="ko-KR" altLang="en-US" dirty="0"/>
          </a:p>
          <a:p>
            <a:pPr algn="ctr"/>
            <a:r>
              <a:rPr lang="en-US" altLang="ko-KR" dirty="0"/>
              <a:t>bright</a:t>
            </a:r>
          </a:p>
          <a:p>
            <a:pPr algn="ctr"/>
            <a:r>
              <a:rPr lang="en-US" altLang="ko-KR" dirty="0"/>
              <a:t>   </a:t>
            </a:r>
            <a:r>
              <a:rPr lang="ko-KR" altLang="en-US" dirty="0" err="1"/>
              <a:t>색고정</a:t>
            </a:r>
            <a:r>
              <a:rPr lang="ko-KR" altLang="en-US" dirty="0"/>
              <a:t> </a:t>
            </a:r>
            <a:r>
              <a:rPr lang="en-US" altLang="ko-KR" dirty="0"/>
              <a:t>-&gt; -S+V  : </a:t>
            </a:r>
            <a:r>
              <a:rPr lang="ko-KR" altLang="en-US" dirty="0"/>
              <a:t>반영</a:t>
            </a:r>
          </a:p>
          <a:p>
            <a:pPr algn="ctr"/>
            <a:r>
              <a:rPr lang="ko-KR" altLang="en-US" dirty="0"/>
              <a:t>   </a:t>
            </a:r>
            <a:r>
              <a:rPr lang="ko-KR" altLang="en-US" dirty="0" err="1"/>
              <a:t>색변경</a:t>
            </a:r>
            <a:r>
              <a:rPr lang="ko-KR" altLang="en-US" dirty="0"/>
              <a:t> </a:t>
            </a:r>
            <a:r>
              <a:rPr lang="en-US" altLang="ko-KR" dirty="0"/>
              <a:t>-&gt; 72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harmony</a:t>
            </a:r>
          </a:p>
          <a:p>
            <a:pPr algn="ctr"/>
            <a:r>
              <a:rPr lang="en-US" altLang="ko-KR" dirty="0"/>
              <a:t>   </a:t>
            </a:r>
            <a:r>
              <a:rPr lang="ko-KR" altLang="en-US" dirty="0" err="1"/>
              <a:t>색고정</a:t>
            </a:r>
            <a:r>
              <a:rPr lang="ko-KR" altLang="en-US" dirty="0"/>
              <a:t> </a:t>
            </a:r>
            <a:r>
              <a:rPr lang="en-US" altLang="ko-KR" dirty="0"/>
              <a:t>-&gt; +S-V</a:t>
            </a:r>
          </a:p>
          <a:p>
            <a:pPr algn="ctr"/>
            <a:r>
              <a:rPr lang="en-US" altLang="ko-KR" dirty="0"/>
              <a:t>   </a:t>
            </a:r>
            <a:r>
              <a:rPr lang="ko-KR" altLang="en-US" dirty="0" err="1"/>
              <a:t>색변경</a:t>
            </a:r>
            <a:r>
              <a:rPr lang="ko-KR" altLang="en-US" dirty="0"/>
              <a:t> </a:t>
            </a:r>
            <a:r>
              <a:rPr lang="en-US" altLang="ko-KR" dirty="0"/>
              <a:t>-&gt; 216  : </a:t>
            </a:r>
            <a:r>
              <a:rPr lang="ko-KR" altLang="en-US" dirty="0"/>
              <a:t>반영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6941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68AB591-24A1-494A-ADEF-A3AE8A307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 b="17801"/>
          <a:stretch/>
        </p:blipFill>
        <p:spPr>
          <a:xfrm>
            <a:off x="4644008" y="1358156"/>
            <a:ext cx="3688787" cy="24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28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0" y="156363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Naver</a:t>
            </a:r>
            <a:r>
              <a:rPr lang="ko-KR" altLang="en-US" dirty="0"/>
              <a:t> </a:t>
            </a:r>
            <a:r>
              <a:rPr lang="en-US" altLang="ko-KR" dirty="0" err="1"/>
              <a:t>datalab</a:t>
            </a:r>
            <a:r>
              <a:rPr lang="ko-KR" altLang="en-US" dirty="0"/>
              <a:t> 이용해서</a:t>
            </a:r>
            <a:endParaRPr lang="en-US" altLang="ko-KR" dirty="0"/>
          </a:p>
          <a:p>
            <a:pPr algn="ctr"/>
            <a:r>
              <a:rPr lang="en-US" altLang="ko-KR" dirty="0"/>
              <a:t>Personal color purpose </a:t>
            </a:r>
            <a:r>
              <a:rPr lang="ko-KR" altLang="en-US" dirty="0"/>
              <a:t>알아봄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의류 선택한 이유를 도출</a:t>
            </a:r>
            <a:endParaRPr lang="en-US" altLang="ko-KR" dirty="0"/>
          </a:p>
          <a:p>
            <a:pPr algn="ctr"/>
            <a:r>
              <a:rPr lang="en-US" altLang="ko-KR" dirty="0"/>
              <a:t>And</a:t>
            </a:r>
          </a:p>
          <a:p>
            <a:pPr algn="ctr"/>
            <a:r>
              <a:rPr lang="ko-KR" altLang="en-US" dirty="0"/>
              <a:t>앞으로의 연장선 까지 알아보자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2356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0" y="15636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최종요약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020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9ACD3-9E96-4165-B0B7-AFAD84C3B39D}"/>
              </a:ext>
            </a:extLst>
          </p:cNvPr>
          <p:cNvSpPr txBox="1"/>
          <p:nvPr/>
        </p:nvSpPr>
        <p:spPr>
          <a:xfrm>
            <a:off x="467544" y="699542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측색부위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합리성 검정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1131590"/>
            <a:ext cx="871296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논문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모든 부위에서 화장 전후 명도 차이가 존재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적색도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 전체 부위에서 화장 전후의 적색도 차이가 존재하지 않음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황색도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턱에서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색수치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차이가 존재하고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볼에서는 존재하지 않음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여성들이 이마와 턱에 비해 볼의 황색도를 보정하지 않는다는 분석결과를 통하여 여성의 볼 스킨 톤을 자신의 전체 스킨 톤을 대표한다고 판단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볼의 스킨 톤을 살리는 것이 개성을 나타내는 가장 자연스러운 방법이라 결론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가설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볼이 얼굴을 대표하는 스킨 톤이 맞는가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샘플 사진의 화이트 밸런스를 조절한 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볼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 전체의 각 평균 색 값 추출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사람들이 타인의 얼굴을 인식할 때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대표적인 피부색으로 인식하는 안면 부위를 특정하기 위한 설문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각 얼굴샘플에 따른 볼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이마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얼굴전체의 평균 색을 제시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설문 결과를 가지고 검증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D7062-AB37-4AFA-9D88-9081C18D7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931791"/>
            <a:ext cx="4234526" cy="18904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B570229-B89E-4E1F-AC39-081FBB4D289C}"/>
              </a:ext>
            </a:extLst>
          </p:cNvPr>
          <p:cNvSpPr txBox="1"/>
          <p:nvPr/>
        </p:nvSpPr>
        <p:spPr>
          <a:xfrm>
            <a:off x="4355976" y="2541616"/>
            <a:ext cx="437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다음 사진과 비교해서 가장 그 얼굴색과 비슷한 색이라고 느껴지는 색은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  <a:endParaRPr lang="ko-KR" altLang="en-US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AE2E18-258F-425D-BF78-21506BE29DC3}"/>
              </a:ext>
            </a:extLst>
          </p:cNvPr>
          <p:cNvSpPr txBox="1"/>
          <p:nvPr/>
        </p:nvSpPr>
        <p:spPr>
          <a:xfrm>
            <a:off x="6804248" y="4740905"/>
            <a:ext cx="1905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왼쪽에서부터 볼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턱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얼굴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눈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이마 순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19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9ACD3-9E96-4165-B0B7-AFAD84C3B39D}"/>
              </a:ext>
            </a:extLst>
          </p:cNvPr>
          <p:cNvSpPr txBox="1"/>
          <p:nvPr/>
        </p:nvSpPr>
        <p:spPr>
          <a:xfrm>
            <a:off x="467544" y="699542"/>
            <a:ext cx="5256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타입 기준점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F4EA9B-8ABE-40DC-9EC4-B1D8B9953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63186"/>
              </p:ext>
            </p:extLst>
          </p:nvPr>
        </p:nvGraphicFramePr>
        <p:xfrm>
          <a:off x="720032" y="1405278"/>
          <a:ext cx="2916000" cy="51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30009562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354182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07991935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131B37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Warm</a:t>
                      </a:r>
                      <a:endParaRPr lang="ko-KR" altLang="en-US" sz="1100" b="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131B37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Cool</a:t>
                      </a:r>
                      <a:endParaRPr lang="ko-KR" altLang="en-US" sz="1100" b="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5607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131B37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기준 </a:t>
                      </a:r>
                      <a:r>
                        <a:rPr lang="en-US" altLang="ko-KR" sz="1100" dirty="0">
                          <a:solidFill>
                            <a:srgbClr val="131B37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Hue</a:t>
                      </a:r>
                      <a:endParaRPr lang="ko-KR" altLang="en-US" sz="110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131B37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26~206</a:t>
                      </a:r>
                      <a:endParaRPr lang="ko-KR" altLang="en-US" sz="110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131B37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0~25, 207~359</a:t>
                      </a:r>
                      <a:endParaRPr lang="ko-KR" altLang="en-US" sz="1100" dirty="0">
                        <a:solidFill>
                          <a:srgbClr val="131B37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43102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207A32EF-8A20-49BB-BAD2-B43C49199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92809"/>
              </p:ext>
            </p:extLst>
          </p:nvPr>
        </p:nvGraphicFramePr>
        <p:xfrm>
          <a:off x="720032" y="2329304"/>
          <a:ext cx="41400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30009562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354182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45107987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72760164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1079919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Warm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Cool 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5607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기준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V-S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43.15↑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SPRING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47.15↑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SUMMER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4310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43.15↓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AUTUMN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47.15↓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WINTER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0596"/>
                  </a:ext>
                </a:extLst>
              </a:tr>
            </a:tbl>
          </a:graphicData>
        </a:graphic>
      </p:graphicFrame>
      <p:graphicFrame>
        <p:nvGraphicFramePr>
          <p:cNvPr id="20" name="표 12">
            <a:extLst>
              <a:ext uri="{FF2B5EF4-FFF2-40B4-BE49-F238E27FC236}">
                <a16:creationId xmlns:a16="http://schemas.microsoft.com/office/drawing/2014/main" id="{E857F74E-4EF5-4C59-9F0D-97B9B2BD0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0039"/>
              </p:ext>
            </p:extLst>
          </p:nvPr>
        </p:nvGraphicFramePr>
        <p:xfrm>
          <a:off x="720032" y="3507998"/>
          <a:ext cx="7488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30009562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354182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45107987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3618732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2901600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72760164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10799193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58347505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534493733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Warm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Cool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56070"/>
                  </a:ext>
                </a:extLst>
              </a:tr>
              <a:tr h="2592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기준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Warm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Cool :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V-S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43.15↑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SPRING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26.80↑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Bright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47.15↑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SUMMER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60.80↑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Light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43102"/>
                  </a:ext>
                </a:extLst>
              </a:tr>
              <a:tr h="259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26.80↓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Light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60.80↓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Mute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196003"/>
                  </a:ext>
                </a:extLst>
              </a:tr>
              <a:tr h="259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43.15↓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AUTUMN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54.65↑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Deep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47.15↓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WINTER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23.58↑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Bright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0596"/>
                  </a:ext>
                </a:extLst>
              </a:tr>
              <a:tr h="259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54.65↓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Mute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23.58↓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Deep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31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352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AB0401-86C5-4A56-A096-18B06C97A9FF}"/>
              </a:ext>
            </a:extLst>
          </p:cNvPr>
          <p:cNvSpPr txBox="1"/>
          <p:nvPr/>
        </p:nvSpPr>
        <p:spPr>
          <a:xfrm>
            <a:off x="467544" y="1131590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색상으로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웜쿨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구분 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(6.0YR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평균 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26)</a:t>
            </a:r>
            <a:endParaRPr lang="ko-KR" altLang="en-US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EABAF-FA4D-4E38-BB0A-F007DCE8A6F4}"/>
              </a:ext>
            </a:extLst>
          </p:cNvPr>
          <p:cNvSpPr txBox="1"/>
          <p:nvPr/>
        </p:nvSpPr>
        <p:spPr>
          <a:xfrm>
            <a:off x="467544" y="2067694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명암으로 계절 구분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114D31-D6DB-45E9-8B2F-63049FCF6288}"/>
              </a:ext>
            </a:extLst>
          </p:cNvPr>
          <p:cNvSpPr txBox="1"/>
          <p:nvPr/>
        </p:nvSpPr>
        <p:spPr>
          <a:xfrm>
            <a:off x="467544" y="3219822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명암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&amp;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채도 상세 구분</a:t>
            </a:r>
          </a:p>
        </p:txBody>
      </p:sp>
    </p:spTree>
    <p:extLst>
      <p:ext uri="{BB962C8B-B14F-4D97-AF65-F5344CB8AC3E}">
        <p14:creationId xmlns:p14="http://schemas.microsoft.com/office/powerpoint/2010/main" val="165766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9ACD3-9E96-4165-B0B7-AFAD84C3B39D}"/>
              </a:ext>
            </a:extLst>
          </p:cNvPr>
          <p:cNvSpPr txBox="1"/>
          <p:nvPr/>
        </p:nvSpPr>
        <p:spPr>
          <a:xfrm>
            <a:off x="467544" y="699542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진단색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합리성 검정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1131590"/>
            <a:ext cx="87129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논문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색채이론에 근거하여 사람을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하는데 목적을 둔다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색채이론 상 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 것은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색대비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채도대비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가설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사람들이 인식하는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피부색을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만드는 색인가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피부색과 어울리는 색인가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기준색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피부색으로 가정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대하여 색채이론에 따른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총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선정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 값을 조정하여 총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가지 색으로 제시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기준색이 가장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경우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or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가장 조화로운 경우를 모집단이 겹치지 않게 별도로 조사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67E5-F7CD-4220-B5CA-53011DB2FD14}"/>
              </a:ext>
            </a:extLst>
          </p:cNvPr>
          <p:cNvSpPr/>
          <p:nvPr/>
        </p:nvSpPr>
        <p:spPr>
          <a:xfrm>
            <a:off x="4860032" y="3286606"/>
            <a:ext cx="3053646" cy="1413446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설문지 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</a:t>
            </a:r>
          </a:p>
          <a:p>
            <a:pPr algn="ctr"/>
            <a:r>
              <a:rPr lang="en-US" altLang="ko-KR" sz="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피부색과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가장 조화로운 색 선택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 : 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각 팔레트 중앙의 색이 피부색이라고 할 때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algn="ctr"/>
            <a:r>
              <a:rPr lang="en-US" altLang="ko-KR" sz="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조화로운 경우는</a:t>
            </a:r>
            <a:r>
              <a:rPr lang="en-US" altLang="ko-KR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1A8DBD-DC98-4589-8FC7-D45DB32B9067}"/>
              </a:ext>
            </a:extLst>
          </p:cNvPr>
          <p:cNvSpPr/>
          <p:nvPr/>
        </p:nvSpPr>
        <p:spPr>
          <a:xfrm>
            <a:off x="1230322" y="3286606"/>
            <a:ext cx="3053646" cy="1413446"/>
          </a:xfrm>
          <a:prstGeom prst="roundRect">
            <a:avLst>
              <a:gd name="adj" fmla="val 628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설문지 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</a:t>
            </a:r>
          </a:p>
          <a:p>
            <a:pPr algn="ctr"/>
            <a:r>
              <a:rPr lang="en-US" altLang="ko-KR" sz="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피부색을 가장 </a:t>
            </a:r>
            <a:r>
              <a:rPr lang="ko-KR" altLang="en-US" sz="1100" dirty="0" err="1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하는 색 선택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 : </a:t>
            </a:r>
            <a:r>
              <a:rPr lang="ko-KR" altLang="en-US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각 팔레트 중앙의 색이 피부색이라고 할 때</a:t>
            </a:r>
            <a:r>
              <a: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algn="ctr"/>
            <a:r>
              <a:rPr lang="en-US" altLang="ko-KR" sz="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</a:t>
            </a:r>
            <a:r>
              <a:rPr lang="ko-KR" altLang="en-US" sz="110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밝아보이는</a:t>
            </a:r>
            <a:r>
              <a: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경우는</a:t>
            </a:r>
            <a:r>
              <a:rPr lang="en-US" altLang="ko-KR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33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9ACD3-9E96-4165-B0B7-AFAD84C3B39D}"/>
              </a:ext>
            </a:extLst>
          </p:cNvPr>
          <p:cNvSpPr txBox="1"/>
          <p:nvPr/>
        </p:nvSpPr>
        <p:spPr>
          <a:xfrm>
            <a:off x="467544" y="699542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진단색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합리성 검정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FC8C10-AF99-4AFE-85FA-86A366784596}"/>
              </a:ext>
            </a:extLst>
          </p:cNvPr>
          <p:cNvGrpSpPr/>
          <p:nvPr/>
        </p:nvGrpSpPr>
        <p:grpSpPr>
          <a:xfrm>
            <a:off x="2408741" y="3583582"/>
            <a:ext cx="4326519" cy="1292424"/>
            <a:chOff x="2411760" y="3655590"/>
            <a:chExt cx="4326519" cy="1292424"/>
          </a:xfrm>
        </p:grpSpPr>
        <p:pic>
          <p:nvPicPr>
            <p:cNvPr id="4" name="그림 3" descr="그리기, 시계이(가) 표시된 사진&#10;&#10;자동 생성된 설명">
              <a:extLst>
                <a:ext uri="{FF2B5EF4-FFF2-40B4-BE49-F238E27FC236}">
                  <a16:creationId xmlns:a16="http://schemas.microsoft.com/office/drawing/2014/main" id="{BC9FFF01-2F5F-43ED-B110-096C2059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5232" y="3655590"/>
              <a:ext cx="4153047" cy="111242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1E00EE-3525-4337-982D-82A4FF31D5B7}"/>
                </a:ext>
              </a:extLst>
            </p:cNvPr>
            <p:cNvSpPr/>
            <p:nvPr/>
          </p:nvSpPr>
          <p:spPr>
            <a:xfrm>
              <a:off x="2411760" y="3952714"/>
              <a:ext cx="180000" cy="756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보색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778AAF-51C7-41A6-8F9D-E8F1895D8C78}"/>
                </a:ext>
              </a:extLst>
            </p:cNvPr>
            <p:cNvSpPr/>
            <p:nvPr/>
          </p:nvSpPr>
          <p:spPr>
            <a:xfrm>
              <a:off x="2663872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채도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-5  </a:t>
              </a:r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-5</a:t>
              </a:r>
              <a:endParaRPr lang="ko-KR" altLang="en-US" sz="6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C0E782-AAC6-4B24-B2A9-248C6F27BFBA}"/>
                </a:ext>
              </a:extLst>
            </p:cNvPr>
            <p:cNvSpPr/>
            <p:nvPr/>
          </p:nvSpPr>
          <p:spPr>
            <a:xfrm>
              <a:off x="3478379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채도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-5  </a:t>
              </a:r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+5</a:t>
              </a:r>
              <a:endParaRPr lang="ko-KR" altLang="en-US" sz="6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97D779-A641-499B-BE01-9A516453A654}"/>
                </a:ext>
              </a:extLst>
            </p:cNvPr>
            <p:cNvSpPr/>
            <p:nvPr/>
          </p:nvSpPr>
          <p:spPr>
            <a:xfrm>
              <a:off x="4292886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원색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C0715B-8FAD-4BDA-8E88-DB5AF8831027}"/>
                </a:ext>
              </a:extLst>
            </p:cNvPr>
            <p:cNvSpPr/>
            <p:nvPr/>
          </p:nvSpPr>
          <p:spPr>
            <a:xfrm>
              <a:off x="5107393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채도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+5  </a:t>
              </a:r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-5</a:t>
              </a:r>
              <a:endParaRPr lang="ko-KR" altLang="en-US" sz="6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A0FA0C-894D-4578-99D0-ABB4EAABF905}"/>
                </a:ext>
              </a:extLst>
            </p:cNvPr>
            <p:cNvSpPr/>
            <p:nvPr/>
          </p:nvSpPr>
          <p:spPr>
            <a:xfrm>
              <a:off x="5921899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채도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+5  </a:t>
              </a:r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명도 </a:t>
              </a:r>
              <a:r>
                <a:rPr lang="en-US" altLang="ko-KR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+5</a:t>
              </a:r>
              <a:endParaRPr lang="ko-KR" altLang="en-US" sz="600" dirty="0">
                <a:solidFill>
                  <a:srgbClr val="131B37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1131590"/>
            <a:ext cx="87129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논문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색채이론에 근거하여 사람을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하는데 목적을 둔다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색채이론 상 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 것은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색대비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채도대비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가설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기준색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대하여 대비이론에 따르는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색상 고정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가장 적합하다고 느낀다 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기준색을 샘플로 해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삼각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이중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총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추출한 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보색들의 색 값을 고정하고 명도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채도를 각기 달리한 색을 비교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보색과 조정한 색들 중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가장 적합한 색을 조사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팔레트 중앙의 색이 피부색이라고 할 때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가장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조화로워보이는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경우는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175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2D5616-0DDC-4A5A-94F2-F38E944DF407}"/>
              </a:ext>
            </a:extLst>
          </p:cNvPr>
          <p:cNvGrpSpPr/>
          <p:nvPr/>
        </p:nvGrpSpPr>
        <p:grpSpPr>
          <a:xfrm>
            <a:off x="2408741" y="3579862"/>
            <a:ext cx="4326431" cy="1296144"/>
            <a:chOff x="2408741" y="3651870"/>
            <a:chExt cx="4326431" cy="129614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1E00EE-3525-4337-982D-82A4FF31D5B7}"/>
                </a:ext>
              </a:extLst>
            </p:cNvPr>
            <p:cNvSpPr/>
            <p:nvPr/>
          </p:nvSpPr>
          <p:spPr>
            <a:xfrm>
              <a:off x="2408741" y="3952714"/>
              <a:ext cx="180000" cy="756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보색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778AAF-51C7-41A6-8F9D-E8F1895D8C78}"/>
                </a:ext>
              </a:extLst>
            </p:cNvPr>
            <p:cNvSpPr/>
            <p:nvPr/>
          </p:nvSpPr>
          <p:spPr>
            <a:xfrm>
              <a:off x="2660853" y="4768014"/>
              <a:ext cx="756000" cy="18000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131B37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원색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9C0E782-AAC6-4B24-B2A9-248C6F27BFBA}"/>
                    </a:ext>
                  </a:extLst>
                </p:cNvPr>
                <p:cNvSpPr/>
                <p:nvPr/>
              </p:nvSpPr>
              <p:spPr>
                <a:xfrm>
                  <a:off x="3475360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+ 72</a:t>
                  </a:r>
                  <a14:m>
                    <m:oMath xmlns:m="http://schemas.openxmlformats.org/officeDocument/2006/math">
                      <m:r>
                        <a:rPr lang="en-US" altLang="ko-KR" sz="6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6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9C0E782-AAC6-4B24-B2A9-248C6F27B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5360" y="4768014"/>
                  <a:ext cx="756000" cy="180000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CD97D779-A641-499B-BE01-9A516453A654}"/>
                    </a:ext>
                  </a:extLst>
                </p:cNvPr>
                <p:cNvSpPr/>
                <p:nvPr/>
              </p:nvSpPr>
              <p:spPr>
                <a:xfrm>
                  <a:off x="4289867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+ 144</a:t>
                  </a:r>
                  <a14:m>
                    <m:oMath xmlns:m="http://schemas.openxmlformats.org/officeDocument/2006/math">
                      <m:r>
                        <a:rPr lang="en-US" altLang="ko-KR" sz="6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6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CD97D779-A641-499B-BE01-9A516453A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867" y="4768014"/>
                  <a:ext cx="756000" cy="180000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E5C0715B-8FAD-4BDA-8E88-DB5AF8831027}"/>
                    </a:ext>
                  </a:extLst>
                </p:cNvPr>
                <p:cNvSpPr/>
                <p:nvPr/>
              </p:nvSpPr>
              <p:spPr>
                <a:xfrm>
                  <a:off x="5104374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+ 216</a:t>
                  </a:r>
                  <a14:m>
                    <m:oMath xmlns:m="http://schemas.openxmlformats.org/officeDocument/2006/math">
                      <m:r>
                        <a:rPr lang="en-US" altLang="ko-KR" sz="600" i="1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6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E5C0715B-8FAD-4BDA-8E88-DB5AF88310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374" y="4768014"/>
                  <a:ext cx="756000" cy="180000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31A0FA0C-894D-4578-99D0-ABB4EAABF905}"/>
                    </a:ext>
                  </a:extLst>
                </p:cNvPr>
                <p:cNvSpPr/>
                <p:nvPr/>
              </p:nvSpPr>
              <p:spPr>
                <a:xfrm>
                  <a:off x="5918880" y="4768014"/>
                  <a:ext cx="756000" cy="180000"/>
                </a:xfrm>
                <a:prstGeom prst="rect">
                  <a:avLst/>
                </a:prstGeom>
                <a:solidFill>
                  <a:srgbClr val="CFCF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색상 </a:t>
                  </a:r>
                  <a:r>
                    <a:rPr lang="en-US" altLang="ko-KR" sz="600" dirty="0">
                      <a:solidFill>
                        <a:srgbClr val="131B37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+ 288</a:t>
                  </a:r>
                  <a14:m>
                    <m:oMath xmlns:m="http://schemas.openxmlformats.org/officeDocument/2006/math">
                      <m:r>
                        <a:rPr lang="en-US" altLang="ko-KR" sz="600" i="1" smtClean="0">
                          <a:solidFill>
                            <a:srgbClr val="131B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600" dirty="0">
                    <a:solidFill>
                      <a:srgbClr val="131B37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31A0FA0C-894D-4578-99D0-ABB4EAABF9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880" y="4768014"/>
                  <a:ext cx="756000" cy="180000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그림 4" descr="그리기, 시계이(가) 표시된 사진&#10;&#10;자동 생성된 설명">
              <a:extLst>
                <a:ext uri="{FF2B5EF4-FFF2-40B4-BE49-F238E27FC236}">
                  <a16:creationId xmlns:a16="http://schemas.microsoft.com/office/drawing/2014/main" id="{BB975AD7-BDB1-4DA1-8352-83797205B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213" y="3651870"/>
              <a:ext cx="4152959" cy="11124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467544" y="1131590"/>
            <a:ext cx="87129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논문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퍼스널컬러는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색채이론에 근거하여 사람을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하는데 목적을 둔다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색채이론 상 색을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밝아보이게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하는 것은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색대비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명도대비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채도대비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가설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기준색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피부색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대하여 대비이론에 따르는 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명도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 고정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가장 적합하다고 느낀다 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기준색을 샘플로 해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삼각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이중 보색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총 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가지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추출한 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보색들의 명도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채도 값을 고정하고 색 값을 각기 달리한 색을 비교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보색과 조정한 색들 중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퍼스널컬러에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가장 적합한 색을 조사 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예시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각 팔레트 중앙의 색이 피부색이라고 할 때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가장 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밝아보이는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조화로워보이는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경우는</a:t>
            </a:r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9831-F809-4CDD-BFA6-5F5F0CFC2CBF}"/>
              </a:ext>
            </a:extLst>
          </p:cNvPr>
          <p:cNvSpPr txBox="1"/>
          <p:nvPr/>
        </p:nvSpPr>
        <p:spPr>
          <a:xfrm>
            <a:off x="467544" y="699542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진단색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합리성 검정</a:t>
            </a:r>
          </a:p>
        </p:txBody>
      </p:sp>
    </p:spTree>
    <p:extLst>
      <p:ext uri="{BB962C8B-B14F-4D97-AF65-F5344CB8AC3E}">
        <p14:creationId xmlns:p14="http://schemas.microsoft.com/office/powerpoint/2010/main" val="14210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Make</a:t>
            </a: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9ACD3-9E96-4165-B0B7-AFAD84C3B39D}"/>
              </a:ext>
            </a:extLst>
          </p:cNvPr>
          <p:cNvSpPr txBox="1"/>
          <p:nvPr/>
        </p:nvSpPr>
        <p:spPr>
          <a:xfrm>
            <a:off x="467544" y="699542"/>
            <a:ext cx="4680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퍼스널컬러</a:t>
            </a:r>
            <a:r>
              <a:rPr lang="ko-KR" altLang="en-US" sz="1100" dirty="0">
                <a:solidFill>
                  <a:srgbClr val="6F96D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인식 비교를 위한 조사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EE0A7F-8F23-4692-B34E-A6A9D0A632B0}"/>
              </a:ext>
            </a:extLst>
          </p:cNvPr>
          <p:cNvGrpSpPr/>
          <p:nvPr/>
        </p:nvGrpSpPr>
        <p:grpSpPr>
          <a:xfrm>
            <a:off x="395536" y="1550107"/>
            <a:ext cx="8353769" cy="445579"/>
            <a:chOff x="395536" y="1550107"/>
            <a:chExt cx="8353769" cy="44557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66A8257-847B-4F72-8663-E3F51C6216AE}"/>
                </a:ext>
              </a:extLst>
            </p:cNvPr>
            <p:cNvSpPr/>
            <p:nvPr/>
          </p:nvSpPr>
          <p:spPr>
            <a:xfrm>
              <a:off x="395536" y="1550107"/>
              <a:ext cx="3053646" cy="445579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사람의 연령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성별에 따라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색을 인식하는 차이가 있을 것</a:t>
              </a:r>
              <a:endPara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8DE4E0A-0FC3-4D57-AACF-C5DC464CF76C}"/>
                </a:ext>
              </a:extLst>
            </p:cNvPr>
            <p:cNvSpPr/>
            <p:nvPr/>
          </p:nvSpPr>
          <p:spPr>
            <a:xfrm>
              <a:off x="3780753" y="1550107"/>
              <a:ext cx="4968552" cy="445579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설문조사 항목에 연령과 성별 항목을 추가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각 설문 문항들에 대하여 색 인식에 대한 차이가 존재하는지 조사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B2B7E4F8-B44F-4CBC-8885-631FBF993340}"/>
                </a:ext>
              </a:extLst>
            </p:cNvPr>
            <p:cNvSpPr/>
            <p:nvPr/>
          </p:nvSpPr>
          <p:spPr>
            <a:xfrm>
              <a:off x="3411120" y="1682886"/>
              <a:ext cx="180020" cy="180020"/>
            </a:xfrm>
            <a:prstGeom prst="rightArrow">
              <a:avLst>
                <a:gd name="adj1" fmla="val 39372"/>
                <a:gd name="adj2" fmla="val 51329"/>
              </a:avLst>
            </a:prstGeom>
            <a:solidFill>
              <a:srgbClr val="CFCFC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EDDBDA-7846-4759-B117-7F274F07CB8F}"/>
              </a:ext>
            </a:extLst>
          </p:cNvPr>
          <p:cNvGrpSpPr/>
          <p:nvPr/>
        </p:nvGrpSpPr>
        <p:grpSpPr>
          <a:xfrm>
            <a:off x="395536" y="2111111"/>
            <a:ext cx="8353769" cy="672000"/>
            <a:chOff x="395536" y="2111111"/>
            <a:chExt cx="8353769" cy="67200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06576B8-6949-4FF0-B5C1-8A11E03E8677}"/>
                </a:ext>
              </a:extLst>
            </p:cNvPr>
            <p:cNvSpPr/>
            <p:nvPr/>
          </p:nvSpPr>
          <p:spPr>
            <a:xfrm>
              <a:off x="395536" y="2224322"/>
              <a:ext cx="3053646" cy="445579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패션 관심도에 따른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 컬러에 대한 인식 차이가 있을 것</a:t>
              </a:r>
              <a:endPara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62EE57B-578B-49E2-89D8-6A4D0ADD7A9C}"/>
                </a:ext>
              </a:extLst>
            </p:cNvPr>
            <p:cNvSpPr/>
            <p:nvPr/>
          </p:nvSpPr>
          <p:spPr>
            <a:xfrm>
              <a:off x="3780753" y="2111111"/>
              <a:ext cx="4968552" cy="672000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패션 관심도 체크 항목 추가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패션에 대한 관심이 많을수록 컬러에 대한 관심이 높을 것이고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컬러 구분이 뛰어날 것이라 생각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66D984E9-CADB-4EFC-917E-CE727FB5BED3}"/>
                </a:ext>
              </a:extLst>
            </p:cNvPr>
            <p:cNvSpPr/>
            <p:nvPr/>
          </p:nvSpPr>
          <p:spPr>
            <a:xfrm>
              <a:off x="3411120" y="2357101"/>
              <a:ext cx="180020" cy="180020"/>
            </a:xfrm>
            <a:prstGeom prst="rightArrow">
              <a:avLst>
                <a:gd name="adj1" fmla="val 39372"/>
                <a:gd name="adj2" fmla="val 51329"/>
              </a:avLst>
            </a:prstGeom>
            <a:solidFill>
              <a:srgbClr val="CFCFC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9C6EF8A-CB91-4401-8DAB-1E62905B384F}"/>
              </a:ext>
            </a:extLst>
          </p:cNvPr>
          <p:cNvGrpSpPr/>
          <p:nvPr/>
        </p:nvGrpSpPr>
        <p:grpSpPr>
          <a:xfrm>
            <a:off x="395536" y="2898536"/>
            <a:ext cx="8353769" cy="765820"/>
            <a:chOff x="395536" y="2902171"/>
            <a:chExt cx="8353769" cy="76582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0169949-93D8-4FD9-8FC5-89D7515A9DE5}"/>
                </a:ext>
              </a:extLst>
            </p:cNvPr>
            <p:cNvSpPr/>
            <p:nvPr/>
          </p:nvSpPr>
          <p:spPr>
            <a:xfrm>
              <a:off x="395536" y="2938176"/>
              <a:ext cx="3053646" cy="693811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사람들이 인식하고 있는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개념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선호하는 개념에 따라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색을 인식하는 차이가 있을 것</a:t>
              </a:r>
              <a:endPara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95B3DDD-7CFD-42E0-9990-DD513BF7EFE8}"/>
                </a:ext>
              </a:extLst>
            </p:cNvPr>
            <p:cNvSpPr/>
            <p:nvPr/>
          </p:nvSpPr>
          <p:spPr>
            <a:xfrm>
              <a:off x="3780753" y="2902171"/>
              <a:ext cx="4968552" cy="765820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인식하고 있는 </a:t>
              </a:r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퍼스널컬러의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개념과 선호하는 개념이 피부를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밝아 보이게 하는 색인지 피부와 조화를 이루는 색인지에 대한 여부 조사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개념에 대한 인식 차이가 색 구분에 대한 인식이 다를 것이라 판단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C6D90BC-8A5E-43E9-904C-2F1DB762BCB0}"/>
                </a:ext>
              </a:extLst>
            </p:cNvPr>
            <p:cNvSpPr/>
            <p:nvPr/>
          </p:nvSpPr>
          <p:spPr>
            <a:xfrm>
              <a:off x="3411120" y="3195071"/>
              <a:ext cx="180020" cy="180020"/>
            </a:xfrm>
            <a:prstGeom prst="rightArrow">
              <a:avLst>
                <a:gd name="adj1" fmla="val 39372"/>
                <a:gd name="adj2" fmla="val 51329"/>
              </a:avLst>
            </a:prstGeom>
            <a:solidFill>
              <a:srgbClr val="CFCFC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8A8DD0-1E03-4787-B538-9F6188693E47}"/>
              </a:ext>
            </a:extLst>
          </p:cNvPr>
          <p:cNvGrpSpPr/>
          <p:nvPr/>
        </p:nvGrpSpPr>
        <p:grpSpPr>
          <a:xfrm>
            <a:off x="395536" y="3779781"/>
            <a:ext cx="8353769" cy="765820"/>
            <a:chOff x="395536" y="3779781"/>
            <a:chExt cx="8353769" cy="76582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131B07C-4465-4D57-99AF-AB26D64B60AD}"/>
                </a:ext>
              </a:extLst>
            </p:cNvPr>
            <p:cNvSpPr/>
            <p:nvPr/>
          </p:nvSpPr>
          <p:spPr>
            <a:xfrm>
              <a:off x="395536" y="3939902"/>
              <a:ext cx="3053646" cy="445579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사용 목적 조사를 통해 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추후의 활용 여부 알아보기</a:t>
              </a:r>
              <a:endParaRPr lang="ko-KR" altLang="en-US" sz="11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F4A0019-9066-46A6-A1C3-FE34CDDDE03C}"/>
                </a:ext>
              </a:extLst>
            </p:cNvPr>
            <p:cNvSpPr/>
            <p:nvPr/>
          </p:nvSpPr>
          <p:spPr>
            <a:xfrm>
              <a:off x="3780753" y="3779781"/>
              <a:ext cx="4968552" cy="765820"/>
            </a:xfrm>
            <a:prstGeom prst="roundRect">
              <a:avLst>
                <a:gd name="adj" fmla="val 6289"/>
              </a:avLst>
            </a:prstGeom>
            <a:noFill/>
            <a:ln w="63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사용 목적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스타일링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메이크업 등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항목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추가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중간프로젝트 때 진행한 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‘</a:t>
              </a:r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무신사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’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데이터와 연관시켜도 괜찮을지 여부 판단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100" dirty="0" err="1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퍼스널컬러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측정 후</a:t>
              </a:r>
              <a:r>
                <a:rPr lang="en-US" altLang="ko-KR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,</a:t>
              </a:r>
              <a:r>
                <a:rPr lang="ko-KR" altLang="en-US" sz="1100" dirty="0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어떤 방향으로 활용할 것인지 선택</a:t>
              </a:r>
              <a:endParaRPr lang="en-US" altLang="ko-KR" sz="11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BDC32D0-1803-484D-9A49-CB605F5495E3}"/>
                </a:ext>
              </a:extLst>
            </p:cNvPr>
            <p:cNvSpPr/>
            <p:nvPr/>
          </p:nvSpPr>
          <p:spPr>
            <a:xfrm>
              <a:off x="3411120" y="4067147"/>
              <a:ext cx="180020" cy="180020"/>
            </a:xfrm>
            <a:prstGeom prst="rightArrow">
              <a:avLst>
                <a:gd name="adj1" fmla="val 39372"/>
                <a:gd name="adj2" fmla="val 51329"/>
              </a:avLst>
            </a:prstGeom>
            <a:solidFill>
              <a:srgbClr val="CFCFC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6F5A9F0-480D-43CB-99E1-005A7BFFF348}"/>
              </a:ext>
            </a:extLst>
          </p:cNvPr>
          <p:cNvSpPr/>
          <p:nvPr/>
        </p:nvSpPr>
        <p:spPr>
          <a:xfrm>
            <a:off x="593304" y="1280542"/>
            <a:ext cx="2658110" cy="3363229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6A3255-D8F7-4755-BF15-9CF16708E18D}"/>
              </a:ext>
            </a:extLst>
          </p:cNvPr>
          <p:cNvSpPr txBox="1"/>
          <p:nvPr/>
        </p:nvSpPr>
        <p:spPr>
          <a:xfrm>
            <a:off x="1622678" y="1158012"/>
            <a:ext cx="5993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설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76F8E97-75B0-48A4-9F3D-F82524685D2C}"/>
              </a:ext>
            </a:extLst>
          </p:cNvPr>
          <p:cNvSpPr/>
          <p:nvPr/>
        </p:nvSpPr>
        <p:spPr>
          <a:xfrm>
            <a:off x="3750847" y="1280542"/>
            <a:ext cx="4926449" cy="3363229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FDC67A-0DC7-470B-9C2A-E67339499AF1}"/>
              </a:ext>
            </a:extLst>
          </p:cNvPr>
          <p:cNvSpPr txBox="1"/>
          <p:nvPr/>
        </p:nvSpPr>
        <p:spPr>
          <a:xfrm>
            <a:off x="5640153" y="1158012"/>
            <a:ext cx="85791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131B37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검증방법</a:t>
            </a:r>
          </a:p>
        </p:txBody>
      </p:sp>
    </p:spTree>
    <p:extLst>
      <p:ext uri="{BB962C8B-B14F-4D97-AF65-F5344CB8AC3E}">
        <p14:creationId xmlns:p14="http://schemas.microsoft.com/office/powerpoint/2010/main" val="287897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5FAAE3A-48FD-4DE9-94C4-B7D931DFA0D4}"/>
              </a:ext>
            </a:extLst>
          </p:cNvPr>
          <p:cNvGrpSpPr/>
          <p:nvPr/>
        </p:nvGrpSpPr>
        <p:grpSpPr>
          <a:xfrm>
            <a:off x="-259139" y="0"/>
            <a:ext cx="9403139" cy="5143500"/>
            <a:chOff x="-259139" y="0"/>
            <a:chExt cx="9403139" cy="51435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011D7-20B6-4640-9E58-62B6B2192F8E}"/>
                </a:ext>
              </a:extLst>
            </p:cNvPr>
            <p:cNvSpPr/>
            <p:nvPr/>
          </p:nvSpPr>
          <p:spPr>
            <a:xfrm>
              <a:off x="-252536" y="0"/>
              <a:ext cx="432048" cy="5143500"/>
            </a:xfrm>
            <a:prstGeom prst="rect">
              <a:avLst/>
            </a:prstGeom>
            <a:solidFill>
              <a:srgbClr val="131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34F7B-04B9-4E75-9859-870C7A4A5B21}"/>
                </a:ext>
              </a:extLst>
            </p:cNvPr>
            <p:cNvSpPr/>
            <p:nvPr/>
          </p:nvSpPr>
          <p:spPr>
            <a:xfrm>
              <a:off x="-259139" y="2571750"/>
              <a:ext cx="438651" cy="257175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1B71A-DB1F-4220-AD6C-50E9910E2FAF}"/>
                </a:ext>
              </a:extLst>
            </p:cNvPr>
            <p:cNvSpPr/>
            <p:nvPr/>
          </p:nvSpPr>
          <p:spPr>
            <a:xfrm>
              <a:off x="107504" y="0"/>
              <a:ext cx="9036496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CF9B9-3D8A-4BBA-8534-E48D395EDBE2}"/>
              </a:ext>
            </a:extLst>
          </p:cNvPr>
          <p:cNvSpPr txBox="1"/>
          <p:nvPr/>
        </p:nvSpPr>
        <p:spPr>
          <a:xfrm>
            <a:off x="467544" y="3714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Survey Result</a:t>
            </a: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F79C11E-86C8-42D0-8829-C1797D4CB4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2" b="26357"/>
          <a:stretch/>
        </p:blipFill>
        <p:spPr>
          <a:xfrm>
            <a:off x="677337" y="1280917"/>
            <a:ext cx="3600400" cy="127029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49A96E-2FE4-4326-B988-46FB22D1027E}"/>
              </a:ext>
            </a:extLst>
          </p:cNvPr>
          <p:cNvGrpSpPr/>
          <p:nvPr/>
        </p:nvGrpSpPr>
        <p:grpSpPr>
          <a:xfrm>
            <a:off x="7020272" y="1158010"/>
            <a:ext cx="1466582" cy="1466583"/>
            <a:chOff x="6804248" y="3147813"/>
            <a:chExt cx="1512168" cy="1512169"/>
          </a:xfrm>
        </p:grpSpPr>
        <p:pic>
          <p:nvPicPr>
            <p:cNvPr id="13" name="그림 12" descr="장치이(가) 표시된 사진&#10;&#10;자동 생성된 설명">
              <a:extLst>
                <a:ext uri="{FF2B5EF4-FFF2-40B4-BE49-F238E27FC236}">
                  <a16:creationId xmlns:a16="http://schemas.microsoft.com/office/drawing/2014/main" id="{BEBEFBE4-DB1B-418D-86D9-21DC44946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t="11904" r="9188" b="8932"/>
            <a:stretch/>
          </p:blipFill>
          <p:spPr>
            <a:xfrm>
              <a:off x="6804248" y="3147813"/>
              <a:ext cx="1512168" cy="151216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F274C7-4EA3-4BEC-8BA1-B1F186E68E97}"/>
                </a:ext>
              </a:extLst>
            </p:cNvPr>
            <p:cNvSpPr txBox="1"/>
            <p:nvPr/>
          </p:nvSpPr>
          <p:spPr>
            <a:xfrm>
              <a:off x="7212796" y="3745364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Harmony</a:t>
              </a:r>
            </a:p>
            <a:p>
              <a:pPr algn="ctr"/>
              <a:r>
                <a:rPr lang="ko-KR" altLang="en-US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총 </a:t>
              </a:r>
              <a:r>
                <a:rPr lang="en-US" altLang="ko-KR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96</a:t>
              </a:r>
              <a:r>
                <a:rPr lang="ko-KR" altLang="en-US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명</a:t>
              </a:r>
              <a:r>
                <a:rPr lang="en-US" altLang="ko-KR" sz="2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EBC616-E6D2-41E0-B33A-3051453E6354}"/>
              </a:ext>
            </a:extLst>
          </p:cNvPr>
          <p:cNvGrpSpPr/>
          <p:nvPr/>
        </p:nvGrpSpPr>
        <p:grpSpPr>
          <a:xfrm>
            <a:off x="4958449" y="1158998"/>
            <a:ext cx="1466582" cy="1498320"/>
            <a:chOff x="4716016" y="3147814"/>
            <a:chExt cx="1512168" cy="1544893"/>
          </a:xfrm>
        </p:grpSpPr>
        <p:pic>
          <p:nvPicPr>
            <p:cNvPr id="20" name="그림 19" descr="전자기기, 장치이(가) 표시된 사진&#10;&#10;자동 생성된 설명">
              <a:extLst>
                <a:ext uri="{FF2B5EF4-FFF2-40B4-BE49-F238E27FC236}">
                  <a16:creationId xmlns:a16="http://schemas.microsoft.com/office/drawing/2014/main" id="{EC59623E-6DBE-4BEE-AB9E-E767FBB3C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8" t="11812" r="10418" b="7312"/>
            <a:stretch/>
          </p:blipFill>
          <p:spPr>
            <a:xfrm>
              <a:off x="4716016" y="3147814"/>
              <a:ext cx="1512168" cy="154489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BE0269-4D01-4F69-8AA0-27DB42E67180}"/>
                </a:ext>
              </a:extLst>
            </p:cNvPr>
            <p:cNvSpPr txBox="1"/>
            <p:nvPr/>
          </p:nvSpPr>
          <p:spPr>
            <a:xfrm>
              <a:off x="5148064" y="3745364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Bright</a:t>
              </a:r>
            </a:p>
            <a:p>
              <a:pPr algn="ctr"/>
              <a:r>
                <a:rPr lang="ko-KR" altLang="en-US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총 </a:t>
              </a:r>
              <a:r>
                <a:rPr lang="en-US" altLang="ko-KR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114</a:t>
              </a:r>
              <a:r>
                <a:rPr lang="ko-KR" altLang="en-US" sz="8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명</a:t>
              </a:r>
              <a:r>
                <a:rPr lang="en-US" altLang="ko-KR" sz="2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</a:p>
          </p:txBody>
        </p:sp>
      </p:grpSp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4E5A4C4F-8A24-4C94-B8F4-B23C019D724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1" b="23400"/>
          <a:stretch/>
        </p:blipFill>
        <p:spPr>
          <a:xfrm>
            <a:off x="703575" y="3266094"/>
            <a:ext cx="3734405" cy="1512167"/>
          </a:xfrm>
          <a:prstGeom prst="rect">
            <a:avLst/>
          </a:prstGeom>
        </p:spPr>
      </p:pic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26FE008A-DD8E-47D3-98B4-BE668027A85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1" b="23400"/>
          <a:stretch/>
        </p:blipFill>
        <p:spPr>
          <a:xfrm>
            <a:off x="4860131" y="3267423"/>
            <a:ext cx="3734405" cy="1512167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17740D9-168F-4711-B084-582DC8007DD0}"/>
              </a:ext>
            </a:extLst>
          </p:cNvPr>
          <p:cNvSpPr/>
          <p:nvPr/>
        </p:nvSpPr>
        <p:spPr>
          <a:xfrm>
            <a:off x="566068" y="1066876"/>
            <a:ext cx="4005932" cy="1648890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6F02898-1A58-4511-878E-2B271FA5E56B}"/>
              </a:ext>
            </a:extLst>
          </p:cNvPr>
          <p:cNvSpPr/>
          <p:nvPr/>
        </p:nvSpPr>
        <p:spPr>
          <a:xfrm>
            <a:off x="4715917" y="1066876"/>
            <a:ext cx="4005932" cy="1648890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B71F5-4EB8-494C-B18E-21A8167AD140}"/>
              </a:ext>
            </a:extLst>
          </p:cNvPr>
          <p:cNvSpPr txBox="1"/>
          <p:nvPr/>
        </p:nvSpPr>
        <p:spPr>
          <a:xfrm>
            <a:off x="4860032" y="941986"/>
            <a:ext cx="16561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설문조사 참여 남녀 비율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F368FE8-AAC8-4F8E-BD5F-3B532CF76B6D}"/>
              </a:ext>
            </a:extLst>
          </p:cNvPr>
          <p:cNvSpPr/>
          <p:nvPr/>
        </p:nvSpPr>
        <p:spPr>
          <a:xfrm>
            <a:off x="566067" y="3051162"/>
            <a:ext cx="8155781" cy="1824844"/>
          </a:xfrm>
          <a:prstGeom prst="roundRect">
            <a:avLst>
              <a:gd name="adj" fmla="val 3991"/>
            </a:avLst>
          </a:prstGeom>
          <a:noFill/>
          <a:ln w="6350"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83E49B-94F7-43E3-B264-F04A03CA08F0}"/>
              </a:ext>
            </a:extLst>
          </p:cNvPr>
          <p:cNvSpPr txBox="1"/>
          <p:nvPr/>
        </p:nvSpPr>
        <p:spPr>
          <a:xfrm>
            <a:off x="677337" y="2931790"/>
            <a:ext cx="194421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설문조사 참여 연령별 인원수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297C7-6C8E-4A6A-96BC-D1C53AA1709C}"/>
              </a:ext>
            </a:extLst>
          </p:cNvPr>
          <p:cNvSpPr txBox="1"/>
          <p:nvPr/>
        </p:nvSpPr>
        <p:spPr>
          <a:xfrm>
            <a:off x="683469" y="941986"/>
            <a:ext cx="11521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설문조사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참여수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67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2296</Words>
  <Application>Microsoft Office PowerPoint</Application>
  <PresentationFormat>화면 슬라이드 쇼(16:9)</PresentationFormat>
  <Paragraphs>478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맑은 고딕</vt:lpstr>
      <vt:lpstr>-윤고딕320</vt:lpstr>
      <vt:lpstr>-윤고딕330</vt:lpstr>
      <vt:lpstr>-윤고딕340</vt:lpstr>
      <vt:lpstr>-윤고딕350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cho ye seul</cp:lastModifiedBy>
  <cp:revision>232</cp:revision>
  <dcterms:created xsi:type="dcterms:W3CDTF">2020-03-26T09:27:51Z</dcterms:created>
  <dcterms:modified xsi:type="dcterms:W3CDTF">2020-04-23T08:10:09Z</dcterms:modified>
</cp:coreProperties>
</file>