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5" r:id="rId4"/>
    <p:sldId id="257" r:id="rId5"/>
    <p:sldId id="258" r:id="rId6"/>
    <p:sldId id="259" r:id="rId7"/>
    <p:sldId id="274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8" r:id="rId16"/>
    <p:sldId id="269" r:id="rId17"/>
    <p:sldId id="270" r:id="rId18"/>
    <p:sldId id="272" r:id="rId19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600"/>
    <a:srgbClr val="92D050"/>
    <a:srgbClr val="FF444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993E-987E-4A13-99CA-FCADF6B1EB12}" type="datetimeFigureOut">
              <a:rPr lang="es-CL" smtClean="0"/>
              <a:t>09-04-2018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E715-F044-4BCD-BFA1-D1567A50F3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7490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993E-987E-4A13-99CA-FCADF6B1EB12}" type="datetimeFigureOut">
              <a:rPr lang="es-CL" smtClean="0"/>
              <a:t>09-04-2018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E715-F044-4BCD-BFA1-D1567A50F3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35661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993E-987E-4A13-99CA-FCADF6B1EB12}" type="datetimeFigureOut">
              <a:rPr lang="es-CL" smtClean="0"/>
              <a:t>09-04-2018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E715-F044-4BCD-BFA1-D1567A50F3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74133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993E-987E-4A13-99CA-FCADF6B1EB12}" type="datetimeFigureOut">
              <a:rPr lang="es-CL" smtClean="0"/>
              <a:t>09-04-2018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E715-F044-4BCD-BFA1-D1567A50F3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76074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993E-987E-4A13-99CA-FCADF6B1EB12}" type="datetimeFigureOut">
              <a:rPr lang="es-CL" smtClean="0"/>
              <a:t>09-04-2018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E715-F044-4BCD-BFA1-D1567A50F3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00486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993E-987E-4A13-99CA-FCADF6B1EB12}" type="datetimeFigureOut">
              <a:rPr lang="es-CL" smtClean="0"/>
              <a:t>09-04-2018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E715-F044-4BCD-BFA1-D1567A50F3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38699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993E-987E-4A13-99CA-FCADF6B1EB12}" type="datetimeFigureOut">
              <a:rPr lang="es-CL" smtClean="0"/>
              <a:t>09-04-2018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E715-F044-4BCD-BFA1-D1567A50F3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80953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993E-987E-4A13-99CA-FCADF6B1EB12}" type="datetimeFigureOut">
              <a:rPr lang="es-CL" smtClean="0"/>
              <a:t>09-04-2018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E715-F044-4BCD-BFA1-D1567A50F3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38528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993E-987E-4A13-99CA-FCADF6B1EB12}" type="datetimeFigureOut">
              <a:rPr lang="es-CL" smtClean="0"/>
              <a:t>09-04-2018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E715-F044-4BCD-BFA1-D1567A50F3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59611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993E-987E-4A13-99CA-FCADF6B1EB12}" type="datetimeFigureOut">
              <a:rPr lang="es-CL" smtClean="0"/>
              <a:t>09-04-2018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E715-F044-4BCD-BFA1-D1567A50F3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58903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993E-987E-4A13-99CA-FCADF6B1EB12}" type="datetimeFigureOut">
              <a:rPr lang="es-CL" smtClean="0"/>
              <a:t>09-04-2018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E715-F044-4BCD-BFA1-D1567A50F3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47504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8993E-987E-4A13-99CA-FCADF6B1EB12}" type="datetimeFigureOut">
              <a:rPr lang="es-CL" smtClean="0"/>
              <a:t>09-04-2018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BE715-F044-4BCD-BFA1-D1567A50F3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34620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0" y="3502819"/>
            <a:ext cx="12192000" cy="33551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7176" name="Picture 8" descr="Resultado de imagen para pez silueta 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69062" flipH="1">
            <a:off x="3943171" y="4595700"/>
            <a:ext cx="3895202" cy="312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0" y="0"/>
            <a:ext cx="12192000" cy="35099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7174" name="Picture 6" descr="Resultado de imagen para dibujo bote 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51"/>
          <a:stretch/>
        </p:blipFill>
        <p:spPr bwMode="auto">
          <a:xfrm>
            <a:off x="-14927" y="1861769"/>
            <a:ext cx="2836176" cy="1763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36976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CL" sz="4400" dirty="0">
                <a:solidFill>
                  <a:schemeClr val="bg1"/>
                </a:solidFill>
                <a:latin typeface="Gobold Bold" panose="02000500000000000000" pitchFamily="2" charset="0"/>
              </a:rPr>
              <a:t>Estrategia del </a:t>
            </a:r>
            <a:r>
              <a:rPr lang="es-CL" sz="8800" dirty="0">
                <a:solidFill>
                  <a:srgbClr val="0070C0"/>
                </a:solidFill>
                <a:latin typeface="Gobold Bold" panose="02000500000000000000" pitchFamily="2" charset="0"/>
              </a:rPr>
              <a:t>océano azul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sz="2800" dirty="0" smtClean="0">
                <a:solidFill>
                  <a:schemeClr val="bg1"/>
                </a:solidFill>
              </a:rPr>
              <a:t>CURSO EXTRAPROGRAMÁTICO</a:t>
            </a:r>
            <a:endParaRPr lang="es-CL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878" y="4398414"/>
            <a:ext cx="920903" cy="388473"/>
          </a:xfrm>
          <a:prstGeom prst="rect">
            <a:avLst/>
          </a:prstGeom>
        </p:spPr>
      </p:pic>
      <p:cxnSp>
        <p:nvCxnSpPr>
          <p:cNvPr id="6" name="Conector recto 5"/>
          <p:cNvCxnSpPr/>
          <p:nvPr/>
        </p:nvCxnSpPr>
        <p:spPr>
          <a:xfrm>
            <a:off x="552450" y="5505450"/>
            <a:ext cx="4267200" cy="19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7372350" y="5524500"/>
            <a:ext cx="4267200" cy="19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7" name="Picture 8" descr="Resultado de imagen para pez silueta 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47899" flipH="1">
            <a:off x="3101226" y="5277133"/>
            <a:ext cx="1529236" cy="1226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Resultado de imagen para pez silueta 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99895" flipH="1">
            <a:off x="7772523" y="5407048"/>
            <a:ext cx="1362049" cy="109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Resultado de imagen para pez silueta 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29496" flipH="1">
            <a:off x="7245549" y="5078289"/>
            <a:ext cx="1035497" cy="830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Resultado de imagen para pez silueta 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2165" flipH="1">
            <a:off x="7018918" y="5894211"/>
            <a:ext cx="1321054" cy="1059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Resultado de imagen para pez silueta 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02515" y="6244714"/>
            <a:ext cx="1529236" cy="1226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65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365125"/>
            <a:ext cx="10515600" cy="1325563"/>
          </a:xfrm>
        </p:spPr>
        <p:txBody>
          <a:bodyPr/>
          <a:lstStyle/>
          <a:p>
            <a:r>
              <a:rPr lang="es-CL" dirty="0">
                <a:latin typeface="Gobold Bold" panose="02000500000000000000" pitchFamily="2" charset="0"/>
              </a:rPr>
              <a:t>ESTRATEGIA DEL OCÉANO AZUL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814" y="5581649"/>
            <a:ext cx="1907986" cy="804863"/>
          </a:xfrm>
        </p:spPr>
      </p:pic>
      <p:sp>
        <p:nvSpPr>
          <p:cNvPr id="3" name="CuadroTexto 2"/>
          <p:cNvSpPr txBox="1"/>
          <p:nvPr/>
        </p:nvSpPr>
        <p:spPr>
          <a:xfrm>
            <a:off x="228600" y="1580436"/>
            <a:ext cx="1011640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es-CL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piedra angular es la INNOVACIÓN EN VALOR, la cual implica:</a:t>
            </a:r>
          </a:p>
          <a:p>
            <a:pPr marL="457200" indent="-457200">
              <a:buFont typeface="Calibri" panose="020F0502020204030204" pitchFamily="34" charset="0"/>
              <a:buChar char="―"/>
            </a:pPr>
            <a:r>
              <a:rPr lang="es-ES" altLang="es-CL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Dar un salto en valor para la compañía y los compradores.</a:t>
            </a:r>
          </a:p>
          <a:p>
            <a:pPr marL="457200" indent="-457200">
              <a:buFont typeface="Calibri" panose="020F0502020204030204" pitchFamily="34" charset="0"/>
              <a:buChar char="―"/>
            </a:pPr>
            <a:endParaRPr lang="es-ES" altLang="es-CL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buFont typeface="Calibri" panose="020F0502020204030204" pitchFamily="34" charset="0"/>
              <a:buChar char="―"/>
            </a:pPr>
            <a:r>
              <a:rPr lang="es-ES" altLang="es-CL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Alinear la innovación con la utilidad, el precio y las posiciones de costo.</a:t>
            </a:r>
          </a:p>
          <a:p>
            <a:endParaRPr lang="es-C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" name="Shape 785"/>
          <p:cNvGrpSpPr/>
          <p:nvPr/>
        </p:nvGrpSpPr>
        <p:grpSpPr>
          <a:xfrm>
            <a:off x="4665079" y="5920145"/>
            <a:ext cx="641716" cy="555473"/>
            <a:chOff x="568950" y="3686775"/>
            <a:chExt cx="472500" cy="362900"/>
          </a:xfrm>
        </p:grpSpPr>
        <p:sp>
          <p:nvSpPr>
            <p:cNvPr id="6" name="Shape 786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28575" cap="rnd" cmpd="sng">
              <a:solidFill>
                <a:srgbClr val="4A5C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787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28575" cap="rnd" cmpd="sng">
              <a:solidFill>
                <a:srgbClr val="4A5C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788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28575" cap="rnd" cmpd="sng">
              <a:solidFill>
                <a:srgbClr val="4A5C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" name="Shape 815"/>
          <p:cNvGrpSpPr/>
          <p:nvPr/>
        </p:nvGrpSpPr>
        <p:grpSpPr>
          <a:xfrm>
            <a:off x="5169346" y="4871408"/>
            <a:ext cx="597101" cy="488390"/>
            <a:chOff x="3932350" y="3714775"/>
            <a:chExt cx="439650" cy="319075"/>
          </a:xfrm>
        </p:grpSpPr>
        <p:sp>
          <p:nvSpPr>
            <p:cNvPr id="10" name="Shape 816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28575" cap="rnd" cmpd="sng">
              <a:solidFill>
                <a:srgbClr val="4A5C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817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28575" cap="rnd" cmpd="sng">
              <a:solidFill>
                <a:srgbClr val="4A5C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81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28575" cap="rnd" cmpd="sng">
              <a:solidFill>
                <a:srgbClr val="4A5C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81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28575" cap="rnd" cmpd="sng">
              <a:solidFill>
                <a:srgbClr val="4A5C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820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28575" cap="rnd" cmpd="sng">
              <a:solidFill>
                <a:srgbClr val="4A5C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5" name="Shape 821"/>
          <p:cNvGrpSpPr/>
          <p:nvPr/>
        </p:nvGrpSpPr>
        <p:grpSpPr>
          <a:xfrm>
            <a:off x="5853678" y="5801397"/>
            <a:ext cx="597066" cy="488390"/>
            <a:chOff x="4604550" y="3714775"/>
            <a:chExt cx="439625" cy="319075"/>
          </a:xfrm>
        </p:grpSpPr>
        <p:sp>
          <p:nvSpPr>
            <p:cNvPr id="16" name="Shape 822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28575" cap="rnd" cmpd="sng">
              <a:solidFill>
                <a:srgbClr val="4A5C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823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28575" cap="rnd" cmpd="sng">
              <a:solidFill>
                <a:srgbClr val="4A5C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8" name="Elipse 17"/>
          <p:cNvSpPr/>
          <p:nvPr/>
        </p:nvSpPr>
        <p:spPr>
          <a:xfrm>
            <a:off x="4790365" y="4558352"/>
            <a:ext cx="1320876" cy="128426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Elipse 18"/>
          <p:cNvSpPr/>
          <p:nvPr/>
        </p:nvSpPr>
        <p:spPr>
          <a:xfrm>
            <a:off x="4286073" y="5517470"/>
            <a:ext cx="1320876" cy="1284260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Elipse 19"/>
          <p:cNvSpPr/>
          <p:nvPr/>
        </p:nvSpPr>
        <p:spPr>
          <a:xfrm>
            <a:off x="5421119" y="5416791"/>
            <a:ext cx="1320876" cy="1284260"/>
          </a:xfrm>
          <a:prstGeom prst="ellipse">
            <a:avLst/>
          </a:prstGeom>
          <a:noFill/>
          <a:ln w="285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Shape 665"/>
          <p:cNvSpPr/>
          <p:nvPr/>
        </p:nvSpPr>
        <p:spPr>
          <a:xfrm rot="793884">
            <a:off x="8823183" y="2354389"/>
            <a:ext cx="351215" cy="372630"/>
          </a:xfrm>
          <a:custGeom>
            <a:avLst/>
            <a:gdLst/>
            <a:ahLst/>
            <a:cxnLst/>
            <a:rect l="0" t="0" r="0" b="0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solidFill>
            <a:srgbClr val="FF444C"/>
          </a:solidFill>
          <a:ln w="28575" cap="rnd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3" name="Shape 708"/>
          <p:cNvGrpSpPr/>
          <p:nvPr/>
        </p:nvGrpSpPr>
        <p:grpSpPr>
          <a:xfrm>
            <a:off x="8366188" y="2770496"/>
            <a:ext cx="805107" cy="775260"/>
            <a:chOff x="5290150" y="1636700"/>
            <a:chExt cx="425025" cy="429875"/>
          </a:xfrm>
        </p:grpSpPr>
        <p:sp>
          <p:nvSpPr>
            <p:cNvPr id="24" name="Shape 709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0" t="0" r="0" b="0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28575" cap="rnd" cmpd="sng">
              <a:solidFill>
                <a:srgbClr val="4A5C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710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0" t="0" r="0" b="0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28575" cap="rnd" cmpd="sng">
              <a:solidFill>
                <a:srgbClr val="4A5C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" name="Shape 758"/>
          <p:cNvSpPr/>
          <p:nvPr/>
        </p:nvSpPr>
        <p:spPr>
          <a:xfrm>
            <a:off x="9297953" y="2712886"/>
            <a:ext cx="718511" cy="819535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28575" cap="rnd" cmpd="sng">
            <a:solidFill>
              <a:srgbClr val="4A5C6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180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sultado de imagen para cirque du solei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9" t="9859" b="11184"/>
          <a:stretch/>
        </p:blipFill>
        <p:spPr bwMode="auto">
          <a:xfrm>
            <a:off x="-27296" y="-40944"/>
            <a:ext cx="12219296" cy="689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266700" y="1259801"/>
            <a:ext cx="72199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i="1" dirty="0">
                <a:solidFill>
                  <a:schemeClr val="bg1"/>
                </a:solidFill>
              </a:rPr>
              <a:t>Caso </a:t>
            </a:r>
            <a:r>
              <a:rPr lang="es-CL" sz="3200" i="1" dirty="0" err="1">
                <a:solidFill>
                  <a:schemeClr val="bg1"/>
                </a:solidFill>
              </a:rPr>
              <a:t>Cirque</a:t>
            </a:r>
            <a:r>
              <a:rPr lang="es-CL" sz="3200" i="1" dirty="0">
                <a:solidFill>
                  <a:schemeClr val="bg1"/>
                </a:solidFill>
              </a:rPr>
              <a:t> du </a:t>
            </a:r>
            <a:r>
              <a:rPr lang="es-CL" sz="3200" i="1" dirty="0" err="1">
                <a:solidFill>
                  <a:schemeClr val="bg1"/>
                </a:solidFill>
              </a:rPr>
              <a:t>Soleil</a:t>
            </a:r>
            <a:endParaRPr lang="es-CL" sz="3200" i="1" dirty="0">
              <a:solidFill>
                <a:schemeClr val="bg1"/>
              </a:solidFill>
            </a:endParaRPr>
          </a:p>
          <a:p>
            <a:endParaRPr lang="es-CL" i="1" dirty="0">
              <a:solidFill>
                <a:schemeClr val="bg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05570" y="2110325"/>
            <a:ext cx="43053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es-CL" sz="2800" i="1" dirty="0">
                <a:solidFill>
                  <a:srgbClr val="92D050"/>
                </a:solidFill>
              </a:rPr>
              <a:t>Circos tradicionales</a:t>
            </a:r>
          </a:p>
          <a:p>
            <a:pPr marL="457200" indent="-457200">
              <a:buFont typeface="Calibri" panose="020F0502020204030204" pitchFamily="34" charset="0"/>
              <a:buChar char="―"/>
            </a:pPr>
            <a:r>
              <a:rPr lang="es-ES" altLang="es-CL" sz="2800" dirty="0">
                <a:solidFill>
                  <a:schemeClr val="bg1"/>
                </a:solidFill>
              </a:rPr>
              <a:t>Espectáculo con payasos, malabaristas, y animales.</a:t>
            </a:r>
          </a:p>
          <a:p>
            <a:pPr marL="457200" indent="-457200">
              <a:buFont typeface="Calibri" panose="020F0502020204030204" pitchFamily="34" charset="0"/>
              <a:buChar char="―"/>
            </a:pPr>
            <a:r>
              <a:rPr lang="es-ES" altLang="es-CL" sz="2800" dirty="0">
                <a:solidFill>
                  <a:schemeClr val="bg1"/>
                </a:solidFill>
              </a:rPr>
              <a:t>Utilización de carpa y presentación de las estrellas del circo.</a:t>
            </a:r>
          </a:p>
          <a:p>
            <a:pPr marL="457200" indent="-457200">
              <a:buFont typeface="Calibri" panose="020F0502020204030204" pitchFamily="34" charset="0"/>
              <a:buChar char="―"/>
            </a:pPr>
            <a:r>
              <a:rPr lang="es-ES" altLang="es-CL" sz="2800" dirty="0">
                <a:solidFill>
                  <a:schemeClr val="bg1"/>
                </a:solidFill>
              </a:rPr>
              <a:t>Actos inconexos entre sí.</a:t>
            </a:r>
          </a:p>
          <a:p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7063570" y="2756758"/>
            <a:ext cx="4972050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ES" altLang="es-CL" sz="2800" i="1" dirty="0" err="1">
                <a:solidFill>
                  <a:srgbClr val="FF444C"/>
                </a:solidFill>
              </a:rPr>
              <a:t>Cirque</a:t>
            </a:r>
            <a:r>
              <a:rPr lang="es-ES" altLang="es-CL" sz="2800" i="1" dirty="0">
                <a:solidFill>
                  <a:srgbClr val="FF444C"/>
                </a:solidFill>
              </a:rPr>
              <a:t> du </a:t>
            </a:r>
            <a:r>
              <a:rPr lang="es-ES" altLang="es-CL" sz="2800" i="1" dirty="0" err="1">
                <a:solidFill>
                  <a:srgbClr val="FF444C"/>
                </a:solidFill>
              </a:rPr>
              <a:t>Soleil</a:t>
            </a:r>
            <a:endParaRPr lang="es-ES" altLang="es-CL" sz="2800" i="1" dirty="0">
              <a:solidFill>
                <a:srgbClr val="FF444C"/>
              </a:solidFill>
            </a:endParaRPr>
          </a:p>
          <a:p>
            <a:pPr marL="457200" indent="-457200">
              <a:lnSpc>
                <a:spcPct val="90000"/>
              </a:lnSpc>
              <a:buFont typeface="Calibri" panose="020F0502020204030204" pitchFamily="34" charset="0"/>
              <a:buChar char="―"/>
            </a:pPr>
            <a:r>
              <a:rPr lang="es-ES" altLang="es-CL" sz="2800" dirty="0">
                <a:solidFill>
                  <a:schemeClr val="bg1"/>
                </a:solidFill>
              </a:rPr>
              <a:t>Espectáculo con el toque artístico e intelectual.</a:t>
            </a:r>
          </a:p>
          <a:p>
            <a:pPr marL="457200" indent="-457200">
              <a:lnSpc>
                <a:spcPct val="90000"/>
              </a:lnSpc>
              <a:buFont typeface="Calibri" panose="020F0502020204030204" pitchFamily="34" charset="0"/>
              <a:buChar char="―"/>
            </a:pPr>
            <a:r>
              <a:rPr lang="es-ES" altLang="es-CL" sz="2800" dirty="0">
                <a:solidFill>
                  <a:schemeClr val="bg1"/>
                </a:solidFill>
              </a:rPr>
              <a:t>Utilización de una carpa épica y de estrellas de cine.</a:t>
            </a:r>
          </a:p>
          <a:p>
            <a:pPr marL="457200" indent="-457200">
              <a:lnSpc>
                <a:spcPct val="90000"/>
              </a:lnSpc>
              <a:buFont typeface="Calibri" panose="020F0502020204030204" pitchFamily="34" charset="0"/>
              <a:buChar char="―"/>
            </a:pPr>
            <a:r>
              <a:rPr lang="es-ES" altLang="es-CL" sz="2800" dirty="0">
                <a:solidFill>
                  <a:schemeClr val="bg1"/>
                </a:solidFill>
              </a:rPr>
              <a:t>Presentación con una trama, historia e hilo conductor.</a:t>
            </a:r>
          </a:p>
          <a:p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266700" y="2016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dirty="0">
                <a:solidFill>
                  <a:schemeClr val="bg1"/>
                </a:solidFill>
                <a:latin typeface="Gobold Bold" panose="02000500000000000000" pitchFamily="2" charset="0"/>
              </a:rPr>
              <a:t>ESTRATEGIA DEL OCÉANO AZUL</a:t>
            </a:r>
          </a:p>
        </p:txBody>
      </p:sp>
    </p:spTree>
    <p:extLst>
      <p:ext uri="{BB962C8B-B14F-4D97-AF65-F5344CB8AC3E}">
        <p14:creationId xmlns:p14="http://schemas.microsoft.com/office/powerpoint/2010/main" val="42968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1450" y="193675"/>
            <a:ext cx="10515600" cy="1325563"/>
          </a:xfrm>
        </p:spPr>
        <p:txBody>
          <a:bodyPr/>
          <a:lstStyle/>
          <a:p>
            <a:r>
              <a:rPr lang="es-CL" dirty="0">
                <a:latin typeface="Gobold Bold" panose="02000500000000000000" pitchFamily="2" charset="0"/>
              </a:rPr>
              <a:t>ESTRATEGIA DEL OCÉANO AZUL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057" y="5608944"/>
            <a:ext cx="1907986" cy="804863"/>
          </a:xfrm>
        </p:spPr>
      </p:pic>
      <p:pic>
        <p:nvPicPr>
          <p:cNvPr id="5122" name="Picture 2" descr="https://image.slidesharecdn.com/ocanosazules-120908071456-phpapp01/95/ocanos-azules-20-728.jpg?cb=1347088568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29"/>
          <a:stretch/>
        </p:blipFill>
        <p:spPr bwMode="auto">
          <a:xfrm>
            <a:off x="-176070" y="1041803"/>
            <a:ext cx="10863120" cy="653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51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Resultado de imagen para azul vs rojo ocean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6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Resultado de imagen para azul vs rojo oceano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93" r="53004" b="81613"/>
          <a:stretch/>
        </p:blipFill>
        <p:spPr bwMode="auto">
          <a:xfrm>
            <a:off x="0" y="241990"/>
            <a:ext cx="2975212" cy="128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384" y="197042"/>
            <a:ext cx="12192001" cy="1325563"/>
          </a:xfrm>
        </p:spPr>
        <p:txBody>
          <a:bodyPr>
            <a:normAutofit/>
          </a:bodyPr>
          <a:lstStyle/>
          <a:p>
            <a:r>
              <a:rPr lang="es-CL" dirty="0">
                <a:solidFill>
                  <a:schemeClr val="tx1">
                    <a:lumMod val="95000"/>
                    <a:lumOff val="5000"/>
                  </a:schemeClr>
                </a:solidFill>
                <a:latin typeface="Gobold Bold" panose="02000500000000000000" pitchFamily="2" charset="0"/>
              </a:rPr>
              <a:t>ESTRATEGIA OCÉANO ROJO VS OCÉANO AZUL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1599" y="5999321"/>
            <a:ext cx="1907986" cy="804863"/>
          </a:xfrm>
        </p:spPr>
      </p:pic>
      <p:sp>
        <p:nvSpPr>
          <p:cNvPr id="6" name="Rectángulo 5"/>
          <p:cNvSpPr/>
          <p:nvPr/>
        </p:nvSpPr>
        <p:spPr>
          <a:xfrm>
            <a:off x="126384" y="1764595"/>
            <a:ext cx="5850198" cy="4154984"/>
          </a:xfrm>
          <a:prstGeom prst="rect">
            <a:avLst/>
          </a:prstGeom>
          <a:solidFill>
            <a:srgbClr val="F2F2F2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" name="CuadroTexto 2"/>
          <p:cNvSpPr txBox="1"/>
          <p:nvPr/>
        </p:nvSpPr>
        <p:spPr>
          <a:xfrm>
            <a:off x="190500" y="1764595"/>
            <a:ext cx="508635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es-C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OCÉANO ROJO</a:t>
            </a:r>
          </a:p>
          <a:p>
            <a:pPr marL="457200" indent="-457200">
              <a:buFont typeface="Calibri" panose="020F0502020204030204" pitchFamily="34" charset="0"/>
              <a:buChar char="―"/>
            </a:pPr>
            <a:r>
              <a:rPr lang="es-ES" altLang="es-CL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Competir en el espacio existente en el mercado.</a:t>
            </a:r>
          </a:p>
          <a:p>
            <a:pPr marL="457200" indent="-457200">
              <a:buFont typeface="Calibri" panose="020F0502020204030204" pitchFamily="34" charset="0"/>
              <a:buChar char="―"/>
            </a:pPr>
            <a:r>
              <a:rPr lang="es-ES" altLang="es-CL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Vencer a la competencia.</a:t>
            </a:r>
          </a:p>
          <a:p>
            <a:pPr marL="457200" indent="-457200">
              <a:buFont typeface="Calibri" panose="020F0502020204030204" pitchFamily="34" charset="0"/>
              <a:buChar char="―"/>
            </a:pPr>
            <a:r>
              <a:rPr lang="es-ES" altLang="es-CL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Explotar la demanda existente en el mercado.</a:t>
            </a:r>
          </a:p>
          <a:p>
            <a:pPr marL="457200" indent="-457200">
              <a:buFont typeface="Calibri" panose="020F0502020204030204" pitchFamily="34" charset="0"/>
              <a:buChar char="―"/>
            </a:pPr>
            <a:r>
              <a:rPr lang="es-ES" altLang="es-CL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Elegir entre valor o costo.</a:t>
            </a:r>
          </a:p>
          <a:p>
            <a:pPr marL="457200" indent="-457200">
              <a:buFont typeface="Calibri" panose="020F0502020204030204" pitchFamily="34" charset="0"/>
              <a:buChar char="―"/>
            </a:pPr>
            <a:r>
              <a:rPr lang="es-ES" altLang="es-CL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Alinear las actividades con la decisión estratégica anterior.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6187127" y="1764595"/>
            <a:ext cx="5850198" cy="4154984"/>
          </a:xfrm>
          <a:prstGeom prst="rect">
            <a:avLst/>
          </a:prstGeom>
          <a:solidFill>
            <a:srgbClr val="F2F2F2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CuadroTexto 4"/>
          <p:cNvSpPr txBox="1"/>
          <p:nvPr/>
        </p:nvSpPr>
        <p:spPr>
          <a:xfrm>
            <a:off x="6155140" y="1764595"/>
            <a:ext cx="5882185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OCÉANO AZUL</a:t>
            </a:r>
          </a:p>
          <a:p>
            <a:pPr marL="457200" indent="-457200">
              <a:buFont typeface="Calibri" panose="020F0502020204030204" pitchFamily="34" charset="0"/>
              <a:buChar char="―"/>
            </a:pPr>
            <a:r>
              <a:rPr lang="es-ES" altLang="es-CL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Crear un espacio sin competencia en el mercado.</a:t>
            </a:r>
          </a:p>
          <a:p>
            <a:pPr marL="457200" indent="-457200">
              <a:buFont typeface="Calibri" panose="020F0502020204030204" pitchFamily="34" charset="0"/>
              <a:buChar char="―"/>
            </a:pPr>
            <a:r>
              <a:rPr lang="es-ES" altLang="es-CL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Hacer que la competencia pierda importancia.</a:t>
            </a:r>
          </a:p>
          <a:p>
            <a:pPr marL="457200" indent="-457200">
              <a:buFont typeface="Calibri" panose="020F0502020204030204" pitchFamily="34" charset="0"/>
              <a:buChar char="―"/>
            </a:pPr>
            <a:r>
              <a:rPr lang="es-ES" altLang="es-CL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Crear y capturar nueva demanda.</a:t>
            </a:r>
          </a:p>
          <a:p>
            <a:pPr marL="457200" indent="-457200">
              <a:buFont typeface="Calibri" panose="020F0502020204030204" pitchFamily="34" charset="0"/>
              <a:buChar char="―"/>
            </a:pPr>
            <a:r>
              <a:rPr lang="es-ES" altLang="es-CL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Romper la disyuntiva entre valor o costo.</a:t>
            </a:r>
          </a:p>
          <a:p>
            <a:pPr marL="457200" indent="-457200">
              <a:buFont typeface="Calibri" panose="020F0502020204030204" pitchFamily="34" charset="0"/>
              <a:buChar char="―"/>
            </a:pPr>
            <a:r>
              <a:rPr lang="es-ES" altLang="es-CL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Alinear las actividades con el propósito de lograr diferenciación y bajo costo.</a:t>
            </a:r>
          </a:p>
          <a:p>
            <a:endParaRPr lang="es-C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84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" y="194470"/>
            <a:ext cx="10515600" cy="1325563"/>
          </a:xfrm>
        </p:spPr>
        <p:txBody>
          <a:bodyPr/>
          <a:lstStyle/>
          <a:p>
            <a:r>
              <a:rPr lang="es-CL" dirty="0">
                <a:latin typeface="Gobold Bold" panose="02000500000000000000" pitchFamily="2" charset="0"/>
              </a:rPr>
              <a:t>CUADRO ESTRATÉGICO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907" y="5668169"/>
            <a:ext cx="1907986" cy="804863"/>
          </a:xfrm>
        </p:spPr>
      </p:pic>
      <p:sp>
        <p:nvSpPr>
          <p:cNvPr id="9" name="Proceso alternativo 8"/>
          <p:cNvSpPr/>
          <p:nvPr/>
        </p:nvSpPr>
        <p:spPr>
          <a:xfrm>
            <a:off x="152400" y="1252538"/>
            <a:ext cx="1543050" cy="76676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ALTO</a:t>
            </a:r>
          </a:p>
        </p:txBody>
      </p:sp>
      <p:sp>
        <p:nvSpPr>
          <p:cNvPr id="10" name="Proceso alternativo 9"/>
          <p:cNvSpPr/>
          <p:nvPr/>
        </p:nvSpPr>
        <p:spPr>
          <a:xfrm>
            <a:off x="152400" y="4259263"/>
            <a:ext cx="1543050" cy="76993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BAJO</a:t>
            </a:r>
          </a:p>
        </p:txBody>
      </p:sp>
      <p:cxnSp>
        <p:nvCxnSpPr>
          <p:cNvPr id="12" name="Conector recto 11"/>
          <p:cNvCxnSpPr/>
          <p:nvPr/>
        </p:nvCxnSpPr>
        <p:spPr>
          <a:xfrm>
            <a:off x="590550" y="2057400"/>
            <a:ext cx="10039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 flipV="1">
            <a:off x="590550" y="3295650"/>
            <a:ext cx="10039350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 flipV="1">
            <a:off x="1638300" y="4644232"/>
            <a:ext cx="8991600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roceso alternativo 15"/>
          <p:cNvSpPr/>
          <p:nvPr/>
        </p:nvSpPr>
        <p:spPr>
          <a:xfrm>
            <a:off x="3333750" y="2057400"/>
            <a:ext cx="4933950" cy="381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VINOS DE PRESTIGIO</a:t>
            </a:r>
          </a:p>
        </p:txBody>
      </p:sp>
      <p:sp>
        <p:nvSpPr>
          <p:cNvPr id="17" name="Proceso alternativo 16"/>
          <p:cNvSpPr/>
          <p:nvPr/>
        </p:nvSpPr>
        <p:spPr>
          <a:xfrm>
            <a:off x="3333750" y="4259263"/>
            <a:ext cx="4933950" cy="381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VINOS ECONÓMICOS</a:t>
            </a:r>
          </a:p>
        </p:txBody>
      </p:sp>
      <p:sp>
        <p:nvSpPr>
          <p:cNvPr id="20" name="Proceso alternativo 19"/>
          <p:cNvSpPr/>
          <p:nvPr/>
        </p:nvSpPr>
        <p:spPr>
          <a:xfrm>
            <a:off x="974498" y="5124450"/>
            <a:ext cx="1028700" cy="47625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PRECIO</a:t>
            </a:r>
          </a:p>
        </p:txBody>
      </p:sp>
      <p:sp>
        <p:nvSpPr>
          <p:cNvPr id="21" name="Proceso alternativo 20"/>
          <p:cNvSpPr/>
          <p:nvPr/>
        </p:nvSpPr>
        <p:spPr>
          <a:xfrm>
            <a:off x="2220923" y="5105400"/>
            <a:ext cx="1323974" cy="47625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COM. VITIVINÍCOLA</a:t>
            </a:r>
          </a:p>
        </p:txBody>
      </p:sp>
      <p:sp>
        <p:nvSpPr>
          <p:cNvPr id="22" name="Proceso alternativo 21"/>
          <p:cNvSpPr/>
          <p:nvPr/>
        </p:nvSpPr>
        <p:spPr>
          <a:xfrm>
            <a:off x="3762622" y="5105400"/>
            <a:ext cx="1028700" cy="47625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MKT</a:t>
            </a:r>
          </a:p>
        </p:txBody>
      </p:sp>
      <p:sp>
        <p:nvSpPr>
          <p:cNvPr id="23" name="Proceso alternativo 22"/>
          <p:cNvSpPr/>
          <p:nvPr/>
        </p:nvSpPr>
        <p:spPr>
          <a:xfrm>
            <a:off x="5009047" y="5105400"/>
            <a:ext cx="1028700" cy="47625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/>
              <a:t>AÑEJADO</a:t>
            </a:r>
          </a:p>
        </p:txBody>
      </p:sp>
      <p:sp>
        <p:nvSpPr>
          <p:cNvPr id="24" name="Proceso alternativo 23"/>
          <p:cNvSpPr/>
          <p:nvPr/>
        </p:nvSpPr>
        <p:spPr>
          <a:xfrm>
            <a:off x="6255472" y="5105400"/>
            <a:ext cx="1277843" cy="47625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PRESTIGIO</a:t>
            </a:r>
          </a:p>
        </p:txBody>
      </p:sp>
      <p:sp>
        <p:nvSpPr>
          <p:cNvPr id="25" name="Proceso alternativo 24"/>
          <p:cNvSpPr/>
          <p:nvPr/>
        </p:nvSpPr>
        <p:spPr>
          <a:xfrm>
            <a:off x="7751040" y="5105400"/>
            <a:ext cx="1573115" cy="47625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COMPLEJIDAD</a:t>
            </a:r>
          </a:p>
        </p:txBody>
      </p:sp>
      <p:sp>
        <p:nvSpPr>
          <p:cNvPr id="26" name="Proceso alternativo 25"/>
          <p:cNvSpPr/>
          <p:nvPr/>
        </p:nvSpPr>
        <p:spPr>
          <a:xfrm>
            <a:off x="9541880" y="5124450"/>
            <a:ext cx="1028700" cy="47625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GAMA</a:t>
            </a:r>
          </a:p>
        </p:txBody>
      </p:sp>
      <p:sp>
        <p:nvSpPr>
          <p:cNvPr id="29" name="Conector 28"/>
          <p:cNvSpPr/>
          <p:nvPr/>
        </p:nvSpPr>
        <p:spPr>
          <a:xfrm>
            <a:off x="974498" y="2647950"/>
            <a:ext cx="206602" cy="2095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Conector 29"/>
          <p:cNvSpPr/>
          <p:nvPr/>
        </p:nvSpPr>
        <p:spPr>
          <a:xfrm>
            <a:off x="2470783" y="2647950"/>
            <a:ext cx="206602" cy="2095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Conector 30"/>
          <p:cNvSpPr/>
          <p:nvPr/>
        </p:nvSpPr>
        <p:spPr>
          <a:xfrm>
            <a:off x="4070370" y="2647950"/>
            <a:ext cx="206602" cy="2095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Conector 31"/>
          <p:cNvSpPr/>
          <p:nvPr/>
        </p:nvSpPr>
        <p:spPr>
          <a:xfrm>
            <a:off x="5329639" y="2647950"/>
            <a:ext cx="206602" cy="2095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Conector 32"/>
          <p:cNvSpPr/>
          <p:nvPr/>
        </p:nvSpPr>
        <p:spPr>
          <a:xfrm>
            <a:off x="6588908" y="2647950"/>
            <a:ext cx="206602" cy="2095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4" name="Conector 33"/>
          <p:cNvSpPr/>
          <p:nvPr/>
        </p:nvSpPr>
        <p:spPr>
          <a:xfrm>
            <a:off x="8267700" y="2838450"/>
            <a:ext cx="206602" cy="2095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5" name="Conector 34"/>
          <p:cNvSpPr/>
          <p:nvPr/>
        </p:nvSpPr>
        <p:spPr>
          <a:xfrm>
            <a:off x="9946492" y="2838450"/>
            <a:ext cx="206602" cy="2095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37" name="Conector recto 36"/>
          <p:cNvCxnSpPr>
            <a:stCxn id="29" idx="6"/>
            <a:endCxn id="30" idx="2"/>
          </p:cNvCxnSpPr>
          <p:nvPr/>
        </p:nvCxnSpPr>
        <p:spPr>
          <a:xfrm>
            <a:off x="1181100" y="2752725"/>
            <a:ext cx="12896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>
            <a:stCxn id="30" idx="6"/>
            <a:endCxn id="31" idx="2"/>
          </p:cNvCxnSpPr>
          <p:nvPr/>
        </p:nvCxnSpPr>
        <p:spPr>
          <a:xfrm>
            <a:off x="2677385" y="2752725"/>
            <a:ext cx="13929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>
            <a:off x="4276972" y="2752725"/>
            <a:ext cx="12896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/>
          <p:nvPr/>
        </p:nvCxnSpPr>
        <p:spPr>
          <a:xfrm>
            <a:off x="5432940" y="2752725"/>
            <a:ext cx="12896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/>
          <p:cNvCxnSpPr>
            <a:stCxn id="33" idx="6"/>
            <a:endCxn id="34" idx="2"/>
          </p:cNvCxnSpPr>
          <p:nvPr/>
        </p:nvCxnSpPr>
        <p:spPr>
          <a:xfrm>
            <a:off x="6795510" y="2752725"/>
            <a:ext cx="1472190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>
            <a:stCxn id="34" idx="6"/>
            <a:endCxn id="35" idx="2"/>
          </p:cNvCxnSpPr>
          <p:nvPr/>
        </p:nvCxnSpPr>
        <p:spPr>
          <a:xfrm>
            <a:off x="8474302" y="2943225"/>
            <a:ext cx="14721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onector 49"/>
          <p:cNvSpPr/>
          <p:nvPr/>
        </p:nvSpPr>
        <p:spPr>
          <a:xfrm>
            <a:off x="1009285" y="3990974"/>
            <a:ext cx="206602" cy="2095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1" name="Conector 50"/>
          <p:cNvSpPr/>
          <p:nvPr/>
        </p:nvSpPr>
        <p:spPr>
          <a:xfrm>
            <a:off x="9916078" y="3893344"/>
            <a:ext cx="206602" cy="2095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2" name="Conector 51"/>
          <p:cNvSpPr/>
          <p:nvPr/>
        </p:nvSpPr>
        <p:spPr>
          <a:xfrm>
            <a:off x="8230967" y="3893344"/>
            <a:ext cx="206602" cy="2095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3" name="Conector 52"/>
          <p:cNvSpPr/>
          <p:nvPr/>
        </p:nvSpPr>
        <p:spPr>
          <a:xfrm>
            <a:off x="6795510" y="3781424"/>
            <a:ext cx="206602" cy="2095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4" name="Conector 53"/>
          <p:cNvSpPr/>
          <p:nvPr/>
        </p:nvSpPr>
        <p:spPr>
          <a:xfrm>
            <a:off x="5329639" y="3683794"/>
            <a:ext cx="206602" cy="2095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Conector 54"/>
          <p:cNvSpPr/>
          <p:nvPr/>
        </p:nvSpPr>
        <p:spPr>
          <a:xfrm>
            <a:off x="3762622" y="3693317"/>
            <a:ext cx="206602" cy="2095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6" name="Conector 55"/>
          <p:cNvSpPr/>
          <p:nvPr/>
        </p:nvSpPr>
        <p:spPr>
          <a:xfrm>
            <a:off x="2551356" y="3343274"/>
            <a:ext cx="206602" cy="2095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57" name="Conector recto 56"/>
          <p:cNvCxnSpPr>
            <a:endCxn id="56" idx="2"/>
          </p:cNvCxnSpPr>
          <p:nvPr/>
        </p:nvCxnSpPr>
        <p:spPr>
          <a:xfrm flipV="1">
            <a:off x="1215887" y="3448049"/>
            <a:ext cx="1335469" cy="638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/>
          <p:cNvCxnSpPr>
            <a:endCxn id="55" idx="1"/>
          </p:cNvCxnSpPr>
          <p:nvPr/>
        </p:nvCxnSpPr>
        <p:spPr>
          <a:xfrm>
            <a:off x="2729035" y="3448049"/>
            <a:ext cx="1063843" cy="275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/>
          <p:cNvCxnSpPr>
            <a:stCxn id="55" idx="6"/>
          </p:cNvCxnSpPr>
          <p:nvPr/>
        </p:nvCxnSpPr>
        <p:spPr>
          <a:xfrm>
            <a:off x="3969224" y="3798092"/>
            <a:ext cx="1360415" cy="10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/>
          <p:cNvCxnSpPr>
            <a:stCxn id="54" idx="6"/>
            <a:endCxn id="53" idx="2"/>
          </p:cNvCxnSpPr>
          <p:nvPr/>
        </p:nvCxnSpPr>
        <p:spPr>
          <a:xfrm>
            <a:off x="5536241" y="3788569"/>
            <a:ext cx="1259269" cy="97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/>
          <p:cNvCxnSpPr>
            <a:stCxn id="53" idx="6"/>
            <a:endCxn id="52" idx="2"/>
          </p:cNvCxnSpPr>
          <p:nvPr/>
        </p:nvCxnSpPr>
        <p:spPr>
          <a:xfrm>
            <a:off x="7002112" y="3886199"/>
            <a:ext cx="1228855" cy="111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>
            <a:stCxn id="52" idx="6"/>
            <a:endCxn id="51" idx="2"/>
          </p:cNvCxnSpPr>
          <p:nvPr/>
        </p:nvCxnSpPr>
        <p:spPr>
          <a:xfrm>
            <a:off x="8437569" y="3998119"/>
            <a:ext cx="14785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23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50" y="199827"/>
            <a:ext cx="10515600" cy="1325563"/>
          </a:xfrm>
        </p:spPr>
        <p:txBody>
          <a:bodyPr/>
          <a:lstStyle/>
          <a:p>
            <a:r>
              <a:rPr lang="es-CL" dirty="0">
                <a:latin typeface="Gobold Bold" panose="02000500000000000000" pitchFamily="2" charset="0"/>
              </a:rPr>
              <a:t>ESQUEMA DE LAS 4 ACCIONES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814" y="5581649"/>
            <a:ext cx="1907986" cy="804863"/>
          </a:xfrm>
        </p:spPr>
      </p:pic>
      <p:sp>
        <p:nvSpPr>
          <p:cNvPr id="6" name="Rectángulo redondeado 5"/>
          <p:cNvSpPr/>
          <p:nvPr/>
        </p:nvSpPr>
        <p:spPr>
          <a:xfrm>
            <a:off x="3867150" y="1362075"/>
            <a:ext cx="3886200" cy="1509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es-ES" altLang="es-CL" sz="2400" dirty="0"/>
              <a:t>REDUCIR</a:t>
            </a:r>
          </a:p>
          <a:p>
            <a:pPr algn="ctr">
              <a:spcBef>
                <a:spcPct val="0"/>
              </a:spcBef>
            </a:pPr>
            <a:r>
              <a:rPr lang="es-ES" altLang="es-CL" sz="2400" dirty="0"/>
              <a:t>¿Cuáles variables se</a:t>
            </a:r>
          </a:p>
          <a:p>
            <a:pPr algn="ctr">
              <a:spcBef>
                <a:spcPct val="0"/>
              </a:spcBef>
            </a:pPr>
            <a:r>
              <a:rPr lang="es-ES" altLang="es-CL" sz="2400" dirty="0"/>
              <a:t>deben reducir por debajo</a:t>
            </a:r>
          </a:p>
          <a:p>
            <a:pPr algn="ctr">
              <a:spcBef>
                <a:spcPct val="0"/>
              </a:spcBef>
            </a:pPr>
            <a:r>
              <a:rPr lang="es-ES" altLang="es-CL" sz="2400" dirty="0"/>
              <a:t>de la norma de la industria?</a:t>
            </a:r>
            <a:endParaRPr lang="es-CL" sz="2400" dirty="0"/>
          </a:p>
        </p:txBody>
      </p:sp>
      <p:sp>
        <p:nvSpPr>
          <p:cNvPr id="7" name="Proceso alternativo 6"/>
          <p:cNvSpPr/>
          <p:nvPr/>
        </p:nvSpPr>
        <p:spPr>
          <a:xfrm>
            <a:off x="285750" y="3102173"/>
            <a:ext cx="3352800" cy="1828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es-ES" altLang="es-CL" sz="2400" dirty="0"/>
              <a:t>ELIMINAR</a:t>
            </a:r>
          </a:p>
          <a:p>
            <a:pPr algn="ctr">
              <a:spcBef>
                <a:spcPct val="0"/>
              </a:spcBef>
            </a:pPr>
            <a:r>
              <a:rPr lang="es-ES" altLang="es-CL" sz="2400" dirty="0"/>
              <a:t>¿Cuáles variables que </a:t>
            </a:r>
          </a:p>
          <a:p>
            <a:pPr algn="ctr">
              <a:spcBef>
                <a:spcPct val="0"/>
              </a:spcBef>
            </a:pPr>
            <a:r>
              <a:rPr lang="es-ES" altLang="es-CL" sz="2400" dirty="0"/>
              <a:t>la industria da por sentadas se deben eliminar?</a:t>
            </a:r>
          </a:p>
        </p:txBody>
      </p:sp>
      <p:sp>
        <p:nvSpPr>
          <p:cNvPr id="8" name="Proceso alternativo 7"/>
          <p:cNvSpPr/>
          <p:nvPr/>
        </p:nvSpPr>
        <p:spPr>
          <a:xfrm>
            <a:off x="3867150" y="4930973"/>
            <a:ext cx="3886200" cy="171747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es-ES" altLang="es-CL" sz="2400" dirty="0"/>
              <a:t>INCREMENTAR</a:t>
            </a:r>
          </a:p>
          <a:p>
            <a:pPr algn="ctr">
              <a:spcBef>
                <a:spcPct val="0"/>
              </a:spcBef>
            </a:pPr>
            <a:r>
              <a:rPr lang="es-ES" altLang="es-CL" sz="2400" dirty="0"/>
              <a:t>¿Cuáles variables se </a:t>
            </a:r>
          </a:p>
          <a:p>
            <a:pPr algn="ctr">
              <a:spcBef>
                <a:spcPct val="0"/>
              </a:spcBef>
            </a:pPr>
            <a:r>
              <a:rPr lang="es-ES" altLang="es-CL" sz="2400" dirty="0"/>
              <a:t>deben incrementar </a:t>
            </a:r>
          </a:p>
          <a:p>
            <a:pPr algn="ctr">
              <a:spcBef>
                <a:spcPct val="0"/>
              </a:spcBef>
            </a:pPr>
            <a:r>
              <a:rPr lang="es-ES" altLang="es-CL" sz="2400" dirty="0"/>
              <a:t>por encima de la</a:t>
            </a:r>
          </a:p>
          <a:p>
            <a:pPr algn="ctr">
              <a:spcBef>
                <a:spcPct val="0"/>
              </a:spcBef>
            </a:pPr>
            <a:r>
              <a:rPr lang="es-ES" altLang="es-CL" sz="2400" dirty="0"/>
              <a:t>norma de la industria?</a:t>
            </a:r>
          </a:p>
        </p:txBody>
      </p:sp>
      <p:sp>
        <p:nvSpPr>
          <p:cNvPr id="9" name="Proceso alternativo 8"/>
          <p:cNvSpPr/>
          <p:nvPr/>
        </p:nvSpPr>
        <p:spPr>
          <a:xfrm>
            <a:off x="8077200" y="3102173"/>
            <a:ext cx="3276600" cy="1828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es-ES" altLang="es-CL" sz="2400" dirty="0"/>
              <a:t>CREAR</a:t>
            </a:r>
          </a:p>
          <a:p>
            <a:pPr algn="ctr">
              <a:spcBef>
                <a:spcPct val="0"/>
              </a:spcBef>
            </a:pPr>
            <a:r>
              <a:rPr lang="es-ES" altLang="es-CL" sz="2400" dirty="0"/>
              <a:t>¿Cuáles variables</a:t>
            </a:r>
          </a:p>
          <a:p>
            <a:pPr algn="ctr">
              <a:spcBef>
                <a:spcPct val="0"/>
              </a:spcBef>
            </a:pPr>
            <a:r>
              <a:rPr lang="es-ES" altLang="es-CL" sz="2400" dirty="0"/>
              <a:t>se deben crear porque</a:t>
            </a:r>
          </a:p>
          <a:p>
            <a:pPr algn="ctr">
              <a:spcBef>
                <a:spcPct val="0"/>
              </a:spcBef>
            </a:pPr>
            <a:r>
              <a:rPr lang="es-ES" altLang="es-CL" sz="2400" dirty="0"/>
              <a:t>la industria</a:t>
            </a:r>
          </a:p>
          <a:p>
            <a:pPr algn="ctr">
              <a:spcBef>
                <a:spcPct val="0"/>
              </a:spcBef>
            </a:pPr>
            <a:r>
              <a:rPr lang="es-ES" altLang="es-CL" sz="2400" dirty="0"/>
              <a:t>nunca las ha ofrecido?</a:t>
            </a:r>
          </a:p>
        </p:txBody>
      </p:sp>
      <p:sp>
        <p:nvSpPr>
          <p:cNvPr id="10" name="Hexágono 9"/>
          <p:cNvSpPr/>
          <p:nvPr/>
        </p:nvSpPr>
        <p:spPr>
          <a:xfrm>
            <a:off x="4838700" y="3156346"/>
            <a:ext cx="1943100" cy="142875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es-ES" altLang="es-CL" sz="2400" dirty="0"/>
              <a:t>Nueva </a:t>
            </a:r>
          </a:p>
          <a:p>
            <a:pPr algn="ctr">
              <a:spcBef>
                <a:spcPct val="0"/>
              </a:spcBef>
            </a:pPr>
            <a:r>
              <a:rPr lang="es-ES" altLang="es-CL" sz="2400" dirty="0"/>
              <a:t>Curva de Valor</a:t>
            </a:r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3867150" y="3887787"/>
            <a:ext cx="704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 flipH="1">
            <a:off x="7105650" y="3870721"/>
            <a:ext cx="64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stCxn id="6" idx="2"/>
          </p:cNvCxnSpPr>
          <p:nvPr/>
        </p:nvCxnSpPr>
        <p:spPr>
          <a:xfrm>
            <a:off x="5810250" y="2871787"/>
            <a:ext cx="0" cy="230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stCxn id="8" idx="0"/>
          </p:cNvCxnSpPr>
          <p:nvPr/>
        </p:nvCxnSpPr>
        <p:spPr>
          <a:xfrm flipV="1">
            <a:off x="5810250" y="4639269"/>
            <a:ext cx="0" cy="291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53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4931" y="272078"/>
            <a:ext cx="11533211" cy="1325563"/>
          </a:xfrm>
        </p:spPr>
        <p:txBody>
          <a:bodyPr>
            <a:noAutofit/>
          </a:bodyPr>
          <a:lstStyle/>
          <a:p>
            <a:r>
              <a:rPr lang="es-CL" sz="4000" dirty="0">
                <a:latin typeface="Gobold Bold" panose="02000500000000000000" pitchFamily="2" charset="0"/>
              </a:rPr>
              <a:t>MATRIZ </a:t>
            </a:r>
            <a:r>
              <a:rPr lang="es-CL" sz="3200" dirty="0">
                <a:latin typeface="Gobold Bold" panose="02000500000000000000" pitchFamily="2" charset="0"/>
              </a:rPr>
              <a:t/>
            </a:r>
            <a:br>
              <a:rPr lang="es-CL" sz="3200" dirty="0">
                <a:latin typeface="Gobold Bold" panose="02000500000000000000" pitchFamily="2" charset="0"/>
              </a:rPr>
            </a:br>
            <a:r>
              <a:rPr lang="es-CL" sz="3200" dirty="0">
                <a:latin typeface="Gobold Bold" panose="02000500000000000000" pitchFamily="2" charset="0"/>
              </a:rPr>
              <a:t>ELIMINAR | INCREMENTAR | REDUCIR | CREAR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291" y="5745422"/>
            <a:ext cx="1907986" cy="804863"/>
          </a:xfrm>
        </p:spPr>
      </p:pic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033833"/>
              </p:ext>
            </p:extLst>
          </p:nvPr>
        </p:nvGraphicFramePr>
        <p:xfrm>
          <a:off x="1317814" y="1832609"/>
          <a:ext cx="9007286" cy="37789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036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036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63543"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s-ES" altLang="es-CL" sz="2000" i="0" u="none" dirty="0"/>
                        <a:t>ELIMINAR</a:t>
                      </a:r>
                    </a:p>
                    <a:p>
                      <a:pPr marL="342900" indent="-342900" algn="l" eaLnBrk="1" hangingPunct="1">
                        <a:spcBef>
                          <a:spcPct val="0"/>
                        </a:spcBef>
                        <a:buClrTx/>
                        <a:buFont typeface="Calibri" panose="020F0502020204030204" pitchFamily="34" charset="0"/>
                        <a:buChar char="―"/>
                      </a:pPr>
                      <a:r>
                        <a:rPr lang="es-ES" altLang="es-CL" sz="2000" i="0" u="none" dirty="0"/>
                        <a:t>Terminología y distinciones enológicas.</a:t>
                      </a:r>
                    </a:p>
                    <a:p>
                      <a:pPr marL="342900" indent="-342900" algn="l" eaLnBrk="1" hangingPunct="1">
                        <a:spcBef>
                          <a:spcPct val="0"/>
                        </a:spcBef>
                        <a:buClrTx/>
                        <a:buFont typeface="Calibri" panose="020F0502020204030204" pitchFamily="34" charset="0"/>
                        <a:buChar char="―"/>
                      </a:pPr>
                      <a:r>
                        <a:rPr lang="es-ES" altLang="es-CL" sz="2000" i="0" u="none" dirty="0"/>
                        <a:t>Cualidades del añejamiento.</a:t>
                      </a:r>
                    </a:p>
                    <a:p>
                      <a:pPr marL="342900" indent="-342900" algn="l" eaLnBrk="1" hangingPunct="1">
                        <a:spcBef>
                          <a:spcPct val="0"/>
                        </a:spcBef>
                        <a:buClrTx/>
                        <a:buFont typeface="Calibri" panose="020F0502020204030204" pitchFamily="34" charset="0"/>
                        <a:buChar char="―"/>
                      </a:pPr>
                      <a:r>
                        <a:rPr lang="es-ES" altLang="es-CL" sz="2000" i="0" u="none" dirty="0"/>
                        <a:t>Marketing por encima de valores</a:t>
                      </a:r>
                      <a:r>
                        <a:rPr lang="es-ES" altLang="es-CL" sz="2000" i="0" u="none" baseline="0" dirty="0"/>
                        <a:t> </a:t>
                      </a:r>
                      <a:r>
                        <a:rPr lang="es-ES" altLang="es-CL" sz="2000" i="0" u="none" dirty="0"/>
                        <a:t>normales.</a:t>
                      </a:r>
                      <a:endParaRPr lang="es-CL" sz="200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s-ES" altLang="es-CL" sz="2000" i="0" u="none" dirty="0"/>
                        <a:t>INCREMENTAR</a:t>
                      </a:r>
                    </a:p>
                    <a:p>
                      <a:pPr marL="342900" indent="-342900" algn="l" eaLnBrk="1" hangingPunct="1">
                        <a:spcBef>
                          <a:spcPct val="0"/>
                        </a:spcBef>
                        <a:buClrTx/>
                        <a:buFont typeface="Calibri" panose="020F0502020204030204" pitchFamily="34" charset="0"/>
                        <a:buChar char="―"/>
                      </a:pPr>
                      <a:r>
                        <a:rPr lang="es-ES" altLang="es-CL" sz="2000" i="0" u="none" dirty="0"/>
                        <a:t>Precio con respecto a los vinos económicos.</a:t>
                      </a:r>
                    </a:p>
                    <a:p>
                      <a:pPr marL="342900" indent="-342900" algn="l" eaLnBrk="1" hangingPunct="1">
                        <a:spcBef>
                          <a:spcPct val="0"/>
                        </a:spcBef>
                        <a:buClrTx/>
                        <a:buFont typeface="Calibri" panose="020F0502020204030204" pitchFamily="34" charset="0"/>
                        <a:buChar char="―"/>
                      </a:pPr>
                      <a:r>
                        <a:rPr lang="es-ES" altLang="es-CL" sz="2000" i="0" u="none" dirty="0"/>
                        <a:t>Participación de los</a:t>
                      </a:r>
                      <a:r>
                        <a:rPr lang="es-ES" altLang="es-CL" sz="2000" i="0" u="none" baseline="0" dirty="0"/>
                        <a:t> </a:t>
                      </a:r>
                      <a:r>
                        <a:rPr lang="es-ES" altLang="es-CL" sz="2000" i="0" u="none" dirty="0"/>
                        <a:t>comercios minoristas.</a:t>
                      </a:r>
                    </a:p>
                    <a:p>
                      <a:endParaRPr lang="es-CL" sz="2000" i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85497"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s-ES" altLang="es-CL" sz="2000" i="0" u="none" dirty="0"/>
                        <a:t>REDUCIR</a:t>
                      </a:r>
                    </a:p>
                    <a:p>
                      <a:pPr marL="342900" indent="-342900" algn="l" eaLnBrk="1" hangingPunct="1">
                        <a:spcBef>
                          <a:spcPct val="0"/>
                        </a:spcBef>
                        <a:buClrTx/>
                        <a:buFont typeface="Calibri" panose="020F0502020204030204" pitchFamily="34" charset="0"/>
                        <a:buChar char="―"/>
                      </a:pPr>
                      <a:r>
                        <a:rPr lang="es-ES" altLang="es-CL" sz="2000" i="0" u="none" dirty="0"/>
                        <a:t>Complejidad del vino.</a:t>
                      </a:r>
                    </a:p>
                    <a:p>
                      <a:pPr marL="342900" indent="-342900" algn="l" eaLnBrk="1" hangingPunct="1">
                        <a:spcBef>
                          <a:spcPct val="0"/>
                        </a:spcBef>
                        <a:buClrTx/>
                        <a:buFont typeface="Calibri" panose="020F0502020204030204" pitchFamily="34" charset="0"/>
                        <a:buChar char="―"/>
                      </a:pPr>
                      <a:r>
                        <a:rPr lang="es-ES" altLang="es-CL" sz="2000" i="0" u="none" dirty="0"/>
                        <a:t>Gama de vinos.</a:t>
                      </a:r>
                    </a:p>
                    <a:p>
                      <a:pPr marL="342900" indent="-342900" algn="l" eaLnBrk="1" hangingPunct="1">
                        <a:spcBef>
                          <a:spcPct val="0"/>
                        </a:spcBef>
                        <a:buClrTx/>
                        <a:buFont typeface="Calibri" panose="020F0502020204030204" pitchFamily="34" charset="0"/>
                        <a:buChar char="―"/>
                      </a:pPr>
                      <a:r>
                        <a:rPr lang="es-ES" altLang="es-CL" sz="2000" i="0" u="none" dirty="0"/>
                        <a:t>Prestigio de los viñedos.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s-ES" altLang="es-CL" sz="2000" i="0" u="none" dirty="0"/>
                        <a:t>CREAR</a:t>
                      </a:r>
                    </a:p>
                    <a:p>
                      <a:pPr marL="342900" indent="-342900" algn="l" eaLnBrk="1" hangingPunct="1">
                        <a:spcBef>
                          <a:spcPct val="0"/>
                        </a:spcBef>
                        <a:buClrTx/>
                        <a:buFont typeface="Calibri" panose="020F0502020204030204" pitchFamily="34" charset="0"/>
                        <a:buChar char="―"/>
                      </a:pPr>
                      <a:r>
                        <a:rPr lang="es-ES" altLang="es-CL" sz="2000" i="0" u="none" dirty="0"/>
                        <a:t>Facilidad de beber.</a:t>
                      </a:r>
                    </a:p>
                    <a:p>
                      <a:pPr marL="342900" indent="-342900" algn="l" eaLnBrk="1" hangingPunct="1">
                        <a:spcBef>
                          <a:spcPct val="0"/>
                        </a:spcBef>
                        <a:buClrTx/>
                        <a:buFont typeface="Calibri" panose="020F0502020204030204" pitchFamily="34" charset="0"/>
                        <a:buChar char="―"/>
                      </a:pPr>
                      <a:r>
                        <a:rPr lang="es-ES" altLang="es-CL" sz="2000" i="0" u="none" dirty="0"/>
                        <a:t>Facilidad de elegir.</a:t>
                      </a:r>
                    </a:p>
                    <a:p>
                      <a:pPr marL="342900" indent="-342900" algn="l" eaLnBrk="1" hangingPunct="1">
                        <a:spcBef>
                          <a:spcPct val="0"/>
                        </a:spcBef>
                        <a:buClrTx/>
                        <a:buFont typeface="Calibri" panose="020F0502020204030204" pitchFamily="34" charset="0"/>
                        <a:buChar char="―"/>
                      </a:pPr>
                      <a:r>
                        <a:rPr lang="es-ES" altLang="es-CL" sz="2000" i="0" u="none" dirty="0"/>
                        <a:t>Diversión y aventura.</a:t>
                      </a:r>
                    </a:p>
                    <a:p>
                      <a:endParaRPr lang="es-CL" sz="2000" i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974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7356" y="346075"/>
            <a:ext cx="9613994" cy="1325563"/>
          </a:xfrm>
        </p:spPr>
        <p:txBody>
          <a:bodyPr/>
          <a:lstStyle/>
          <a:p>
            <a:r>
              <a:rPr lang="es-CL" dirty="0">
                <a:latin typeface="Gobold Bold" panose="02000500000000000000" pitchFamily="2" charset="0"/>
              </a:rPr>
              <a:t>ENCARGO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814" y="5581649"/>
            <a:ext cx="1907986" cy="804863"/>
          </a:xfrm>
        </p:spPr>
      </p:pic>
      <p:sp>
        <p:nvSpPr>
          <p:cNvPr id="5" name="CuadroTexto 4"/>
          <p:cNvSpPr txBox="1"/>
          <p:nvPr/>
        </p:nvSpPr>
        <p:spPr>
          <a:xfrm>
            <a:off x="285750" y="1743077"/>
            <a:ext cx="107823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ES" altLang="es-CL" sz="40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Crear </a:t>
            </a:r>
            <a:r>
              <a:rPr lang="es-ES" altLang="es-CL" sz="4400" b="1" kern="0" dirty="0">
                <a:solidFill>
                  <a:srgbClr val="FF444C"/>
                </a:solidFill>
              </a:rPr>
              <a:t>Curva de Valor </a:t>
            </a:r>
            <a:r>
              <a:rPr lang="es-ES" altLang="es-CL" sz="40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su proyecto, tomando 2 a 3 referencias de “competidores” y enviarlo a: </a:t>
            </a:r>
          </a:p>
          <a:p>
            <a:pPr>
              <a:defRPr/>
            </a:pPr>
            <a:endParaRPr lang="es-ES" altLang="es-CL" sz="40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71500" indent="-571500">
              <a:buFont typeface="Calibri" panose="020F0502020204030204" pitchFamily="34" charset="0"/>
              <a:buChar char="›"/>
              <a:defRPr/>
            </a:pPr>
            <a:r>
              <a:rPr lang="es-ES" altLang="es-CL" sz="4000" u="sng" kern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vicente.fernandez@uai.cl</a:t>
            </a:r>
            <a:endParaRPr lang="es-CL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Shape 693"/>
          <p:cNvGrpSpPr/>
          <p:nvPr/>
        </p:nvGrpSpPr>
        <p:grpSpPr>
          <a:xfrm>
            <a:off x="494408" y="530003"/>
            <a:ext cx="692948" cy="729300"/>
            <a:chOff x="2594050" y="1631825"/>
            <a:chExt cx="439625" cy="439625"/>
          </a:xfrm>
        </p:grpSpPr>
        <p:sp>
          <p:nvSpPr>
            <p:cNvPr id="7" name="Shape 69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28575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69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28575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69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28575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697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28575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1" name="Shape 674"/>
          <p:cNvGrpSpPr/>
          <p:nvPr/>
        </p:nvGrpSpPr>
        <p:grpSpPr>
          <a:xfrm rot="21033381">
            <a:off x="10654778" y="3985145"/>
            <a:ext cx="826543" cy="561987"/>
            <a:chOff x="564675" y="1700625"/>
            <a:chExt cx="465200" cy="314200"/>
          </a:xfrm>
        </p:grpSpPr>
        <p:sp>
          <p:nvSpPr>
            <p:cNvPr id="12" name="Shape 675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0" t="0" r="0" b="0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38100" cap="rnd" cmpd="sng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676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0" t="0" r="0" b="0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38100" cap="rnd" cmpd="sng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677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38100" cap="rnd" cmpd="sng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781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REUNION FEEDB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016" y="2431473"/>
            <a:ext cx="523875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Marcador de contenido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398" y="32634"/>
            <a:ext cx="1907986" cy="804863"/>
          </a:xfrm>
        </p:spPr>
      </p:pic>
    </p:spTree>
    <p:extLst>
      <p:ext uri="{BB962C8B-B14F-4D97-AF65-F5344CB8AC3E}">
        <p14:creationId xmlns:p14="http://schemas.microsoft.com/office/powerpoint/2010/main" val="240068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4300" dirty="0"/>
              <a:t>¿Qué </a:t>
            </a:r>
            <a:r>
              <a:rPr lang="es-CL" sz="4300" dirty="0" smtClean="0"/>
              <a:t>hemos visto hasta ahora?</a:t>
            </a:r>
            <a:endParaRPr lang="es-CL" sz="43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47528" y="1775192"/>
            <a:ext cx="8640960" cy="496617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s-CL" b="1" dirty="0" smtClean="0"/>
              <a:t>S1</a:t>
            </a:r>
          </a:p>
          <a:p>
            <a:r>
              <a:rPr lang="es-CL" dirty="0" smtClean="0"/>
              <a:t>Reglas </a:t>
            </a:r>
            <a:r>
              <a:rPr lang="es-CL" dirty="0"/>
              <a:t>del juego (estuvimos de acuerdo)</a:t>
            </a:r>
          </a:p>
          <a:p>
            <a:r>
              <a:rPr lang="es-CL" dirty="0"/>
              <a:t>Experiencia (negocio B2B / B2C)</a:t>
            </a:r>
          </a:p>
          <a:p>
            <a:r>
              <a:rPr lang="es-CL" dirty="0"/>
              <a:t>Necesidad de “dejar los pies en la calle”</a:t>
            </a:r>
          </a:p>
          <a:p>
            <a:r>
              <a:rPr lang="es-CL" dirty="0"/>
              <a:t>Recomendación de hacer ejercicio “autoconocimiento”</a:t>
            </a:r>
          </a:p>
          <a:p>
            <a:r>
              <a:rPr lang="es-CL" dirty="0"/>
              <a:t>Factor Motivación</a:t>
            </a:r>
          </a:p>
          <a:p>
            <a:r>
              <a:rPr lang="es-CL" dirty="0"/>
              <a:t>Ecosistema Innovación y Emprendimiento</a:t>
            </a:r>
          </a:p>
          <a:p>
            <a:r>
              <a:rPr lang="es-CL" dirty="0"/>
              <a:t>Contexto nacional e internacional</a:t>
            </a:r>
          </a:p>
          <a:p>
            <a:r>
              <a:rPr lang="es-CL" dirty="0"/>
              <a:t>Tipos de empresa según su valorización</a:t>
            </a:r>
          </a:p>
          <a:p>
            <a:r>
              <a:rPr lang="es-CL" dirty="0"/>
              <a:t>El “Valle de la Muerte”</a:t>
            </a:r>
          </a:p>
          <a:p>
            <a:r>
              <a:rPr lang="es-CL" dirty="0"/>
              <a:t>El rol de </a:t>
            </a:r>
            <a:r>
              <a:rPr lang="es-CL" dirty="0" err="1"/>
              <a:t>Corfo</a:t>
            </a:r>
            <a:endParaRPr lang="es-CL" dirty="0"/>
          </a:p>
          <a:p>
            <a:r>
              <a:rPr lang="es-CL" dirty="0"/>
              <a:t>Instituciones y tipos de </a:t>
            </a:r>
            <a:r>
              <a:rPr lang="es-CL" dirty="0" smtClean="0"/>
              <a:t>financiamiento</a:t>
            </a:r>
          </a:p>
          <a:p>
            <a:r>
              <a:rPr lang="es-CL" b="1" dirty="0" smtClean="0"/>
              <a:t>S2</a:t>
            </a:r>
          </a:p>
          <a:p>
            <a:r>
              <a:rPr lang="es-CL" dirty="0" smtClean="0"/>
              <a:t>Qué es un modelo de negocio</a:t>
            </a:r>
          </a:p>
          <a:p>
            <a:r>
              <a:rPr lang="es-CL" dirty="0" smtClean="0"/>
              <a:t>Por qué es importante diseñar y validar un modelo de negocio</a:t>
            </a:r>
          </a:p>
          <a:p>
            <a:r>
              <a:rPr lang="es-CL" dirty="0" smtClean="0"/>
              <a:t>Metodologías para modelar negocios</a:t>
            </a:r>
          </a:p>
          <a:p>
            <a:r>
              <a:rPr lang="es-CL" dirty="0" err="1" smtClean="0"/>
              <a:t>Running</a:t>
            </a:r>
            <a:r>
              <a:rPr lang="es-CL" dirty="0" smtClean="0"/>
              <a:t> Lean &amp; Lean </a:t>
            </a:r>
            <a:r>
              <a:rPr lang="es-CL" dirty="0" err="1" smtClean="0"/>
              <a:t>Canvas</a:t>
            </a:r>
            <a:endParaRPr lang="es-CL" dirty="0" smtClean="0"/>
          </a:p>
          <a:p>
            <a:r>
              <a:rPr lang="es-CL" dirty="0" smtClean="0"/>
              <a:t>Análisis Casos Prácticos</a:t>
            </a:r>
          </a:p>
          <a:p>
            <a:pPr marL="0" indent="0">
              <a:buNone/>
            </a:pPr>
            <a:endParaRPr lang="es-CL" dirty="0"/>
          </a:p>
        </p:txBody>
      </p:sp>
      <p:pic>
        <p:nvPicPr>
          <p:cNvPr id="4" name="Marcador de conteni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814" y="5581649"/>
            <a:ext cx="1907986" cy="80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85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para APUNT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716" y="1073778"/>
            <a:ext cx="6096000" cy="447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Marcador de contenido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814" y="5581649"/>
            <a:ext cx="1907986" cy="804863"/>
          </a:xfrm>
        </p:spPr>
      </p:pic>
    </p:spTree>
    <p:extLst>
      <p:ext uri="{BB962C8B-B14F-4D97-AF65-F5344CB8AC3E}">
        <p14:creationId xmlns:p14="http://schemas.microsoft.com/office/powerpoint/2010/main" val="13014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71500" y="254576"/>
            <a:ext cx="8220500" cy="1325563"/>
          </a:xfrm>
        </p:spPr>
        <p:txBody>
          <a:bodyPr>
            <a:normAutofit/>
          </a:bodyPr>
          <a:lstStyle/>
          <a:p>
            <a:r>
              <a:rPr lang="es-CL" sz="4200" dirty="0">
                <a:latin typeface="Gobold Bold" panose="02000500000000000000" pitchFamily="2" charset="0"/>
              </a:rPr>
              <a:t>UNA REALIDAD EMPRESARIAL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814" y="5581649"/>
            <a:ext cx="1907986" cy="804863"/>
          </a:xfrm>
        </p:spPr>
      </p:pic>
      <p:sp>
        <p:nvSpPr>
          <p:cNvPr id="5" name="CuadroTexto 4"/>
          <p:cNvSpPr txBox="1"/>
          <p:nvPr/>
        </p:nvSpPr>
        <p:spPr>
          <a:xfrm>
            <a:off x="3971499" y="1580139"/>
            <a:ext cx="822050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alibri" panose="020F0502020204030204" pitchFamily="34" charset="0"/>
              <a:buChar char="―"/>
            </a:pPr>
            <a:r>
              <a:rPr lang="es-CL" sz="3000" dirty="0"/>
              <a:t>Se compite en mercados con niveles de rivalidad muy altos.</a:t>
            </a:r>
          </a:p>
          <a:p>
            <a:endParaRPr lang="es-CL" sz="3000" dirty="0"/>
          </a:p>
          <a:p>
            <a:pPr marL="457200" indent="-457200">
              <a:buFont typeface="Calibri" panose="020F0502020204030204" pitchFamily="34" charset="0"/>
              <a:buChar char="―"/>
            </a:pPr>
            <a:r>
              <a:rPr lang="es-CL" sz="3000" dirty="0"/>
              <a:t>El pensamiento estratégico ha obligado a las empresas a gravitar alrededor de las industrias conocidas.</a:t>
            </a:r>
          </a:p>
          <a:p>
            <a:endParaRPr lang="es-CL" sz="3000" dirty="0"/>
          </a:p>
          <a:p>
            <a:pPr marL="457200" indent="-457200">
              <a:buFont typeface="Calibri" panose="020F0502020204030204" pitchFamily="34" charset="0"/>
              <a:buChar char="―"/>
            </a:pPr>
            <a:r>
              <a:rPr lang="es-CL" sz="3000" dirty="0"/>
              <a:t>Se necesita expandir los límites de las industrias o crear nuevas.</a:t>
            </a:r>
          </a:p>
        </p:txBody>
      </p:sp>
      <p:pic>
        <p:nvPicPr>
          <p:cNvPr id="1028" name="Picture 4" descr="https://www.bextrade.com/wp-content/uploads/2016/01/31060-thumb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8" r="18503"/>
          <a:stretch/>
        </p:blipFill>
        <p:spPr bwMode="auto">
          <a:xfrm>
            <a:off x="0" y="0"/>
            <a:ext cx="3971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08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Imagen relaciona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" t="36854" r="88885" b="296"/>
          <a:stretch/>
        </p:blipFill>
        <p:spPr bwMode="auto">
          <a:xfrm rot="10800000">
            <a:off x="-10" y="3957848"/>
            <a:ext cx="6462687" cy="290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n relaciona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" t="36854" r="62325" b="3697"/>
          <a:stretch/>
        </p:blipFill>
        <p:spPr bwMode="auto">
          <a:xfrm>
            <a:off x="6462677" y="4107976"/>
            <a:ext cx="218819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n relaciona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27" t="37150" b="3401"/>
          <a:stretch/>
        </p:blipFill>
        <p:spPr bwMode="auto">
          <a:xfrm>
            <a:off x="8584443" y="4107976"/>
            <a:ext cx="3607557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n relaciona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27" t="37150" b="40801"/>
          <a:stretch/>
        </p:blipFill>
        <p:spPr bwMode="auto">
          <a:xfrm rot="10800000">
            <a:off x="-7" y="-3"/>
            <a:ext cx="12192004" cy="4107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384175"/>
            <a:ext cx="10515600" cy="1325563"/>
          </a:xfrm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latin typeface="Gobold Bold" panose="02000500000000000000" pitchFamily="2" charset="0"/>
              </a:rPr>
              <a:t>OCÉANOS ROJOS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228" y="5557837"/>
            <a:ext cx="1907986" cy="804863"/>
          </a:xfrm>
        </p:spPr>
      </p:pic>
      <p:sp>
        <p:nvSpPr>
          <p:cNvPr id="3" name="CuadroTexto 2"/>
          <p:cNvSpPr txBox="1"/>
          <p:nvPr/>
        </p:nvSpPr>
        <p:spPr>
          <a:xfrm>
            <a:off x="533400" y="1469053"/>
            <a:ext cx="963418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alibri" panose="020F0502020204030204" pitchFamily="34" charset="0"/>
              <a:buChar char="―"/>
            </a:pPr>
            <a:r>
              <a:rPr lang="es-ES" altLang="es-CL" sz="2800" dirty="0">
                <a:solidFill>
                  <a:schemeClr val="bg1"/>
                </a:solidFill>
              </a:rPr>
              <a:t>Representan todas las industrias existentes en la actualidad.</a:t>
            </a:r>
          </a:p>
          <a:p>
            <a:pPr marL="457200" indent="-457200">
              <a:lnSpc>
                <a:spcPct val="150000"/>
              </a:lnSpc>
              <a:buFont typeface="Calibri" panose="020F0502020204030204" pitchFamily="34" charset="0"/>
              <a:buChar char="―"/>
            </a:pPr>
            <a:r>
              <a:rPr lang="es-ES" altLang="es-CL" sz="2800" dirty="0">
                <a:solidFill>
                  <a:schemeClr val="bg1"/>
                </a:solidFill>
              </a:rPr>
              <a:t>Las fronteras de la industria están definidas.</a:t>
            </a:r>
          </a:p>
          <a:p>
            <a:pPr marL="457200" indent="-457200">
              <a:lnSpc>
                <a:spcPct val="150000"/>
              </a:lnSpc>
              <a:buFont typeface="Calibri" panose="020F0502020204030204" pitchFamily="34" charset="0"/>
              <a:buChar char="―"/>
            </a:pPr>
            <a:r>
              <a:rPr lang="es-ES" altLang="es-CL" sz="2800" dirty="0">
                <a:solidFill>
                  <a:schemeClr val="bg1"/>
                </a:solidFill>
              </a:rPr>
              <a:t>Se conocen las reglas del juego.</a:t>
            </a:r>
          </a:p>
          <a:p>
            <a:pPr marL="457200" indent="-457200">
              <a:lnSpc>
                <a:spcPct val="150000"/>
              </a:lnSpc>
              <a:buFont typeface="Calibri" panose="020F0502020204030204" pitchFamily="34" charset="0"/>
              <a:buChar char="―"/>
            </a:pPr>
            <a:r>
              <a:rPr lang="es-ES" altLang="es-CL" sz="2800" dirty="0">
                <a:solidFill>
                  <a:schemeClr val="bg1"/>
                </a:solidFill>
              </a:rPr>
              <a:t>Los rivales intentan superarse continuamente.</a:t>
            </a:r>
          </a:p>
          <a:p>
            <a:pPr marL="457200" indent="-457200">
              <a:lnSpc>
                <a:spcPct val="150000"/>
              </a:lnSpc>
              <a:buFont typeface="Calibri" panose="020F0502020204030204" pitchFamily="34" charset="0"/>
              <a:buChar char="―"/>
            </a:pPr>
            <a:r>
              <a:rPr lang="es-ES" altLang="es-CL" sz="2800" dirty="0">
                <a:solidFill>
                  <a:schemeClr val="bg1"/>
                </a:solidFill>
              </a:rPr>
              <a:t>Se produce una saturación del espacio de mercado.</a:t>
            </a:r>
          </a:p>
          <a:p>
            <a:pPr marL="457200" indent="-457200">
              <a:lnSpc>
                <a:spcPct val="150000"/>
              </a:lnSpc>
              <a:buFont typeface="Calibri" panose="020F0502020204030204" pitchFamily="34" charset="0"/>
              <a:buChar char="―"/>
            </a:pPr>
            <a:r>
              <a:rPr lang="es-ES" altLang="es-CL" sz="2800" dirty="0">
                <a:solidFill>
                  <a:schemeClr val="bg1"/>
                </a:solidFill>
              </a:rPr>
              <a:t>Se reducen las perspectivas de rentabilidad y crecimiento.</a:t>
            </a:r>
          </a:p>
          <a:p>
            <a:pPr marL="457200" indent="-457200">
              <a:lnSpc>
                <a:spcPct val="150000"/>
              </a:lnSpc>
              <a:buFont typeface="Calibri" panose="020F0502020204030204" pitchFamily="34" charset="0"/>
              <a:buChar char="―"/>
            </a:pPr>
            <a:r>
              <a:rPr lang="es-ES" altLang="es-CL" sz="2800" dirty="0">
                <a:solidFill>
                  <a:schemeClr val="bg1"/>
                </a:solidFill>
              </a:rPr>
              <a:t>Los productos se convierten en bienes genéricos.</a:t>
            </a:r>
          </a:p>
          <a:p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1997" cy="6851176"/>
          </a:xfrm>
          <a:prstGeom prst="rect">
            <a:avLst/>
          </a:prstGeom>
          <a:noFill/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3698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1407" y="365125"/>
            <a:ext cx="10515600" cy="1325563"/>
          </a:xfrm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latin typeface="Gobold Bold" panose="02000500000000000000" pitchFamily="2" charset="0"/>
              </a:rPr>
              <a:t>OCÉANOS AZULES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814" y="5581649"/>
            <a:ext cx="1907986" cy="804863"/>
          </a:xfrm>
        </p:spPr>
      </p:pic>
      <p:sp>
        <p:nvSpPr>
          <p:cNvPr id="3" name="CuadroTexto 2"/>
          <p:cNvSpPr txBox="1"/>
          <p:nvPr/>
        </p:nvSpPr>
        <p:spPr>
          <a:xfrm>
            <a:off x="341407" y="1690688"/>
            <a:ext cx="75000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―"/>
            </a:pPr>
            <a:r>
              <a:rPr lang="es-ES" altLang="es-CL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Espacios de mercado no aprovechados.</a:t>
            </a:r>
          </a:p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―"/>
            </a:pPr>
            <a:r>
              <a:rPr lang="es-ES" altLang="es-CL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Creación de la demanda.</a:t>
            </a:r>
          </a:p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―"/>
            </a:pPr>
            <a:r>
              <a:rPr lang="es-ES" altLang="es-CL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Oportunidades de crecimiento rentable.</a:t>
            </a:r>
          </a:p>
          <a:p>
            <a:endParaRPr lang="es-C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rminador 4"/>
          <p:cNvSpPr/>
          <p:nvPr/>
        </p:nvSpPr>
        <p:spPr>
          <a:xfrm>
            <a:off x="341407" y="4276011"/>
            <a:ext cx="8753475" cy="1800939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es-ES" altLang="es-CL" sz="2800" dirty="0">
                <a:solidFill>
                  <a:schemeClr val="bg1"/>
                </a:solidFill>
              </a:rPr>
              <a:t>La competencia pierde su validez y fuerza porque las</a:t>
            </a:r>
          </a:p>
          <a:p>
            <a:pPr algn="ctr">
              <a:spcBef>
                <a:spcPct val="0"/>
              </a:spcBef>
            </a:pPr>
            <a:r>
              <a:rPr lang="es-ES" altLang="es-CL" sz="2800" dirty="0">
                <a:solidFill>
                  <a:schemeClr val="bg1"/>
                </a:solidFill>
              </a:rPr>
              <a:t> reglas del juego todavía no existen. </a:t>
            </a:r>
          </a:p>
        </p:txBody>
      </p:sp>
      <p:sp>
        <p:nvSpPr>
          <p:cNvPr id="6" name="Elipse 5"/>
          <p:cNvSpPr/>
          <p:nvPr/>
        </p:nvSpPr>
        <p:spPr>
          <a:xfrm>
            <a:off x="7610258" y="2800196"/>
            <a:ext cx="2044323" cy="1912579"/>
          </a:xfrm>
          <a:prstGeom prst="ellipse">
            <a:avLst/>
          </a:prstGeom>
          <a:solidFill>
            <a:srgbClr val="FDF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7" name="Shape 759"/>
          <p:cNvGrpSpPr/>
          <p:nvPr/>
        </p:nvGrpSpPr>
        <p:grpSpPr>
          <a:xfrm>
            <a:off x="8143536" y="3090487"/>
            <a:ext cx="1131045" cy="1227078"/>
            <a:chOff x="5972700" y="2330200"/>
            <a:chExt cx="411625" cy="387275"/>
          </a:xfrm>
        </p:grpSpPr>
        <p:sp>
          <p:nvSpPr>
            <p:cNvPr id="8" name="Shape 76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38100" cap="rnd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76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38100" cap="rnd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4893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blue meth heisenber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88" b="15697"/>
          <a:stretch/>
        </p:blipFill>
        <p:spPr bwMode="auto">
          <a:xfrm>
            <a:off x="3189720" y="354917"/>
            <a:ext cx="5528252" cy="572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9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www.eltiempo.com/contenido/economia/sectores/IMAGEN/IMAGEN-16513094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84" y="662278"/>
            <a:ext cx="10706456" cy="5452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154" y="5588273"/>
            <a:ext cx="1907986" cy="804863"/>
          </a:xfrm>
        </p:spPr>
      </p:pic>
      <p:sp>
        <p:nvSpPr>
          <p:cNvPr id="10" name="Rectángulo 9"/>
          <p:cNvSpPr/>
          <p:nvPr/>
        </p:nvSpPr>
        <p:spPr>
          <a:xfrm>
            <a:off x="2568552" y="2464856"/>
            <a:ext cx="6710363" cy="1847597"/>
          </a:xfrm>
          <a:prstGeom prst="rect">
            <a:avLst/>
          </a:prstGeom>
          <a:solidFill>
            <a:srgbClr val="FDF6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" name="CuadroTexto 2"/>
          <p:cNvSpPr txBox="1"/>
          <p:nvPr/>
        </p:nvSpPr>
        <p:spPr>
          <a:xfrm>
            <a:off x="2577864" y="2620369"/>
            <a:ext cx="670105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es-CL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 industrias tienen un ciclo de vida…</a:t>
            </a:r>
          </a:p>
          <a:p>
            <a:pPr algn="ctr"/>
            <a:endParaRPr lang="es-CL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23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365125"/>
            <a:ext cx="10515600" cy="1325563"/>
          </a:xfrm>
        </p:spPr>
        <p:txBody>
          <a:bodyPr/>
          <a:lstStyle/>
          <a:p>
            <a:r>
              <a:rPr lang="es-CL" dirty="0">
                <a:latin typeface="Gobold Bold" panose="02000500000000000000" pitchFamily="2" charset="0"/>
              </a:rPr>
              <a:t>ESTRATEGIA DEL OCÉANO AZUL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814" y="5581649"/>
            <a:ext cx="1907986" cy="804863"/>
          </a:xfrm>
        </p:spPr>
      </p:pic>
      <p:sp>
        <p:nvSpPr>
          <p:cNvPr id="3" name="CuadroTexto 2"/>
          <p:cNvSpPr txBox="1"/>
          <p:nvPr/>
        </p:nvSpPr>
        <p:spPr>
          <a:xfrm>
            <a:off x="381000" y="1690688"/>
            <a:ext cx="116014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altLang="es-CL" sz="3600" b="1" dirty="0">
                <a:solidFill>
                  <a:srgbClr val="FF444C"/>
                </a:solidFill>
              </a:rPr>
              <a:t>CONSIDERAR</a:t>
            </a:r>
            <a:r>
              <a:rPr lang="es-ES" altLang="es-CL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 creación de movimientos estratégicos, sobre los cuales nacen  productos y servicios, que abren y capturan espacios nuevos en el mercado, provocando así, saltos cuantitativos en la demanda.</a:t>
            </a:r>
          </a:p>
        </p:txBody>
      </p:sp>
      <p:grpSp>
        <p:nvGrpSpPr>
          <p:cNvPr id="5" name="Shape 981"/>
          <p:cNvGrpSpPr/>
          <p:nvPr/>
        </p:nvGrpSpPr>
        <p:grpSpPr>
          <a:xfrm>
            <a:off x="2852470" y="4531203"/>
            <a:ext cx="1064438" cy="1651379"/>
            <a:chOff x="6718575" y="2318625"/>
            <a:chExt cx="256950" cy="407375"/>
          </a:xfrm>
          <a:solidFill>
            <a:srgbClr val="FF444C"/>
          </a:solidFill>
        </p:grpSpPr>
        <p:sp>
          <p:nvSpPr>
            <p:cNvPr id="6" name="Shape 98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grpFill/>
            <a:ln w="38100" cap="rnd" cmpd="sng">
              <a:solidFill>
                <a:srgbClr val="FF444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98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grpFill/>
            <a:ln w="38100" cap="rnd" cmpd="sng">
              <a:solidFill>
                <a:srgbClr val="FF444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98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38100" cap="rnd" cmpd="sng">
              <a:solidFill>
                <a:srgbClr val="FF444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98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grpFill/>
            <a:ln w="38100" cap="rnd" cmpd="sng">
              <a:solidFill>
                <a:srgbClr val="FF444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98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grpFill/>
            <a:ln w="38100" cap="rnd" cmpd="sng">
              <a:solidFill>
                <a:srgbClr val="FF444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98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grpFill/>
            <a:ln w="38100" cap="rnd" cmpd="sng">
              <a:solidFill>
                <a:srgbClr val="FF444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98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grpFill/>
            <a:ln w="38100" cap="rnd" cmpd="sng">
              <a:solidFill>
                <a:srgbClr val="FF444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98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grpFill/>
            <a:ln w="38100" cap="rnd" cmpd="sng">
              <a:solidFill>
                <a:srgbClr val="FF444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4" name="Shape 981"/>
          <p:cNvGrpSpPr/>
          <p:nvPr/>
        </p:nvGrpSpPr>
        <p:grpSpPr>
          <a:xfrm>
            <a:off x="6992119" y="4530206"/>
            <a:ext cx="1064438" cy="1651379"/>
            <a:chOff x="6718575" y="2318625"/>
            <a:chExt cx="256950" cy="407375"/>
          </a:xfrm>
          <a:solidFill>
            <a:srgbClr val="FF444C"/>
          </a:solidFill>
        </p:grpSpPr>
        <p:sp>
          <p:nvSpPr>
            <p:cNvPr id="15" name="Shape 98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grpFill/>
            <a:ln w="38100" cap="rnd" cmpd="sng">
              <a:solidFill>
                <a:srgbClr val="FDF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98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grpFill/>
            <a:ln w="38100" cap="rnd" cmpd="sng">
              <a:solidFill>
                <a:srgbClr val="FDF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98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38100" cap="rnd" cmpd="sng">
              <a:solidFill>
                <a:srgbClr val="FDF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98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grpFill/>
            <a:ln w="38100" cap="rnd" cmpd="sng">
              <a:solidFill>
                <a:srgbClr val="FDF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98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grpFill/>
            <a:ln w="38100" cap="rnd" cmpd="sng">
              <a:solidFill>
                <a:srgbClr val="FDF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98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grpFill/>
            <a:ln w="38100" cap="rnd" cmpd="sng">
              <a:solidFill>
                <a:srgbClr val="FDF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98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grpFill/>
            <a:ln w="38100" cap="rnd" cmpd="sng">
              <a:solidFill>
                <a:srgbClr val="FDF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98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grpFill/>
            <a:ln w="38100" cap="rnd" cmpd="sng">
              <a:solidFill>
                <a:srgbClr val="FDF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3" name="Shape 981"/>
          <p:cNvGrpSpPr/>
          <p:nvPr/>
        </p:nvGrpSpPr>
        <p:grpSpPr>
          <a:xfrm>
            <a:off x="4947274" y="4530206"/>
            <a:ext cx="1064438" cy="1651379"/>
            <a:chOff x="6718575" y="2318625"/>
            <a:chExt cx="256950" cy="407375"/>
          </a:xfrm>
          <a:solidFill>
            <a:srgbClr val="FF444C"/>
          </a:solidFill>
        </p:grpSpPr>
        <p:sp>
          <p:nvSpPr>
            <p:cNvPr id="24" name="Shape 98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grpFill/>
            <a:ln w="38100" cap="rnd" cmpd="sng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98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grpFill/>
            <a:ln w="38100" cap="rnd" cmpd="sng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98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38100" cap="rnd" cmpd="sng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98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grpFill/>
            <a:ln w="38100" cap="rnd" cmpd="sng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98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grpFill/>
            <a:ln w="38100" cap="rnd" cmpd="sng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98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grpFill/>
            <a:ln w="38100" cap="rnd" cmpd="sng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98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grpFill/>
            <a:ln w="38100" cap="rnd" cmpd="sng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98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grpFill/>
            <a:ln w="38100" cap="rnd" cmpd="sng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5703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665</Words>
  <Application>Microsoft Office PowerPoint</Application>
  <PresentationFormat>Panorámica</PresentationFormat>
  <Paragraphs>125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Gobold Bold</vt:lpstr>
      <vt:lpstr>Tema de Office</vt:lpstr>
      <vt:lpstr>Estrategia del océano azul</vt:lpstr>
      <vt:lpstr>¿Qué hemos visto hasta ahora?</vt:lpstr>
      <vt:lpstr>Presentación de PowerPoint</vt:lpstr>
      <vt:lpstr>UNA REALIDAD EMPRESARIAL</vt:lpstr>
      <vt:lpstr>OCÉANOS ROJOS</vt:lpstr>
      <vt:lpstr>OCÉANOS AZULES</vt:lpstr>
      <vt:lpstr>Presentación de PowerPoint</vt:lpstr>
      <vt:lpstr>Presentación de PowerPoint</vt:lpstr>
      <vt:lpstr>ESTRATEGIA DEL OCÉANO AZUL</vt:lpstr>
      <vt:lpstr>ESTRATEGIA DEL OCÉANO AZUL</vt:lpstr>
      <vt:lpstr>Presentación de PowerPoint</vt:lpstr>
      <vt:lpstr>ESTRATEGIA DEL OCÉANO AZUL</vt:lpstr>
      <vt:lpstr>ESTRATEGIA OCÉANO ROJO VS OCÉANO AZUL</vt:lpstr>
      <vt:lpstr>CUADRO ESTRATÉGICO</vt:lpstr>
      <vt:lpstr>ESQUEMA DE LAS 4 ACCIONES</vt:lpstr>
      <vt:lpstr>MATRIZ  ELIMINAR | INCREMENTAR | REDUCIR | CREAR</vt:lpstr>
      <vt:lpstr>ENCARGO</vt:lpstr>
      <vt:lpstr>Presentación de PowerPoint</vt:lpstr>
    </vt:vector>
  </TitlesOfParts>
  <Company>Universidad Adolfo Ibañez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Estrategia del océano azul</dc:title>
  <dc:creator>geraldine  picon p</dc:creator>
  <cp:lastModifiedBy>Vicente Alberto Fernandez Gamboa</cp:lastModifiedBy>
  <cp:revision>99</cp:revision>
  <dcterms:created xsi:type="dcterms:W3CDTF">2017-09-04T14:45:05Z</dcterms:created>
  <dcterms:modified xsi:type="dcterms:W3CDTF">2018-04-09T14:14:17Z</dcterms:modified>
</cp:coreProperties>
</file>