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HC+9HDAYhuTbnesAeMlDsg0VA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103e156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19103e1563d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73cb201b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d73cb201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14e99c3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3114e99c35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9103e1563d_3_2029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19103e1563d_3_2029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19103e1563d_3_20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9103e1563d_3_206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g19103e1563d_3_20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103e1563d_3_2064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19103e1563d_3_2064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19103e1563d_3_20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9103e1563d_3_20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9103e1563d_3_207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g19103e1563d_3_207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g19103e1563d_3_207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19103e1563d_3_207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19103e1563d_3_207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9103e1563d_3_203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g19103e1563d_3_20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9103e1563d_3_203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" name="Google Shape;24;g19103e1563d_3_203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g19103e1563d_3_20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9103e1563d_3_204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" name="Google Shape;28;g19103e1563d_3_2040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g19103e1563d_3_2040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g19103e1563d_3_20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9103e1563d_3_204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3" name="Google Shape;33;g19103e1563d_3_20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9103e1563d_3_204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g19103e1563d_3_204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19103e1563d_3_20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9103e1563d_3_2052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19103e1563d_3_205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9103e1563d_3_205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19103e1563d_3_2055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g19103e1563d_3_2055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g19103e1563d_3_2055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6" name="Google Shape;46;g19103e1563d_3_20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9103e1563d_3_202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9103e1563d_3_202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9103e1563d_3_20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jpg"/><Relationship Id="rId5" Type="http://schemas.openxmlformats.org/officeDocument/2006/relationships/image" Target="../media/image8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2891100" y="4022425"/>
            <a:ext cx="6409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pt-PT" sz="4300">
                <a:solidFill>
                  <a:schemeClr val="dk1"/>
                </a:solidFill>
              </a:rPr>
              <a:t>Manual de normas</a:t>
            </a:r>
            <a:r>
              <a:rPr b="1" lang="pt-PT" sz="4800">
                <a:solidFill>
                  <a:schemeClr val="dk1"/>
                </a:solidFill>
              </a:rPr>
              <a:t> </a:t>
            </a:r>
            <a:endParaRPr b="1" sz="4800">
              <a:solidFill>
                <a:schemeClr val="dk1"/>
              </a:solidFill>
            </a:endParaRPr>
          </a:p>
        </p:txBody>
      </p:sp>
      <p:cxnSp>
        <p:nvCxnSpPr>
          <p:cNvPr id="61" name="Google Shape;61;p1"/>
          <p:cNvCxnSpPr/>
          <p:nvPr/>
        </p:nvCxnSpPr>
        <p:spPr>
          <a:xfrm>
            <a:off x="4214825" y="5200663"/>
            <a:ext cx="3743400" cy="14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3213" y="1449825"/>
            <a:ext cx="2725575" cy="230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103e1563d_0_68"/>
          <p:cNvSpPr txBox="1"/>
          <p:nvPr>
            <p:ph idx="1" type="body"/>
          </p:nvPr>
        </p:nvSpPr>
        <p:spPr>
          <a:xfrm>
            <a:off x="457200" y="1921725"/>
            <a:ext cx="113298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PT" sz="1800">
                <a:solidFill>
                  <a:schemeClr val="dk1"/>
                </a:solidFill>
              </a:rPr>
              <a:t>Para salvaguardar a integridade da identidade visual da BeachTribe e para garantir a identificação da instituição, é essencial enumerar situações que não podem ocorrer na sua representação e reprodução. Estas restrições são do âmbito da cor, da forma e da composição. </a:t>
            </a:r>
            <a:br>
              <a:rPr lang="pt-PT" sz="1800">
                <a:solidFill>
                  <a:schemeClr val="dk1"/>
                </a:solidFill>
              </a:rPr>
            </a:br>
            <a:r>
              <a:rPr lang="pt-PT" sz="1800">
                <a:solidFill>
                  <a:schemeClr val="dk1"/>
                </a:solidFill>
              </a:rPr>
              <a:t>Aqui estão representadas algumas das incorreções.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6" name="Google Shape;156;g19103e1563d_0_68"/>
          <p:cNvSpPr txBox="1"/>
          <p:nvPr>
            <p:ph type="title"/>
          </p:nvPr>
        </p:nvSpPr>
        <p:spPr>
          <a:xfrm>
            <a:off x="442925" y="365125"/>
            <a:ext cx="11344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PT" sz="3800"/>
              <a:t>8</a:t>
            </a:r>
            <a:r>
              <a:rPr b="1" lang="pt-PT" sz="3800"/>
              <a:t>. Proibições</a:t>
            </a:r>
            <a:endParaRPr b="1" sz="3800"/>
          </a:p>
        </p:txBody>
      </p:sp>
      <p:cxnSp>
        <p:nvCxnSpPr>
          <p:cNvPr id="157" name="Google Shape;157;g19103e1563d_0_68"/>
          <p:cNvCxnSpPr/>
          <p:nvPr/>
        </p:nvCxnSpPr>
        <p:spPr>
          <a:xfrm flipH="1" rot="10800000">
            <a:off x="457200" y="1514375"/>
            <a:ext cx="113301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g19103e1563d_0_68"/>
          <p:cNvSpPr txBox="1"/>
          <p:nvPr/>
        </p:nvSpPr>
        <p:spPr>
          <a:xfrm>
            <a:off x="5545100" y="849525"/>
            <a:ext cx="51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9103e1563d_0_68"/>
          <p:cNvSpPr txBox="1"/>
          <p:nvPr/>
        </p:nvSpPr>
        <p:spPr>
          <a:xfrm>
            <a:off x="2456575" y="4930075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9103e1563d_0_68"/>
          <p:cNvSpPr txBox="1"/>
          <p:nvPr/>
        </p:nvSpPr>
        <p:spPr>
          <a:xfrm>
            <a:off x="2874538" y="4787075"/>
            <a:ext cx="255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P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1º - Logo sem “</a:t>
            </a:r>
            <a:r>
              <a:rPr lang="pt-PT" sz="1300"/>
              <a:t>Beach</a:t>
            </a:r>
            <a:r>
              <a:rPr b="0" i="0" lang="pt-P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9103e1563d_0_68"/>
          <p:cNvSpPr txBox="1"/>
          <p:nvPr/>
        </p:nvSpPr>
        <p:spPr>
          <a:xfrm>
            <a:off x="6800413" y="4787075"/>
            <a:ext cx="255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P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2º - Logo sem </a:t>
            </a:r>
            <a:r>
              <a:rPr lang="pt-PT" sz="1300"/>
              <a:t>“Tribe”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9103e1563d_0_68"/>
          <p:cNvSpPr txBox="1"/>
          <p:nvPr/>
        </p:nvSpPr>
        <p:spPr>
          <a:xfrm>
            <a:off x="2697725" y="6270600"/>
            <a:ext cx="263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P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3º - Logo sem </a:t>
            </a:r>
            <a:r>
              <a:rPr lang="pt-PT" sz="1300"/>
              <a:t>o conteúdo central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9103e1563d_0_68"/>
          <p:cNvSpPr txBox="1"/>
          <p:nvPr/>
        </p:nvSpPr>
        <p:spPr>
          <a:xfrm>
            <a:off x="6902225" y="6201275"/>
            <a:ext cx="255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P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4º -  Logo sem </a:t>
            </a:r>
            <a:r>
              <a:rPr lang="pt-PT" sz="1300"/>
              <a:t>“BeachTribe”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19103e1563d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75" y="3490725"/>
            <a:ext cx="1261075" cy="12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9103e1563d_0_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1100" y="3481200"/>
            <a:ext cx="1261075" cy="130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9103e1563d_0_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0100" y="5070675"/>
            <a:ext cx="1012064" cy="13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9103e1563d_0_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0550" y="5171975"/>
            <a:ext cx="2211325" cy="13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9103e1563d_0_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73cb201b4_0_0"/>
          <p:cNvSpPr txBox="1"/>
          <p:nvPr>
            <p:ph type="ctrTitle"/>
          </p:nvPr>
        </p:nvSpPr>
        <p:spPr>
          <a:xfrm>
            <a:off x="415600" y="262570"/>
            <a:ext cx="113607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PT"/>
              <a:t>Índice</a:t>
            </a:r>
            <a:endParaRPr/>
          </a:p>
        </p:txBody>
      </p:sp>
      <p:sp>
        <p:nvSpPr>
          <p:cNvPr id="68" name="Google Shape;68;g1d73cb201b4_0_0"/>
          <p:cNvSpPr txBox="1"/>
          <p:nvPr>
            <p:ph idx="1" type="subTitle"/>
          </p:nvPr>
        </p:nvSpPr>
        <p:spPr>
          <a:xfrm>
            <a:off x="502325" y="1081901"/>
            <a:ext cx="11360700" cy="57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Char char="●"/>
            </a:pPr>
            <a:r>
              <a:rPr lang="pt-PT" sz="3000">
                <a:solidFill>
                  <a:schemeClr val="dk1"/>
                </a:solidFill>
              </a:rPr>
              <a:t>Capa</a:t>
            </a:r>
            <a:endParaRPr sz="3000">
              <a:solidFill>
                <a:schemeClr val="dk1"/>
              </a:solidFill>
            </a:endParaRPr>
          </a:p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Char char="●"/>
            </a:pPr>
            <a:r>
              <a:rPr lang="pt-PT" sz="3000">
                <a:solidFill>
                  <a:schemeClr val="dk1"/>
                </a:solidFill>
              </a:rPr>
              <a:t>Índice </a:t>
            </a:r>
            <a:endParaRPr sz="3000">
              <a:solidFill>
                <a:schemeClr val="dk1"/>
              </a:solidFill>
            </a:endParaRPr>
          </a:p>
          <a:p>
            <a:pPr indent="-4048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PT" sz="3000">
                <a:solidFill>
                  <a:schemeClr val="dk1"/>
                </a:solidFill>
              </a:rPr>
              <a:t>Identidade Visual;</a:t>
            </a:r>
            <a:endParaRPr sz="3000">
              <a:solidFill>
                <a:schemeClr val="dk1"/>
              </a:solidFill>
            </a:endParaRPr>
          </a:p>
          <a:p>
            <a:pPr indent="-4048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PT" sz="3000">
                <a:solidFill>
                  <a:schemeClr val="dk1"/>
                </a:solidFill>
              </a:rPr>
              <a:t>Margens de segurança;</a:t>
            </a:r>
            <a:endParaRPr sz="3000">
              <a:solidFill>
                <a:schemeClr val="dk1"/>
              </a:solidFill>
            </a:endParaRPr>
          </a:p>
          <a:p>
            <a:pPr indent="-4048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PT" sz="3000">
                <a:solidFill>
                  <a:schemeClr val="dk1"/>
                </a:solidFill>
              </a:rPr>
              <a:t>Dimensões Mínimas;</a:t>
            </a:r>
            <a:endParaRPr sz="3000">
              <a:solidFill>
                <a:schemeClr val="dk1"/>
              </a:solidFill>
            </a:endParaRPr>
          </a:p>
          <a:p>
            <a:pPr indent="-4048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PT" sz="3000">
                <a:solidFill>
                  <a:schemeClr val="dk1"/>
                </a:solidFill>
              </a:rPr>
              <a:t>Tipografia “BeachTribe”;</a:t>
            </a:r>
            <a:endParaRPr sz="3000">
              <a:solidFill>
                <a:schemeClr val="dk1"/>
              </a:solidFill>
            </a:endParaRPr>
          </a:p>
          <a:p>
            <a:pPr indent="-4048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PT" sz="3000">
                <a:solidFill>
                  <a:schemeClr val="dk1"/>
                </a:solidFill>
              </a:rPr>
              <a:t>Cores do Logótipo;</a:t>
            </a:r>
            <a:endParaRPr sz="3000">
              <a:solidFill>
                <a:schemeClr val="dk1"/>
              </a:solidFill>
            </a:endParaRPr>
          </a:p>
          <a:p>
            <a:pPr indent="-4048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PT" sz="3000">
                <a:solidFill>
                  <a:schemeClr val="dk1"/>
                </a:solidFill>
              </a:rPr>
              <a:t>Comportamento sobre Fundo de cor;</a:t>
            </a:r>
            <a:endParaRPr sz="3000">
              <a:solidFill>
                <a:schemeClr val="dk1"/>
              </a:solidFill>
            </a:endParaRPr>
          </a:p>
          <a:p>
            <a:pPr indent="-4048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PT" sz="3000">
                <a:solidFill>
                  <a:schemeClr val="dk1"/>
                </a:solidFill>
              </a:rPr>
              <a:t>Comportamento sobre Fundo Fotográfico;</a:t>
            </a:r>
            <a:endParaRPr sz="3000">
              <a:solidFill>
                <a:schemeClr val="dk1"/>
              </a:solidFill>
            </a:endParaRPr>
          </a:p>
          <a:p>
            <a:pPr indent="-4048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PT" sz="3000">
                <a:solidFill>
                  <a:schemeClr val="dk1"/>
                </a:solidFill>
              </a:rPr>
              <a:t>Proibições.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9" name="Google Shape;69;g1d73cb201b4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628650" y="365125"/>
            <a:ext cx="10987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b="1" lang="pt-PT" sz="3800"/>
              <a:t>Identidade Visual</a:t>
            </a:r>
            <a:endParaRPr b="1" sz="3800"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470325" y="1971675"/>
            <a:ext cx="6538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PT" sz="1835">
                <a:solidFill>
                  <a:schemeClr val="dk1"/>
                </a:solidFill>
              </a:rPr>
              <a:t>Bem-vindos ao manual de normas do BeachTribe.</a:t>
            </a:r>
            <a:endParaRPr sz="1835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pt-PT" sz="1835">
                <a:solidFill>
                  <a:schemeClr val="dk1"/>
                </a:solidFill>
              </a:rPr>
              <a:t>Este manual de normas reúne os elementos que fazem parte da identidade, regras para a sua correta utilização e o sistema de design desenvolvido, funciona como um guia de consulta para questões que possam surgir relativamente ao comportamento da identidade visual.</a:t>
            </a:r>
            <a:endParaRPr sz="1835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35">
                <a:solidFill>
                  <a:schemeClr val="dk1"/>
                </a:solidFill>
              </a:rPr>
              <a:t>Nenhum dos elementos explicados e ilustrados deverá ser alterado.</a:t>
            </a:r>
            <a:endParaRPr sz="1835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pt-PT" sz="1835">
                <a:solidFill>
                  <a:schemeClr val="dk1"/>
                </a:solidFill>
              </a:rPr>
              <a:t>As normas descritas neste manual devem ser respeitadas, visto que as modificações poderão fragilizar a identidade. </a:t>
            </a:r>
            <a:endParaRPr sz="1835">
              <a:solidFill>
                <a:schemeClr val="dk1"/>
              </a:solidFill>
            </a:endParaRPr>
          </a:p>
        </p:txBody>
      </p:sp>
      <p:cxnSp>
        <p:nvCxnSpPr>
          <p:cNvPr id="76" name="Google Shape;76;p2"/>
          <p:cNvCxnSpPr/>
          <p:nvPr/>
        </p:nvCxnSpPr>
        <p:spPr>
          <a:xfrm flipH="1" rot="10800000">
            <a:off x="585800" y="1557225"/>
            <a:ext cx="110301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1525" y="2256300"/>
            <a:ext cx="4399425" cy="37275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</p:pic>
      <p:sp>
        <p:nvSpPr>
          <p:cNvPr id="78" name="Google Shape;78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442925" y="365125"/>
            <a:ext cx="11344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PT" sz="3800"/>
              <a:t>2. Margens de Segurança</a:t>
            </a:r>
            <a:endParaRPr b="1" sz="3800"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442925" y="1992225"/>
            <a:ext cx="113442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pt-PT" sz="1800">
                <a:solidFill>
                  <a:schemeClr val="dk1"/>
                </a:solidFill>
              </a:rPr>
              <a:t>Sempre que utilizada a identidade visual do BeachTribe, deve garantir-se uma margem de segurança entre os restantes elementos, de modo a possibilitar a plena leitura da imagem. Esta distância de segurança deve corresponder, no mínimo, à altura do símbolo.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85" name="Google Shape;85;p4"/>
          <p:cNvCxnSpPr/>
          <p:nvPr/>
        </p:nvCxnSpPr>
        <p:spPr>
          <a:xfrm flipH="1" rot="10800000">
            <a:off x="457200" y="1514375"/>
            <a:ext cx="113301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 b="19" l="0" r="0" t="29"/>
          <a:stretch/>
        </p:blipFill>
        <p:spPr>
          <a:xfrm>
            <a:off x="4362850" y="3434575"/>
            <a:ext cx="3466025" cy="29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idx="1" type="body"/>
          </p:nvPr>
        </p:nvSpPr>
        <p:spPr>
          <a:xfrm>
            <a:off x="457200" y="1954400"/>
            <a:ext cx="11329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rPr lang="pt-PT" sz="1800">
                <a:solidFill>
                  <a:schemeClr val="dk1"/>
                </a:solidFill>
              </a:rPr>
              <a:t>De forma a garantir a completa legibilidade da identidade visual do BeachTribe e dos componentes gráficos que o constituem, é necessário estabelecer uma dimensão mínima para a sua representação.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3" name="Google Shape;93;p5"/>
          <p:cNvSpPr txBox="1"/>
          <p:nvPr>
            <p:ph type="title"/>
          </p:nvPr>
        </p:nvSpPr>
        <p:spPr>
          <a:xfrm>
            <a:off x="442925" y="365125"/>
            <a:ext cx="11344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PT" sz="3800"/>
              <a:t>3. Dimensões Mínimas</a:t>
            </a:r>
            <a:endParaRPr b="1" sz="3800"/>
          </a:p>
        </p:txBody>
      </p:sp>
      <p:cxnSp>
        <p:nvCxnSpPr>
          <p:cNvPr id="94" name="Google Shape;94;p5"/>
          <p:cNvCxnSpPr/>
          <p:nvPr/>
        </p:nvCxnSpPr>
        <p:spPr>
          <a:xfrm flipH="1" rot="10800000">
            <a:off x="457200" y="1514375"/>
            <a:ext cx="113301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5"/>
          <p:cNvSpPr txBox="1"/>
          <p:nvPr/>
        </p:nvSpPr>
        <p:spPr>
          <a:xfrm>
            <a:off x="7477000" y="4302001"/>
            <a:ext cx="1369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PT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30mm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6075" y="3543675"/>
            <a:ext cx="2708975" cy="22951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"/>
          <p:cNvSpPr txBox="1"/>
          <p:nvPr/>
        </p:nvSpPr>
        <p:spPr>
          <a:xfrm>
            <a:off x="5495375" y="5970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PT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30mm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946363" y="1806925"/>
            <a:ext cx="105156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PT" sz="1800">
                <a:solidFill>
                  <a:schemeClr val="dk1"/>
                </a:solidFill>
              </a:rPr>
              <a:t>O tipo de letra da identidade visual da BeachTribe é: Qweny Check</a:t>
            </a:r>
            <a:br>
              <a:rPr lang="pt-PT" sz="1800">
                <a:solidFill>
                  <a:schemeClr val="dk1"/>
                </a:solidFill>
              </a:rPr>
            </a:br>
            <a:br>
              <a:rPr lang="pt-PT" sz="1800">
                <a:solidFill>
                  <a:schemeClr val="dk1"/>
                </a:solidFill>
              </a:rPr>
            </a:br>
            <a:r>
              <a:rPr lang="pt-PT" sz="1800">
                <a:solidFill>
                  <a:schemeClr val="dk1"/>
                </a:solidFill>
              </a:rPr>
              <a:t>Para “</a:t>
            </a:r>
            <a:r>
              <a:rPr b="1" lang="pt-PT" sz="1800">
                <a:solidFill>
                  <a:schemeClr val="dk1"/>
                </a:solidFill>
              </a:rPr>
              <a:t>Beach</a:t>
            </a:r>
            <a:r>
              <a:rPr lang="pt-PT" sz="1800">
                <a:solidFill>
                  <a:schemeClr val="dk1"/>
                </a:solidFill>
              </a:rPr>
              <a:t>” e para “</a:t>
            </a:r>
            <a:r>
              <a:rPr b="1" lang="pt-PT" sz="1800">
                <a:solidFill>
                  <a:schemeClr val="dk1"/>
                </a:solidFill>
              </a:rPr>
              <a:t>Tribe</a:t>
            </a:r>
            <a:r>
              <a:rPr lang="pt-PT" sz="1800">
                <a:solidFill>
                  <a:schemeClr val="dk1"/>
                </a:solidFill>
              </a:rPr>
              <a:t>”: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4" name="Google Shape;104;p7"/>
          <p:cNvSpPr txBox="1"/>
          <p:nvPr>
            <p:ph type="title"/>
          </p:nvPr>
        </p:nvSpPr>
        <p:spPr>
          <a:xfrm>
            <a:off x="442925" y="365125"/>
            <a:ext cx="11344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PT" sz="3800"/>
              <a:t>4</a:t>
            </a:r>
            <a:r>
              <a:rPr b="1" lang="pt-PT" sz="3800"/>
              <a:t>. Tipografia “BeachTribe”</a:t>
            </a:r>
            <a:endParaRPr b="1" sz="3800"/>
          </a:p>
        </p:txBody>
      </p:sp>
      <p:cxnSp>
        <p:nvCxnSpPr>
          <p:cNvPr id="105" name="Google Shape;105;p7"/>
          <p:cNvCxnSpPr/>
          <p:nvPr/>
        </p:nvCxnSpPr>
        <p:spPr>
          <a:xfrm flipH="1" rot="10800000">
            <a:off x="457200" y="1514375"/>
            <a:ext cx="113301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6" name="Google Shape;10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375" y="2940325"/>
            <a:ext cx="6565901" cy="338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14e99c350_0_6"/>
          <p:cNvSpPr txBox="1"/>
          <p:nvPr>
            <p:ph idx="1" type="body"/>
          </p:nvPr>
        </p:nvSpPr>
        <p:spPr>
          <a:xfrm>
            <a:off x="946375" y="1806925"/>
            <a:ext cx="47457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just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PT" sz="1800">
                <a:solidFill>
                  <a:schemeClr val="dk1"/>
                </a:solidFill>
              </a:rPr>
              <a:t>Algumas das cores usadas no logótipo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3" name="Google Shape;113;g3114e99c350_0_6"/>
          <p:cNvSpPr txBox="1"/>
          <p:nvPr>
            <p:ph type="title"/>
          </p:nvPr>
        </p:nvSpPr>
        <p:spPr>
          <a:xfrm>
            <a:off x="442925" y="365125"/>
            <a:ext cx="11344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PT" sz="3800"/>
              <a:t>5</a:t>
            </a:r>
            <a:r>
              <a:rPr b="1" lang="pt-PT" sz="3800"/>
              <a:t>. Cores do logótipo</a:t>
            </a:r>
            <a:endParaRPr b="1" sz="3800"/>
          </a:p>
        </p:txBody>
      </p:sp>
      <p:cxnSp>
        <p:nvCxnSpPr>
          <p:cNvPr id="114" name="Google Shape;114;g3114e99c350_0_6"/>
          <p:cNvCxnSpPr/>
          <p:nvPr/>
        </p:nvCxnSpPr>
        <p:spPr>
          <a:xfrm flipH="1" rot="10800000">
            <a:off x="457200" y="1514375"/>
            <a:ext cx="113301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g3114e99c350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16" name="Google Shape;116;g3114e99c350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550" y="2388925"/>
            <a:ext cx="4026336" cy="34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3114e99c350_0_6"/>
          <p:cNvSpPr/>
          <p:nvPr/>
        </p:nvSpPr>
        <p:spPr>
          <a:xfrm>
            <a:off x="5785200" y="1980625"/>
            <a:ext cx="621600" cy="621600"/>
          </a:xfrm>
          <a:prstGeom prst="ellipse">
            <a:avLst/>
          </a:prstGeom>
          <a:solidFill>
            <a:srgbClr val="60B0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g3114e99c350_0_6"/>
          <p:cNvSpPr/>
          <p:nvPr/>
        </p:nvSpPr>
        <p:spPr>
          <a:xfrm>
            <a:off x="5785200" y="2826000"/>
            <a:ext cx="621600" cy="621600"/>
          </a:xfrm>
          <a:prstGeom prst="ellipse">
            <a:avLst/>
          </a:prstGeom>
          <a:solidFill>
            <a:srgbClr val="221F1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114e99c350_0_6"/>
          <p:cNvSpPr/>
          <p:nvPr/>
        </p:nvSpPr>
        <p:spPr>
          <a:xfrm>
            <a:off x="5785200" y="3671375"/>
            <a:ext cx="621600" cy="621600"/>
          </a:xfrm>
          <a:prstGeom prst="ellipse">
            <a:avLst/>
          </a:prstGeom>
          <a:solidFill>
            <a:srgbClr val="FF82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114e99c350_0_6"/>
          <p:cNvSpPr/>
          <p:nvPr/>
        </p:nvSpPr>
        <p:spPr>
          <a:xfrm>
            <a:off x="5785200" y="4516750"/>
            <a:ext cx="621600" cy="621600"/>
          </a:xfrm>
          <a:prstGeom prst="ellipse">
            <a:avLst/>
          </a:prstGeom>
          <a:solidFill>
            <a:srgbClr val="67A2B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114e99c350_0_6"/>
          <p:cNvSpPr/>
          <p:nvPr/>
        </p:nvSpPr>
        <p:spPr>
          <a:xfrm>
            <a:off x="8933200" y="1980625"/>
            <a:ext cx="621600" cy="621600"/>
          </a:xfrm>
          <a:prstGeom prst="ellipse">
            <a:avLst/>
          </a:prstGeom>
          <a:solidFill>
            <a:srgbClr val="0057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114e99c350_0_6"/>
          <p:cNvSpPr/>
          <p:nvPr/>
        </p:nvSpPr>
        <p:spPr>
          <a:xfrm>
            <a:off x="8933200" y="2826000"/>
            <a:ext cx="621600" cy="621600"/>
          </a:xfrm>
          <a:prstGeom prst="ellipse">
            <a:avLst/>
          </a:prstGeom>
          <a:solidFill>
            <a:srgbClr val="F4A46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114e99c350_0_6"/>
          <p:cNvSpPr/>
          <p:nvPr/>
        </p:nvSpPr>
        <p:spPr>
          <a:xfrm>
            <a:off x="8933200" y="3712788"/>
            <a:ext cx="621600" cy="6216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114e99c350_0_6"/>
          <p:cNvSpPr txBox="1"/>
          <p:nvPr/>
        </p:nvSpPr>
        <p:spPr>
          <a:xfrm>
            <a:off x="6517238" y="2859750"/>
            <a:ext cx="155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2"/>
                </a:solidFill>
              </a:rPr>
              <a:t>#221F1F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5" name="Google Shape;125;g3114e99c350_0_6"/>
          <p:cNvSpPr txBox="1"/>
          <p:nvPr/>
        </p:nvSpPr>
        <p:spPr>
          <a:xfrm>
            <a:off x="6536975" y="1998225"/>
            <a:ext cx="155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2"/>
                </a:solidFill>
              </a:rPr>
              <a:t>#</a:t>
            </a:r>
            <a:r>
              <a:rPr lang="pt-PT" sz="2400">
                <a:solidFill>
                  <a:schemeClr val="dk2"/>
                </a:solidFill>
              </a:rPr>
              <a:t>60B0F4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6" name="Google Shape;126;g3114e99c350_0_6"/>
          <p:cNvSpPr txBox="1"/>
          <p:nvPr/>
        </p:nvSpPr>
        <p:spPr>
          <a:xfrm>
            <a:off x="6517238" y="3705125"/>
            <a:ext cx="155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2"/>
                </a:solidFill>
              </a:rPr>
              <a:t>#FF</a:t>
            </a:r>
            <a:r>
              <a:rPr lang="pt-PT" sz="2400">
                <a:solidFill>
                  <a:schemeClr val="dk2"/>
                </a:solidFill>
              </a:rPr>
              <a:t>8200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7" name="Google Shape;127;g3114e99c350_0_6"/>
          <p:cNvSpPr txBox="1"/>
          <p:nvPr/>
        </p:nvSpPr>
        <p:spPr>
          <a:xfrm>
            <a:off x="6517238" y="4550500"/>
            <a:ext cx="155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2"/>
                </a:solidFill>
              </a:rPr>
              <a:t>#67A2B9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8" name="Google Shape;128;g3114e99c350_0_6"/>
          <p:cNvSpPr txBox="1"/>
          <p:nvPr/>
        </p:nvSpPr>
        <p:spPr>
          <a:xfrm>
            <a:off x="9705988" y="1998225"/>
            <a:ext cx="155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2"/>
                </a:solidFill>
              </a:rPr>
              <a:t>#00577D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9" name="Google Shape;129;g3114e99c350_0_6"/>
          <p:cNvSpPr txBox="1"/>
          <p:nvPr/>
        </p:nvSpPr>
        <p:spPr>
          <a:xfrm>
            <a:off x="9705988" y="2859725"/>
            <a:ext cx="155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2"/>
                </a:solidFill>
              </a:rPr>
              <a:t>#F4A460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30" name="Google Shape;130;g3114e99c350_0_6"/>
          <p:cNvSpPr txBox="1"/>
          <p:nvPr/>
        </p:nvSpPr>
        <p:spPr>
          <a:xfrm>
            <a:off x="9705988" y="3819888"/>
            <a:ext cx="155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2"/>
                </a:solidFill>
              </a:rPr>
              <a:t>#FFFFFF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442925" y="365125"/>
            <a:ext cx="11344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PT" sz="3800"/>
              <a:t>6</a:t>
            </a:r>
            <a:r>
              <a:rPr b="1" lang="pt-PT" sz="3800"/>
              <a:t>. Comportamento sobre Fundos de Cor</a:t>
            </a:r>
            <a:endParaRPr b="1" sz="3800"/>
          </a:p>
        </p:txBody>
      </p:sp>
      <p:cxnSp>
        <p:nvCxnSpPr>
          <p:cNvPr id="136" name="Google Shape;136;p8"/>
          <p:cNvCxnSpPr/>
          <p:nvPr/>
        </p:nvCxnSpPr>
        <p:spPr>
          <a:xfrm flipH="1" rot="10800000">
            <a:off x="457200" y="1514375"/>
            <a:ext cx="113301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3772" l="4137" r="9833" t="3754"/>
          <a:stretch/>
        </p:blipFill>
        <p:spPr>
          <a:xfrm>
            <a:off x="2704288" y="1690825"/>
            <a:ext cx="6783425" cy="4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838200" y="1920825"/>
            <a:ext cx="105156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PT" sz="1800">
                <a:solidFill>
                  <a:schemeClr val="dk1"/>
                </a:solidFill>
              </a:rPr>
              <a:t>Caso haja a existência de fundos fotográficos, deve ter-se em consideração a inexistência de ruído visual na zona da imagem onde seja aplicada a marca, de maneira que o contraste entre forma e fundo permita uma leitura fácil.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4" name="Google Shape;144;p9"/>
          <p:cNvSpPr txBox="1"/>
          <p:nvPr>
            <p:ph type="title"/>
          </p:nvPr>
        </p:nvSpPr>
        <p:spPr>
          <a:xfrm>
            <a:off x="442925" y="365125"/>
            <a:ext cx="11344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PT" sz="3800"/>
              <a:t>7</a:t>
            </a:r>
            <a:r>
              <a:rPr b="1" lang="pt-PT" sz="3800"/>
              <a:t>. Comportamento sobre Fundo Fotográfico</a:t>
            </a:r>
            <a:endParaRPr b="1" sz="3800"/>
          </a:p>
        </p:txBody>
      </p:sp>
      <p:cxnSp>
        <p:nvCxnSpPr>
          <p:cNvPr id="145" name="Google Shape;145;p9"/>
          <p:cNvCxnSpPr/>
          <p:nvPr/>
        </p:nvCxnSpPr>
        <p:spPr>
          <a:xfrm flipH="1" rot="10800000">
            <a:off x="457200" y="1514375"/>
            <a:ext cx="113301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6" name="Google Shape;146;p9"/>
          <p:cNvPicPr preferRelativeResize="0"/>
          <p:nvPr/>
        </p:nvPicPr>
        <p:blipFill rotWithShape="1">
          <a:blip r:embed="rId4">
            <a:alphaModFix/>
          </a:blip>
          <a:srcRect b="10000" l="0" r="0" t="10000"/>
          <a:stretch/>
        </p:blipFill>
        <p:spPr>
          <a:xfrm>
            <a:off x="7206500" y="3720825"/>
            <a:ext cx="3385300" cy="203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0200" y="3720825"/>
            <a:ext cx="3385300" cy="203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2850" y="3964350"/>
            <a:ext cx="1820000" cy="15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9150" y="3964350"/>
            <a:ext cx="1820000" cy="15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2022-11-16T21:36:13Z</dcterms:created>
</cp:coreProperties>
</file>