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HC+9HDAYhuTbnesAeMlDsg0VA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B281D0B8-3FB5-9C50-6E07-4FF2ED578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>
            <a:extLst>
              <a:ext uri="{FF2B5EF4-FFF2-40B4-BE49-F238E27FC236}">
                <a16:creationId xmlns:a16="http://schemas.microsoft.com/office/drawing/2014/main" id="{FA8B1A99-A949-3C2B-9702-42453F786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9:notes">
            <a:extLst>
              <a:ext uri="{FF2B5EF4-FFF2-40B4-BE49-F238E27FC236}">
                <a16:creationId xmlns:a16="http://schemas.microsoft.com/office/drawing/2014/main" id="{9B102A94-0FC0-CA3C-FD51-A3ED5E28E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2224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103e1563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19103e1563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73cb201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d73cb201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4e99c35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3114e99c35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103e1563d_3_202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19103e1563d_3_202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19103e1563d_3_20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9103e1563d_3_206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19103e1563d_3_20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103e1563d_3_206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19103e1563d_3_206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9103e1563d_3_20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9103e1563d_3_20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9103e1563d_3_20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19103e1563d_3_20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g19103e1563d_3_20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19103e1563d_3_20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19103e1563d_3_20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9103e1563d_3_203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g19103e1563d_3_20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9103e1563d_3_20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9103e1563d_3_20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19103e1563d_3_20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9103e1563d_3_20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9103e1563d_3_20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19103e1563d_3_204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19103e1563d_3_20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9103e1563d_3_20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9103e1563d_3_20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9103e1563d_3_204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19103e1563d_3_204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19103e1563d_3_20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9103e1563d_3_205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19103e1563d_3_20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9103e1563d_3_205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9103e1563d_3_205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19103e1563d_3_205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19103e1563d_3_205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19103e1563d_3_20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103e1563d_3_20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9103e1563d_3_20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9103e1563d_3_20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2891100" y="4022425"/>
            <a:ext cx="6409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pt-PT" sz="4300" b="1">
                <a:solidFill>
                  <a:schemeClr val="dk1"/>
                </a:solidFill>
              </a:rPr>
              <a:t>Manual de normas</a:t>
            </a:r>
            <a:r>
              <a:rPr lang="pt-PT" sz="4800" b="1">
                <a:solidFill>
                  <a:schemeClr val="dk1"/>
                </a:solidFill>
              </a:rPr>
              <a:t> </a:t>
            </a:r>
            <a:endParaRPr sz="4800" b="1">
              <a:solidFill>
                <a:schemeClr val="dk1"/>
              </a:solidFill>
            </a:endParaRPr>
          </a:p>
        </p:txBody>
      </p:sp>
      <p:cxnSp>
        <p:nvCxnSpPr>
          <p:cNvPr id="61" name="Google Shape;61;p1"/>
          <p:cNvCxnSpPr/>
          <p:nvPr/>
        </p:nvCxnSpPr>
        <p:spPr>
          <a:xfrm>
            <a:off x="4214825" y="5200663"/>
            <a:ext cx="3743400" cy="1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2" name="Google Shape;62;p1"/>
          <p:cNvPicPr preferRelativeResize="0"/>
          <p:nvPr/>
        </p:nvPicPr>
        <p:blipFill>
          <a:blip r:embed="rId3"/>
          <a:srcRect/>
          <a:stretch/>
        </p:blipFill>
        <p:spPr>
          <a:xfrm>
            <a:off x="4397036" y="1136611"/>
            <a:ext cx="3397928" cy="339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>
          <a:extLst>
            <a:ext uri="{FF2B5EF4-FFF2-40B4-BE49-F238E27FC236}">
              <a16:creationId xmlns:a16="http://schemas.microsoft.com/office/drawing/2014/main" id="{1FCB9278-F0AE-9749-C182-3F373ADFF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>
            <a:extLst>
              <a:ext uri="{FF2B5EF4-FFF2-40B4-BE49-F238E27FC236}">
                <a16:creationId xmlns:a16="http://schemas.microsoft.com/office/drawing/2014/main" id="{5A02AD12-AEF3-CAC3-B419-6D97B4CC8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920825"/>
            <a:ext cx="105156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PT" sz="1800">
                <a:solidFill>
                  <a:schemeClr val="dk1"/>
                </a:solidFill>
              </a:rPr>
              <a:t>Caso haja a existência de fundos fotográficos, deve ter-se em consideração a inexistência de ruído visual na zona da imagem onde seja aplicada a marca, de maneira que o contraste entre forma e fundo permita uma leitura fácil.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4" name="Google Shape;144;p9">
            <a:extLst>
              <a:ext uri="{FF2B5EF4-FFF2-40B4-BE49-F238E27FC236}">
                <a16:creationId xmlns:a16="http://schemas.microsoft.com/office/drawing/2014/main" id="{7F14B6EE-D72B-52A2-1B8E-7F288FE41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sz="3800" b="1" dirty="0"/>
              <a:t>8. Comportamento sobre Fundo Fotográfico</a:t>
            </a:r>
            <a:endParaRPr sz="3800" b="1" dirty="0"/>
          </a:p>
        </p:txBody>
      </p:sp>
      <p:cxnSp>
        <p:nvCxnSpPr>
          <p:cNvPr id="145" name="Google Shape;145;p9">
            <a:extLst>
              <a:ext uri="{FF2B5EF4-FFF2-40B4-BE49-F238E27FC236}">
                <a16:creationId xmlns:a16="http://schemas.microsoft.com/office/drawing/2014/main" id="{8145DF42-6F17-7595-BCF8-744BF2D01955}"/>
              </a:ext>
            </a:extLst>
          </p:cNvPr>
          <p:cNvCxnSpPr/>
          <p:nvPr/>
        </p:nvCxnSpPr>
        <p:spPr>
          <a:xfrm rot="10800000" flipH="1">
            <a:off x="457200" y="1514375"/>
            <a:ext cx="1133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9">
            <a:extLst>
              <a:ext uri="{FF2B5EF4-FFF2-40B4-BE49-F238E27FC236}">
                <a16:creationId xmlns:a16="http://schemas.microsoft.com/office/drawing/2014/main" id="{6AF434F4-6F71-8BD6-41E6-72F88904E4E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0000" b="10000"/>
          <a:stretch/>
        </p:blipFill>
        <p:spPr>
          <a:xfrm>
            <a:off x="7206500" y="3720825"/>
            <a:ext cx="3385300" cy="203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>
            <a:extLst>
              <a:ext uri="{FF2B5EF4-FFF2-40B4-BE49-F238E27FC236}">
                <a16:creationId xmlns:a16="http://schemas.microsoft.com/office/drawing/2014/main" id="{C84C96E1-EA8C-A917-23A9-EEBCCEDFA7F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200" y="3720825"/>
            <a:ext cx="3385300" cy="203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>
            <a:extLst>
              <a:ext uri="{FF2B5EF4-FFF2-40B4-BE49-F238E27FC236}">
                <a16:creationId xmlns:a16="http://schemas.microsoft.com/office/drawing/2014/main" id="{C5C56FB5-27D3-432E-5304-4C37D0108B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  <p:pic>
        <p:nvPicPr>
          <p:cNvPr id="3" name="Imagem 2" descr="Uma imagem com Gráficos, clipart, logótipo, texto&#10;&#10;Descrição gerada automaticamente">
            <a:extLst>
              <a:ext uri="{FF2B5EF4-FFF2-40B4-BE49-F238E27FC236}">
                <a16:creationId xmlns:a16="http://schemas.microsoft.com/office/drawing/2014/main" id="{6AF8A1F0-B6D7-DB1C-EEDE-F054A108C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842" y="3073654"/>
            <a:ext cx="3282696" cy="32826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271B4A-F0E9-7666-EEDC-98ABDA1832D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51502" y="3015001"/>
            <a:ext cx="3282696" cy="32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103e1563d_0_68"/>
          <p:cNvSpPr txBox="1">
            <a:spLocks noGrp="1"/>
          </p:cNvSpPr>
          <p:nvPr>
            <p:ph type="body" idx="1"/>
          </p:nvPr>
        </p:nvSpPr>
        <p:spPr>
          <a:xfrm>
            <a:off x="457200" y="1921725"/>
            <a:ext cx="11329800" cy="125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PT" sz="1800" dirty="0">
                <a:solidFill>
                  <a:schemeClr val="dk1"/>
                </a:solidFill>
              </a:rPr>
              <a:t>Para salvaguardar a integridade da identidade visual da </a:t>
            </a:r>
            <a:r>
              <a:rPr lang="pt-PT" sz="1800" dirty="0" err="1">
                <a:solidFill>
                  <a:schemeClr val="dk1"/>
                </a:solidFill>
              </a:rPr>
              <a:t>BeachTribe</a:t>
            </a:r>
            <a:r>
              <a:rPr lang="pt-PT" sz="1800" dirty="0">
                <a:solidFill>
                  <a:schemeClr val="dk1"/>
                </a:solidFill>
              </a:rPr>
              <a:t> e para garantir a identificação da instituição, é essencial enumerar situações que não podem ocorrer na sua representação e reprodução. Estas restrições são do âmbito da cor, da forma e da composição. </a:t>
            </a:r>
            <a:br>
              <a:rPr lang="pt-PT" sz="1800" dirty="0">
                <a:solidFill>
                  <a:schemeClr val="dk1"/>
                </a:solidFill>
              </a:rPr>
            </a:br>
            <a:r>
              <a:rPr lang="pt-PT" sz="1800" dirty="0">
                <a:solidFill>
                  <a:schemeClr val="dk1"/>
                </a:solidFill>
              </a:rPr>
              <a:t>Aqui estão representadas algumas das incorreções.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56" name="Google Shape;156;g19103e1563d_0_68"/>
          <p:cNvSpPr txBox="1">
            <a:spLocks noGrp="1"/>
          </p:cNvSpPr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sz="3800" b="1" dirty="0"/>
              <a:t>9. Proibições</a:t>
            </a:r>
            <a:endParaRPr sz="3800" b="1" dirty="0"/>
          </a:p>
        </p:txBody>
      </p:sp>
      <p:cxnSp>
        <p:nvCxnSpPr>
          <p:cNvPr id="157" name="Google Shape;157;g19103e1563d_0_68"/>
          <p:cNvCxnSpPr/>
          <p:nvPr/>
        </p:nvCxnSpPr>
        <p:spPr>
          <a:xfrm rot="10800000" flipH="1">
            <a:off x="457200" y="1514375"/>
            <a:ext cx="1133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g19103e1563d_0_68"/>
          <p:cNvSpPr txBox="1"/>
          <p:nvPr/>
        </p:nvSpPr>
        <p:spPr>
          <a:xfrm>
            <a:off x="5545100" y="849525"/>
            <a:ext cx="511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9103e1563d_0_68"/>
          <p:cNvSpPr txBox="1"/>
          <p:nvPr/>
        </p:nvSpPr>
        <p:spPr>
          <a:xfrm>
            <a:off x="2456575" y="49300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9103e1563d_0_68"/>
          <p:cNvSpPr txBox="1"/>
          <p:nvPr/>
        </p:nvSpPr>
        <p:spPr>
          <a:xfrm>
            <a:off x="860780" y="4327125"/>
            <a:ext cx="255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PT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1º - Logo sem “</a:t>
            </a:r>
            <a:r>
              <a:rPr lang="pt-PT" sz="1300" dirty="0" err="1"/>
              <a:t>Beach</a:t>
            </a:r>
            <a:r>
              <a:rPr lang="pt-PT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9103e1563d_0_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  <p:sp>
        <p:nvSpPr>
          <p:cNvPr id="2" name="Google Shape;160;g19103e1563d_0_68">
            <a:extLst>
              <a:ext uri="{FF2B5EF4-FFF2-40B4-BE49-F238E27FC236}">
                <a16:creationId xmlns:a16="http://schemas.microsoft.com/office/drawing/2014/main" id="{B8C7766E-3B65-9377-5799-CDA322686712}"/>
              </a:ext>
            </a:extLst>
          </p:cNvPr>
          <p:cNvSpPr txBox="1"/>
          <p:nvPr/>
        </p:nvSpPr>
        <p:spPr>
          <a:xfrm>
            <a:off x="3179597" y="4327125"/>
            <a:ext cx="255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PT" sz="1300" dirty="0"/>
              <a:t>2</a:t>
            </a:r>
            <a:r>
              <a:rPr lang="pt-PT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º - Logo sem “</a:t>
            </a:r>
            <a:r>
              <a:rPr lang="pt-PT" sz="1300" dirty="0" err="1"/>
              <a:t>Tribe</a:t>
            </a:r>
            <a:r>
              <a:rPr lang="pt-PT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 descr="Uma imagem com halloween, abóbora, Gráficos, desenho&#10;&#10;Descrição gerada automaticamente">
            <a:extLst>
              <a:ext uri="{FF2B5EF4-FFF2-40B4-BE49-F238E27FC236}">
                <a16:creationId xmlns:a16="http://schemas.microsoft.com/office/drawing/2014/main" id="{1970B35B-19C7-5E62-A6F1-9B24C00B5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54" y="2654625"/>
            <a:ext cx="2057400" cy="2057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FA6010-99BC-83CF-C0CF-CC27CF47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4064" y="2654625"/>
            <a:ext cx="2057400" cy="2057400"/>
          </a:xfrm>
          <a:prstGeom prst="rect">
            <a:avLst/>
          </a:prstGeom>
        </p:spPr>
      </p:pic>
      <p:sp>
        <p:nvSpPr>
          <p:cNvPr id="6" name="Google Shape;160;g19103e1563d_0_68">
            <a:extLst>
              <a:ext uri="{FF2B5EF4-FFF2-40B4-BE49-F238E27FC236}">
                <a16:creationId xmlns:a16="http://schemas.microsoft.com/office/drawing/2014/main" id="{478E1E20-B48E-2A74-125A-23E377CE69BB}"/>
              </a:ext>
            </a:extLst>
          </p:cNvPr>
          <p:cNvSpPr txBox="1"/>
          <p:nvPr/>
        </p:nvSpPr>
        <p:spPr>
          <a:xfrm>
            <a:off x="5399244" y="4327125"/>
            <a:ext cx="255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PT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3º - Logo sem </a:t>
            </a:r>
            <a:r>
              <a:rPr lang="pt-PT" sz="1300" dirty="0"/>
              <a:t>Ondas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0;g19103e1563d_0_68">
            <a:extLst>
              <a:ext uri="{FF2B5EF4-FFF2-40B4-BE49-F238E27FC236}">
                <a16:creationId xmlns:a16="http://schemas.microsoft.com/office/drawing/2014/main" id="{69F53953-B685-D378-678C-F44CC7AC861A}"/>
              </a:ext>
            </a:extLst>
          </p:cNvPr>
          <p:cNvSpPr txBox="1"/>
          <p:nvPr/>
        </p:nvSpPr>
        <p:spPr>
          <a:xfrm>
            <a:off x="8224334" y="4327125"/>
            <a:ext cx="2559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PT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4º - Logo sem Surfista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C299FE-2E49-FC79-0E4F-4EDABA355C0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23805" y="2639425"/>
            <a:ext cx="2057400" cy="2057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D90128-1EA5-82DF-A4D3-07C1337BC2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140375" y="2708113"/>
            <a:ext cx="2057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73cb201b4_0_0"/>
          <p:cNvSpPr txBox="1">
            <a:spLocks noGrp="1"/>
          </p:cNvSpPr>
          <p:nvPr>
            <p:ph type="ctrTitle"/>
          </p:nvPr>
        </p:nvSpPr>
        <p:spPr>
          <a:xfrm>
            <a:off x="415600" y="262570"/>
            <a:ext cx="113607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68" name="Google Shape;68;g1d73cb201b4_0_0"/>
          <p:cNvSpPr txBox="1">
            <a:spLocks noGrp="1"/>
          </p:cNvSpPr>
          <p:nvPr>
            <p:ph type="subTitle" idx="1"/>
          </p:nvPr>
        </p:nvSpPr>
        <p:spPr>
          <a:xfrm>
            <a:off x="502325" y="1081901"/>
            <a:ext cx="11360700" cy="5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Char char="●"/>
            </a:pPr>
            <a:r>
              <a:rPr lang="pt-PT" sz="3000" dirty="0">
                <a:solidFill>
                  <a:schemeClr val="dk1"/>
                </a:solidFill>
              </a:rPr>
              <a:t>Capa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36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Char char="●"/>
            </a:pPr>
            <a:r>
              <a:rPr lang="pt-PT" sz="3000" dirty="0">
                <a:solidFill>
                  <a:schemeClr val="dk1"/>
                </a:solidFill>
              </a:rPr>
              <a:t>Índice 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 dirty="0">
                <a:solidFill>
                  <a:schemeClr val="dk1"/>
                </a:solidFill>
              </a:rPr>
              <a:t>Identidade Visual;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 dirty="0">
                <a:solidFill>
                  <a:schemeClr val="dk1"/>
                </a:solidFill>
              </a:rPr>
              <a:t>Margens de segurança;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 dirty="0">
                <a:solidFill>
                  <a:schemeClr val="dk1"/>
                </a:solidFill>
              </a:rPr>
              <a:t>Dimensões Mínimas;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 dirty="0">
                <a:solidFill>
                  <a:schemeClr val="dk1"/>
                </a:solidFill>
              </a:rPr>
              <a:t>Tipografia “</a:t>
            </a:r>
            <a:r>
              <a:rPr lang="pt-PT" sz="3000" dirty="0" err="1">
                <a:solidFill>
                  <a:schemeClr val="dk1"/>
                </a:solidFill>
              </a:rPr>
              <a:t>BeachTribe</a:t>
            </a:r>
            <a:r>
              <a:rPr lang="pt-PT" sz="3000" dirty="0">
                <a:solidFill>
                  <a:schemeClr val="dk1"/>
                </a:solidFill>
              </a:rPr>
              <a:t>”;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 dirty="0">
                <a:solidFill>
                  <a:schemeClr val="dk1"/>
                </a:solidFill>
              </a:rPr>
              <a:t>Versões do Logotipo;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 dirty="0">
                <a:solidFill>
                  <a:schemeClr val="dk1"/>
                </a:solidFill>
              </a:rPr>
              <a:t>Cores do Logótipo;</a:t>
            </a: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 dirty="0">
                <a:solidFill>
                  <a:schemeClr val="dk1"/>
                </a:solidFill>
              </a:rPr>
              <a:t>Comportamento sobre Fundo de cor;</a:t>
            </a: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 dirty="0">
                <a:solidFill>
                  <a:schemeClr val="dk1"/>
                </a:solidFill>
              </a:rPr>
              <a:t>Comportamento sobre Fundo Fotográfico;</a:t>
            </a:r>
          </a:p>
          <a:p>
            <a:pPr marL="457200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 dirty="0">
                <a:solidFill>
                  <a:schemeClr val="dk1"/>
                </a:solidFill>
              </a:rPr>
              <a:t>Proibições.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69" name="Google Shape;69;g1d73cb201b4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10987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pt-PT" sz="3800" b="1"/>
              <a:t>Identidade Visual</a:t>
            </a:r>
            <a:endParaRPr sz="3800" b="1"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470325" y="1971675"/>
            <a:ext cx="6538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PT" sz="1835" dirty="0">
                <a:solidFill>
                  <a:schemeClr val="dk1"/>
                </a:solidFill>
              </a:rPr>
              <a:t>Bem-vindos ao manual de normas do </a:t>
            </a:r>
            <a:r>
              <a:rPr lang="pt-PT" sz="1835" dirty="0" err="1">
                <a:solidFill>
                  <a:schemeClr val="dk1"/>
                </a:solidFill>
              </a:rPr>
              <a:t>BeachTribe</a:t>
            </a:r>
            <a:r>
              <a:rPr lang="pt-PT" sz="1835" dirty="0">
                <a:solidFill>
                  <a:schemeClr val="dk1"/>
                </a:solidFill>
              </a:rPr>
              <a:t>.</a:t>
            </a:r>
            <a:endParaRPr sz="1835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PT" sz="1835" dirty="0">
                <a:solidFill>
                  <a:schemeClr val="dk1"/>
                </a:solidFill>
              </a:rPr>
              <a:t>Este manual de normas reúne os elementos que fazem parte da identidade, regras para a sua correta utilização e o sistema de design desenvolvido, funciona como um guia de consulta para questões que possam surgir relativamente ao comportamento da identidade visual.</a:t>
            </a:r>
            <a:endParaRPr sz="1835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35" dirty="0">
                <a:solidFill>
                  <a:schemeClr val="dk1"/>
                </a:solidFill>
              </a:rPr>
              <a:t>Nenhum dos elementos explicados e ilustrados deverá ser alterado.</a:t>
            </a:r>
            <a:endParaRPr sz="1835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pt-PT" sz="1835" dirty="0">
                <a:solidFill>
                  <a:schemeClr val="dk1"/>
                </a:solidFill>
              </a:rPr>
              <a:t>As normas descritas neste manual devem ser respeitadas, visto que as modificações poderão fragilizar a identidade. </a:t>
            </a:r>
            <a:endParaRPr sz="1835" dirty="0">
              <a:solidFill>
                <a:schemeClr val="dk1"/>
              </a:solidFill>
            </a:endParaRPr>
          </a:p>
        </p:txBody>
      </p:sp>
      <p:cxnSp>
        <p:nvCxnSpPr>
          <p:cNvPr id="76" name="Google Shape;76;p2"/>
          <p:cNvCxnSpPr/>
          <p:nvPr/>
        </p:nvCxnSpPr>
        <p:spPr>
          <a:xfrm rot="10800000" flipH="1">
            <a:off x="585800" y="1557225"/>
            <a:ext cx="1103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2"/>
          <p:cNvPicPr preferRelativeResize="0"/>
          <p:nvPr/>
        </p:nvPicPr>
        <p:blipFill>
          <a:blip r:embed="rId3"/>
          <a:srcRect/>
          <a:stretch/>
        </p:blipFill>
        <p:spPr>
          <a:xfrm>
            <a:off x="7697438" y="2256300"/>
            <a:ext cx="3727599" cy="37275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sz="3800" b="1"/>
              <a:t>2. Margens de Segurança</a:t>
            </a:r>
            <a:endParaRPr sz="3800" b="1"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442925" y="1992225"/>
            <a:ext cx="113442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pt-PT" sz="1800">
                <a:solidFill>
                  <a:schemeClr val="dk1"/>
                </a:solidFill>
              </a:rPr>
              <a:t>Sempre que utilizada a identidade visual do BeachTribe, deve garantir-se uma margem de segurança entre os restantes elementos, de modo a possibilitar a plena leitura da imagem. Esta distância de segurança deve corresponder, no mínimo, à altura do símbolo.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85" name="Google Shape;85;p4"/>
          <p:cNvCxnSpPr/>
          <p:nvPr/>
        </p:nvCxnSpPr>
        <p:spPr>
          <a:xfrm rot="10800000" flipH="1">
            <a:off x="457200" y="1514375"/>
            <a:ext cx="1133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  <p:pic>
        <p:nvPicPr>
          <p:cNvPr id="3" name="Imagem 2" descr="Uma imagem com halloween, abóbora, Gráficos&#10;&#10;Descrição gerada automaticamente">
            <a:extLst>
              <a:ext uri="{FF2B5EF4-FFF2-40B4-BE49-F238E27FC236}">
                <a16:creationId xmlns:a16="http://schemas.microsoft.com/office/drawing/2014/main" id="{98A037A2-4FAE-4CC6-E2B3-A1634FDE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64" y="2840074"/>
            <a:ext cx="4179975" cy="4179975"/>
          </a:xfrm>
          <a:prstGeom prst="rect">
            <a:avLst/>
          </a:prstGeom>
        </p:spPr>
      </p:pic>
      <p:pic>
        <p:nvPicPr>
          <p:cNvPr id="5" name="Imagem 4" descr="Uma imagem com halloween, abóbora, desenho&#10;&#10;Descrição gerada automaticamente">
            <a:extLst>
              <a:ext uri="{FF2B5EF4-FFF2-40B4-BE49-F238E27FC236}">
                <a16:creationId xmlns:a16="http://schemas.microsoft.com/office/drawing/2014/main" id="{65DA7781-8524-0B40-5F63-9F060775C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51176"/>
            <a:ext cx="4608576" cy="4608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457200" y="1954400"/>
            <a:ext cx="1132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pt-PT" sz="1800">
                <a:solidFill>
                  <a:schemeClr val="dk1"/>
                </a:solidFill>
              </a:rPr>
              <a:t>De forma a garantir a completa legibilidade da identidade visual do BeachTribe e dos componentes gráficos que o constituem, é necessário estabelecer uma dimensão mínima para a sua representação.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sz="3800" b="1"/>
              <a:t>3. Dimensões Mínimas</a:t>
            </a:r>
            <a:endParaRPr sz="3800" b="1"/>
          </a:p>
        </p:txBody>
      </p:sp>
      <p:cxnSp>
        <p:nvCxnSpPr>
          <p:cNvPr id="94" name="Google Shape;94;p5"/>
          <p:cNvCxnSpPr/>
          <p:nvPr/>
        </p:nvCxnSpPr>
        <p:spPr>
          <a:xfrm rot="10800000" flipH="1">
            <a:off x="457200" y="1514375"/>
            <a:ext cx="1133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5"/>
          <p:cNvSpPr txBox="1"/>
          <p:nvPr/>
        </p:nvSpPr>
        <p:spPr>
          <a:xfrm>
            <a:off x="3996144" y="4033629"/>
            <a:ext cx="13695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30mm</a:t>
            </a:r>
            <a:endParaRPr sz="1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830021" y="5494612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30mm</a:t>
            </a:r>
            <a:endParaRPr sz="1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  <p:pic>
        <p:nvPicPr>
          <p:cNvPr id="5" name="Imagem 4" descr="Uma imagem com halloween, abóbora, desenho&#10;&#10;Descrição gerada automaticamente">
            <a:extLst>
              <a:ext uri="{FF2B5EF4-FFF2-40B4-BE49-F238E27FC236}">
                <a16:creationId xmlns:a16="http://schemas.microsoft.com/office/drawing/2014/main" id="{25C6A508-2C62-E46F-322D-4A094B95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770" y="2617250"/>
            <a:ext cx="3610501" cy="3610501"/>
          </a:xfrm>
          <a:prstGeom prst="rect">
            <a:avLst/>
          </a:prstGeom>
        </p:spPr>
      </p:pic>
      <p:pic>
        <p:nvPicPr>
          <p:cNvPr id="7" name="Imagem 6" descr="Uma imagem com halloween, abóbora, Gráficos&#10;&#10;Descrição gerada automaticamente">
            <a:extLst>
              <a:ext uri="{FF2B5EF4-FFF2-40B4-BE49-F238E27FC236}">
                <a16:creationId xmlns:a16="http://schemas.microsoft.com/office/drawing/2014/main" id="{F071598E-D02F-9AC2-66F6-5E9661BE4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76066"/>
            <a:ext cx="3387677" cy="3387677"/>
          </a:xfrm>
          <a:prstGeom prst="rect">
            <a:avLst/>
          </a:prstGeom>
        </p:spPr>
      </p:pic>
      <p:sp>
        <p:nvSpPr>
          <p:cNvPr id="8" name="Google Shape;97;p5">
            <a:extLst>
              <a:ext uri="{FF2B5EF4-FFF2-40B4-BE49-F238E27FC236}">
                <a16:creationId xmlns:a16="http://schemas.microsoft.com/office/drawing/2014/main" id="{546C49A9-6B63-DFE4-FE1B-FEE28A554315}"/>
              </a:ext>
            </a:extLst>
          </p:cNvPr>
          <p:cNvSpPr txBox="1"/>
          <p:nvPr/>
        </p:nvSpPr>
        <p:spPr>
          <a:xfrm>
            <a:off x="6289838" y="5494612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1" dirty="0">
                <a:solidFill>
                  <a:schemeClr val="dk2"/>
                </a:solidFill>
              </a:rPr>
              <a:t>9</a:t>
            </a:r>
            <a:r>
              <a:rPr lang="pt-PT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0mm</a:t>
            </a:r>
            <a:endParaRPr sz="1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7;p5">
            <a:extLst>
              <a:ext uri="{FF2B5EF4-FFF2-40B4-BE49-F238E27FC236}">
                <a16:creationId xmlns:a16="http://schemas.microsoft.com/office/drawing/2014/main" id="{BCC77724-A9E5-D794-571D-EA11FE9B21F3}"/>
              </a:ext>
            </a:extLst>
          </p:cNvPr>
          <p:cNvSpPr txBox="1"/>
          <p:nvPr/>
        </p:nvSpPr>
        <p:spPr>
          <a:xfrm>
            <a:off x="8482200" y="4397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30mm</a:t>
            </a:r>
            <a:endParaRPr sz="1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946363" y="1806925"/>
            <a:ext cx="105156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PT" sz="1800">
                <a:solidFill>
                  <a:schemeClr val="dk1"/>
                </a:solidFill>
              </a:rPr>
              <a:t>O tipo de letra da identidade visual da BeachTribe é: Qweny Check</a:t>
            </a:r>
            <a:br>
              <a:rPr lang="pt-PT" sz="1800">
                <a:solidFill>
                  <a:schemeClr val="dk1"/>
                </a:solidFill>
              </a:rPr>
            </a:br>
            <a:br>
              <a:rPr lang="pt-PT" sz="1800">
                <a:solidFill>
                  <a:schemeClr val="dk1"/>
                </a:solidFill>
              </a:rPr>
            </a:br>
            <a:r>
              <a:rPr lang="pt-PT" sz="1800">
                <a:solidFill>
                  <a:schemeClr val="dk1"/>
                </a:solidFill>
              </a:rPr>
              <a:t>Para “</a:t>
            </a:r>
            <a:r>
              <a:rPr lang="pt-PT" sz="1800" b="1">
                <a:solidFill>
                  <a:schemeClr val="dk1"/>
                </a:solidFill>
              </a:rPr>
              <a:t>Beach</a:t>
            </a:r>
            <a:r>
              <a:rPr lang="pt-PT" sz="1800">
                <a:solidFill>
                  <a:schemeClr val="dk1"/>
                </a:solidFill>
              </a:rPr>
              <a:t>” e para “</a:t>
            </a:r>
            <a:r>
              <a:rPr lang="pt-PT" sz="1800" b="1">
                <a:solidFill>
                  <a:schemeClr val="dk1"/>
                </a:solidFill>
              </a:rPr>
              <a:t>Tribe</a:t>
            </a:r>
            <a:r>
              <a:rPr lang="pt-PT" sz="1800">
                <a:solidFill>
                  <a:schemeClr val="dk1"/>
                </a:solidFill>
              </a:rPr>
              <a:t>”: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sz="3800" b="1"/>
              <a:t>4. Tipografia “BeachTribe”</a:t>
            </a:r>
            <a:endParaRPr sz="3800" b="1"/>
          </a:p>
        </p:txBody>
      </p:sp>
      <p:cxnSp>
        <p:nvCxnSpPr>
          <p:cNvPr id="105" name="Google Shape;105;p7"/>
          <p:cNvCxnSpPr/>
          <p:nvPr/>
        </p:nvCxnSpPr>
        <p:spPr>
          <a:xfrm rot="10800000" flipH="1">
            <a:off x="457200" y="1514375"/>
            <a:ext cx="1133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6" name="Google Shape;10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375" y="2940325"/>
            <a:ext cx="6565901" cy="338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2D23377-80BD-9632-4050-95F619141F7F}"/>
              </a:ext>
            </a:extLst>
          </p:cNvPr>
          <p:cNvSpPr/>
          <p:nvPr/>
        </p:nvSpPr>
        <p:spPr>
          <a:xfrm>
            <a:off x="2974848" y="2949120"/>
            <a:ext cx="2740152" cy="26883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838200" y="1920825"/>
            <a:ext cx="10515600" cy="100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PT" sz="1800" dirty="0">
                <a:solidFill>
                  <a:schemeClr val="dk1"/>
                </a:solidFill>
              </a:rPr>
              <a:t>O nosso logotipo conta com 4 versões sendo elas a versão completa e a versão individual que divergem depois para a sua versão para fundos escuros e versão para fundos claros.</a:t>
            </a:r>
          </a:p>
        </p:txBody>
      </p:sp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sz="3800" b="1" dirty="0"/>
              <a:t>5. </a:t>
            </a:r>
            <a:r>
              <a:rPr lang="pt-PT" sz="4000" dirty="0">
                <a:solidFill>
                  <a:schemeClr val="dk1"/>
                </a:solidFill>
              </a:rPr>
              <a:t>Versões do Logotipo</a:t>
            </a:r>
            <a:endParaRPr sz="3800" b="1" dirty="0"/>
          </a:p>
        </p:txBody>
      </p:sp>
      <p:cxnSp>
        <p:nvCxnSpPr>
          <p:cNvPr id="145" name="Google Shape;145;p9"/>
          <p:cNvCxnSpPr/>
          <p:nvPr/>
        </p:nvCxnSpPr>
        <p:spPr>
          <a:xfrm rot="10800000" flipH="1">
            <a:off x="457200" y="1514375"/>
            <a:ext cx="1133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  <p:pic>
        <p:nvPicPr>
          <p:cNvPr id="8" name="Imagem 7" descr="Uma imagem com Gráficos, clipart, logótipo, texto&#10;&#10;Descrição gerada automaticamente">
            <a:extLst>
              <a:ext uri="{FF2B5EF4-FFF2-40B4-BE49-F238E27FC236}">
                <a16:creationId xmlns:a16="http://schemas.microsoft.com/office/drawing/2014/main" id="{6C5C92B0-DF0F-5ABC-F2F7-76A7302F9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32" y="2070351"/>
            <a:ext cx="2843784" cy="28437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09D015D-1924-E9E2-4B51-CC6FA0BF15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66816" y="2047311"/>
            <a:ext cx="2843784" cy="28437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E3F863-BC82-1264-F961-9DB7889C2C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23032" y="3469203"/>
            <a:ext cx="2843784" cy="28437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2843CDB-4354-2FB7-2AA5-6DC8875F52D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66816" y="3469203"/>
            <a:ext cx="2843784" cy="2843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306309F-0888-12A8-96C9-EB8DBACBD7B5}"/>
              </a:ext>
            </a:extLst>
          </p:cNvPr>
          <p:cNvSpPr/>
          <p:nvPr/>
        </p:nvSpPr>
        <p:spPr>
          <a:xfrm>
            <a:off x="1701238" y="4023588"/>
            <a:ext cx="2285545" cy="14081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Google Shape;112;g3114e99c350_0_6"/>
          <p:cNvSpPr txBox="1">
            <a:spLocks noGrp="1"/>
          </p:cNvSpPr>
          <p:nvPr>
            <p:ph type="body" idx="1"/>
          </p:nvPr>
        </p:nvSpPr>
        <p:spPr>
          <a:xfrm>
            <a:off x="946375" y="1806925"/>
            <a:ext cx="47457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PT" sz="1800">
                <a:solidFill>
                  <a:schemeClr val="dk1"/>
                </a:solidFill>
              </a:rPr>
              <a:t>Algumas das cores usadas no logótipo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" name="Google Shape;113;g3114e99c350_0_6"/>
          <p:cNvSpPr txBox="1">
            <a:spLocks noGrp="1"/>
          </p:cNvSpPr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sz="3800" b="1" dirty="0"/>
              <a:t>6. Cores do logótipo</a:t>
            </a:r>
            <a:endParaRPr sz="3800" b="1" dirty="0"/>
          </a:p>
        </p:txBody>
      </p:sp>
      <p:cxnSp>
        <p:nvCxnSpPr>
          <p:cNvPr id="114" name="Google Shape;114;g3114e99c350_0_6"/>
          <p:cNvCxnSpPr/>
          <p:nvPr/>
        </p:nvCxnSpPr>
        <p:spPr>
          <a:xfrm rot="10800000" flipH="1">
            <a:off x="457200" y="1514375"/>
            <a:ext cx="1133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g3114e99c350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  <p:pic>
        <p:nvPicPr>
          <p:cNvPr id="116" name="Google Shape;116;g3114e99c350_0_6"/>
          <p:cNvPicPr preferRelativeResize="0"/>
          <p:nvPr/>
        </p:nvPicPr>
        <p:blipFill>
          <a:blip r:embed="rId3"/>
          <a:srcRect/>
          <a:stretch/>
        </p:blipFill>
        <p:spPr>
          <a:xfrm>
            <a:off x="1648901" y="2039875"/>
            <a:ext cx="2390215" cy="2390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114e99c350_0_6"/>
          <p:cNvSpPr/>
          <p:nvPr/>
        </p:nvSpPr>
        <p:spPr>
          <a:xfrm>
            <a:off x="5785200" y="1980625"/>
            <a:ext cx="621600" cy="621600"/>
          </a:xfrm>
          <a:prstGeom prst="ellipse">
            <a:avLst/>
          </a:prstGeom>
          <a:solidFill>
            <a:srgbClr val="60B0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g3114e99c350_0_6"/>
          <p:cNvSpPr/>
          <p:nvPr/>
        </p:nvSpPr>
        <p:spPr>
          <a:xfrm>
            <a:off x="5785200" y="2826000"/>
            <a:ext cx="621600" cy="621600"/>
          </a:xfrm>
          <a:prstGeom prst="ellipse">
            <a:avLst/>
          </a:prstGeom>
          <a:solidFill>
            <a:srgbClr val="221F1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114e99c350_0_6"/>
          <p:cNvSpPr/>
          <p:nvPr/>
        </p:nvSpPr>
        <p:spPr>
          <a:xfrm>
            <a:off x="5785200" y="3671375"/>
            <a:ext cx="621600" cy="621600"/>
          </a:xfrm>
          <a:prstGeom prst="ellipse">
            <a:avLst/>
          </a:prstGeom>
          <a:solidFill>
            <a:srgbClr val="FF82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114e99c350_0_6"/>
          <p:cNvSpPr/>
          <p:nvPr/>
        </p:nvSpPr>
        <p:spPr>
          <a:xfrm>
            <a:off x="5804225" y="4550500"/>
            <a:ext cx="621600" cy="621600"/>
          </a:xfrm>
          <a:prstGeom prst="ellipse">
            <a:avLst/>
          </a:prstGeom>
          <a:solidFill>
            <a:srgbClr val="1F6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114e99c350_0_6"/>
          <p:cNvSpPr/>
          <p:nvPr/>
        </p:nvSpPr>
        <p:spPr>
          <a:xfrm>
            <a:off x="8921537" y="1946900"/>
            <a:ext cx="621600" cy="621600"/>
          </a:xfrm>
          <a:prstGeom prst="ellipse">
            <a:avLst/>
          </a:prstGeom>
          <a:solidFill>
            <a:srgbClr val="F4A4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114e99c350_0_6"/>
          <p:cNvSpPr/>
          <p:nvPr/>
        </p:nvSpPr>
        <p:spPr>
          <a:xfrm>
            <a:off x="8921537" y="2833688"/>
            <a:ext cx="621600" cy="62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114e99c350_0_6"/>
          <p:cNvSpPr txBox="1"/>
          <p:nvPr/>
        </p:nvSpPr>
        <p:spPr>
          <a:xfrm>
            <a:off x="6517238" y="2859750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chemeClr val="dk2"/>
                </a:solidFill>
              </a:rPr>
              <a:t>#191919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25" name="Google Shape;125;g3114e99c350_0_6"/>
          <p:cNvSpPr txBox="1"/>
          <p:nvPr/>
        </p:nvSpPr>
        <p:spPr>
          <a:xfrm>
            <a:off x="6536975" y="1998225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2"/>
                </a:solidFill>
              </a:rPr>
              <a:t>#60B0F4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6" name="Google Shape;126;g3114e99c350_0_6"/>
          <p:cNvSpPr txBox="1"/>
          <p:nvPr/>
        </p:nvSpPr>
        <p:spPr>
          <a:xfrm>
            <a:off x="6517238" y="3705125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2"/>
                </a:solidFill>
              </a:rPr>
              <a:t>#FF8200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7" name="Google Shape;127;g3114e99c350_0_6"/>
          <p:cNvSpPr txBox="1"/>
          <p:nvPr/>
        </p:nvSpPr>
        <p:spPr>
          <a:xfrm>
            <a:off x="6517238" y="4550500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chemeClr val="dk2"/>
                </a:solidFill>
              </a:rPr>
              <a:t># 1F6599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29" name="Google Shape;129;g3114e99c350_0_6"/>
          <p:cNvSpPr txBox="1"/>
          <p:nvPr/>
        </p:nvSpPr>
        <p:spPr>
          <a:xfrm>
            <a:off x="9694325" y="1980625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chemeClr val="dk2"/>
                </a:solidFill>
              </a:rPr>
              <a:t>#F4A460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30" name="Google Shape;130;g3114e99c350_0_6"/>
          <p:cNvSpPr txBox="1"/>
          <p:nvPr/>
        </p:nvSpPr>
        <p:spPr>
          <a:xfrm>
            <a:off x="9694325" y="2940788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chemeClr val="dk2"/>
                </a:solidFill>
              </a:rPr>
              <a:t>#FFFFFF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2" name="Google Shape;116;g3114e99c350_0_6">
            <a:extLst>
              <a:ext uri="{FF2B5EF4-FFF2-40B4-BE49-F238E27FC236}">
                <a16:creationId xmlns:a16="http://schemas.microsoft.com/office/drawing/2014/main" id="{5F39518B-6E05-3C1F-64B6-82BD90D958F1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648901" y="3447600"/>
            <a:ext cx="2390215" cy="239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sz="3800" b="1" dirty="0"/>
              <a:t>7. Comportamento sobre Fundos de Cor</a:t>
            </a:r>
            <a:endParaRPr sz="3800" b="1" dirty="0"/>
          </a:p>
        </p:txBody>
      </p:sp>
      <p:cxnSp>
        <p:nvCxnSpPr>
          <p:cNvPr id="136" name="Google Shape;136;p8"/>
          <p:cNvCxnSpPr/>
          <p:nvPr/>
        </p:nvCxnSpPr>
        <p:spPr>
          <a:xfrm rot="10800000" flipH="1">
            <a:off x="457200" y="1514375"/>
            <a:ext cx="113301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7" name="Google Shape;137;p8"/>
          <p:cNvPicPr preferRelativeResize="0"/>
          <p:nvPr/>
        </p:nvPicPr>
        <p:blipFill>
          <a:blip r:embed="rId3"/>
          <a:srcRect t="62" b="62"/>
          <a:stretch/>
        </p:blipFill>
        <p:spPr>
          <a:xfrm>
            <a:off x="2704288" y="1690825"/>
            <a:ext cx="6783425" cy="4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Ecrã Panorâmico</PresentationFormat>
  <Paragraphs>58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Apresentação do PowerPoint</vt:lpstr>
      <vt:lpstr>Índice</vt:lpstr>
      <vt:lpstr>Identidade Visual</vt:lpstr>
      <vt:lpstr>2. Margens de Segurança</vt:lpstr>
      <vt:lpstr>3. Dimensões Mínimas</vt:lpstr>
      <vt:lpstr>4. Tipografia “BeachTribe”</vt:lpstr>
      <vt:lpstr>5. Versões do Logotipo</vt:lpstr>
      <vt:lpstr>6. Cores do logótipo</vt:lpstr>
      <vt:lpstr>7. Comportamento sobre Fundos de Cor</vt:lpstr>
      <vt:lpstr>8. Comportamento sobre Fundo Fotográfico</vt:lpstr>
      <vt:lpstr>9. Proibições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João Pedro Ramos Bonita</cp:lastModifiedBy>
  <cp:revision>1</cp:revision>
  <dcterms:created xsi:type="dcterms:W3CDTF">2022-11-16T21:36:13Z</dcterms:created>
  <dcterms:modified xsi:type="dcterms:W3CDTF">2025-01-28T19:25:16Z</dcterms:modified>
</cp:coreProperties>
</file>