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041" r:id="rId4"/>
  </p:sldMasterIdLst>
  <p:notesMasterIdLst>
    <p:notesMasterId r:id="rId35"/>
  </p:notesMasterIdLst>
  <p:sldIdLst>
    <p:sldId id="280" r:id="rId5"/>
    <p:sldId id="283" r:id="rId6"/>
    <p:sldId id="284" r:id="rId7"/>
    <p:sldId id="302" r:id="rId8"/>
    <p:sldId id="329" r:id="rId9"/>
    <p:sldId id="330" r:id="rId10"/>
    <p:sldId id="344" r:id="rId11"/>
    <p:sldId id="332" r:id="rId12"/>
    <p:sldId id="333" r:id="rId13"/>
    <p:sldId id="336" r:id="rId14"/>
    <p:sldId id="337" r:id="rId15"/>
    <p:sldId id="335" r:id="rId16"/>
    <p:sldId id="353" r:id="rId17"/>
    <p:sldId id="338" r:id="rId18"/>
    <p:sldId id="339" r:id="rId19"/>
    <p:sldId id="340" r:id="rId20"/>
    <p:sldId id="341" r:id="rId21"/>
    <p:sldId id="342" r:id="rId22"/>
    <p:sldId id="343" r:id="rId23"/>
    <p:sldId id="345" r:id="rId24"/>
    <p:sldId id="346" r:id="rId25"/>
    <p:sldId id="347" r:id="rId26"/>
    <p:sldId id="348" r:id="rId27"/>
    <p:sldId id="349" r:id="rId28"/>
    <p:sldId id="350" r:id="rId29"/>
    <p:sldId id="351" r:id="rId30"/>
    <p:sldId id="354" r:id="rId31"/>
    <p:sldId id="352" r:id="rId32"/>
    <p:sldId id="303" r:id="rId33"/>
    <p:sldId id="30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77D2204C-7676-45A0-9DF8-31522F391F78}">
          <p14:sldIdLst>
            <p14:sldId id="280"/>
            <p14:sldId id="283"/>
            <p14:sldId id="284"/>
            <p14:sldId id="302"/>
            <p14:sldId id="329"/>
            <p14:sldId id="330"/>
            <p14:sldId id="344"/>
            <p14:sldId id="332"/>
            <p14:sldId id="333"/>
            <p14:sldId id="336"/>
            <p14:sldId id="337"/>
            <p14:sldId id="335"/>
            <p14:sldId id="353"/>
            <p14:sldId id="338"/>
            <p14:sldId id="339"/>
            <p14:sldId id="340"/>
            <p14:sldId id="341"/>
            <p14:sldId id="342"/>
            <p14:sldId id="343"/>
            <p14:sldId id="345"/>
            <p14:sldId id="346"/>
            <p14:sldId id="347"/>
            <p14:sldId id="348"/>
            <p14:sldId id="349"/>
            <p14:sldId id="350"/>
            <p14:sldId id="351"/>
            <p14:sldId id="354"/>
            <p14:sldId id="352"/>
          </p14:sldIdLst>
        </p14:section>
        <p14:section name="Seção sem Título" id="{ACA7D080-7635-4626-8416-625C5E991C99}">
          <p14:sldIdLst>
            <p14:sldId id="303"/>
            <p14:sldId id="30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5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034E78-7F5D-4C2E-B375-FC64B27BC917}" styleName="Estilo E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Escuro 1 - Ênfas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75" autoAdjust="0"/>
    <p:restoredTop sz="93557" autoAdjust="0"/>
  </p:normalViewPr>
  <p:slideViewPr>
    <p:cSldViewPr snapToGrid="0">
      <p:cViewPr varScale="1">
        <p:scale>
          <a:sx n="52" d="100"/>
          <a:sy n="52" d="100"/>
        </p:scale>
        <p:origin x="132"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0C36DA-CA29-4BB4-B6BA-A802DC7F316E}" type="datetimeFigureOut">
              <a:rPr lang="pt-BR" smtClean="0"/>
              <a:pPr/>
              <a:t>10/12/2024</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90399-4A06-4DB2-8D16-141E959E2117}" type="slidenum">
              <a:rPr lang="pt-BR" smtClean="0"/>
              <a:pPr/>
              <a:t>‹nº›</a:t>
            </a:fld>
            <a:endParaRPr lang="pt-BR" dirty="0"/>
          </a:p>
        </p:txBody>
      </p:sp>
    </p:spTree>
    <p:extLst>
      <p:ext uri="{BB962C8B-B14F-4D97-AF65-F5344CB8AC3E}">
        <p14:creationId xmlns:p14="http://schemas.microsoft.com/office/powerpoint/2010/main" val="4110978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5390399-4A06-4DB2-8D16-141E959E2117}" type="slidenum">
              <a:rPr lang="pt-BR" smtClean="0"/>
              <a:pPr/>
              <a:t>1</a:t>
            </a:fld>
            <a:endParaRPr lang="pt-BR" dirty="0"/>
          </a:p>
        </p:txBody>
      </p:sp>
    </p:spTree>
    <p:extLst>
      <p:ext uri="{BB962C8B-B14F-4D97-AF65-F5344CB8AC3E}">
        <p14:creationId xmlns:p14="http://schemas.microsoft.com/office/powerpoint/2010/main" val="763611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05E7B50-D684-4524-9BC0-55EAAFD6F823}" type="datetimeFigureOut">
              <a:rPr lang="pt-BR" smtClean="0"/>
              <a:pPr/>
              <a:t>10/12/2024</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6B3DEB8B-ABD6-45A1-87E1-F428037A56F1}" type="slidenum">
              <a:rPr lang="pt-BR" smtClean="0"/>
              <a:pPr/>
              <a:t>‹nº›</a:t>
            </a:fld>
            <a:endParaRPr lang="pt-BR" dirty="0"/>
          </a:p>
        </p:txBody>
      </p:sp>
    </p:spTree>
    <p:extLst>
      <p:ext uri="{BB962C8B-B14F-4D97-AF65-F5344CB8AC3E}">
        <p14:creationId xmlns:p14="http://schemas.microsoft.com/office/powerpoint/2010/main" val="1122844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905E7B50-D684-4524-9BC0-55EAAFD6F823}" type="datetimeFigureOut">
              <a:rPr lang="pt-BR" smtClean="0"/>
              <a:pPr/>
              <a:t>10/12/2024</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6B3DEB8B-ABD6-45A1-87E1-F428037A56F1}" type="slidenum">
              <a:rPr lang="pt-BR" smtClean="0"/>
              <a:pPr/>
              <a:t>‹nº›</a:t>
            </a:fld>
            <a:endParaRPr lang="pt-BR" dirty="0"/>
          </a:p>
        </p:txBody>
      </p:sp>
    </p:spTree>
    <p:extLst>
      <p:ext uri="{BB962C8B-B14F-4D97-AF65-F5344CB8AC3E}">
        <p14:creationId xmlns:p14="http://schemas.microsoft.com/office/powerpoint/2010/main" val="1119778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905E7B50-D684-4524-9BC0-55EAAFD6F823}" type="datetimeFigureOut">
              <a:rPr lang="pt-BR" smtClean="0"/>
              <a:pPr/>
              <a:t>10/12/2024</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6B3DEB8B-ABD6-45A1-87E1-F428037A56F1}" type="slidenum">
              <a:rPr lang="pt-BR" smtClean="0"/>
              <a:pPr/>
              <a:t>‹nº›</a:t>
            </a:fld>
            <a:endParaRPr lang="pt-BR"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1849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905E7B50-D684-4524-9BC0-55EAAFD6F823}" type="datetimeFigureOut">
              <a:rPr lang="pt-BR" smtClean="0"/>
              <a:pPr/>
              <a:t>10/12/2024</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6B3DEB8B-ABD6-45A1-87E1-F428037A56F1}" type="slidenum">
              <a:rPr lang="pt-BR" smtClean="0"/>
              <a:pPr/>
              <a:t>‹nº›</a:t>
            </a:fld>
            <a:endParaRPr lang="pt-BR" dirty="0"/>
          </a:p>
        </p:txBody>
      </p:sp>
    </p:spTree>
    <p:extLst>
      <p:ext uri="{BB962C8B-B14F-4D97-AF65-F5344CB8AC3E}">
        <p14:creationId xmlns:p14="http://schemas.microsoft.com/office/powerpoint/2010/main" val="1355277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905E7B50-D684-4524-9BC0-55EAAFD6F823}" type="datetimeFigureOut">
              <a:rPr lang="pt-BR" smtClean="0"/>
              <a:pPr/>
              <a:t>10/12/2024</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6B3DEB8B-ABD6-45A1-87E1-F428037A56F1}" type="slidenum">
              <a:rPr lang="pt-BR" smtClean="0"/>
              <a:pPr/>
              <a:t>‹nº›</a:t>
            </a:fld>
            <a:endParaRPr lang="pt-BR"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23716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905E7B50-D684-4524-9BC0-55EAAFD6F823}" type="datetimeFigureOut">
              <a:rPr lang="pt-BR" smtClean="0"/>
              <a:pPr/>
              <a:t>10/12/2024</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6B3DEB8B-ABD6-45A1-87E1-F428037A56F1}" type="slidenum">
              <a:rPr lang="pt-BR" smtClean="0"/>
              <a:pPr/>
              <a:t>‹nº›</a:t>
            </a:fld>
            <a:endParaRPr lang="pt-BR" dirty="0"/>
          </a:p>
        </p:txBody>
      </p:sp>
    </p:spTree>
    <p:extLst>
      <p:ext uri="{BB962C8B-B14F-4D97-AF65-F5344CB8AC3E}">
        <p14:creationId xmlns:p14="http://schemas.microsoft.com/office/powerpoint/2010/main" val="90509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05E7B50-D684-4524-9BC0-55EAAFD6F823}" type="datetimeFigureOut">
              <a:rPr lang="pt-BR" smtClean="0"/>
              <a:pPr/>
              <a:t>10/12/2024</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6B3DEB8B-ABD6-45A1-87E1-F428037A56F1}" type="slidenum">
              <a:rPr lang="pt-BR" smtClean="0"/>
              <a:pPr/>
              <a:t>‹nº›</a:t>
            </a:fld>
            <a:endParaRPr lang="pt-BR" dirty="0"/>
          </a:p>
        </p:txBody>
      </p:sp>
    </p:spTree>
    <p:extLst>
      <p:ext uri="{BB962C8B-B14F-4D97-AF65-F5344CB8AC3E}">
        <p14:creationId xmlns:p14="http://schemas.microsoft.com/office/powerpoint/2010/main" val="2668532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05E7B50-D684-4524-9BC0-55EAAFD6F823}" type="datetimeFigureOut">
              <a:rPr lang="pt-BR" smtClean="0"/>
              <a:pPr/>
              <a:t>10/12/2024</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6B3DEB8B-ABD6-45A1-87E1-F428037A56F1}" type="slidenum">
              <a:rPr lang="pt-BR" smtClean="0"/>
              <a:pPr/>
              <a:t>‹nº›</a:t>
            </a:fld>
            <a:endParaRPr lang="pt-BR" dirty="0"/>
          </a:p>
        </p:txBody>
      </p:sp>
    </p:spTree>
    <p:extLst>
      <p:ext uri="{BB962C8B-B14F-4D97-AF65-F5344CB8AC3E}">
        <p14:creationId xmlns:p14="http://schemas.microsoft.com/office/powerpoint/2010/main" val="18744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05E7B50-D684-4524-9BC0-55EAAFD6F823}" type="datetimeFigureOut">
              <a:rPr lang="pt-BR" smtClean="0"/>
              <a:pPr/>
              <a:t>10/12/2024</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6B3DEB8B-ABD6-45A1-87E1-F428037A56F1}" type="slidenum">
              <a:rPr lang="pt-BR" smtClean="0"/>
              <a:pPr/>
              <a:t>‹nº›</a:t>
            </a:fld>
            <a:endParaRPr lang="pt-BR" dirty="0"/>
          </a:p>
        </p:txBody>
      </p:sp>
    </p:spTree>
    <p:extLst>
      <p:ext uri="{BB962C8B-B14F-4D97-AF65-F5344CB8AC3E}">
        <p14:creationId xmlns:p14="http://schemas.microsoft.com/office/powerpoint/2010/main" val="947136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905E7B50-D684-4524-9BC0-55EAAFD6F823}" type="datetimeFigureOut">
              <a:rPr lang="pt-BR" smtClean="0"/>
              <a:pPr/>
              <a:t>10/12/2024</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6B3DEB8B-ABD6-45A1-87E1-F428037A56F1}" type="slidenum">
              <a:rPr lang="pt-BR" smtClean="0"/>
              <a:pPr/>
              <a:t>‹nº›</a:t>
            </a:fld>
            <a:endParaRPr lang="pt-BR" dirty="0"/>
          </a:p>
        </p:txBody>
      </p:sp>
    </p:spTree>
    <p:extLst>
      <p:ext uri="{BB962C8B-B14F-4D97-AF65-F5344CB8AC3E}">
        <p14:creationId xmlns:p14="http://schemas.microsoft.com/office/powerpoint/2010/main" val="1847079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05E7B50-D684-4524-9BC0-55EAAFD6F823}" type="datetimeFigureOut">
              <a:rPr lang="pt-BR" smtClean="0"/>
              <a:pPr/>
              <a:t>10/12/2024</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6B3DEB8B-ABD6-45A1-87E1-F428037A56F1}" type="slidenum">
              <a:rPr lang="pt-BR" smtClean="0"/>
              <a:pPr/>
              <a:t>‹nº›</a:t>
            </a:fld>
            <a:endParaRPr lang="pt-BR" dirty="0"/>
          </a:p>
        </p:txBody>
      </p:sp>
    </p:spTree>
    <p:extLst>
      <p:ext uri="{BB962C8B-B14F-4D97-AF65-F5344CB8AC3E}">
        <p14:creationId xmlns:p14="http://schemas.microsoft.com/office/powerpoint/2010/main" val="267647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05E7B50-D684-4524-9BC0-55EAAFD6F823}" type="datetimeFigureOut">
              <a:rPr lang="pt-BR" smtClean="0"/>
              <a:pPr/>
              <a:t>10/12/2024</a:t>
            </a:fld>
            <a:endParaRPr lang="pt-BR" dirty="0"/>
          </a:p>
        </p:txBody>
      </p:sp>
      <p:sp>
        <p:nvSpPr>
          <p:cNvPr id="8" name="Footer Placeholder 7"/>
          <p:cNvSpPr>
            <a:spLocks noGrp="1"/>
          </p:cNvSpPr>
          <p:nvPr>
            <p:ph type="ftr" sz="quarter" idx="11"/>
          </p:nvPr>
        </p:nvSpPr>
        <p:spPr/>
        <p:txBody>
          <a:bodyPr/>
          <a:lstStyle/>
          <a:p>
            <a:endParaRPr lang="pt-BR" dirty="0"/>
          </a:p>
        </p:txBody>
      </p:sp>
      <p:sp>
        <p:nvSpPr>
          <p:cNvPr id="9" name="Slide Number Placeholder 8"/>
          <p:cNvSpPr>
            <a:spLocks noGrp="1"/>
          </p:cNvSpPr>
          <p:nvPr>
            <p:ph type="sldNum" sz="quarter" idx="12"/>
          </p:nvPr>
        </p:nvSpPr>
        <p:spPr/>
        <p:txBody>
          <a:bodyPr/>
          <a:lstStyle/>
          <a:p>
            <a:fld id="{6B3DEB8B-ABD6-45A1-87E1-F428037A56F1}" type="slidenum">
              <a:rPr lang="pt-BR" smtClean="0"/>
              <a:pPr/>
              <a:t>‹nº›</a:t>
            </a:fld>
            <a:endParaRPr lang="pt-BR" dirty="0"/>
          </a:p>
        </p:txBody>
      </p:sp>
    </p:spTree>
    <p:extLst>
      <p:ext uri="{BB962C8B-B14F-4D97-AF65-F5344CB8AC3E}">
        <p14:creationId xmlns:p14="http://schemas.microsoft.com/office/powerpoint/2010/main" val="588608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05E7B50-D684-4524-9BC0-55EAAFD6F823}" type="datetimeFigureOut">
              <a:rPr lang="pt-BR" smtClean="0"/>
              <a:pPr/>
              <a:t>10/12/2024</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6B3DEB8B-ABD6-45A1-87E1-F428037A56F1}" type="slidenum">
              <a:rPr lang="pt-BR" smtClean="0"/>
              <a:pPr/>
              <a:t>‹nº›</a:t>
            </a:fld>
            <a:endParaRPr lang="pt-BR" dirty="0"/>
          </a:p>
        </p:txBody>
      </p:sp>
    </p:spTree>
    <p:extLst>
      <p:ext uri="{BB962C8B-B14F-4D97-AF65-F5344CB8AC3E}">
        <p14:creationId xmlns:p14="http://schemas.microsoft.com/office/powerpoint/2010/main" val="355302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E7B50-D684-4524-9BC0-55EAAFD6F823}" type="datetimeFigureOut">
              <a:rPr lang="pt-BR" smtClean="0"/>
              <a:pPr/>
              <a:t>10/12/2024</a:t>
            </a:fld>
            <a:endParaRPr lang="pt-BR" dirty="0"/>
          </a:p>
        </p:txBody>
      </p:sp>
      <p:sp>
        <p:nvSpPr>
          <p:cNvPr id="3" name="Footer Placeholder 2"/>
          <p:cNvSpPr>
            <a:spLocks noGrp="1"/>
          </p:cNvSpPr>
          <p:nvPr>
            <p:ph type="ftr" sz="quarter" idx="11"/>
          </p:nvPr>
        </p:nvSpPr>
        <p:spPr/>
        <p:txBody>
          <a:bodyPr/>
          <a:lstStyle/>
          <a:p>
            <a:endParaRPr lang="pt-BR" dirty="0"/>
          </a:p>
        </p:txBody>
      </p:sp>
      <p:sp>
        <p:nvSpPr>
          <p:cNvPr id="4" name="Slide Number Placeholder 3"/>
          <p:cNvSpPr>
            <a:spLocks noGrp="1"/>
          </p:cNvSpPr>
          <p:nvPr>
            <p:ph type="sldNum" sz="quarter" idx="12"/>
          </p:nvPr>
        </p:nvSpPr>
        <p:spPr/>
        <p:txBody>
          <a:bodyPr/>
          <a:lstStyle/>
          <a:p>
            <a:fld id="{6B3DEB8B-ABD6-45A1-87E1-F428037A56F1}" type="slidenum">
              <a:rPr lang="pt-BR" smtClean="0"/>
              <a:pPr/>
              <a:t>‹nº›</a:t>
            </a:fld>
            <a:endParaRPr lang="pt-BR" dirty="0"/>
          </a:p>
        </p:txBody>
      </p:sp>
    </p:spTree>
    <p:extLst>
      <p:ext uri="{BB962C8B-B14F-4D97-AF65-F5344CB8AC3E}">
        <p14:creationId xmlns:p14="http://schemas.microsoft.com/office/powerpoint/2010/main" val="3557786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905E7B50-D684-4524-9BC0-55EAAFD6F823}" type="datetimeFigureOut">
              <a:rPr lang="pt-BR" smtClean="0"/>
              <a:pPr/>
              <a:t>10/12/2024</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6B3DEB8B-ABD6-45A1-87E1-F428037A56F1}" type="slidenum">
              <a:rPr lang="pt-BR" smtClean="0"/>
              <a:pPr/>
              <a:t>‹nº›</a:t>
            </a:fld>
            <a:endParaRPr lang="pt-BR" dirty="0"/>
          </a:p>
        </p:txBody>
      </p:sp>
    </p:spTree>
    <p:extLst>
      <p:ext uri="{BB962C8B-B14F-4D97-AF65-F5344CB8AC3E}">
        <p14:creationId xmlns:p14="http://schemas.microsoft.com/office/powerpoint/2010/main" val="3818510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6B3DEB8B-ABD6-45A1-87E1-F428037A56F1}" type="slidenum">
              <a:rPr lang="pt-BR" smtClean="0"/>
              <a:pPr/>
              <a:t>‹nº›</a:t>
            </a:fld>
            <a:endParaRPr lang="pt-BR" dirty="0"/>
          </a:p>
        </p:txBody>
      </p:sp>
      <p:sp>
        <p:nvSpPr>
          <p:cNvPr id="5" name="Date Placeholder 4"/>
          <p:cNvSpPr>
            <a:spLocks noGrp="1"/>
          </p:cNvSpPr>
          <p:nvPr>
            <p:ph type="dt" sz="half" idx="10"/>
          </p:nvPr>
        </p:nvSpPr>
        <p:spPr/>
        <p:txBody>
          <a:bodyPr/>
          <a:lstStyle/>
          <a:p>
            <a:fld id="{905E7B50-D684-4524-9BC0-55EAAFD6F823}" type="datetimeFigureOut">
              <a:rPr lang="pt-BR" smtClean="0"/>
              <a:pPr/>
              <a:t>10/12/2024</a:t>
            </a:fld>
            <a:endParaRPr lang="pt-BR" dirty="0"/>
          </a:p>
        </p:txBody>
      </p:sp>
    </p:spTree>
    <p:extLst>
      <p:ext uri="{BB962C8B-B14F-4D97-AF65-F5344CB8AC3E}">
        <p14:creationId xmlns:p14="http://schemas.microsoft.com/office/powerpoint/2010/main" val="370833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5E7B50-D684-4524-9BC0-55EAAFD6F823}" type="datetimeFigureOut">
              <a:rPr lang="pt-BR" smtClean="0"/>
              <a:pPr/>
              <a:t>10/12/2024</a:t>
            </a:fld>
            <a:endParaRPr lang="pt-BR"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3DEB8B-ABD6-45A1-87E1-F428037A56F1}" type="slidenum">
              <a:rPr lang="pt-BR" smtClean="0"/>
              <a:pPr/>
              <a:t>‹nº›</a:t>
            </a:fld>
            <a:endParaRPr lang="pt-BR" dirty="0"/>
          </a:p>
        </p:txBody>
      </p:sp>
    </p:spTree>
    <p:extLst>
      <p:ext uri="{BB962C8B-B14F-4D97-AF65-F5344CB8AC3E}">
        <p14:creationId xmlns:p14="http://schemas.microsoft.com/office/powerpoint/2010/main" val="692850334"/>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 id="2147484054" r:id="rId13"/>
    <p:sldLayoutId id="2147484055" r:id="rId14"/>
    <p:sldLayoutId id="2147484056" r:id="rId15"/>
    <p:sldLayoutId id="21474840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amazon.com.br/s/ref=dp_byline_sr_book_2?ie=UTF8&amp;field-author=Matthew+Sadiku&amp;text=Matthew+Sadiku&amp;sort=relevancerank&amp;search-alias=stripbooks"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www.arduino.cc/"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xmlns="" id="{43C5C0A0-F8B6-915A-81B1-1411833DB052}"/>
              </a:ext>
            </a:extLst>
          </p:cNvPr>
          <p:cNvSpPr txBox="1"/>
          <p:nvPr/>
        </p:nvSpPr>
        <p:spPr>
          <a:xfrm>
            <a:off x="1054311" y="2198352"/>
            <a:ext cx="10083378" cy="1785104"/>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pt-BR" sz="5500" dirty="0">
                <a:solidFill>
                  <a:schemeClr val="accent3">
                    <a:lumMod val="75000"/>
                  </a:schemeClr>
                </a:solidFill>
                <a:latin typeface="Arial" panose="020B0604020202020204" pitchFamily="34" charset="0"/>
                <a:cs typeface="Arial" panose="020B0604020202020204" pitchFamily="34" charset="0"/>
              </a:rPr>
              <a:t>Projeto - SCADABR</a:t>
            </a:r>
          </a:p>
          <a:p>
            <a:pPr algn="ctr"/>
            <a:r>
              <a:rPr lang="pt-BR" sz="5500" dirty="0">
                <a:solidFill>
                  <a:schemeClr val="accent3">
                    <a:lumMod val="75000"/>
                  </a:schemeClr>
                </a:solidFill>
                <a:latin typeface="Arial" panose="020B0604020202020204" pitchFamily="34" charset="0"/>
                <a:cs typeface="Arial" panose="020B0604020202020204" pitchFamily="34" charset="0"/>
              </a:rPr>
              <a:t>River Cleaner Archimedes </a:t>
            </a:r>
          </a:p>
        </p:txBody>
      </p:sp>
      <p:pic>
        <p:nvPicPr>
          <p:cNvPr id="3" name="Imagem 11" descr="Logotipo&#10;&#10;Descrição gerada automaticamente">
            <a:extLst>
              <a:ext uri="{FF2B5EF4-FFF2-40B4-BE49-F238E27FC236}">
                <a16:creationId xmlns:a16="http://schemas.microsoft.com/office/drawing/2014/main" xmlns="" id="{908D7E7D-8BDE-4FE8-A253-5282E595C43B}"/>
              </a:ext>
            </a:extLst>
          </p:cNvPr>
          <p:cNvPicPr>
            <a:picLocks noChangeAspect="1"/>
          </p:cNvPicPr>
          <p:nvPr/>
        </p:nvPicPr>
        <p:blipFill>
          <a:blip r:embed="rId3"/>
          <a:stretch>
            <a:fillRect/>
          </a:stretch>
        </p:blipFill>
        <p:spPr>
          <a:xfrm>
            <a:off x="7370956" y="641982"/>
            <a:ext cx="3766733" cy="910684"/>
          </a:xfrm>
          <a:prstGeom prst="rect">
            <a:avLst/>
          </a:prstGeom>
        </p:spPr>
      </p:pic>
      <p:sp>
        <p:nvSpPr>
          <p:cNvPr id="4" name="Retângulo 3"/>
          <p:cNvSpPr/>
          <p:nvPr/>
        </p:nvSpPr>
        <p:spPr>
          <a:xfrm>
            <a:off x="1998546" y="4457681"/>
            <a:ext cx="8395630" cy="2308324"/>
          </a:xfrm>
          <a:prstGeom prst="rect">
            <a:avLst/>
          </a:prstGeom>
        </p:spPr>
        <p:txBody>
          <a:bodyPr wrap="square">
            <a:spAutoFit/>
          </a:bodyPr>
          <a:lstStyle/>
          <a:p>
            <a:pPr algn="ctr">
              <a:lnSpc>
                <a:spcPct val="100000"/>
              </a:lnSpc>
            </a:pPr>
            <a:r>
              <a:rPr lang="pt-BR" b="1" dirty="0">
                <a:latin typeface="Arial" panose="020B0604020202020204" pitchFamily="34" charset="0"/>
                <a:cs typeface="Arial" panose="020B0604020202020204" pitchFamily="34" charset="0"/>
              </a:rPr>
              <a:t>Curso: </a:t>
            </a:r>
            <a:r>
              <a:rPr lang="pt-BR" b="1" u="sng" dirty="0">
                <a:latin typeface="Arial" panose="020B0604020202020204" pitchFamily="34" charset="0"/>
                <a:cs typeface="Arial" panose="020B0604020202020204" pitchFamily="34" charset="0"/>
              </a:rPr>
              <a:t>Habilitação Técnica em Eletrônica</a:t>
            </a:r>
          </a:p>
          <a:p>
            <a:pPr algn="ctr">
              <a:lnSpc>
                <a:spcPct val="100000"/>
              </a:lnSpc>
            </a:pPr>
            <a:endParaRPr lang="pt-BR" b="1" dirty="0">
              <a:latin typeface="Arial" panose="020B0604020202020204" pitchFamily="34" charset="0"/>
              <a:ea typeface="Calibri" panose="020F0502020204030204" pitchFamily="34" charset="0"/>
              <a:cs typeface="Arial" panose="020B0604020202020204" pitchFamily="34" charset="0"/>
            </a:endParaRPr>
          </a:p>
          <a:p>
            <a:pPr algn="ctr">
              <a:lnSpc>
                <a:spcPct val="100000"/>
              </a:lnSpc>
            </a:pPr>
            <a:r>
              <a:rPr lang="pt-BR" b="1" dirty="0">
                <a:latin typeface="Arial" panose="020B0604020202020204" pitchFamily="34" charset="0"/>
                <a:ea typeface="Calibri" panose="020F0502020204030204" pitchFamily="34" charset="0"/>
                <a:cs typeface="Arial" panose="020B0604020202020204" pitchFamily="34" charset="0"/>
              </a:rPr>
              <a:t>Prof. Orientador: </a:t>
            </a:r>
            <a:r>
              <a:rPr lang="pt-BR" b="1" u="sng" dirty="0">
                <a:latin typeface="Arial" panose="020B0604020202020204" pitchFamily="34" charset="0"/>
                <a:ea typeface="Calibri" panose="020F0502020204030204" pitchFamily="34" charset="0"/>
                <a:cs typeface="Arial" panose="020B0604020202020204" pitchFamily="34" charset="0"/>
              </a:rPr>
              <a:t>Renato Tsutomu Koganezawa</a:t>
            </a:r>
          </a:p>
          <a:p>
            <a:pPr algn="ctr">
              <a:lnSpc>
                <a:spcPct val="100000"/>
              </a:lnSpc>
            </a:pPr>
            <a:endParaRPr lang="pt-BR" b="1" dirty="0">
              <a:latin typeface="Arial" panose="020B0604020202020204" pitchFamily="34" charset="0"/>
              <a:cs typeface="Arial" panose="020B0604020202020204" pitchFamily="34" charset="0"/>
            </a:endParaRPr>
          </a:p>
          <a:p>
            <a:pPr algn="ctr">
              <a:lnSpc>
                <a:spcPct val="100000"/>
              </a:lnSpc>
            </a:pPr>
            <a:endParaRPr lang="pt-BR" b="1" dirty="0">
              <a:latin typeface="Arial" panose="020B0604020202020204" pitchFamily="34" charset="0"/>
              <a:cs typeface="Arial" panose="020B0604020202020204" pitchFamily="34" charset="0"/>
            </a:endParaRPr>
          </a:p>
          <a:p>
            <a:pPr algn="ctr">
              <a:lnSpc>
                <a:spcPct val="100000"/>
              </a:lnSpc>
            </a:pPr>
            <a:endParaRPr lang="pt-BR" b="1" dirty="0">
              <a:latin typeface="Arial" panose="020B0604020202020204" pitchFamily="34" charset="0"/>
              <a:cs typeface="Arial" panose="020B0604020202020204" pitchFamily="34" charset="0"/>
            </a:endParaRPr>
          </a:p>
          <a:p>
            <a:pPr algn="ctr">
              <a:lnSpc>
                <a:spcPct val="100000"/>
              </a:lnSpc>
            </a:pPr>
            <a:endParaRPr lang="pt-BR" b="1" dirty="0">
              <a:latin typeface="Arial" panose="020B0604020202020204" pitchFamily="34" charset="0"/>
              <a:cs typeface="Arial" panose="020B0604020202020204" pitchFamily="34" charset="0"/>
            </a:endParaRPr>
          </a:p>
          <a:p>
            <a:pPr algn="ctr">
              <a:lnSpc>
                <a:spcPct val="100000"/>
              </a:lnSpc>
            </a:pPr>
            <a:r>
              <a:rPr lang="pt-BR" b="1" dirty="0">
                <a:latin typeface="Arial" panose="020B0604020202020204" pitchFamily="34" charset="0"/>
                <a:cs typeface="Arial" panose="020B0604020202020204" pitchFamily="34" charset="0"/>
              </a:rPr>
              <a:t>2024</a:t>
            </a:r>
          </a:p>
        </p:txBody>
      </p:sp>
      <p:pic>
        <p:nvPicPr>
          <p:cNvPr id="5" name="Imagem 4">
            <a:extLst>
              <a:ext uri="{FF2B5EF4-FFF2-40B4-BE49-F238E27FC236}">
                <a16:creationId xmlns:a16="http://schemas.microsoft.com/office/drawing/2014/main" xmlns="" id="{1F8BF5C9-EE62-DD0D-49E5-BE4BDBC990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311" y="481559"/>
            <a:ext cx="1985612" cy="1071107"/>
          </a:xfrm>
          <a:prstGeom prst="rect">
            <a:avLst/>
          </a:prstGeom>
        </p:spPr>
      </p:pic>
    </p:spTree>
    <p:extLst>
      <p:ext uri="{BB962C8B-B14F-4D97-AF65-F5344CB8AC3E}">
        <p14:creationId xmlns:p14="http://schemas.microsoft.com/office/powerpoint/2010/main" val="1560515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823D15-F889-C56E-3516-C6A5E879D89A}"/>
              </a:ext>
            </a:extLst>
          </p:cNvPr>
          <p:cNvSpPr>
            <a:spLocks noGrp="1"/>
          </p:cNvSpPr>
          <p:nvPr>
            <p:ph type="title"/>
          </p:nvPr>
        </p:nvSpPr>
        <p:spPr>
          <a:xfrm>
            <a:off x="2773488" y="554480"/>
            <a:ext cx="6500514" cy="567310"/>
          </a:xfrm>
        </p:spPr>
        <p:txBody>
          <a:bodyPr>
            <a:normAutofit fontScale="90000"/>
          </a:bodyPr>
          <a:lstStyle/>
          <a:p>
            <a:pPr algn="ctr"/>
            <a:r>
              <a:rPr lang="pt-BR" b="1" dirty="0">
                <a:solidFill>
                  <a:schemeClr val="accent3">
                    <a:lumMod val="75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cs typeface="Arial" panose="020B0604020202020204" pitchFamily="34" charset="0"/>
              </a:rPr>
              <a:t>Aplicação do ScadaBR no TCC:</a:t>
            </a:r>
            <a:r>
              <a:rPr lang="pt-BR" sz="1800" b="1" dirty="0">
                <a:solidFill>
                  <a:schemeClr val="tx1"/>
                </a:solidFill>
                <a:effectLst/>
                <a:latin typeface="Quattrocento Sans" panose="020B0502050000020003" pitchFamily="34" charset="0"/>
                <a:ea typeface="Arial" panose="020B0604020202020204" pitchFamily="34" charset="0"/>
              </a:rPr>
              <a:t/>
            </a:r>
            <a:br>
              <a:rPr lang="pt-BR" sz="1800" b="1" dirty="0">
                <a:solidFill>
                  <a:schemeClr val="tx1"/>
                </a:solidFill>
                <a:effectLst/>
                <a:latin typeface="Quattrocento Sans" panose="020B0502050000020003" pitchFamily="34" charset="0"/>
                <a:ea typeface="Arial" panose="020B0604020202020204" pitchFamily="34" charset="0"/>
              </a:rPr>
            </a:br>
            <a:endParaRPr lang="pt-BR" b="1"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xmlns="" id="{5DB266BB-D6FE-EB73-EB69-CB669C40C398}"/>
              </a:ext>
            </a:extLst>
          </p:cNvPr>
          <p:cNvSpPr>
            <a:spLocks noGrp="1"/>
          </p:cNvSpPr>
          <p:nvPr>
            <p:ph idx="1"/>
          </p:nvPr>
        </p:nvSpPr>
        <p:spPr>
          <a:xfrm>
            <a:off x="677334" y="1121790"/>
            <a:ext cx="10295992" cy="4598526"/>
          </a:xfrm>
        </p:spPr>
        <p:txBody>
          <a:bodyPr>
            <a:normAutofit fontScale="25000" lnSpcReduction="20000"/>
          </a:bodyPr>
          <a:lstStyle/>
          <a:p>
            <a:pPr marL="0" indent="0" algn="l">
              <a:lnSpc>
                <a:spcPct val="147000"/>
              </a:lnSpc>
              <a:spcAft>
                <a:spcPts val="25"/>
              </a:spcAft>
              <a:buNone/>
            </a:pPr>
            <a:r>
              <a:rPr lang="pt-BR" sz="6400" b="1" dirty="0">
                <a:solidFill>
                  <a:schemeClr val="tx1"/>
                </a:solidFill>
                <a:effectLst/>
                <a:latin typeface="Quattrocento Sans" panose="020B0502050000020003" pitchFamily="34" charset="0"/>
                <a:ea typeface="Quattrocento Sans" panose="020B0502050000020003" pitchFamily="34" charset="0"/>
                <a:cs typeface="Quattrocento Sans" panose="020B0502050000020003" pitchFamily="34" charset="0"/>
              </a:rPr>
              <a:t>	</a:t>
            </a:r>
            <a:r>
              <a:rPr lang="pt-BR" sz="7200" b="1" dirty="0">
                <a:solidFill>
                  <a:schemeClr val="tx1"/>
                </a:solidFill>
                <a:effectLst/>
                <a:latin typeface="Arial" panose="020B0604020202020204" pitchFamily="34" charset="0"/>
                <a:ea typeface="Quattrocento Sans" panose="020B0502050000020003" pitchFamily="34" charset="0"/>
                <a:cs typeface="Arial" panose="020B0604020202020204" pitchFamily="34" charset="0"/>
              </a:rPr>
              <a:t>O Software ScadaBR atua como uma ferramenta de apoio para controle e monitoramento das informações coletadas na planta, por meio dos sensores e dispositivos instalados. Esses dispositivos permitem realizar ações como:</a:t>
            </a:r>
          </a:p>
          <a:p>
            <a:pPr>
              <a:lnSpc>
                <a:spcPct val="147000"/>
              </a:lnSpc>
              <a:spcAft>
                <a:spcPts val="25"/>
              </a:spcAft>
            </a:pPr>
            <a:r>
              <a:rPr lang="pt-BR" sz="7200" b="1" dirty="0">
                <a:solidFill>
                  <a:schemeClr val="tx1"/>
                </a:solidFill>
                <a:latin typeface="Arial" panose="020B0604020202020204" pitchFamily="34" charset="0"/>
                <a:ea typeface="Quattrocento Sans" panose="020B0502050000020003" pitchFamily="34" charset="0"/>
                <a:cs typeface="Arial" panose="020B0604020202020204" pitchFamily="34" charset="0"/>
              </a:rPr>
              <a:t>	</a:t>
            </a:r>
            <a:r>
              <a:rPr lang="pt-BR" sz="7200" b="1" dirty="0">
                <a:solidFill>
                  <a:schemeClr val="tx1"/>
                </a:solidFill>
                <a:effectLst/>
                <a:latin typeface="Arial" panose="020B0604020202020204" pitchFamily="34" charset="0"/>
                <a:ea typeface="Quattrocento Sans" panose="020B0502050000020003" pitchFamily="34" charset="0"/>
                <a:cs typeface="Arial" panose="020B0604020202020204" pitchFamily="34" charset="0"/>
              </a:rPr>
              <a:t> Controle de Ligação/Desligamento das Bombas de água</a:t>
            </a:r>
            <a:endParaRPr lang="pt-BR" sz="7200" b="1" dirty="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6350" algn="l">
              <a:lnSpc>
                <a:spcPct val="147000"/>
              </a:lnSpc>
              <a:spcAft>
                <a:spcPts val="25"/>
              </a:spcAft>
            </a:pPr>
            <a:r>
              <a:rPr lang="pt-BR" sz="7200" b="1" dirty="0">
                <a:solidFill>
                  <a:schemeClr val="tx1"/>
                </a:solidFill>
                <a:effectLst/>
                <a:latin typeface="Arial" panose="020B0604020202020204" pitchFamily="34" charset="0"/>
                <a:ea typeface="Quattrocento Sans" panose="020B0502050000020003" pitchFamily="34" charset="0"/>
                <a:cs typeface="Arial" panose="020B0604020202020204" pitchFamily="34" charset="0"/>
              </a:rPr>
              <a:t>- </a:t>
            </a:r>
            <a:r>
              <a:rPr lang="pt-BR" sz="7200" b="1" dirty="0">
                <a:solidFill>
                  <a:schemeClr val="tx1"/>
                </a:solidFill>
                <a:latin typeface="Arial" panose="020B0604020202020204" pitchFamily="34" charset="0"/>
                <a:ea typeface="Quattrocento Sans" panose="020B0502050000020003" pitchFamily="34" charset="0"/>
                <a:cs typeface="Arial" panose="020B0604020202020204" pitchFamily="34" charset="0"/>
              </a:rPr>
              <a:t>Monitoramento do </a:t>
            </a:r>
            <a:r>
              <a:rPr lang="pt-BR" sz="7200" b="1" dirty="0">
                <a:solidFill>
                  <a:schemeClr val="tx1"/>
                </a:solidFill>
                <a:effectLst/>
                <a:latin typeface="Arial" panose="020B0604020202020204" pitchFamily="34" charset="0"/>
                <a:ea typeface="Quattrocento Sans" panose="020B0502050000020003" pitchFamily="34" charset="0"/>
                <a:cs typeface="Arial" panose="020B0604020202020204" pitchFamily="34" charset="0"/>
              </a:rPr>
              <a:t>Compressora de ar</a:t>
            </a:r>
          </a:p>
          <a:p>
            <a:pPr marL="6350" algn="l">
              <a:lnSpc>
                <a:spcPct val="147000"/>
              </a:lnSpc>
              <a:spcAft>
                <a:spcPts val="25"/>
              </a:spcAft>
            </a:pPr>
            <a:r>
              <a:rPr lang="pt-BR" sz="7200" b="1" dirty="0">
                <a:solidFill>
                  <a:schemeClr val="tx1"/>
                </a:solidFill>
                <a:latin typeface="Arial" panose="020B0604020202020204" pitchFamily="34" charset="0"/>
                <a:ea typeface="Quattrocento Sans" panose="020B0502050000020003" pitchFamily="34" charset="0"/>
                <a:cs typeface="Arial" panose="020B0604020202020204" pitchFamily="34" charset="0"/>
              </a:rPr>
              <a:t>- Monitoramento da Comporta</a:t>
            </a:r>
          </a:p>
          <a:p>
            <a:pPr marL="6350" algn="l">
              <a:lnSpc>
                <a:spcPct val="147000"/>
              </a:lnSpc>
              <a:spcAft>
                <a:spcPts val="25"/>
              </a:spcAft>
            </a:pPr>
            <a:r>
              <a:rPr lang="pt-BR" sz="7200" b="1" dirty="0">
                <a:solidFill>
                  <a:schemeClr val="tx1"/>
                </a:solidFill>
                <a:effectLst/>
                <a:latin typeface="Arial" panose="020B0604020202020204" pitchFamily="34" charset="0"/>
                <a:ea typeface="Quattrocento Sans" panose="020B0502050000020003" pitchFamily="34" charset="0"/>
                <a:cs typeface="Arial" panose="020B0604020202020204" pitchFamily="34" charset="0"/>
              </a:rPr>
              <a:t>- Monit</a:t>
            </a:r>
            <a:r>
              <a:rPr lang="pt-BR" sz="7200" b="1" dirty="0">
                <a:solidFill>
                  <a:schemeClr val="tx1"/>
                </a:solidFill>
                <a:latin typeface="Arial" panose="020B0604020202020204" pitchFamily="34" charset="0"/>
                <a:ea typeface="Quattrocento Sans" panose="020B0502050000020003" pitchFamily="34" charset="0"/>
                <a:cs typeface="Arial" panose="020B0604020202020204" pitchFamily="34" charset="0"/>
              </a:rPr>
              <a:t>oramento dos Motores</a:t>
            </a:r>
          </a:p>
          <a:p>
            <a:pPr marL="6350" algn="l">
              <a:lnSpc>
                <a:spcPct val="147000"/>
              </a:lnSpc>
              <a:spcAft>
                <a:spcPts val="25"/>
              </a:spcAft>
            </a:pPr>
            <a:r>
              <a:rPr lang="pt-BR" sz="7200" b="1" dirty="0">
                <a:solidFill>
                  <a:schemeClr val="tx1"/>
                </a:solidFill>
                <a:effectLst/>
                <a:latin typeface="Arial" panose="020B0604020202020204" pitchFamily="34" charset="0"/>
                <a:ea typeface="Quattrocento Sans" panose="020B0502050000020003" pitchFamily="34" charset="0"/>
                <a:cs typeface="Arial" panose="020B0604020202020204" pitchFamily="34" charset="0"/>
              </a:rPr>
              <a:t>- Monit</a:t>
            </a:r>
            <a:r>
              <a:rPr lang="pt-BR" sz="7200" b="1" dirty="0">
                <a:solidFill>
                  <a:schemeClr val="tx1"/>
                </a:solidFill>
                <a:latin typeface="Arial" panose="020B0604020202020204" pitchFamily="34" charset="0"/>
                <a:ea typeface="Quattrocento Sans" panose="020B0502050000020003" pitchFamily="34" charset="0"/>
                <a:cs typeface="Arial" panose="020B0604020202020204" pitchFamily="34" charset="0"/>
              </a:rPr>
              <a:t>oramento Dos Sensores</a:t>
            </a:r>
          </a:p>
          <a:p>
            <a:pPr marL="6350" algn="l">
              <a:lnSpc>
                <a:spcPct val="147000"/>
              </a:lnSpc>
              <a:spcAft>
                <a:spcPts val="25"/>
              </a:spcAft>
            </a:pPr>
            <a:r>
              <a:rPr lang="pt-BR" sz="7200" b="1" dirty="0">
                <a:solidFill>
                  <a:schemeClr val="tx1"/>
                </a:solidFill>
                <a:effectLst/>
                <a:latin typeface="Arial" panose="020B0604020202020204" pitchFamily="34" charset="0"/>
                <a:ea typeface="Quattrocento Sans" panose="020B0502050000020003" pitchFamily="34" charset="0"/>
                <a:cs typeface="Arial" panose="020B0604020202020204" pitchFamily="34" charset="0"/>
              </a:rPr>
              <a:t>- Monit</a:t>
            </a:r>
            <a:r>
              <a:rPr lang="pt-BR" sz="7200" b="1" dirty="0">
                <a:solidFill>
                  <a:schemeClr val="tx1"/>
                </a:solidFill>
                <a:latin typeface="Arial" panose="020B0604020202020204" pitchFamily="34" charset="0"/>
                <a:ea typeface="Quattrocento Sans" panose="020B0502050000020003" pitchFamily="34" charset="0"/>
                <a:cs typeface="Arial" panose="020B0604020202020204" pitchFamily="34" charset="0"/>
              </a:rPr>
              <a:t>oramento do Gerador</a:t>
            </a:r>
          </a:p>
          <a:p>
            <a:pPr marL="6350" algn="l">
              <a:lnSpc>
                <a:spcPct val="147000"/>
              </a:lnSpc>
              <a:spcAft>
                <a:spcPts val="25"/>
              </a:spcAft>
            </a:pPr>
            <a:r>
              <a:rPr lang="pt-BR" sz="7200" b="1" dirty="0">
                <a:solidFill>
                  <a:schemeClr val="tx1"/>
                </a:solidFill>
                <a:effectLst/>
                <a:latin typeface="Arial" panose="020B0604020202020204" pitchFamily="34" charset="0"/>
                <a:ea typeface="Quattrocento Sans" panose="020B0502050000020003" pitchFamily="34" charset="0"/>
                <a:cs typeface="Arial" panose="020B0604020202020204" pitchFamily="34" charset="0"/>
              </a:rPr>
              <a:t>- Monit</a:t>
            </a:r>
            <a:r>
              <a:rPr lang="pt-BR" sz="7200" b="1" dirty="0">
                <a:solidFill>
                  <a:schemeClr val="tx1"/>
                </a:solidFill>
                <a:latin typeface="Arial" panose="020B0604020202020204" pitchFamily="34" charset="0"/>
                <a:ea typeface="Quattrocento Sans" panose="020B0502050000020003" pitchFamily="34" charset="0"/>
                <a:cs typeface="Arial" panose="020B0604020202020204" pitchFamily="34" charset="0"/>
              </a:rPr>
              <a:t>oramento do Separador</a:t>
            </a:r>
            <a:endParaRPr lang="pt-BR" sz="7200" b="1" dirty="0">
              <a:solidFill>
                <a:schemeClr val="tx1"/>
              </a:solidFill>
              <a:effectLst/>
              <a:latin typeface="Arial" panose="020B0604020202020204" pitchFamily="34" charset="0"/>
              <a:ea typeface="Quattrocento Sans" panose="020B0502050000020003" pitchFamily="34" charset="0"/>
              <a:cs typeface="Arial" panose="020B0604020202020204" pitchFamily="34" charset="0"/>
            </a:endParaRPr>
          </a:p>
          <a:p>
            <a:pPr marL="0" indent="0" algn="l">
              <a:lnSpc>
                <a:spcPct val="147000"/>
              </a:lnSpc>
              <a:spcAft>
                <a:spcPts val="25"/>
              </a:spcAft>
              <a:buNone/>
            </a:pPr>
            <a:r>
              <a:rPr lang="pt-BR" sz="7200" b="1" dirty="0">
                <a:solidFill>
                  <a:schemeClr val="tx1"/>
                </a:solidFill>
                <a:effectLst/>
                <a:latin typeface="Arial" panose="020B0604020202020204" pitchFamily="34" charset="0"/>
                <a:ea typeface="Quattrocento Sans" panose="020B0502050000020003" pitchFamily="34" charset="0"/>
                <a:cs typeface="Arial" panose="020B0604020202020204" pitchFamily="34" charset="0"/>
              </a:rPr>
              <a:t> Software Scada otimiza a gestão de processos, garantindo eficiência operacional e redução de custos.</a:t>
            </a:r>
            <a:endParaRPr lang="pt-BR" sz="7200" b="1" dirty="0">
              <a:solidFill>
                <a:schemeClr val="tx1"/>
              </a:solidFill>
              <a:effectLst/>
              <a:latin typeface="Arial" panose="020B0604020202020204" pitchFamily="34" charset="0"/>
              <a:ea typeface="Arial" panose="020B0604020202020204" pitchFamily="34" charset="0"/>
              <a:cs typeface="Arial" panose="020B0604020202020204" pitchFamily="34" charset="0"/>
            </a:endParaRPr>
          </a:p>
          <a:p>
            <a:endParaRPr lang="pt-BR" dirty="0"/>
          </a:p>
        </p:txBody>
      </p:sp>
      <p:pic>
        <p:nvPicPr>
          <p:cNvPr id="4" name="Imagem 3">
            <a:extLst>
              <a:ext uri="{FF2B5EF4-FFF2-40B4-BE49-F238E27FC236}">
                <a16:creationId xmlns:a16="http://schemas.microsoft.com/office/drawing/2014/main" xmlns="" id="{163804C3-44B8-2DC0-7CA6-12FE4F9A6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4316" y="5720316"/>
            <a:ext cx="1137684" cy="1137684"/>
          </a:xfrm>
          <a:prstGeom prst="rect">
            <a:avLst/>
          </a:prstGeom>
        </p:spPr>
      </p:pic>
    </p:spTree>
    <p:extLst>
      <p:ext uri="{BB962C8B-B14F-4D97-AF65-F5344CB8AC3E}">
        <p14:creationId xmlns:p14="http://schemas.microsoft.com/office/powerpoint/2010/main" val="3873022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01963-407E-F036-1C2E-03711129EBD6}"/>
              </a:ext>
            </a:extLst>
          </p:cNvPr>
          <p:cNvSpPr>
            <a:spLocks noGrp="1"/>
          </p:cNvSpPr>
          <p:nvPr>
            <p:ph type="title"/>
          </p:nvPr>
        </p:nvSpPr>
        <p:spPr>
          <a:xfrm>
            <a:off x="1002350" y="3038961"/>
            <a:ext cx="10587708" cy="1529460"/>
          </a:xfrm>
        </p:spPr>
        <p:txBody>
          <a:bodyPr>
            <a:noAutofit/>
          </a:bodyPr>
          <a:lstStyle/>
          <a:p>
            <a:pPr algn="ctr"/>
            <a:r>
              <a:rPr lang="pt-BR" sz="2800" b="1" dirty="0">
                <a:solidFill>
                  <a:schemeClr val="tx1"/>
                </a:solidFill>
                <a:effectLst/>
                <a:latin typeface="Quattrocento Sans" panose="020B0502050000020003" pitchFamily="34" charset="0"/>
                <a:ea typeface="Quattrocento Sans" panose="020B0502050000020003" pitchFamily="34" charset="0"/>
                <a:cs typeface="Quattrocento Sans" panose="020B0502050000020003" pitchFamily="34" charset="0"/>
              </a:rPr>
              <a:t>As telas </a:t>
            </a:r>
            <a:r>
              <a:rPr lang="pt-BR" sz="2400" b="1" dirty="0">
                <a:solidFill>
                  <a:schemeClr val="tx1"/>
                </a:solidFill>
                <a:effectLst/>
                <a:latin typeface="Arial" panose="020B0604020202020204" pitchFamily="34" charset="0"/>
                <a:ea typeface="Quattrocento Sans" panose="020B0502050000020003" pitchFamily="34" charset="0"/>
                <a:cs typeface="Arial" panose="020B0604020202020204" pitchFamily="34" charset="0"/>
              </a:rPr>
              <a:t>apresentaram</a:t>
            </a:r>
            <a:r>
              <a:rPr lang="pt-BR" sz="2800" b="1" dirty="0">
                <a:solidFill>
                  <a:schemeClr val="tx1"/>
                </a:solidFill>
                <a:effectLst/>
                <a:latin typeface="Quattrocento Sans" panose="020B0502050000020003" pitchFamily="34" charset="0"/>
                <a:ea typeface="Quattrocento Sans" panose="020B0502050000020003" pitchFamily="34" charset="0"/>
                <a:cs typeface="Quattrocento Sans" panose="020B0502050000020003" pitchFamily="34" charset="0"/>
              </a:rPr>
              <a:t> um layout simples, mas funcional, da planta, proporcionando uma visualização clara e intuitiva dos sistemas e equipamentos.</a:t>
            </a:r>
            <a:r>
              <a:rPr lang="pt-BR" sz="2800" b="1" dirty="0">
                <a:solidFill>
                  <a:schemeClr val="tx1"/>
                </a:solidFill>
                <a:effectLst/>
                <a:latin typeface="Arial" panose="020B0604020202020204" pitchFamily="34" charset="0"/>
                <a:ea typeface="Arial" panose="020B0604020202020204" pitchFamily="34" charset="0"/>
              </a:rPr>
              <a:t/>
            </a:r>
            <a:br>
              <a:rPr lang="pt-BR" sz="2800" b="1" dirty="0">
                <a:solidFill>
                  <a:schemeClr val="tx1"/>
                </a:solidFill>
                <a:effectLst/>
                <a:latin typeface="Arial" panose="020B0604020202020204" pitchFamily="34" charset="0"/>
                <a:ea typeface="Arial" panose="020B0604020202020204" pitchFamily="34" charset="0"/>
              </a:rPr>
            </a:br>
            <a:r>
              <a:rPr lang="pt-BR" sz="2800" b="1" dirty="0">
                <a:solidFill>
                  <a:schemeClr val="tx1"/>
                </a:solidFill>
                <a:effectLst/>
                <a:latin typeface="Arial" panose="020B0604020202020204" pitchFamily="34" charset="0"/>
                <a:ea typeface="Arial" panose="020B0604020202020204" pitchFamily="34" charset="0"/>
              </a:rPr>
              <a:t/>
            </a:r>
            <a:br>
              <a:rPr lang="pt-BR" sz="2800" b="1" dirty="0">
                <a:solidFill>
                  <a:schemeClr val="tx1"/>
                </a:solidFill>
                <a:effectLst/>
                <a:latin typeface="Arial" panose="020B0604020202020204" pitchFamily="34" charset="0"/>
                <a:ea typeface="Arial" panose="020B0604020202020204" pitchFamily="34" charset="0"/>
              </a:rPr>
            </a:br>
            <a:endParaRPr lang="pt-BR" sz="2800" b="1" dirty="0">
              <a:solidFill>
                <a:schemeClr val="tx1"/>
              </a:solidFill>
              <a:latin typeface="Quattrocento Sans" panose="020B0502050000020003" pitchFamily="34" charset="0"/>
            </a:endParaRPr>
          </a:p>
        </p:txBody>
      </p:sp>
      <p:pic>
        <p:nvPicPr>
          <p:cNvPr id="3" name="Imagem 3">
            <a:extLst>
              <a:ext uri="{FF2B5EF4-FFF2-40B4-BE49-F238E27FC236}">
                <a16:creationId xmlns:a16="http://schemas.microsoft.com/office/drawing/2014/main" xmlns="" id="{F84B4BAA-B8B3-894D-65AA-4D4A3ADB9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3326" y="5885524"/>
            <a:ext cx="1137684" cy="1137684"/>
          </a:xfrm>
          <a:prstGeom prst="rect">
            <a:avLst/>
          </a:prstGeom>
        </p:spPr>
      </p:pic>
      <p:pic>
        <p:nvPicPr>
          <p:cNvPr id="9" name="Imagem 8">
            <a:extLst>
              <a:ext uri="{FF2B5EF4-FFF2-40B4-BE49-F238E27FC236}">
                <a16:creationId xmlns:a16="http://schemas.microsoft.com/office/drawing/2014/main" xmlns="" id="{05B35C17-1E1C-113E-2D9E-57890A2FB786}"/>
              </a:ext>
            </a:extLst>
          </p:cNvPr>
          <p:cNvPicPr>
            <a:picLocks noChangeAspect="1"/>
          </p:cNvPicPr>
          <p:nvPr/>
        </p:nvPicPr>
        <p:blipFill>
          <a:blip r:embed="rId3"/>
          <a:stretch>
            <a:fillRect/>
          </a:stretch>
        </p:blipFill>
        <p:spPr>
          <a:xfrm>
            <a:off x="1002350" y="1071057"/>
            <a:ext cx="10187299" cy="1850241"/>
          </a:xfrm>
          <a:prstGeom prst="rect">
            <a:avLst/>
          </a:prstGeom>
        </p:spPr>
      </p:pic>
    </p:spTree>
    <p:extLst>
      <p:ext uri="{BB962C8B-B14F-4D97-AF65-F5344CB8AC3E}">
        <p14:creationId xmlns:p14="http://schemas.microsoft.com/office/powerpoint/2010/main" val="2233189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5C0859-F4E7-F134-2A2B-D10C2FE1D651}"/>
              </a:ext>
            </a:extLst>
          </p:cNvPr>
          <p:cNvSpPr>
            <a:spLocks noGrp="1"/>
          </p:cNvSpPr>
          <p:nvPr>
            <p:ph type="title"/>
          </p:nvPr>
        </p:nvSpPr>
        <p:spPr>
          <a:xfrm>
            <a:off x="850849" y="1443331"/>
            <a:ext cx="10490302" cy="819150"/>
          </a:xfrm>
        </p:spPr>
        <p:txBody>
          <a:bodyPr>
            <a:normAutofit fontScale="90000"/>
          </a:bodyPr>
          <a:lstStyle/>
          <a:p>
            <a:pPr>
              <a:lnSpc>
                <a:spcPct val="150000"/>
              </a:lnSpc>
            </a:pPr>
            <a:r>
              <a:rPr lang="pt-BR" b="1" dirty="0">
                <a:solidFill>
                  <a:schemeClr val="accent3">
                    <a:lumMod val="75000"/>
                  </a:schemeClr>
                </a:solidFill>
                <a:latin typeface="Arial" panose="020B0604020202020204" pitchFamily="34" charset="0"/>
                <a:cs typeface="Arial" panose="020B0604020202020204" pitchFamily="34" charset="0"/>
              </a:rPr>
              <a:t>Exe</a:t>
            </a:r>
            <a:r>
              <a:rPr lang="pt-BR" b="1" dirty="0">
                <a:solidFill>
                  <a:schemeClr val="accent3">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mplo e demonstração de uso do software Scada.</a:t>
            </a:r>
          </a:p>
        </p:txBody>
      </p:sp>
      <p:sp>
        <p:nvSpPr>
          <p:cNvPr id="3" name="Content Placeholder 2">
            <a:extLst>
              <a:ext uri="{FF2B5EF4-FFF2-40B4-BE49-F238E27FC236}">
                <a16:creationId xmlns:a16="http://schemas.microsoft.com/office/drawing/2014/main" xmlns="" id="{F3E1ED27-C8AD-595E-C781-ACD04B7C7FDC}"/>
              </a:ext>
            </a:extLst>
          </p:cNvPr>
          <p:cNvSpPr>
            <a:spLocks noGrp="1"/>
          </p:cNvSpPr>
          <p:nvPr>
            <p:ph idx="1"/>
          </p:nvPr>
        </p:nvSpPr>
        <p:spPr>
          <a:xfrm>
            <a:off x="677334" y="2504150"/>
            <a:ext cx="10295992" cy="2091370"/>
          </a:xfrm>
        </p:spPr>
        <p:txBody>
          <a:bodyPr>
            <a:normAutofit fontScale="92500" lnSpcReduction="20000"/>
          </a:bodyPr>
          <a:lstStyle/>
          <a:p>
            <a:pPr marL="0" indent="0">
              <a:lnSpc>
                <a:spcPct val="150000"/>
              </a:lnSpc>
              <a:buNone/>
            </a:pPr>
            <a:r>
              <a:rPr lang="pt-BR" sz="2400" b="1" dirty="0">
                <a:solidFill>
                  <a:schemeClr val="tx1"/>
                </a:solidFill>
                <a:latin typeface="Arial" panose="020B0604020202020204" pitchFamily="34" charset="0"/>
                <a:cs typeface="Arial" panose="020B0604020202020204" pitchFamily="34" charset="0"/>
              </a:rPr>
              <a:t>A demonstração e seu funcionamento possui diversas utilidades.</a:t>
            </a:r>
          </a:p>
          <a:p>
            <a:pPr marL="0" indent="0">
              <a:lnSpc>
                <a:spcPct val="150000"/>
              </a:lnSpc>
              <a:buNone/>
            </a:pPr>
            <a:r>
              <a:rPr lang="pt-BR" sz="2400" b="1" dirty="0">
                <a:solidFill>
                  <a:schemeClr val="tx1"/>
                </a:solidFill>
                <a:latin typeface="Arial" panose="020B0604020202020204" pitchFamily="34" charset="0"/>
                <a:cs typeface="Arial" panose="020B0604020202020204" pitchFamily="34" charset="0"/>
              </a:rPr>
              <a:t> Nossa equipe, oferta utilizar como exemplo o Projeto de um TCC (trabalho de conclusão de curso) desenvolvido no ano passado por  alunos formados em curso técnico em data retrograda.</a:t>
            </a:r>
          </a:p>
        </p:txBody>
      </p:sp>
      <p:pic>
        <p:nvPicPr>
          <p:cNvPr id="4" name="Imagem 3">
            <a:extLst>
              <a:ext uri="{FF2B5EF4-FFF2-40B4-BE49-F238E27FC236}">
                <a16:creationId xmlns:a16="http://schemas.microsoft.com/office/drawing/2014/main" xmlns="" id="{D660F612-A8D7-B8D4-2AF7-C2A2576E4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3326" y="5885524"/>
            <a:ext cx="1137684" cy="1137684"/>
          </a:xfrm>
          <a:prstGeom prst="rect">
            <a:avLst/>
          </a:prstGeom>
        </p:spPr>
      </p:pic>
    </p:spTree>
    <p:extLst>
      <p:ext uri="{BB962C8B-B14F-4D97-AF65-F5344CB8AC3E}">
        <p14:creationId xmlns:p14="http://schemas.microsoft.com/office/powerpoint/2010/main" val="2755096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xmlns="" id="{F72FB1A0-CDAB-DC37-F7FE-E3341DAAFCBE}"/>
              </a:ext>
            </a:extLst>
          </p:cNvPr>
          <p:cNvPicPr>
            <a:picLocks noChangeAspect="1"/>
          </p:cNvPicPr>
          <p:nvPr/>
        </p:nvPicPr>
        <p:blipFill>
          <a:blip r:embed="rId2"/>
          <a:stretch>
            <a:fillRect/>
          </a:stretch>
        </p:blipFill>
        <p:spPr>
          <a:xfrm>
            <a:off x="-148590" y="365760"/>
            <a:ext cx="12340590" cy="6938010"/>
          </a:xfrm>
          <a:prstGeom prst="rect">
            <a:avLst/>
          </a:prstGeom>
        </p:spPr>
      </p:pic>
      <p:sp>
        <p:nvSpPr>
          <p:cNvPr id="7" name="CaixaDeTexto 6">
            <a:extLst>
              <a:ext uri="{FF2B5EF4-FFF2-40B4-BE49-F238E27FC236}">
                <a16:creationId xmlns:a16="http://schemas.microsoft.com/office/drawing/2014/main" xmlns="" id="{44CFDDC3-1975-CEBB-047A-93BCF12695A2}"/>
              </a:ext>
            </a:extLst>
          </p:cNvPr>
          <p:cNvSpPr txBox="1"/>
          <p:nvPr/>
        </p:nvSpPr>
        <p:spPr>
          <a:xfrm>
            <a:off x="3855720" y="-91440"/>
            <a:ext cx="4480560" cy="646331"/>
          </a:xfrm>
          <a:prstGeom prst="rect">
            <a:avLst/>
          </a:prstGeom>
          <a:solidFill>
            <a:srgbClr val="FFFF00"/>
          </a:solidFill>
          <a:effectLst/>
        </p:spPr>
        <p:txBody>
          <a:bodyPr wrap="square" rtlCol="0">
            <a:spAutoFit/>
          </a:bodyPr>
          <a:lstStyle/>
          <a:p>
            <a:r>
              <a:rPr lang="pt-BR" sz="3600" b="1" dirty="0">
                <a:highlight>
                  <a:srgbClr val="FFFF00"/>
                </a:highlight>
                <a:latin typeface="Arial" panose="020B0604020202020204" pitchFamily="34" charset="0"/>
                <a:cs typeface="Arial" panose="020B0604020202020204" pitchFamily="34" charset="0"/>
              </a:rPr>
              <a:t>Tela Principal -Stop</a:t>
            </a:r>
            <a:endParaRPr lang="pt-BR" b="1" dirty="0">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1598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9F1CFCB-A789-F9A6-2A69-54328568C8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50" y="240030"/>
            <a:ext cx="12573000" cy="6915150"/>
          </a:xfrm>
        </p:spPr>
      </p:pic>
      <p:pic>
        <p:nvPicPr>
          <p:cNvPr id="3" name="Imagem 3">
            <a:extLst>
              <a:ext uri="{FF2B5EF4-FFF2-40B4-BE49-F238E27FC236}">
                <a16:creationId xmlns:a16="http://schemas.microsoft.com/office/drawing/2014/main" xmlns="" id="{F431BF7B-954E-C16F-E602-8F78348421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3326" y="5885524"/>
            <a:ext cx="1137684" cy="1137684"/>
          </a:xfrm>
          <a:prstGeom prst="rect">
            <a:avLst/>
          </a:prstGeom>
        </p:spPr>
      </p:pic>
      <p:sp>
        <p:nvSpPr>
          <p:cNvPr id="2" name="Title 1">
            <a:extLst>
              <a:ext uri="{FF2B5EF4-FFF2-40B4-BE49-F238E27FC236}">
                <a16:creationId xmlns:a16="http://schemas.microsoft.com/office/drawing/2014/main" xmlns="" id="{E6A661CF-1DE1-35D8-47E0-6F3EB0CC3AE8}"/>
              </a:ext>
            </a:extLst>
          </p:cNvPr>
          <p:cNvSpPr>
            <a:spLocks noGrp="1"/>
          </p:cNvSpPr>
          <p:nvPr>
            <p:ph type="title"/>
          </p:nvPr>
        </p:nvSpPr>
        <p:spPr>
          <a:xfrm>
            <a:off x="3327612" y="-49181"/>
            <a:ext cx="5574876" cy="578422"/>
          </a:xfrm>
          <a:solidFill>
            <a:srgbClr val="FFFF00"/>
          </a:solidFill>
        </p:spPr>
        <p:txBody>
          <a:bodyPr>
            <a:noAutofit/>
          </a:bodyPr>
          <a:lstStyle/>
          <a:p>
            <a:r>
              <a:rPr lang="pt-BR" b="1" dirty="0">
                <a:solidFill>
                  <a:schemeClr val="tx1"/>
                </a:solidFill>
                <a:highlight>
                  <a:srgbClr val="FFFF00"/>
                </a:highlight>
                <a:latin typeface="Arial" panose="020B0604020202020204" pitchFamily="34" charset="0"/>
                <a:cs typeface="Arial" panose="020B0604020202020204" pitchFamily="34" charset="0"/>
              </a:rPr>
              <a:t>Tela _BOMBAS _ STOP</a:t>
            </a:r>
          </a:p>
        </p:txBody>
      </p:sp>
    </p:spTree>
    <p:extLst>
      <p:ext uri="{BB962C8B-B14F-4D97-AF65-F5344CB8AC3E}">
        <p14:creationId xmlns:p14="http://schemas.microsoft.com/office/powerpoint/2010/main" val="939903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62A7647A-3B57-2B97-21DA-7B0414664D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330" y="205740"/>
            <a:ext cx="12904470" cy="6926580"/>
          </a:xfrm>
        </p:spPr>
      </p:pic>
      <p:sp>
        <p:nvSpPr>
          <p:cNvPr id="2" name="Title 1">
            <a:extLst>
              <a:ext uri="{FF2B5EF4-FFF2-40B4-BE49-F238E27FC236}">
                <a16:creationId xmlns:a16="http://schemas.microsoft.com/office/drawing/2014/main" xmlns="" id="{44867B13-D87F-273D-336D-E2400707CFB0}"/>
              </a:ext>
            </a:extLst>
          </p:cNvPr>
          <p:cNvSpPr>
            <a:spLocks noGrp="1"/>
          </p:cNvSpPr>
          <p:nvPr>
            <p:ph type="title"/>
          </p:nvPr>
        </p:nvSpPr>
        <p:spPr>
          <a:xfrm>
            <a:off x="3291513" y="-71120"/>
            <a:ext cx="5608974" cy="553720"/>
          </a:xfrm>
          <a:solidFill>
            <a:srgbClr val="FFFF00"/>
          </a:solidFill>
        </p:spPr>
        <p:txBody>
          <a:bodyPr>
            <a:noAutofit/>
          </a:bodyPr>
          <a:lstStyle/>
          <a:p>
            <a:r>
              <a:rPr lang="pt-BR" b="1" dirty="0">
                <a:solidFill>
                  <a:schemeClr val="tx1"/>
                </a:solidFill>
                <a:highlight>
                  <a:srgbClr val="FFFF00"/>
                </a:highlight>
                <a:latin typeface="Arial" panose="020B0604020202020204" pitchFamily="34" charset="0"/>
                <a:cs typeface="Arial" panose="020B0604020202020204" pitchFamily="34" charset="0"/>
              </a:rPr>
              <a:t>Tela </a:t>
            </a:r>
            <a:r>
              <a:rPr lang="pt-BR" b="1" dirty="0" smtClean="0">
                <a:solidFill>
                  <a:schemeClr val="tx1"/>
                </a:solidFill>
                <a:highlight>
                  <a:srgbClr val="FFFF00"/>
                </a:highlight>
                <a:latin typeface="Arial" panose="020B0604020202020204" pitchFamily="34" charset="0"/>
                <a:cs typeface="Arial" panose="020B0604020202020204" pitchFamily="34" charset="0"/>
              </a:rPr>
              <a:t>-COMPORTA_STOP</a:t>
            </a:r>
            <a:endParaRPr lang="pt-BR" b="1" dirty="0">
              <a:solidFill>
                <a:schemeClr val="tx1"/>
              </a:solidFill>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382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FE271445-6B94-2FD0-81DF-86DA4AB34A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8601"/>
            <a:ext cx="12538710" cy="6629400"/>
          </a:xfrm>
        </p:spPr>
      </p:pic>
      <p:sp>
        <p:nvSpPr>
          <p:cNvPr id="2" name="Title 1">
            <a:extLst>
              <a:ext uri="{FF2B5EF4-FFF2-40B4-BE49-F238E27FC236}">
                <a16:creationId xmlns:a16="http://schemas.microsoft.com/office/drawing/2014/main" xmlns="" id="{2A42DF81-9D35-633B-8633-0E4590FBAFE3}"/>
              </a:ext>
            </a:extLst>
          </p:cNvPr>
          <p:cNvSpPr>
            <a:spLocks noGrp="1"/>
          </p:cNvSpPr>
          <p:nvPr>
            <p:ph type="title"/>
          </p:nvPr>
        </p:nvSpPr>
        <p:spPr>
          <a:xfrm>
            <a:off x="3574269" y="-101599"/>
            <a:ext cx="5390172" cy="660400"/>
          </a:xfrm>
          <a:solidFill>
            <a:srgbClr val="FFFF00"/>
          </a:solidFill>
        </p:spPr>
        <p:txBody>
          <a:bodyPr>
            <a:normAutofit fontScale="90000"/>
          </a:bodyPr>
          <a:lstStyle/>
          <a:p>
            <a:r>
              <a:rPr lang="pt-BR" b="1" dirty="0">
                <a:solidFill>
                  <a:schemeClr val="tx1"/>
                </a:solidFill>
                <a:highlight>
                  <a:srgbClr val="FFFF00"/>
                </a:highlight>
                <a:latin typeface="Arial" panose="020B0604020202020204" pitchFamily="34" charset="0"/>
                <a:cs typeface="Arial" panose="020B0604020202020204" pitchFamily="34" charset="0"/>
              </a:rPr>
              <a:t>Tela - SEPARADOR_STOP</a:t>
            </a:r>
          </a:p>
        </p:txBody>
      </p:sp>
    </p:spTree>
    <p:extLst>
      <p:ext uri="{BB962C8B-B14F-4D97-AF65-F5344CB8AC3E}">
        <p14:creationId xmlns:p14="http://schemas.microsoft.com/office/powerpoint/2010/main" val="8346786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67D34CE0-3213-7E19-A054-F76935F7B3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40030"/>
            <a:ext cx="12348209" cy="7246620"/>
          </a:xfrm>
        </p:spPr>
      </p:pic>
      <p:sp>
        <p:nvSpPr>
          <p:cNvPr id="2" name="Title 1">
            <a:extLst>
              <a:ext uri="{FF2B5EF4-FFF2-40B4-BE49-F238E27FC236}">
                <a16:creationId xmlns:a16="http://schemas.microsoft.com/office/drawing/2014/main" xmlns="" id="{6286CBBC-D993-A0DA-EC61-CCFB9B70C3C7}"/>
              </a:ext>
            </a:extLst>
          </p:cNvPr>
          <p:cNvSpPr>
            <a:spLocks noGrp="1"/>
          </p:cNvSpPr>
          <p:nvPr>
            <p:ph type="title"/>
          </p:nvPr>
        </p:nvSpPr>
        <p:spPr>
          <a:xfrm>
            <a:off x="3515512" y="-297180"/>
            <a:ext cx="5317183" cy="594360"/>
          </a:xfrm>
          <a:solidFill>
            <a:srgbClr val="FFFF00"/>
          </a:solidFill>
        </p:spPr>
        <p:txBody>
          <a:bodyPr>
            <a:noAutofit/>
          </a:bodyPr>
          <a:lstStyle/>
          <a:p>
            <a:r>
              <a:rPr lang="pt-BR" b="1" dirty="0">
                <a:solidFill>
                  <a:schemeClr val="tx1"/>
                </a:solidFill>
                <a:highlight>
                  <a:srgbClr val="FFFF00"/>
                </a:highlight>
                <a:latin typeface="Arial" panose="020B0604020202020204" pitchFamily="34" charset="0"/>
                <a:cs typeface="Arial" panose="020B0604020202020204" pitchFamily="34" charset="0"/>
              </a:rPr>
              <a:t>Tela </a:t>
            </a:r>
            <a:r>
              <a:rPr lang="pt-BR" b="1" dirty="0" smtClean="0">
                <a:solidFill>
                  <a:schemeClr val="tx1"/>
                </a:solidFill>
                <a:highlight>
                  <a:srgbClr val="FFFF00"/>
                </a:highlight>
                <a:latin typeface="Arial" panose="020B0604020202020204" pitchFamily="34" charset="0"/>
                <a:cs typeface="Arial" panose="020B0604020202020204" pitchFamily="34" charset="0"/>
              </a:rPr>
              <a:t>-MOTORES_STOP</a:t>
            </a:r>
            <a:endParaRPr lang="pt-BR" b="1" dirty="0">
              <a:solidFill>
                <a:schemeClr val="tx1"/>
              </a:solidFill>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53719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076F3C1E-DD07-B0AA-58E6-455315B173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750" y="228600"/>
            <a:ext cx="12595860" cy="6858000"/>
          </a:xfrm>
        </p:spPr>
      </p:pic>
      <p:sp>
        <p:nvSpPr>
          <p:cNvPr id="2" name="Title 1">
            <a:extLst>
              <a:ext uri="{FF2B5EF4-FFF2-40B4-BE49-F238E27FC236}">
                <a16:creationId xmlns:a16="http://schemas.microsoft.com/office/drawing/2014/main" xmlns="" id="{AD959D9F-241B-B910-EA4B-B7E0BE80AAA6}"/>
              </a:ext>
            </a:extLst>
          </p:cNvPr>
          <p:cNvSpPr>
            <a:spLocks noGrp="1"/>
          </p:cNvSpPr>
          <p:nvPr>
            <p:ph type="title"/>
          </p:nvPr>
        </p:nvSpPr>
        <p:spPr>
          <a:xfrm>
            <a:off x="3159972" y="-114300"/>
            <a:ext cx="5872056" cy="660400"/>
          </a:xfrm>
          <a:solidFill>
            <a:srgbClr val="FFFF00"/>
          </a:solidFill>
        </p:spPr>
        <p:txBody>
          <a:bodyPr>
            <a:normAutofit/>
          </a:bodyPr>
          <a:lstStyle/>
          <a:p>
            <a:r>
              <a:rPr lang="pt-BR" b="1" dirty="0">
                <a:solidFill>
                  <a:schemeClr val="tx1"/>
                </a:solidFill>
                <a:highlight>
                  <a:srgbClr val="FFFF00"/>
                </a:highlight>
                <a:latin typeface="Arial" panose="020B0604020202020204" pitchFamily="34" charset="0"/>
                <a:cs typeface="Arial" panose="020B0604020202020204" pitchFamily="34" charset="0"/>
              </a:rPr>
              <a:t>TELA_ SENSORES_STOP</a:t>
            </a:r>
          </a:p>
        </p:txBody>
      </p:sp>
    </p:spTree>
    <p:extLst>
      <p:ext uri="{BB962C8B-B14F-4D97-AF65-F5344CB8AC3E}">
        <p14:creationId xmlns:p14="http://schemas.microsoft.com/office/powerpoint/2010/main" val="3063737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B3E765DC-F3B2-7003-A7C9-9C7C6673CF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330" y="240030"/>
            <a:ext cx="12938759" cy="6783178"/>
          </a:xfrm>
        </p:spPr>
      </p:pic>
      <p:sp>
        <p:nvSpPr>
          <p:cNvPr id="2" name="Title 1">
            <a:extLst>
              <a:ext uri="{FF2B5EF4-FFF2-40B4-BE49-F238E27FC236}">
                <a16:creationId xmlns:a16="http://schemas.microsoft.com/office/drawing/2014/main" xmlns="" id="{DBA90498-C475-A31B-13E3-AA65497F0631}"/>
              </a:ext>
            </a:extLst>
          </p:cNvPr>
          <p:cNvSpPr>
            <a:spLocks noGrp="1"/>
          </p:cNvSpPr>
          <p:nvPr>
            <p:ph type="title"/>
          </p:nvPr>
        </p:nvSpPr>
        <p:spPr>
          <a:xfrm>
            <a:off x="3066838" y="-86020"/>
            <a:ext cx="6058324" cy="582930"/>
          </a:xfrm>
          <a:solidFill>
            <a:srgbClr val="FFFF00"/>
          </a:solidFill>
        </p:spPr>
        <p:txBody>
          <a:bodyPr>
            <a:noAutofit/>
          </a:bodyPr>
          <a:lstStyle/>
          <a:p>
            <a:pPr algn="ctr"/>
            <a:r>
              <a:rPr lang="pt-BR" b="1" dirty="0">
                <a:solidFill>
                  <a:schemeClr val="tx1"/>
                </a:solidFill>
                <a:highlight>
                  <a:srgbClr val="FFFF00"/>
                </a:highlight>
                <a:latin typeface="Arial" panose="020B0604020202020204" pitchFamily="34" charset="0"/>
                <a:cs typeface="Arial" panose="020B0604020202020204" pitchFamily="34" charset="0"/>
              </a:rPr>
              <a:t>Tela </a:t>
            </a:r>
            <a:r>
              <a:rPr lang="pt-BR" b="1" dirty="0" smtClean="0">
                <a:solidFill>
                  <a:schemeClr val="tx1"/>
                </a:solidFill>
                <a:highlight>
                  <a:srgbClr val="FFFF00"/>
                </a:highlight>
                <a:latin typeface="Arial" panose="020B0604020202020204" pitchFamily="34" charset="0"/>
                <a:cs typeface="Arial" panose="020B0604020202020204" pitchFamily="34" charset="0"/>
              </a:rPr>
              <a:t>-GERADOR</a:t>
            </a:r>
            <a:r>
              <a:rPr lang="pt-BR" b="1" dirty="0">
                <a:solidFill>
                  <a:schemeClr val="tx1"/>
                </a:solidFill>
                <a:highlight>
                  <a:srgbClr val="FFFF00"/>
                </a:highlight>
                <a:latin typeface="Arial" panose="020B0604020202020204" pitchFamily="34" charset="0"/>
                <a:cs typeface="Arial" panose="020B0604020202020204" pitchFamily="34" charset="0"/>
              </a:rPr>
              <a:t>_ STOP</a:t>
            </a:r>
          </a:p>
        </p:txBody>
      </p:sp>
    </p:spTree>
    <p:extLst>
      <p:ext uri="{BB962C8B-B14F-4D97-AF65-F5344CB8AC3E}">
        <p14:creationId xmlns:p14="http://schemas.microsoft.com/office/powerpoint/2010/main" val="1053526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xmlns="" id="{7A38EDA7-6A4E-7CF6-A115-4E090966DF72}"/>
              </a:ext>
            </a:extLst>
          </p:cNvPr>
          <p:cNvSpPr txBox="1"/>
          <p:nvPr/>
        </p:nvSpPr>
        <p:spPr>
          <a:xfrm>
            <a:off x="3231528" y="836020"/>
            <a:ext cx="5478132" cy="646331"/>
          </a:xfrm>
          <a:prstGeom prst="rect">
            <a:avLst/>
          </a:prstGeom>
          <a:noFill/>
        </p:spPr>
        <p:txBody>
          <a:bodyPr wrap="square" rtlCol="0">
            <a:spAutoFit/>
          </a:bodyPr>
          <a:lstStyle/>
          <a:p>
            <a:r>
              <a:rPr lang="pt-BR" sz="3600" b="1" u="sng" dirty="0">
                <a:solidFill>
                  <a:schemeClr val="accent3">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Participantes do grupo :</a:t>
            </a:r>
          </a:p>
        </p:txBody>
      </p:sp>
      <p:sp>
        <p:nvSpPr>
          <p:cNvPr id="8" name="CaixaDeTexto 7">
            <a:extLst>
              <a:ext uri="{FF2B5EF4-FFF2-40B4-BE49-F238E27FC236}">
                <a16:creationId xmlns:a16="http://schemas.microsoft.com/office/drawing/2014/main" xmlns="" id="{953B84BA-E1B4-FD78-778E-968D969BA6C5}"/>
              </a:ext>
            </a:extLst>
          </p:cNvPr>
          <p:cNvSpPr txBox="1"/>
          <p:nvPr/>
        </p:nvSpPr>
        <p:spPr>
          <a:xfrm>
            <a:off x="1884369" y="1866996"/>
            <a:ext cx="8172450" cy="3785652"/>
          </a:xfrm>
          <a:prstGeom prst="rect">
            <a:avLst/>
          </a:prstGeom>
          <a:noFill/>
        </p:spPr>
        <p:txBody>
          <a:bodyPr wrap="square" rtlCol="0">
            <a:spAutoFit/>
          </a:bodyPr>
          <a:lstStyle/>
          <a:p>
            <a:pPr>
              <a:lnSpc>
                <a:spcPct val="150000"/>
              </a:lnSpc>
            </a:pPr>
            <a:r>
              <a:rPr lang="pt-BR" sz="2000" b="1" dirty="0">
                <a:latin typeface="Arial" panose="020B0604020202020204" pitchFamily="34" charset="0"/>
                <a:cs typeface="Arial" panose="020B0604020202020204" pitchFamily="34" charset="0"/>
              </a:rPr>
              <a:t>Lucas </a:t>
            </a:r>
            <a:r>
              <a:rPr lang="pt-BR" sz="2000" b="1" dirty="0" smtClean="0">
                <a:latin typeface="Arial" panose="020B0604020202020204" pitchFamily="34" charset="0"/>
                <a:cs typeface="Arial" panose="020B0604020202020204" pitchFamily="34" charset="0"/>
              </a:rPr>
              <a:t>da Silva Ferreira                                                        RA: 59419</a:t>
            </a:r>
            <a:endParaRPr lang="pt-BR" sz="2000" b="1" dirty="0">
              <a:latin typeface="Arial" panose="020B0604020202020204" pitchFamily="34" charset="0"/>
              <a:cs typeface="Arial" panose="020B0604020202020204" pitchFamily="34" charset="0"/>
            </a:endParaRPr>
          </a:p>
          <a:p>
            <a:pPr>
              <a:lnSpc>
                <a:spcPct val="150000"/>
              </a:lnSpc>
            </a:pPr>
            <a:r>
              <a:rPr lang="pt-BR" sz="2000" b="1" dirty="0">
                <a:latin typeface="Arial" panose="020B0604020202020204" pitchFamily="34" charset="0"/>
                <a:cs typeface="Arial" panose="020B0604020202020204" pitchFamily="34" charset="0"/>
              </a:rPr>
              <a:t>Luciano </a:t>
            </a:r>
            <a:r>
              <a:rPr lang="pt-BR" sz="2000" b="1" dirty="0" smtClean="0">
                <a:latin typeface="Arial" panose="020B0604020202020204" pitchFamily="34" charset="0"/>
                <a:cs typeface="Arial" panose="020B0604020202020204" pitchFamily="34" charset="0"/>
              </a:rPr>
              <a:t>Alves de Oliveira                                                    RA: 59430</a:t>
            </a:r>
            <a:endParaRPr lang="pt-BR" sz="2000" b="1" dirty="0">
              <a:latin typeface="Arial" panose="020B0604020202020204" pitchFamily="34" charset="0"/>
              <a:cs typeface="Arial" panose="020B0604020202020204" pitchFamily="34" charset="0"/>
            </a:endParaRPr>
          </a:p>
          <a:p>
            <a:pPr>
              <a:lnSpc>
                <a:spcPct val="150000"/>
              </a:lnSpc>
            </a:pPr>
            <a:r>
              <a:rPr lang="pt-BR" sz="2000" b="1" dirty="0">
                <a:latin typeface="Arial" panose="020B0604020202020204" pitchFamily="34" charset="0"/>
                <a:cs typeface="Arial" panose="020B0604020202020204" pitchFamily="34" charset="0"/>
              </a:rPr>
              <a:t>Marcelo Guidi                                                                        RA: 59404</a:t>
            </a:r>
          </a:p>
          <a:p>
            <a:pPr>
              <a:lnSpc>
                <a:spcPct val="150000"/>
              </a:lnSpc>
            </a:pPr>
            <a:r>
              <a:rPr lang="pt-BR" sz="2000" b="1" dirty="0">
                <a:latin typeface="Arial" panose="020B0604020202020204" pitchFamily="34" charset="0"/>
                <a:cs typeface="Arial" panose="020B0604020202020204" pitchFamily="34" charset="0"/>
              </a:rPr>
              <a:t>Marcelo </a:t>
            </a:r>
            <a:r>
              <a:rPr lang="pt-BR" sz="2000" b="1" dirty="0" smtClean="0">
                <a:latin typeface="Arial" panose="020B0604020202020204" pitchFamily="34" charset="0"/>
                <a:cs typeface="Arial" panose="020B0604020202020204" pitchFamily="34" charset="0"/>
              </a:rPr>
              <a:t>Silva de Oliveira                                                     RA:59415</a:t>
            </a:r>
            <a:endParaRPr lang="pt-BR" sz="2000" b="1" dirty="0">
              <a:latin typeface="Arial" panose="020B0604020202020204" pitchFamily="34" charset="0"/>
              <a:cs typeface="Arial" panose="020B0604020202020204" pitchFamily="34" charset="0"/>
            </a:endParaRPr>
          </a:p>
          <a:p>
            <a:pPr>
              <a:lnSpc>
                <a:spcPct val="150000"/>
              </a:lnSpc>
            </a:pPr>
            <a:r>
              <a:rPr lang="pt-BR" sz="2000" b="1" dirty="0">
                <a:latin typeface="Arial" panose="020B0604020202020204" pitchFamily="34" charset="0"/>
                <a:cs typeface="Arial" panose="020B0604020202020204" pitchFamily="34" charset="0"/>
              </a:rPr>
              <a:t>Jean Lucas Aparecido </a:t>
            </a:r>
            <a:r>
              <a:rPr lang="pt-BR" sz="2000" b="1" dirty="0" smtClean="0">
                <a:latin typeface="Arial" panose="020B0604020202020204" pitchFamily="34" charset="0"/>
                <a:cs typeface="Arial" panose="020B0604020202020204" pitchFamily="34" charset="0"/>
              </a:rPr>
              <a:t>Queiroz                                           RA:57412</a:t>
            </a:r>
            <a:endParaRPr lang="pt-BR" sz="2000" b="1" dirty="0">
              <a:latin typeface="Arial" panose="020B0604020202020204" pitchFamily="34" charset="0"/>
              <a:cs typeface="Arial" panose="020B0604020202020204" pitchFamily="34" charset="0"/>
            </a:endParaRPr>
          </a:p>
          <a:p>
            <a:pPr>
              <a:lnSpc>
                <a:spcPct val="150000"/>
              </a:lnSpc>
            </a:pPr>
            <a:r>
              <a:rPr lang="pt-BR" sz="2000" b="1" dirty="0">
                <a:latin typeface="Arial" panose="020B0604020202020204" pitchFamily="34" charset="0"/>
                <a:cs typeface="Arial" panose="020B0604020202020204" pitchFamily="34" charset="0"/>
              </a:rPr>
              <a:t>Rodrigo </a:t>
            </a:r>
            <a:r>
              <a:rPr lang="pt-BR" sz="2000" b="1" dirty="0" smtClean="0">
                <a:latin typeface="Arial" panose="020B0604020202020204" pitchFamily="34" charset="0"/>
                <a:cs typeface="Arial" panose="020B0604020202020204" pitchFamily="34" charset="0"/>
              </a:rPr>
              <a:t>Fernandes                                                               RA: 59425</a:t>
            </a:r>
            <a:endParaRPr lang="pt-BR" sz="2000" b="1" dirty="0">
              <a:latin typeface="Arial" panose="020B0604020202020204" pitchFamily="34" charset="0"/>
              <a:cs typeface="Arial" panose="020B0604020202020204" pitchFamily="34" charset="0"/>
            </a:endParaRPr>
          </a:p>
          <a:p>
            <a:pPr>
              <a:lnSpc>
                <a:spcPct val="150000"/>
              </a:lnSpc>
            </a:pPr>
            <a:r>
              <a:rPr lang="pt-BR" sz="2000" b="1" dirty="0">
                <a:latin typeface="Arial" panose="020B0604020202020204" pitchFamily="34" charset="0"/>
                <a:cs typeface="Arial" panose="020B0604020202020204" pitchFamily="34" charset="0"/>
              </a:rPr>
              <a:t>Paulo </a:t>
            </a:r>
            <a:r>
              <a:rPr lang="pt-BR" sz="2000" b="1" dirty="0" smtClean="0">
                <a:latin typeface="Arial" panose="020B0604020202020204" pitchFamily="34" charset="0"/>
                <a:cs typeface="Arial" panose="020B0604020202020204" pitchFamily="34" charset="0"/>
              </a:rPr>
              <a:t>Claudino da Silva                                                       RA:59427</a:t>
            </a:r>
            <a:endParaRPr lang="pt-BR" sz="2000" b="1" dirty="0">
              <a:latin typeface="Arial" panose="020B0604020202020204" pitchFamily="34" charset="0"/>
              <a:cs typeface="Arial" panose="020B0604020202020204" pitchFamily="34" charset="0"/>
            </a:endParaRPr>
          </a:p>
          <a:p>
            <a:pPr>
              <a:lnSpc>
                <a:spcPct val="150000"/>
              </a:lnSpc>
            </a:pPr>
            <a:r>
              <a:rPr lang="pt-BR" sz="2000" b="1" dirty="0" err="1" smtClean="0">
                <a:latin typeface="Arial" panose="020B0604020202020204" pitchFamily="34" charset="0"/>
                <a:cs typeface="Arial" panose="020B0604020202020204" pitchFamily="34" charset="0"/>
              </a:rPr>
              <a:t>Stefhany</a:t>
            </a:r>
            <a:r>
              <a:rPr lang="pt-BR" sz="2000" b="1" dirty="0" smtClean="0">
                <a:latin typeface="Arial" panose="020B0604020202020204" pitchFamily="34" charset="0"/>
                <a:cs typeface="Arial" panose="020B0604020202020204" pitchFamily="34" charset="0"/>
              </a:rPr>
              <a:t> Gabriela Dias Barboza                                         RA: 59405                                                                         </a:t>
            </a:r>
            <a:endParaRPr lang="pt-BR" sz="2000" b="1" dirty="0">
              <a:latin typeface="Arial" panose="020B0604020202020204" pitchFamily="34" charset="0"/>
              <a:cs typeface="Arial" panose="020B0604020202020204" pitchFamily="34" charset="0"/>
            </a:endParaRP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4281" y="5460280"/>
            <a:ext cx="1397719" cy="1397719"/>
          </a:xfrm>
          <a:prstGeom prst="rect">
            <a:avLst/>
          </a:prstGeom>
        </p:spPr>
      </p:pic>
    </p:spTree>
    <p:extLst>
      <p:ext uri="{BB962C8B-B14F-4D97-AF65-F5344CB8AC3E}">
        <p14:creationId xmlns:p14="http://schemas.microsoft.com/office/powerpoint/2010/main" val="803646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9FD9D1C6-94ED-38A4-B4C6-6C94095FAD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910" y="205740"/>
            <a:ext cx="12995910" cy="7120890"/>
          </a:xfrm>
        </p:spPr>
      </p:pic>
      <p:sp>
        <p:nvSpPr>
          <p:cNvPr id="2" name="Title 1">
            <a:extLst>
              <a:ext uri="{FF2B5EF4-FFF2-40B4-BE49-F238E27FC236}">
                <a16:creationId xmlns:a16="http://schemas.microsoft.com/office/drawing/2014/main" xmlns="" id="{18D1EDA0-861A-02A1-AF02-C579FD9D5671}"/>
              </a:ext>
            </a:extLst>
          </p:cNvPr>
          <p:cNvSpPr>
            <a:spLocks noGrp="1"/>
          </p:cNvSpPr>
          <p:nvPr>
            <p:ph type="title"/>
          </p:nvPr>
        </p:nvSpPr>
        <p:spPr>
          <a:xfrm>
            <a:off x="3188547" y="-80010"/>
            <a:ext cx="5814906" cy="624840"/>
          </a:xfrm>
          <a:solidFill>
            <a:srgbClr val="FFFF00"/>
          </a:solidFill>
        </p:spPr>
        <p:txBody>
          <a:bodyPr>
            <a:noAutofit/>
          </a:bodyPr>
          <a:lstStyle/>
          <a:p>
            <a:r>
              <a:rPr lang="pt-BR" b="1" dirty="0">
                <a:solidFill>
                  <a:schemeClr val="tx1"/>
                </a:solidFill>
                <a:highlight>
                  <a:srgbClr val="FFFF00"/>
                </a:highlight>
                <a:latin typeface="Arial" panose="020B0604020202020204" pitchFamily="34" charset="0"/>
                <a:cs typeface="Arial" panose="020B0604020202020204" pitchFamily="34" charset="0"/>
              </a:rPr>
              <a:t>Tela </a:t>
            </a:r>
            <a:r>
              <a:rPr lang="pt-BR" b="1" dirty="0" smtClean="0">
                <a:solidFill>
                  <a:schemeClr val="tx1"/>
                </a:solidFill>
                <a:highlight>
                  <a:srgbClr val="FFFF00"/>
                </a:highlight>
                <a:latin typeface="Arial" panose="020B0604020202020204" pitchFamily="34" charset="0"/>
                <a:cs typeface="Arial" panose="020B0604020202020204" pitchFamily="34" charset="0"/>
              </a:rPr>
              <a:t>-PRINCIPAL -START</a:t>
            </a:r>
            <a:endParaRPr lang="pt-BR" b="1" dirty="0">
              <a:solidFill>
                <a:schemeClr val="tx1"/>
              </a:solidFill>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1747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6DBF8748-8D80-8E9A-238C-934AC10980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211454"/>
            <a:ext cx="12344400" cy="6875145"/>
          </a:xfrm>
        </p:spPr>
      </p:pic>
      <p:sp>
        <p:nvSpPr>
          <p:cNvPr id="2" name="Title 1">
            <a:extLst>
              <a:ext uri="{FF2B5EF4-FFF2-40B4-BE49-F238E27FC236}">
                <a16:creationId xmlns:a16="http://schemas.microsoft.com/office/drawing/2014/main" xmlns="" id="{1B55A47D-6E1F-0DD3-3A26-8EA67386F9A2}"/>
              </a:ext>
            </a:extLst>
          </p:cNvPr>
          <p:cNvSpPr>
            <a:spLocks noGrp="1"/>
          </p:cNvSpPr>
          <p:nvPr>
            <p:ph type="title"/>
          </p:nvPr>
        </p:nvSpPr>
        <p:spPr>
          <a:xfrm>
            <a:off x="3611457" y="-66040"/>
            <a:ext cx="5517726" cy="660400"/>
          </a:xfrm>
          <a:solidFill>
            <a:srgbClr val="FFFF00"/>
          </a:solidFill>
        </p:spPr>
        <p:txBody>
          <a:bodyPr>
            <a:normAutofit/>
          </a:bodyPr>
          <a:lstStyle/>
          <a:p>
            <a:r>
              <a:rPr lang="pt-BR" b="1" dirty="0" smtClean="0">
                <a:solidFill>
                  <a:schemeClr val="tx1"/>
                </a:solidFill>
                <a:highlight>
                  <a:srgbClr val="FFFF00"/>
                </a:highlight>
                <a:latin typeface="Arial" panose="020B0604020202020204" pitchFamily="34" charset="0"/>
                <a:cs typeface="Arial" panose="020B0604020202020204" pitchFamily="34" charset="0"/>
              </a:rPr>
              <a:t>Tela </a:t>
            </a:r>
            <a:r>
              <a:rPr lang="pt-BR" b="1" dirty="0">
                <a:solidFill>
                  <a:schemeClr val="tx1"/>
                </a:solidFill>
                <a:highlight>
                  <a:srgbClr val="FFFF00"/>
                </a:highlight>
                <a:latin typeface="Arial" panose="020B0604020202020204" pitchFamily="34" charset="0"/>
                <a:cs typeface="Arial" panose="020B0604020202020204" pitchFamily="34" charset="0"/>
              </a:rPr>
              <a:t>BOMBAS </a:t>
            </a:r>
            <a:r>
              <a:rPr lang="pt-BR" b="1" dirty="0" smtClean="0">
                <a:solidFill>
                  <a:schemeClr val="tx1"/>
                </a:solidFill>
                <a:highlight>
                  <a:srgbClr val="FFFF00"/>
                </a:highlight>
                <a:latin typeface="Arial" panose="020B0604020202020204" pitchFamily="34" charset="0"/>
                <a:cs typeface="Arial" panose="020B0604020202020204" pitchFamily="34" charset="0"/>
              </a:rPr>
              <a:t>-START</a:t>
            </a:r>
            <a:endParaRPr lang="pt-BR" b="1" dirty="0">
              <a:solidFill>
                <a:schemeClr val="tx1"/>
              </a:solidFill>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52645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31B81703-0DCB-BB81-853E-1F22C3AE55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42900"/>
            <a:ext cx="12390119" cy="6858000"/>
          </a:xfrm>
        </p:spPr>
      </p:pic>
      <p:sp>
        <p:nvSpPr>
          <p:cNvPr id="2" name="Title 1">
            <a:extLst>
              <a:ext uri="{FF2B5EF4-FFF2-40B4-BE49-F238E27FC236}">
                <a16:creationId xmlns:a16="http://schemas.microsoft.com/office/drawing/2014/main" xmlns="" id="{52088C52-6EA8-B6EF-1418-604D0C74423D}"/>
              </a:ext>
            </a:extLst>
          </p:cNvPr>
          <p:cNvSpPr>
            <a:spLocks noGrp="1"/>
          </p:cNvSpPr>
          <p:nvPr>
            <p:ph type="title"/>
          </p:nvPr>
        </p:nvSpPr>
        <p:spPr>
          <a:xfrm>
            <a:off x="3205692" y="-91440"/>
            <a:ext cx="5780616" cy="579120"/>
          </a:xfrm>
          <a:solidFill>
            <a:srgbClr val="FFFF00"/>
          </a:solidFill>
        </p:spPr>
        <p:txBody>
          <a:bodyPr>
            <a:noAutofit/>
          </a:bodyPr>
          <a:lstStyle/>
          <a:p>
            <a:r>
              <a:rPr lang="pt-BR" b="1" dirty="0">
                <a:solidFill>
                  <a:schemeClr val="tx1"/>
                </a:solidFill>
                <a:highlight>
                  <a:srgbClr val="FFFF00"/>
                </a:highlight>
                <a:latin typeface="Arial" panose="020B0604020202020204" pitchFamily="34" charset="0"/>
                <a:cs typeface="Arial" panose="020B0604020202020204" pitchFamily="34" charset="0"/>
              </a:rPr>
              <a:t>Tela </a:t>
            </a:r>
            <a:r>
              <a:rPr lang="pt-BR" b="1" dirty="0" smtClean="0">
                <a:solidFill>
                  <a:schemeClr val="tx1"/>
                </a:solidFill>
                <a:highlight>
                  <a:srgbClr val="FFFF00"/>
                </a:highlight>
                <a:latin typeface="Arial" panose="020B0604020202020204" pitchFamily="34" charset="0"/>
                <a:cs typeface="Arial" panose="020B0604020202020204" pitchFamily="34" charset="0"/>
              </a:rPr>
              <a:t>-MOTORES -START</a:t>
            </a:r>
            <a:endParaRPr lang="pt-BR" b="1" dirty="0">
              <a:solidFill>
                <a:schemeClr val="tx1"/>
              </a:solidFill>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89564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C436FE56-0C38-6C5C-839D-8CC3AC6558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 y="1"/>
            <a:ext cx="13133070" cy="7098030"/>
          </a:xfrm>
        </p:spPr>
      </p:pic>
      <p:sp>
        <p:nvSpPr>
          <p:cNvPr id="2" name="Title 1">
            <a:extLst>
              <a:ext uri="{FF2B5EF4-FFF2-40B4-BE49-F238E27FC236}">
                <a16:creationId xmlns:a16="http://schemas.microsoft.com/office/drawing/2014/main" xmlns="" id="{D99B1510-1D04-EE15-FB1C-F2FCF740BA7A}"/>
              </a:ext>
            </a:extLst>
          </p:cNvPr>
          <p:cNvSpPr>
            <a:spLocks noGrp="1"/>
          </p:cNvSpPr>
          <p:nvPr>
            <p:ph type="title"/>
          </p:nvPr>
        </p:nvSpPr>
        <p:spPr>
          <a:xfrm>
            <a:off x="2857077" y="-98650"/>
            <a:ext cx="6161193" cy="681579"/>
          </a:xfrm>
          <a:solidFill>
            <a:srgbClr val="FFFF00"/>
          </a:solidFill>
        </p:spPr>
        <p:txBody>
          <a:bodyPr>
            <a:noAutofit/>
          </a:bodyPr>
          <a:lstStyle/>
          <a:p>
            <a:pPr algn="ctr"/>
            <a:r>
              <a:rPr lang="pt-BR" b="1" dirty="0">
                <a:solidFill>
                  <a:schemeClr val="tx1"/>
                </a:solidFill>
                <a:highlight>
                  <a:srgbClr val="FFFF00"/>
                </a:highlight>
                <a:latin typeface="Arial" panose="020B0604020202020204" pitchFamily="34" charset="0"/>
                <a:cs typeface="Arial" panose="020B0604020202020204" pitchFamily="34" charset="0"/>
              </a:rPr>
              <a:t>Tela </a:t>
            </a:r>
            <a:r>
              <a:rPr lang="pt-BR" b="1" dirty="0" smtClean="0">
                <a:solidFill>
                  <a:schemeClr val="tx1"/>
                </a:solidFill>
                <a:highlight>
                  <a:srgbClr val="FFFF00"/>
                </a:highlight>
                <a:latin typeface="Arial" panose="020B0604020202020204" pitchFamily="34" charset="0"/>
                <a:cs typeface="Arial" panose="020B0604020202020204" pitchFamily="34" charset="0"/>
              </a:rPr>
              <a:t>-SEPARADOR- START</a:t>
            </a:r>
            <a:endParaRPr lang="pt-BR" b="1" dirty="0">
              <a:solidFill>
                <a:schemeClr val="tx1"/>
              </a:solidFill>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02519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2823AEDF-F3AC-D0C1-4778-D506C05118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8600"/>
            <a:ext cx="12435840" cy="6800850"/>
          </a:xfrm>
        </p:spPr>
      </p:pic>
      <p:sp>
        <p:nvSpPr>
          <p:cNvPr id="2" name="Title 1">
            <a:extLst>
              <a:ext uri="{FF2B5EF4-FFF2-40B4-BE49-F238E27FC236}">
                <a16:creationId xmlns:a16="http://schemas.microsoft.com/office/drawing/2014/main" xmlns="" id="{1143DBF3-7A1F-B038-AE80-AFDC1B3F2552}"/>
              </a:ext>
            </a:extLst>
          </p:cNvPr>
          <p:cNvSpPr>
            <a:spLocks noGrp="1"/>
          </p:cNvSpPr>
          <p:nvPr>
            <p:ph type="title"/>
          </p:nvPr>
        </p:nvSpPr>
        <p:spPr>
          <a:xfrm>
            <a:off x="3291417" y="0"/>
            <a:ext cx="5426286" cy="548640"/>
          </a:xfrm>
          <a:solidFill>
            <a:srgbClr val="FFFF00"/>
          </a:solidFill>
        </p:spPr>
        <p:txBody>
          <a:bodyPr>
            <a:normAutofit fontScale="90000"/>
          </a:bodyPr>
          <a:lstStyle/>
          <a:p>
            <a:r>
              <a:rPr lang="pt-BR" b="1" dirty="0" smtClean="0">
                <a:solidFill>
                  <a:schemeClr val="tx1"/>
                </a:solidFill>
                <a:highlight>
                  <a:srgbClr val="FFFF00"/>
                </a:highlight>
                <a:latin typeface="Arial" panose="020B0604020202020204" pitchFamily="34" charset="0"/>
                <a:cs typeface="Arial" panose="020B0604020202020204" pitchFamily="34" charset="0"/>
              </a:rPr>
              <a:t>Tela </a:t>
            </a:r>
            <a:r>
              <a:rPr lang="pt-BR" b="1" dirty="0">
                <a:solidFill>
                  <a:schemeClr val="tx1"/>
                </a:solidFill>
                <a:highlight>
                  <a:srgbClr val="FFFF00"/>
                </a:highlight>
                <a:latin typeface="Arial" panose="020B0604020202020204" pitchFamily="34" charset="0"/>
                <a:cs typeface="Arial" panose="020B0604020202020204" pitchFamily="34" charset="0"/>
              </a:rPr>
              <a:t>SENSORES </a:t>
            </a:r>
            <a:r>
              <a:rPr lang="pt-BR" b="1" dirty="0" smtClean="0">
                <a:solidFill>
                  <a:schemeClr val="tx1"/>
                </a:solidFill>
                <a:highlight>
                  <a:srgbClr val="FFFF00"/>
                </a:highlight>
                <a:latin typeface="Arial" panose="020B0604020202020204" pitchFamily="34" charset="0"/>
                <a:cs typeface="Arial" panose="020B0604020202020204" pitchFamily="34" charset="0"/>
              </a:rPr>
              <a:t>-START</a:t>
            </a:r>
            <a:endParaRPr lang="pt-BR" b="1" dirty="0">
              <a:solidFill>
                <a:schemeClr val="tx1"/>
              </a:solidFill>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13530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165D66E0-756F-4EA6-6A1E-5A68BA573F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50" y="171450"/>
            <a:ext cx="12527280" cy="6983730"/>
          </a:xfrm>
        </p:spPr>
      </p:pic>
      <p:sp>
        <p:nvSpPr>
          <p:cNvPr id="2" name="Title 1">
            <a:extLst>
              <a:ext uri="{FF2B5EF4-FFF2-40B4-BE49-F238E27FC236}">
                <a16:creationId xmlns:a16="http://schemas.microsoft.com/office/drawing/2014/main" xmlns="" id="{8B04F012-1579-B959-0CA9-E2D4718A82E6}"/>
              </a:ext>
            </a:extLst>
          </p:cNvPr>
          <p:cNvSpPr>
            <a:spLocks noGrp="1"/>
          </p:cNvSpPr>
          <p:nvPr>
            <p:ph type="title"/>
          </p:nvPr>
        </p:nvSpPr>
        <p:spPr>
          <a:xfrm>
            <a:off x="3969174" y="-80010"/>
            <a:ext cx="5045734" cy="601980"/>
          </a:xfrm>
          <a:solidFill>
            <a:srgbClr val="FFFF00"/>
          </a:solidFill>
        </p:spPr>
        <p:txBody>
          <a:bodyPr>
            <a:normAutofit fontScale="90000"/>
          </a:bodyPr>
          <a:lstStyle/>
          <a:p>
            <a:pPr algn="ctr"/>
            <a:r>
              <a:rPr lang="pt-BR" b="1" dirty="0" smtClean="0">
                <a:solidFill>
                  <a:schemeClr val="tx1"/>
                </a:solidFill>
                <a:highlight>
                  <a:srgbClr val="FFFF00"/>
                </a:highlight>
                <a:latin typeface="Arial" panose="020B0604020202020204" pitchFamily="34" charset="0"/>
                <a:cs typeface="Arial" panose="020B0604020202020204" pitchFamily="34" charset="0"/>
              </a:rPr>
              <a:t>Tela </a:t>
            </a:r>
            <a:r>
              <a:rPr lang="pt-BR" b="1" dirty="0">
                <a:solidFill>
                  <a:schemeClr val="tx1"/>
                </a:solidFill>
                <a:highlight>
                  <a:srgbClr val="FFFF00"/>
                </a:highlight>
                <a:latin typeface="Arial" panose="020B0604020202020204" pitchFamily="34" charset="0"/>
                <a:cs typeface="Arial" panose="020B0604020202020204" pitchFamily="34" charset="0"/>
              </a:rPr>
              <a:t>GERADOR </a:t>
            </a:r>
            <a:r>
              <a:rPr lang="pt-BR" b="1" dirty="0" smtClean="0">
                <a:solidFill>
                  <a:schemeClr val="tx1"/>
                </a:solidFill>
                <a:highlight>
                  <a:srgbClr val="FFFF00"/>
                </a:highlight>
                <a:latin typeface="Arial" panose="020B0604020202020204" pitchFamily="34" charset="0"/>
                <a:cs typeface="Arial" panose="020B0604020202020204" pitchFamily="34" charset="0"/>
              </a:rPr>
              <a:t>- START</a:t>
            </a:r>
            <a:endParaRPr lang="pt-BR" b="1" dirty="0">
              <a:solidFill>
                <a:schemeClr val="tx1"/>
              </a:solidFill>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3979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4B530873-9D39-7B4D-9055-25FC53397B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350" y="434340"/>
            <a:ext cx="12870180" cy="6663690"/>
          </a:xfrm>
        </p:spPr>
      </p:pic>
      <p:sp>
        <p:nvSpPr>
          <p:cNvPr id="2" name="Title 1">
            <a:extLst>
              <a:ext uri="{FF2B5EF4-FFF2-40B4-BE49-F238E27FC236}">
                <a16:creationId xmlns:a16="http://schemas.microsoft.com/office/drawing/2014/main" xmlns="" id="{560AED4E-D51E-24A2-CF9D-ECE1A7B03245}"/>
              </a:ext>
            </a:extLst>
          </p:cNvPr>
          <p:cNvSpPr>
            <a:spLocks noGrp="1"/>
          </p:cNvSpPr>
          <p:nvPr>
            <p:ph type="title"/>
          </p:nvPr>
        </p:nvSpPr>
        <p:spPr>
          <a:xfrm>
            <a:off x="3689562" y="-102870"/>
            <a:ext cx="5088678" cy="537210"/>
          </a:xfrm>
          <a:solidFill>
            <a:srgbClr val="FFFF00"/>
          </a:solidFill>
        </p:spPr>
        <p:txBody>
          <a:bodyPr>
            <a:normAutofit fontScale="90000"/>
          </a:bodyPr>
          <a:lstStyle/>
          <a:p>
            <a:pPr algn="ctr"/>
            <a:r>
              <a:rPr lang="pt-BR" b="1" dirty="0" smtClean="0">
                <a:solidFill>
                  <a:schemeClr val="tx1"/>
                </a:solidFill>
                <a:highlight>
                  <a:srgbClr val="FFFF00"/>
                </a:highlight>
                <a:latin typeface="Arial" panose="020B0604020202020204" pitchFamily="34" charset="0"/>
                <a:cs typeface="Arial" panose="020B0604020202020204" pitchFamily="34" charset="0"/>
              </a:rPr>
              <a:t>Tela </a:t>
            </a:r>
            <a:r>
              <a:rPr lang="pt-BR" b="1" dirty="0">
                <a:solidFill>
                  <a:schemeClr val="tx1"/>
                </a:solidFill>
                <a:highlight>
                  <a:srgbClr val="FFFF00"/>
                </a:highlight>
                <a:latin typeface="Arial" panose="020B0604020202020204" pitchFamily="34" charset="0"/>
                <a:cs typeface="Arial" panose="020B0604020202020204" pitchFamily="34" charset="0"/>
              </a:rPr>
              <a:t>COMPORTA </a:t>
            </a:r>
            <a:r>
              <a:rPr lang="pt-BR" b="1" dirty="0" smtClean="0">
                <a:solidFill>
                  <a:schemeClr val="tx1"/>
                </a:solidFill>
                <a:highlight>
                  <a:srgbClr val="FFFF00"/>
                </a:highlight>
                <a:latin typeface="Arial" panose="020B0604020202020204" pitchFamily="34" charset="0"/>
                <a:cs typeface="Arial" panose="020B0604020202020204" pitchFamily="34" charset="0"/>
              </a:rPr>
              <a:t>-START</a:t>
            </a:r>
            <a:endParaRPr lang="pt-BR" b="1" dirty="0">
              <a:solidFill>
                <a:schemeClr val="tx1"/>
              </a:solidFill>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0389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u="sng" dirty="0" smtClean="0"/>
              <a:t>Custos do Retrofit</a:t>
            </a:r>
            <a:endParaRPr lang="pt-BR" b="1" u="sng" dirty="0"/>
          </a:p>
        </p:txBody>
      </p:sp>
      <p:sp>
        <p:nvSpPr>
          <p:cNvPr id="3" name="Espaço Reservado para Conteúdo 2"/>
          <p:cNvSpPr>
            <a:spLocks noGrp="1"/>
          </p:cNvSpPr>
          <p:nvPr>
            <p:ph idx="1"/>
          </p:nvPr>
        </p:nvSpPr>
        <p:spPr/>
        <p:txBody>
          <a:bodyPr>
            <a:normAutofit/>
          </a:bodyPr>
          <a:lstStyle/>
          <a:p>
            <a:pPr marL="0" indent="0">
              <a:buNone/>
            </a:pPr>
            <a:r>
              <a:rPr lang="pt-BR" sz="2800" dirty="0" smtClean="0"/>
              <a:t>MATERIAIS: R$~:</a:t>
            </a:r>
          </a:p>
          <a:p>
            <a:pPr marL="0" indent="0">
              <a:buNone/>
            </a:pPr>
            <a:endParaRPr lang="pt-BR" sz="2800" dirty="0" smtClean="0"/>
          </a:p>
          <a:p>
            <a:pPr marL="0" indent="0">
              <a:buNone/>
            </a:pPr>
            <a:r>
              <a:rPr lang="pt-BR" sz="2800" dirty="0" smtClean="0"/>
              <a:t>MÃO DE OBRA: </a:t>
            </a:r>
          </a:p>
          <a:p>
            <a:pPr marL="0" indent="0">
              <a:buNone/>
            </a:pPr>
            <a:endParaRPr lang="pt-BR" sz="2800" dirty="0" smtClean="0"/>
          </a:p>
          <a:p>
            <a:pPr marL="0" indent="0">
              <a:buNone/>
            </a:pPr>
            <a:r>
              <a:rPr lang="pt-BR" sz="2800" dirty="0" smtClean="0"/>
              <a:t>TOTAL: </a:t>
            </a:r>
          </a:p>
          <a:p>
            <a:pPr marL="0" indent="0">
              <a:buNone/>
            </a:pPr>
            <a:endParaRPr lang="pt-BR" sz="2800" dirty="0" smtClean="0"/>
          </a:p>
          <a:p>
            <a:pPr marL="0" indent="0">
              <a:buNone/>
            </a:pPr>
            <a:r>
              <a:rPr lang="pt-BR" sz="2800" dirty="0" smtClean="0"/>
              <a:t>PREÇO DE VENDA:</a:t>
            </a:r>
          </a:p>
        </p:txBody>
      </p:sp>
    </p:spTree>
    <p:extLst>
      <p:ext uri="{BB962C8B-B14F-4D97-AF65-F5344CB8AC3E}">
        <p14:creationId xmlns:p14="http://schemas.microsoft.com/office/powerpoint/2010/main" val="377436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152714-475F-1DF1-0C96-6EE5B6B55E45}"/>
              </a:ext>
            </a:extLst>
          </p:cNvPr>
          <p:cNvSpPr>
            <a:spLocks noGrp="1"/>
          </p:cNvSpPr>
          <p:nvPr>
            <p:ph type="title"/>
          </p:nvPr>
        </p:nvSpPr>
        <p:spPr>
          <a:xfrm>
            <a:off x="4417272" y="1047528"/>
            <a:ext cx="3357456" cy="556260"/>
          </a:xfrm>
        </p:spPr>
        <p:txBody>
          <a:bodyPr>
            <a:noAutofit/>
          </a:bodyPr>
          <a:lstStyle/>
          <a:p>
            <a:r>
              <a:rPr lang="pt-BR" b="1" u="sng" dirty="0">
                <a:solidFill>
                  <a:schemeClr val="accent3">
                    <a:lumMod val="75000"/>
                  </a:schemeClr>
                </a:solidFill>
                <a:latin typeface="Arial" panose="020B0604020202020204" pitchFamily="34" charset="0"/>
                <a:cs typeface="Arial" panose="020B0604020202020204" pitchFamily="34" charset="0"/>
              </a:rPr>
              <a:t>CONCLUSÃO:</a:t>
            </a:r>
          </a:p>
        </p:txBody>
      </p:sp>
      <p:sp>
        <p:nvSpPr>
          <p:cNvPr id="3" name="Content Placeholder 2">
            <a:extLst>
              <a:ext uri="{FF2B5EF4-FFF2-40B4-BE49-F238E27FC236}">
                <a16:creationId xmlns:a16="http://schemas.microsoft.com/office/drawing/2014/main" xmlns="" id="{E264FCCF-1400-4D8F-000A-18CB9992A6D2}"/>
              </a:ext>
            </a:extLst>
          </p:cNvPr>
          <p:cNvSpPr>
            <a:spLocks noGrp="1"/>
          </p:cNvSpPr>
          <p:nvPr>
            <p:ph idx="1"/>
          </p:nvPr>
        </p:nvSpPr>
        <p:spPr>
          <a:xfrm>
            <a:off x="349988" y="2176794"/>
            <a:ext cx="10942852" cy="2806686"/>
          </a:xfrm>
        </p:spPr>
        <p:txBody>
          <a:bodyPr>
            <a:normAutofit fontScale="85000" lnSpcReduction="10000"/>
          </a:bodyPr>
          <a:lstStyle/>
          <a:p>
            <a:pPr marL="0" indent="0" algn="ctr">
              <a:lnSpc>
                <a:spcPct val="150000"/>
              </a:lnSpc>
              <a:buNone/>
            </a:pPr>
            <a:r>
              <a:rPr lang="pt-BR" sz="2800" b="1" dirty="0">
                <a:latin typeface="Arial" panose="020B0604020202020204" pitchFamily="34" charset="0"/>
                <a:ea typeface="Arial MT"/>
                <a:cs typeface="Arial" panose="020B0604020202020204" pitchFamily="34" charset="0"/>
              </a:rPr>
              <a:t>Com base nas informações disponibilizadas neste projeto, podemos concluir que todos os objetivos foram alcançados com êxito. De modo que </a:t>
            </a:r>
            <a:r>
              <a:rPr lang="pt-BR" sz="2800" b="1" dirty="0" smtClean="0">
                <a:latin typeface="Arial" panose="020B0604020202020204" pitchFamily="34" charset="0"/>
                <a:ea typeface="Arial MT"/>
                <a:cs typeface="Arial" panose="020B0604020202020204" pitchFamily="34" charset="0"/>
              </a:rPr>
              <a:t>fora aplicado </a:t>
            </a:r>
            <a:r>
              <a:rPr lang="pt-BR" sz="2800" b="1" dirty="0">
                <a:latin typeface="Arial" panose="020B0604020202020204" pitchFamily="34" charset="0"/>
                <a:ea typeface="Arial MT"/>
                <a:cs typeface="Arial" panose="020B0604020202020204" pitchFamily="34" charset="0"/>
              </a:rPr>
              <a:t>parte </a:t>
            </a:r>
            <a:r>
              <a:rPr lang="pt-BR" sz="2800" b="1" dirty="0" smtClean="0">
                <a:latin typeface="Arial" panose="020B0604020202020204" pitchFamily="34" charset="0"/>
                <a:ea typeface="Arial MT"/>
                <a:cs typeface="Arial" panose="020B0604020202020204" pitchFamily="34" charset="0"/>
              </a:rPr>
              <a:t>de todos </a:t>
            </a:r>
            <a:r>
              <a:rPr lang="pt-BR" sz="2800" b="1" dirty="0">
                <a:latin typeface="Arial" panose="020B0604020202020204" pitchFamily="34" charset="0"/>
                <a:ea typeface="Arial MT"/>
                <a:cs typeface="Arial" panose="020B0604020202020204" pitchFamily="34" charset="0"/>
              </a:rPr>
              <a:t>os conhecimentos adquiridos durante a formação e todas as experiências adquiridas fora dela também. Ofertando esse simples projeto que foi além de nossas expectativas.</a:t>
            </a:r>
          </a:p>
        </p:txBody>
      </p:sp>
      <p:pic>
        <p:nvPicPr>
          <p:cNvPr id="4" name="Imagem 3">
            <a:extLst>
              <a:ext uri="{FF2B5EF4-FFF2-40B4-BE49-F238E27FC236}">
                <a16:creationId xmlns:a16="http://schemas.microsoft.com/office/drawing/2014/main" xmlns="" id="{A872BC81-7BF4-F8D0-52C6-6D15301B7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4316" y="5720316"/>
            <a:ext cx="1137684" cy="1137684"/>
          </a:xfrm>
          <a:prstGeom prst="rect">
            <a:avLst/>
          </a:prstGeom>
        </p:spPr>
      </p:pic>
    </p:spTree>
    <p:extLst>
      <p:ext uri="{BB962C8B-B14F-4D97-AF65-F5344CB8AC3E}">
        <p14:creationId xmlns:p14="http://schemas.microsoft.com/office/powerpoint/2010/main" val="2987674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4281" y="5460281"/>
            <a:ext cx="1397719" cy="1397719"/>
          </a:xfrm>
          <a:prstGeom prst="rect">
            <a:avLst/>
          </a:prstGeom>
        </p:spPr>
      </p:pic>
      <p:sp>
        <p:nvSpPr>
          <p:cNvPr id="41986" name="AutoShape 2" descr="Arquivo:Turbina Archimedesa MEW Goryn.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dirty="0"/>
          </a:p>
        </p:txBody>
      </p:sp>
      <p:sp>
        <p:nvSpPr>
          <p:cNvPr id="10" name="CaixaDeTexto 9">
            <a:extLst>
              <a:ext uri="{FF2B5EF4-FFF2-40B4-BE49-F238E27FC236}">
                <a16:creationId xmlns:a16="http://schemas.microsoft.com/office/drawing/2014/main" xmlns="" id="{F3B84D48-1ADD-50FD-D4FE-0BF71B2B09E4}"/>
              </a:ext>
            </a:extLst>
          </p:cNvPr>
          <p:cNvSpPr txBox="1"/>
          <p:nvPr/>
        </p:nvSpPr>
        <p:spPr>
          <a:xfrm>
            <a:off x="565465" y="1981750"/>
            <a:ext cx="10681655" cy="2481128"/>
          </a:xfrm>
          <a:prstGeom prst="rect">
            <a:avLst/>
          </a:prstGeom>
          <a:noFill/>
        </p:spPr>
        <p:txBody>
          <a:bodyPr wrap="square">
            <a:spAutoFit/>
          </a:bodyPr>
          <a:lstStyle/>
          <a:p>
            <a:pPr>
              <a:lnSpc>
                <a:spcPct val="150000"/>
              </a:lnSpc>
              <a:spcBef>
                <a:spcPts val="1200"/>
              </a:spcBef>
            </a:pPr>
            <a:r>
              <a:rPr lang="pt-BR" b="1" u="sng" kern="0" dirty="0">
                <a:solidFill>
                  <a:srgbClr val="2F5496"/>
                </a:solidFill>
                <a:effectLst/>
                <a:latin typeface="Arial" panose="020B0604020202020204" pitchFamily="34" charset="0"/>
                <a:ea typeface="Times New Roman" panose="02020603050405020304" pitchFamily="18" charset="0"/>
                <a:cs typeface="Arial" panose="020B0604020202020204" pitchFamily="34" charset="0"/>
              </a:rPr>
              <a:t>Livros:</a:t>
            </a:r>
            <a:endParaRPr lang="pt-BR" b="1" kern="0" dirty="0">
              <a:solidFill>
                <a:srgbClr val="2F5496"/>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07000"/>
              </a:lnSpc>
              <a:spcAft>
                <a:spcPts val="800"/>
              </a:spcAft>
              <a:buFont typeface="Arial" panose="020B0604020202020204" pitchFamily="34" charset="0"/>
              <a:buChar char="•"/>
            </a:pPr>
            <a:r>
              <a:rPr lang="pt-BR" dirty="0">
                <a:effectLst/>
                <a:latin typeface="Arial" panose="020B0604020202020204" pitchFamily="34" charset="0"/>
                <a:ea typeface="Calibri" panose="020F0502020204030204" pitchFamily="34" charset="0"/>
                <a:cs typeface="Arial" panose="020B0604020202020204" pitchFamily="34" charset="0"/>
              </a:rPr>
              <a:t>OLIVEIRA Claudio Luiz Vieira, ZANETTI, Alberto Augusto </a:t>
            </a:r>
            <a:r>
              <a:rPr lang="pt-BR" dirty="0" err="1">
                <a:effectLst/>
                <a:latin typeface="Arial" panose="020B0604020202020204" pitchFamily="34" charset="0"/>
                <a:ea typeface="Calibri" panose="020F0502020204030204" pitchFamily="34" charset="0"/>
                <a:cs typeface="Arial" panose="020B0604020202020204" pitchFamily="34" charset="0"/>
              </a:rPr>
              <a:t>Piovesana</a:t>
            </a:r>
            <a:r>
              <a:rPr lang="pt-BR"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a:t>
            </a:r>
            <a:r>
              <a:rPr lang="pt-BR" dirty="0">
                <a:effectLst/>
                <a:latin typeface="Arial" panose="020B0604020202020204" pitchFamily="34" charset="0"/>
                <a:ea typeface="Calibri" panose="020F0502020204030204" pitchFamily="34" charset="0"/>
                <a:cs typeface="Arial" panose="020B0604020202020204" pitchFamily="34" charset="0"/>
              </a:rPr>
              <a:t> Arduino descomplicado: Como Elaborar Projetos de Eletrônica. 1ª ed. São Paulo. Editora Érica | Saraiva, 2015.</a:t>
            </a:r>
            <a:endParaRPr lang="pt-BR"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Arial" panose="020B0604020202020204" pitchFamily="34" charset="0"/>
              <a:buChar char="•"/>
            </a:pPr>
            <a:r>
              <a:rPr lang="pt-BR" dirty="0">
                <a:effectLst/>
                <a:latin typeface="Arial" panose="020B0604020202020204" pitchFamily="34" charset="0"/>
                <a:ea typeface="Calibri" panose="020F0502020204030204" pitchFamily="34" charset="0"/>
                <a:cs typeface="Arial" panose="020B0604020202020204" pitchFamily="34" charset="0"/>
              </a:rPr>
              <a:t>SEVERINO, Antônio Joaquim. Metodologia do Trabalho Científico. São Paulo: Ed. Cortez, 2000.</a:t>
            </a:r>
          </a:p>
          <a:p>
            <a:pPr>
              <a:lnSpc>
                <a:spcPct val="107000"/>
              </a:lnSpc>
              <a:spcBef>
                <a:spcPts val="1200"/>
              </a:spcBef>
            </a:pPr>
            <a:r>
              <a:rPr lang="pt-BR" b="1" u="sng" kern="0" dirty="0">
                <a:solidFill>
                  <a:srgbClr val="2F5496"/>
                </a:solidFill>
                <a:effectLst/>
                <a:latin typeface="Arial" panose="020B0604020202020204" pitchFamily="34" charset="0"/>
                <a:ea typeface="Times New Roman" panose="02020603050405020304" pitchFamily="18" charset="0"/>
                <a:cs typeface="Arial" panose="020B0604020202020204" pitchFamily="34" charset="0"/>
              </a:rPr>
              <a:t>Normas Técnicas:</a:t>
            </a:r>
            <a:endParaRPr lang="pt-BR" b="1" u="sng" kern="0" dirty="0">
              <a:solidFill>
                <a:srgbClr val="2F5496"/>
              </a:solidFill>
              <a:latin typeface="Arial" panose="020B0604020202020204" pitchFamily="34" charset="0"/>
              <a:ea typeface="Times New Roman" panose="02020603050405020304" pitchFamily="18" charset="0"/>
              <a:cs typeface="Arial" panose="020B0604020202020204" pitchFamily="34" charset="0"/>
            </a:endParaRPr>
          </a:p>
          <a:p>
            <a:pPr marL="446088" indent="-285750">
              <a:lnSpc>
                <a:spcPct val="107000"/>
              </a:lnSpc>
              <a:spcBef>
                <a:spcPts val="1200"/>
              </a:spcBef>
              <a:buFont typeface="Arial" panose="020B0604020202020204" pitchFamily="34" charset="0"/>
              <a:buChar char="•"/>
            </a:pPr>
            <a:r>
              <a:rPr lang="pt-BR" dirty="0">
                <a:effectLst/>
                <a:latin typeface="Arial" panose="020B0604020202020204" pitchFamily="34" charset="0"/>
                <a:ea typeface="Calibri" panose="020F0502020204030204" pitchFamily="34" charset="0"/>
                <a:cs typeface="Arial" panose="020B0604020202020204" pitchFamily="34" charset="0"/>
              </a:rPr>
              <a:t>Normas Técnicas ABNT. Disponível em: </a:t>
            </a:r>
            <a:r>
              <a:rPr lang="pt-BR" u="sng" dirty="0">
                <a:effectLst/>
                <a:latin typeface="Arial" panose="020B0604020202020204" pitchFamily="34" charset="0"/>
                <a:ea typeface="Calibri" panose="020F0502020204030204" pitchFamily="34" charset="0"/>
                <a:cs typeface="Arial" panose="020B0604020202020204" pitchFamily="34" charset="0"/>
              </a:rPr>
              <a:t>https://abnt.org.br/</a:t>
            </a:r>
            <a:r>
              <a:rPr lang="pt-BR" dirty="0">
                <a:effectLst/>
                <a:latin typeface="Arial" panose="020B0604020202020204" pitchFamily="34" charset="0"/>
                <a:ea typeface="Calibri" panose="020F0502020204030204" pitchFamily="34" charset="0"/>
                <a:cs typeface="Arial" panose="020B0604020202020204" pitchFamily="34" charset="0"/>
              </a:rPr>
              <a:t>. Acesso em: 20/05/24 às 8h12.</a:t>
            </a:r>
          </a:p>
        </p:txBody>
      </p:sp>
      <p:sp>
        <p:nvSpPr>
          <p:cNvPr id="8" name="CaixaDeTexto 7">
            <a:extLst>
              <a:ext uri="{FF2B5EF4-FFF2-40B4-BE49-F238E27FC236}">
                <a16:creationId xmlns:a16="http://schemas.microsoft.com/office/drawing/2014/main" xmlns="" id="{D64FD1F1-3A10-0CAE-70CB-1C6BE8958C5B}"/>
              </a:ext>
            </a:extLst>
          </p:cNvPr>
          <p:cNvSpPr txBox="1"/>
          <p:nvPr/>
        </p:nvSpPr>
        <p:spPr>
          <a:xfrm>
            <a:off x="3117372" y="1245870"/>
            <a:ext cx="5577840" cy="584775"/>
          </a:xfrm>
          <a:prstGeom prst="rect">
            <a:avLst/>
          </a:prstGeom>
          <a:noFill/>
        </p:spPr>
        <p:txBody>
          <a:bodyPr wrap="square" rtlCol="0">
            <a:spAutoFit/>
          </a:bodyPr>
          <a:lstStyle/>
          <a:p>
            <a:r>
              <a:rPr lang="pt-BR" sz="3200" b="1" u="sng" dirty="0">
                <a:solidFill>
                  <a:schemeClr val="accent3">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Referências Bibliográficas</a:t>
            </a:r>
          </a:p>
        </p:txBody>
      </p:sp>
    </p:spTree>
    <p:extLst>
      <p:ext uri="{BB962C8B-B14F-4D97-AF65-F5344CB8AC3E}">
        <p14:creationId xmlns:p14="http://schemas.microsoft.com/office/powerpoint/2010/main" val="2007869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stretch>
            <a:fillRect/>
          </a:stretch>
        </p:blipFill>
        <p:spPr>
          <a:xfrm>
            <a:off x="258381" y="2137609"/>
            <a:ext cx="2167051" cy="2880441"/>
          </a:xfrm>
          <a:prstGeom prst="rect">
            <a:avLst/>
          </a:prstGeom>
        </p:spPr>
      </p:pic>
      <p:sp>
        <p:nvSpPr>
          <p:cNvPr id="2" name="Retângulo 1"/>
          <p:cNvSpPr/>
          <p:nvPr/>
        </p:nvSpPr>
        <p:spPr>
          <a:xfrm>
            <a:off x="2425432" y="1713069"/>
            <a:ext cx="8227648" cy="4305153"/>
          </a:xfrm>
          <a:prstGeom prst="rect">
            <a:avLst/>
          </a:prstGeom>
        </p:spPr>
        <p:txBody>
          <a:bodyPr wrap="square">
            <a:spAutoFit/>
          </a:bodyPr>
          <a:lstStyle/>
          <a:p>
            <a:pPr algn="ctr">
              <a:lnSpc>
                <a:spcPct val="150000"/>
              </a:lnSpc>
              <a:spcAft>
                <a:spcPts val="800"/>
              </a:spcAft>
            </a:pPr>
            <a:r>
              <a:rPr lang="pt-BR" b="1" dirty="0">
                <a:latin typeface="Arial" panose="020B0604020202020204" pitchFamily="34" charset="0"/>
                <a:ea typeface="Calibri" panose="020F0502020204030204" pitchFamily="34" charset="0"/>
                <a:cs typeface="Times New Roman" panose="02020603050405020304" pitchFamily="18" charset="0"/>
              </a:rPr>
              <a:t>B</a:t>
            </a:r>
            <a:r>
              <a:rPr lang="pt-BR" b="1" dirty="0">
                <a:effectLst/>
                <a:latin typeface="Arial" panose="020B0604020202020204" pitchFamily="34" charset="0"/>
                <a:ea typeface="Calibri" panose="020F0502020204030204" pitchFamily="34" charset="0"/>
                <a:cs typeface="Times New Roman" panose="02020603050405020304" pitchFamily="18" charset="0"/>
              </a:rPr>
              <a:t>uscamos demonstrar a utilização de dispositivos eletrônicos, bem como a implementação de software </a:t>
            </a:r>
            <a:r>
              <a:rPr lang="pt-BR" b="1" dirty="0">
                <a:latin typeface="Arial" panose="020B0604020202020204" pitchFamily="34" charset="0"/>
                <a:ea typeface="Calibri" panose="020F0502020204030204" pitchFamily="34" charset="0"/>
                <a:cs typeface="Times New Roman" panose="02020603050405020304" pitchFamily="18" charset="0"/>
              </a:rPr>
              <a:t>de monitoramento neste </a:t>
            </a:r>
            <a:r>
              <a:rPr lang="pt-BR" b="1" dirty="0">
                <a:effectLst/>
                <a:latin typeface="Arial" panose="020B0604020202020204" pitchFamily="34" charset="0"/>
                <a:ea typeface="Calibri" panose="020F0502020204030204" pitchFamily="34" charset="0"/>
                <a:cs typeface="Times New Roman" panose="02020603050405020304" pitchFamily="18" charset="0"/>
              </a:rPr>
              <a:t>exemplo simples, entretanto eficaz, em um ambiente experimental ao qual faremos uso da eletrônica no processo aplicados neste exemplo. </a:t>
            </a:r>
            <a:endParaRPr lang="pt-BR"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pt-BR" b="1" dirty="0">
                <a:effectLst/>
                <a:latin typeface="Arial" panose="020B0604020202020204" pitchFamily="34" charset="0"/>
                <a:ea typeface="Calibri" panose="020F0502020204030204" pitchFamily="34" charset="0"/>
                <a:cs typeface="Times New Roman" panose="02020603050405020304" pitchFamily="18" charset="0"/>
              </a:rPr>
              <a:t>Utilizamos o modelo em “Maquete Estrutural” de uma “Usina Hidrelétrica Geradora de Energia Limpa”, projeto estrutural, desenvolvido e ofertado por um grupo de formandos do Curso Técnico em Automação Industrial desta mesma unidade de ensino técnico</a:t>
            </a:r>
            <a:r>
              <a:rPr lang="pt-BR" b="1" dirty="0">
                <a:latin typeface="Arial" panose="020B0604020202020204" pitchFamily="34" charset="0"/>
                <a:ea typeface="Calibri" panose="020F0502020204030204" pitchFamily="34" charset="0"/>
                <a:cs typeface="Times New Roman" panose="02020603050405020304" pitchFamily="18" charset="0"/>
              </a:rPr>
              <a:t>, </a:t>
            </a:r>
            <a:r>
              <a:rPr lang="pt-BR" b="1" dirty="0">
                <a:effectLst/>
                <a:latin typeface="Arial" panose="020B0604020202020204" pitchFamily="34" charset="0"/>
                <a:ea typeface="Calibri" panose="020F0502020204030204" pitchFamily="34" charset="0"/>
                <a:cs typeface="Times New Roman" panose="02020603050405020304" pitchFamily="18" charset="0"/>
              </a:rPr>
              <a:t>utilizado com alicerce para os conceitos por nós ofertados onde buscamos despertar em todos a atenção aos tipos de dispositivos e suas aplicações. </a:t>
            </a:r>
            <a:endParaRPr lang="pt-BR"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tângulo 2"/>
          <p:cNvSpPr/>
          <p:nvPr/>
        </p:nvSpPr>
        <p:spPr>
          <a:xfrm>
            <a:off x="4437871" y="839778"/>
            <a:ext cx="3316257" cy="646331"/>
          </a:xfrm>
          <a:prstGeom prst="rect">
            <a:avLst/>
          </a:prstGeom>
        </p:spPr>
        <p:txBody>
          <a:bodyPr wrap="square">
            <a:spAutoFit/>
          </a:bodyPr>
          <a:lstStyle/>
          <a:p>
            <a:pPr algn="ctr"/>
            <a:r>
              <a:rPr lang="pt-BR" sz="3600" b="1" u="sng" dirty="0">
                <a:solidFill>
                  <a:schemeClr val="accent3">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Introdução</a:t>
            </a:r>
            <a:endParaRPr lang="pt-BR" sz="4000" b="1" u="sng" dirty="0">
              <a:solidFill>
                <a:schemeClr val="accent3">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281" y="5460281"/>
            <a:ext cx="1397719" cy="1397719"/>
          </a:xfrm>
          <a:prstGeom prst="rect">
            <a:avLst/>
          </a:prstGeom>
        </p:spPr>
      </p:pic>
    </p:spTree>
    <p:extLst>
      <p:ext uri="{BB962C8B-B14F-4D97-AF65-F5344CB8AC3E}">
        <p14:creationId xmlns:p14="http://schemas.microsoft.com/office/powerpoint/2010/main" val="3198139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4316" y="5720316"/>
            <a:ext cx="1137684" cy="1137684"/>
          </a:xfrm>
          <a:prstGeom prst="rect">
            <a:avLst/>
          </a:prstGeom>
        </p:spPr>
      </p:pic>
      <p:sp>
        <p:nvSpPr>
          <p:cNvPr id="10" name="CaixaDeTexto 9"/>
          <p:cNvSpPr txBox="1"/>
          <p:nvPr/>
        </p:nvSpPr>
        <p:spPr>
          <a:xfrm>
            <a:off x="4976038" y="4078873"/>
            <a:ext cx="4444410" cy="369332"/>
          </a:xfrm>
          <a:prstGeom prst="rect">
            <a:avLst/>
          </a:prstGeom>
          <a:noFill/>
        </p:spPr>
        <p:txBody>
          <a:bodyPr wrap="square" lIns="91440" tIns="45720" rIns="91440" bIns="45720" rtlCol="0" anchor="t">
            <a:spAutoFit/>
          </a:bodyPr>
          <a:lstStyle/>
          <a:p>
            <a:pPr algn="ctr"/>
            <a:endParaRPr lang="pt-BR" dirty="0"/>
          </a:p>
        </p:txBody>
      </p:sp>
      <p:sp>
        <p:nvSpPr>
          <p:cNvPr id="11" name="CaixaDeTexto 10">
            <a:extLst>
              <a:ext uri="{FF2B5EF4-FFF2-40B4-BE49-F238E27FC236}">
                <a16:creationId xmlns:a16="http://schemas.microsoft.com/office/drawing/2014/main" xmlns="" id="{ECDD929A-9FB3-351F-E969-FC02D1A1AE2C}"/>
              </a:ext>
            </a:extLst>
          </p:cNvPr>
          <p:cNvSpPr txBox="1"/>
          <p:nvPr/>
        </p:nvSpPr>
        <p:spPr>
          <a:xfrm>
            <a:off x="536052" y="1108253"/>
            <a:ext cx="10823235" cy="5180905"/>
          </a:xfrm>
          <a:prstGeom prst="rect">
            <a:avLst/>
          </a:prstGeom>
          <a:noFill/>
        </p:spPr>
        <p:txBody>
          <a:bodyPr wrap="square">
            <a:spAutoFit/>
          </a:bodyPr>
          <a:lstStyle/>
          <a:p>
            <a:pPr marR="36195" algn="just">
              <a:lnSpc>
                <a:spcPct val="150000"/>
              </a:lnSpc>
              <a:spcAft>
                <a:spcPts val="800"/>
              </a:spcAft>
            </a:pPr>
            <a:r>
              <a:rPr lang="pt-BR" sz="1600" b="1" u="sng" kern="0" dirty="0">
                <a:solidFill>
                  <a:srgbClr val="2F5496"/>
                </a:solidFill>
                <a:effectLst/>
                <a:latin typeface="Arial" panose="020B0604020202020204" pitchFamily="34" charset="0"/>
                <a:ea typeface="Times New Roman" panose="02020603050405020304" pitchFamily="18" charset="0"/>
                <a:cs typeface="Arial" panose="020B0604020202020204" pitchFamily="34" charset="0"/>
              </a:rPr>
              <a:t>Artigos da Internet:</a:t>
            </a:r>
            <a:endParaRPr lang="pt-BR" sz="1600" dirty="0">
              <a:effectLst/>
              <a:latin typeface="Arial" panose="020B0604020202020204" pitchFamily="34" charset="0"/>
              <a:ea typeface="Calibri" panose="020F0502020204030204" pitchFamily="34" charset="0"/>
              <a:cs typeface="Times New Roman" panose="02020603050405020304" pitchFamily="18" charset="0"/>
            </a:endParaRPr>
          </a:p>
          <a:p>
            <a:pPr marL="342900" marR="36195" lvl="0" indent="-342900" algn="just">
              <a:lnSpc>
                <a:spcPct val="150000"/>
              </a:lnSpc>
              <a:spcAft>
                <a:spcPts val="800"/>
              </a:spcAft>
              <a:buFont typeface="Symbol" panose="05050102010706020507" pitchFamily="18" charset="2"/>
              <a:buChar char=""/>
            </a:pPr>
            <a:r>
              <a:rPr lang="pt-BR" dirty="0">
                <a:effectLst/>
                <a:latin typeface="Arial" panose="020B0604020202020204" pitchFamily="34" charset="0"/>
                <a:ea typeface="Calibri" panose="020F0502020204030204" pitchFamily="34" charset="0"/>
                <a:cs typeface="Arial" panose="020B0604020202020204" pitchFamily="34" charset="0"/>
              </a:rPr>
              <a:t>Usinas geradoras de Energia Limpa. Disponível em: </a:t>
            </a:r>
            <a:r>
              <a:rPr lang="pt-BR" u="sng" dirty="0">
                <a:effectLst/>
                <a:latin typeface="Arial" panose="020B0604020202020204" pitchFamily="34" charset="0"/>
                <a:ea typeface="Calibri" panose="020F0502020204030204" pitchFamily="34" charset="0"/>
                <a:cs typeface="Arial" panose="020B0604020202020204" pitchFamily="34" charset="0"/>
              </a:rPr>
              <a:t>https://www.iberdrola.com/sustentabilidade/energias-limpas</a:t>
            </a:r>
            <a:r>
              <a:rPr lang="pt-BR" dirty="0">
                <a:effectLst/>
                <a:latin typeface="Arial" panose="020B0604020202020204" pitchFamily="34" charset="0"/>
                <a:ea typeface="Calibri" panose="020F0502020204030204" pitchFamily="34" charset="0"/>
                <a:cs typeface="Arial" panose="020B0604020202020204" pitchFamily="34" charset="0"/>
              </a:rPr>
              <a:t> Acesso em: 20/05/24 às 9h42.</a:t>
            </a:r>
          </a:p>
          <a:p>
            <a:pPr marL="342900" marR="36195" indent="-342900" algn="just">
              <a:lnSpc>
                <a:spcPct val="150000"/>
              </a:lnSpc>
              <a:spcAft>
                <a:spcPts val="800"/>
              </a:spcAft>
              <a:buFont typeface="Symbol" panose="05050102010706020507" pitchFamily="18" charset="2"/>
              <a:buChar char=""/>
            </a:pPr>
            <a:r>
              <a:rPr lang="pt-BR" dirty="0">
                <a:effectLst/>
                <a:latin typeface="Arial" panose="020B0604020202020204" pitchFamily="34" charset="0"/>
                <a:ea typeface="Calibri" panose="020F0502020204030204" pitchFamily="34" charset="0"/>
                <a:cs typeface="Arial" panose="020B0604020202020204" pitchFamily="34" charset="0"/>
              </a:rPr>
              <a:t>Usinas de Energia Limpa. Disponível em: </a:t>
            </a:r>
            <a:r>
              <a:rPr lang="pt-BR" u="sng" dirty="0">
                <a:effectLst/>
                <a:latin typeface="Arial" panose="020B0604020202020204" pitchFamily="34" charset="0"/>
                <a:ea typeface="Calibri" panose="020F0502020204030204" pitchFamily="34" charset="0"/>
                <a:cs typeface="Arial" panose="020B0604020202020204" pitchFamily="34" charset="0"/>
              </a:rPr>
              <a:t>https://mundoeducacao.uol.com.br/</a:t>
            </a:r>
            <a:r>
              <a:rPr lang="pt-BR" u="sng" dirty="0" err="1">
                <a:effectLst/>
                <a:latin typeface="Arial" panose="020B0604020202020204" pitchFamily="34" charset="0"/>
                <a:ea typeface="Calibri" panose="020F0502020204030204" pitchFamily="34" charset="0"/>
                <a:cs typeface="Arial" panose="020B0604020202020204" pitchFamily="34" charset="0"/>
              </a:rPr>
              <a:t>quimica</a:t>
            </a:r>
            <a:r>
              <a:rPr lang="pt-BR" u="sng" dirty="0">
                <a:effectLst/>
                <a:latin typeface="Arial" panose="020B0604020202020204" pitchFamily="34" charset="0"/>
                <a:ea typeface="Calibri" panose="020F0502020204030204" pitchFamily="34" charset="0"/>
                <a:cs typeface="Arial" panose="020B0604020202020204" pitchFamily="34" charset="0"/>
              </a:rPr>
              <a:t>/energia-limpa.htm</a:t>
            </a:r>
            <a:r>
              <a:rPr lang="pt-BR" dirty="0">
                <a:effectLst/>
                <a:latin typeface="Arial" panose="020B0604020202020204" pitchFamily="34" charset="0"/>
                <a:ea typeface="Calibri" panose="020F0502020204030204" pitchFamily="34" charset="0"/>
                <a:cs typeface="Arial" panose="020B0604020202020204" pitchFamily="34" charset="0"/>
              </a:rPr>
              <a:t>. Acesso em: 20/05/24 às 9h50.</a:t>
            </a:r>
          </a:p>
          <a:p>
            <a:pPr marL="342900" marR="36195" indent="-342900" algn="just">
              <a:lnSpc>
                <a:spcPct val="150000"/>
              </a:lnSpc>
              <a:spcAft>
                <a:spcPts val="800"/>
              </a:spcAft>
              <a:buFont typeface="Symbol" panose="05050102010706020507" pitchFamily="18" charset="2"/>
              <a:buChar char=""/>
            </a:pPr>
            <a:r>
              <a:rPr lang="pt-BR" dirty="0">
                <a:effectLst/>
                <a:latin typeface="Arial" panose="020B0604020202020204" pitchFamily="34" charset="0"/>
                <a:ea typeface="Calibri" panose="020F0502020204030204" pitchFamily="34" charset="0"/>
                <a:cs typeface="Arial" panose="020B0604020202020204" pitchFamily="34" charset="0"/>
              </a:rPr>
              <a:t>Arduíno. Disponível em: </a:t>
            </a:r>
            <a:r>
              <a:rPr lang="pt-BR" u="sng" dirty="0">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https://www.arduino.cc/</a:t>
            </a:r>
            <a:r>
              <a:rPr lang="pt-BR" dirty="0">
                <a:effectLst/>
                <a:latin typeface="Arial" panose="020B0604020202020204" pitchFamily="34" charset="0"/>
                <a:ea typeface="Calibri" panose="020F0502020204030204" pitchFamily="34" charset="0"/>
                <a:cs typeface="Arial" panose="020B0604020202020204" pitchFamily="34" charset="0"/>
              </a:rPr>
              <a:t>. Acesso em 24/05/24 às 10h00.</a:t>
            </a:r>
          </a:p>
          <a:p>
            <a:pPr marL="342900" marR="36195" indent="-342900" algn="just">
              <a:lnSpc>
                <a:spcPct val="150000"/>
              </a:lnSpc>
              <a:spcAft>
                <a:spcPts val="800"/>
              </a:spcAft>
              <a:buFont typeface="Symbol" panose="05050102010706020507" pitchFamily="18" charset="2"/>
              <a:buChar char=""/>
            </a:pPr>
            <a:r>
              <a:rPr lang="pt-BR" kern="0" dirty="0">
                <a:effectLst/>
                <a:latin typeface="Arial" panose="020B0604020202020204" pitchFamily="34" charset="0"/>
                <a:ea typeface="Calibri" panose="020F0502020204030204" pitchFamily="34" charset="0"/>
                <a:cs typeface="Arial" panose="020B0604020202020204" pitchFamily="34" charset="0"/>
              </a:rPr>
              <a:t>Sustentabilidade. Disponível em: </a:t>
            </a:r>
            <a:r>
              <a:rPr lang="pt-BR" u="sng" kern="0" dirty="0">
                <a:effectLst/>
                <a:latin typeface="Arial" panose="020B0604020202020204" pitchFamily="34" charset="0"/>
                <a:ea typeface="Calibri" panose="020F0502020204030204" pitchFamily="34" charset="0"/>
                <a:cs typeface="Arial" panose="020B0604020202020204" pitchFamily="34" charset="0"/>
              </a:rPr>
              <a:t>https://pt.wikipedia.org/wiki/Sustentabilidade</a:t>
            </a:r>
            <a:r>
              <a:rPr lang="pt-BR" kern="0" dirty="0">
                <a:effectLst/>
                <a:latin typeface="Arial" panose="020B0604020202020204" pitchFamily="34" charset="0"/>
                <a:ea typeface="Calibri" panose="020F0502020204030204" pitchFamily="34" charset="0"/>
                <a:cs typeface="Arial" panose="020B0604020202020204" pitchFamily="34" charset="0"/>
              </a:rPr>
              <a:t>. Acesso em: 20/05/24 às 10h15.</a:t>
            </a:r>
          </a:p>
          <a:p>
            <a:pPr marL="342900" marR="36195" indent="-342900" algn="just">
              <a:lnSpc>
                <a:spcPct val="150000"/>
              </a:lnSpc>
              <a:spcAft>
                <a:spcPts val="800"/>
              </a:spcAft>
              <a:buFont typeface="Symbol" panose="05050102010706020507" pitchFamily="18" charset="2"/>
              <a:buChar char=""/>
            </a:pPr>
            <a:r>
              <a:rPr lang="pt-BR" dirty="0">
                <a:effectLst/>
                <a:latin typeface="Arial" panose="020B0604020202020204" pitchFamily="34" charset="0"/>
                <a:ea typeface="Calibri" panose="020F0502020204030204" pitchFamily="34" charset="0"/>
                <a:cs typeface="Arial" panose="020B0604020202020204" pitchFamily="34" charset="0"/>
              </a:rPr>
              <a:t>ONU Brasil. Disponível em: </a:t>
            </a:r>
            <a:r>
              <a:rPr lang="pt-BR" u="sng" dirty="0">
                <a:effectLst/>
                <a:latin typeface="Arial" panose="020B0604020202020204" pitchFamily="34" charset="0"/>
                <a:ea typeface="Calibri" panose="020F0502020204030204" pitchFamily="34" charset="0"/>
                <a:cs typeface="Arial" panose="020B0604020202020204" pitchFamily="34" charset="0"/>
              </a:rPr>
              <a:t>https://brasil.un.org/</a:t>
            </a:r>
            <a:r>
              <a:rPr lang="pt-BR" u="sng" dirty="0" err="1">
                <a:effectLst/>
                <a:latin typeface="Arial" panose="020B0604020202020204" pitchFamily="34" charset="0"/>
                <a:ea typeface="Calibri" panose="020F0502020204030204" pitchFamily="34" charset="0"/>
                <a:cs typeface="Arial" panose="020B0604020202020204" pitchFamily="34" charset="0"/>
              </a:rPr>
              <a:t>pt</a:t>
            </a:r>
            <a:r>
              <a:rPr lang="pt-BR" u="sng" dirty="0">
                <a:effectLst/>
                <a:latin typeface="Arial" panose="020B0604020202020204" pitchFamily="34" charset="0"/>
                <a:ea typeface="Calibri" panose="020F0502020204030204" pitchFamily="34" charset="0"/>
                <a:cs typeface="Arial" panose="020B0604020202020204" pitchFamily="34" charset="0"/>
              </a:rPr>
              <a:t>-br</a:t>
            </a:r>
            <a:r>
              <a:rPr lang="pt-BR" dirty="0">
                <a:effectLst/>
                <a:latin typeface="Arial" panose="020B0604020202020204" pitchFamily="34" charset="0"/>
                <a:ea typeface="Calibri" panose="020F0502020204030204" pitchFamily="34" charset="0"/>
                <a:cs typeface="Arial" panose="020B0604020202020204" pitchFamily="34" charset="0"/>
              </a:rPr>
              <a:t>. Acesso em: 20/05/24 às 10h40.</a:t>
            </a:r>
          </a:p>
          <a:p>
            <a:pPr marL="342900" marR="36195" indent="-342900" algn="just">
              <a:lnSpc>
                <a:spcPct val="150000"/>
              </a:lnSpc>
              <a:spcAft>
                <a:spcPts val="800"/>
              </a:spcAft>
              <a:buFont typeface="Symbol" panose="05050102010706020507" pitchFamily="18" charset="2"/>
              <a:buChar char=""/>
            </a:pPr>
            <a:r>
              <a:rPr lang="pt-BR" dirty="0">
                <a:effectLst/>
                <a:latin typeface="Arial" panose="020B0604020202020204" pitchFamily="34" charset="0"/>
                <a:ea typeface="Calibri" panose="020F0502020204030204" pitchFamily="34" charset="0"/>
                <a:cs typeface="Arial" panose="020B0604020202020204" pitchFamily="34" charset="0"/>
              </a:rPr>
              <a:t>Sensores para Arduino. Disponível em: </a:t>
            </a:r>
            <a:r>
              <a:rPr lang="pt-BR" u="sng" dirty="0">
                <a:effectLst/>
                <a:latin typeface="Arial" panose="020B0604020202020204" pitchFamily="34" charset="0"/>
                <a:ea typeface="Calibri" panose="020F0502020204030204" pitchFamily="34" charset="0"/>
                <a:cs typeface="Arial" panose="020B0604020202020204" pitchFamily="34" charset="0"/>
              </a:rPr>
              <a:t>https://www.smartprojectsbrasil.com.br/sensores</a:t>
            </a:r>
            <a:r>
              <a:rPr lang="pt-BR" dirty="0">
                <a:effectLst/>
                <a:latin typeface="Arial" panose="020B0604020202020204" pitchFamily="34" charset="0"/>
                <a:ea typeface="Calibri" panose="020F0502020204030204" pitchFamily="34" charset="0"/>
                <a:cs typeface="Arial" panose="020B0604020202020204" pitchFamily="34" charset="0"/>
              </a:rPr>
              <a:t>. Acesso em: 20/05/24 às 11h02.</a:t>
            </a:r>
          </a:p>
        </p:txBody>
      </p:sp>
      <p:sp>
        <p:nvSpPr>
          <p:cNvPr id="3" name="CaixaDeTexto 2">
            <a:extLst>
              <a:ext uri="{FF2B5EF4-FFF2-40B4-BE49-F238E27FC236}">
                <a16:creationId xmlns:a16="http://schemas.microsoft.com/office/drawing/2014/main" xmlns="" id="{C53A6BA2-E4DA-EF14-6D6A-845F9B273CF2}"/>
              </a:ext>
            </a:extLst>
          </p:cNvPr>
          <p:cNvSpPr txBox="1"/>
          <p:nvPr/>
        </p:nvSpPr>
        <p:spPr>
          <a:xfrm>
            <a:off x="2873000" y="331470"/>
            <a:ext cx="6149340" cy="646331"/>
          </a:xfrm>
          <a:prstGeom prst="rect">
            <a:avLst/>
          </a:prstGeom>
          <a:noFill/>
        </p:spPr>
        <p:txBody>
          <a:bodyPr wrap="square" rtlCol="0">
            <a:spAutoFit/>
          </a:bodyPr>
          <a:lstStyle/>
          <a:p>
            <a:r>
              <a:rPr lang="pt-BR" sz="3600" b="1" u="sng" dirty="0">
                <a:solidFill>
                  <a:schemeClr val="accent3">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Referências Bibliográficas</a:t>
            </a:r>
          </a:p>
        </p:txBody>
      </p:sp>
    </p:spTree>
    <p:extLst>
      <p:ext uri="{BB962C8B-B14F-4D97-AF65-F5344CB8AC3E}">
        <p14:creationId xmlns:p14="http://schemas.microsoft.com/office/powerpoint/2010/main" val="3371483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14350" y="2259683"/>
            <a:ext cx="10279931" cy="1131848"/>
          </a:xfrm>
          <a:prstGeom prst="rect">
            <a:avLst/>
          </a:prstGeom>
        </p:spPr>
        <p:txBody>
          <a:bodyPr wrap="square">
            <a:spAutoFit/>
          </a:bodyPr>
          <a:lstStyle/>
          <a:p>
            <a:pPr marL="68580" marR="60960" algn="ctr">
              <a:lnSpc>
                <a:spcPct val="150000"/>
              </a:lnSpc>
              <a:spcAft>
                <a:spcPts val="800"/>
              </a:spcAft>
            </a:pPr>
            <a:r>
              <a:rPr lang="pt-BR" sz="2000" b="1"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rPr>
              <a:t> </a:t>
            </a:r>
            <a:r>
              <a:rPr lang="pt-BR" sz="2400" b="1" dirty="0">
                <a:solidFill>
                  <a:srgbClr val="000000"/>
                </a:solidFill>
                <a:latin typeface="Arial" panose="020B0604020202020204" pitchFamily="34" charset="0"/>
                <a:ea typeface="Segoe UI" panose="020B0502040204020203" pitchFamily="34" charset="0"/>
                <a:cs typeface="Arial" panose="020B0604020202020204" pitchFamily="34" charset="0"/>
              </a:rPr>
              <a:t>D</a:t>
            </a:r>
            <a:r>
              <a:rPr lang="pt-BR" sz="2400" b="1" dirty="0">
                <a:solidFill>
                  <a:srgbClr val="000000"/>
                </a:solidFill>
                <a:effectLst/>
                <a:latin typeface="Arial" panose="020B0604020202020204" pitchFamily="34" charset="0"/>
                <a:ea typeface="Segoe UI" panose="020B0502040204020203" pitchFamily="34" charset="0"/>
                <a:cs typeface="Arial" panose="020B0604020202020204" pitchFamily="34" charset="0"/>
              </a:rPr>
              <a:t>emonstração de um sistema supervisório que nos permitirá monitorar os dados </a:t>
            </a:r>
            <a:r>
              <a:rPr lang="pt-BR" sz="2400" b="1" dirty="0">
                <a:solidFill>
                  <a:srgbClr val="000000"/>
                </a:solidFill>
                <a:latin typeface="Arial" panose="020B0604020202020204" pitchFamily="34" charset="0"/>
                <a:ea typeface="Segoe UI" panose="020B0502040204020203" pitchFamily="34" charset="0"/>
                <a:cs typeface="Arial" panose="020B0604020202020204" pitchFamily="34" charset="0"/>
              </a:rPr>
              <a:t>coletados </a:t>
            </a:r>
            <a:r>
              <a:rPr lang="pt-BR" sz="2400" b="1" dirty="0">
                <a:solidFill>
                  <a:srgbClr val="000000"/>
                </a:solidFill>
                <a:effectLst/>
                <a:latin typeface="Arial" panose="020B0604020202020204" pitchFamily="34" charset="0"/>
                <a:ea typeface="Segoe UI" panose="020B0502040204020203" pitchFamily="34" charset="0"/>
                <a:cs typeface="Arial" panose="020B0604020202020204" pitchFamily="34" charset="0"/>
              </a:rPr>
              <a:t>de dispositivos eletrônicos.</a:t>
            </a:r>
            <a:endParaRPr lang="pt-BR" sz="2000" b="1" dirty="0">
              <a:solidFill>
                <a:srgbClr val="000000"/>
              </a:solidFill>
              <a:effectLst/>
              <a:latin typeface="Arial" panose="020B0604020202020204" pitchFamily="34" charset="0"/>
              <a:ea typeface="Segoe UI" panose="020B0502040204020203" pitchFamily="34" charset="0"/>
              <a:cs typeface="Arial" panose="020B0604020202020204" pitchFamily="34" charset="0"/>
            </a:endParaRPr>
          </a:p>
        </p:txBody>
      </p:sp>
      <p:sp>
        <p:nvSpPr>
          <p:cNvPr id="3" name="Retângulo 2"/>
          <p:cNvSpPr/>
          <p:nvPr/>
        </p:nvSpPr>
        <p:spPr>
          <a:xfrm>
            <a:off x="4572014" y="1081857"/>
            <a:ext cx="2023096" cy="646331"/>
          </a:xfrm>
          <a:prstGeom prst="rect">
            <a:avLst/>
          </a:prstGeom>
        </p:spPr>
        <p:txBody>
          <a:bodyPr wrap="square">
            <a:spAutoFit/>
          </a:bodyPr>
          <a:lstStyle/>
          <a:p>
            <a:pPr algn="ctr"/>
            <a:r>
              <a:rPr lang="pt-BR" sz="3600" b="1" u="sng" dirty="0">
                <a:solidFill>
                  <a:schemeClr val="accent3">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Objetivo</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4281" y="5460281"/>
            <a:ext cx="1397719" cy="1397719"/>
          </a:xfrm>
          <a:prstGeom prst="rect">
            <a:avLst/>
          </a:prstGeom>
        </p:spPr>
      </p:pic>
      <p:sp>
        <p:nvSpPr>
          <p:cNvPr id="6" name="CaixaDeTexto 5">
            <a:extLst>
              <a:ext uri="{FF2B5EF4-FFF2-40B4-BE49-F238E27FC236}">
                <a16:creationId xmlns:a16="http://schemas.microsoft.com/office/drawing/2014/main" xmlns="" id="{E1A33160-C23B-C3E7-2198-45840A5218C6}"/>
              </a:ext>
            </a:extLst>
          </p:cNvPr>
          <p:cNvSpPr txBox="1"/>
          <p:nvPr/>
        </p:nvSpPr>
        <p:spPr>
          <a:xfrm>
            <a:off x="2933706" y="3486151"/>
            <a:ext cx="7524744" cy="20313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pt-BR" sz="2400" b="1" dirty="0">
                <a:latin typeface="Arial" panose="020B0604020202020204" pitchFamily="34" charset="0"/>
                <a:cs typeface="Arial" panose="020B0604020202020204" pitchFamily="34" charset="0"/>
              </a:rPr>
              <a:t>Coleta de informações</a:t>
            </a:r>
          </a:p>
          <a:p>
            <a:pPr marL="285750" indent="-285750">
              <a:lnSpc>
                <a:spcPct val="150000"/>
              </a:lnSpc>
              <a:buFont typeface="Arial" panose="020B0604020202020204" pitchFamily="34" charset="0"/>
              <a:buChar char="•"/>
            </a:pPr>
            <a:r>
              <a:rPr lang="pt-BR" sz="2400" b="1" dirty="0">
                <a:latin typeface="Arial" panose="020B0604020202020204" pitchFamily="34" charset="0"/>
                <a:cs typeface="Arial" panose="020B0604020202020204" pitchFamily="34" charset="0"/>
              </a:rPr>
              <a:t>Monitorar a geração de energia;</a:t>
            </a:r>
          </a:p>
          <a:p>
            <a:pPr marL="285750" indent="-285750">
              <a:lnSpc>
                <a:spcPct val="150000"/>
              </a:lnSpc>
              <a:buFont typeface="Arial" panose="020B0604020202020204" pitchFamily="34" charset="0"/>
              <a:buChar char="•"/>
            </a:pPr>
            <a:r>
              <a:rPr lang="pt-BR" sz="2400" b="1" dirty="0">
                <a:latin typeface="Arial" panose="020B0604020202020204" pitchFamily="34" charset="0"/>
                <a:cs typeface="Arial" panose="020B0604020202020204" pitchFamily="34" charset="0"/>
              </a:rPr>
              <a:t>Comportamento dos dispositivos eletrônicos.</a:t>
            </a:r>
          </a:p>
          <a:p>
            <a:endParaRPr lang="pt-BR" dirty="0"/>
          </a:p>
        </p:txBody>
      </p:sp>
    </p:spTree>
    <p:extLst>
      <p:ext uri="{BB962C8B-B14F-4D97-AF65-F5344CB8AC3E}">
        <p14:creationId xmlns:p14="http://schemas.microsoft.com/office/powerpoint/2010/main" val="3185721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629402" y="638842"/>
            <a:ext cx="3601136" cy="646331"/>
          </a:xfrm>
          <a:prstGeom prst="rect">
            <a:avLst/>
          </a:prstGeom>
        </p:spPr>
        <p:txBody>
          <a:bodyPr wrap="square">
            <a:spAutoFit/>
          </a:bodyPr>
          <a:lstStyle/>
          <a:p>
            <a:pPr algn="ctr"/>
            <a:r>
              <a:rPr lang="pt-BR" sz="3600" b="1" u="sng" dirty="0">
                <a:solidFill>
                  <a:schemeClr val="accent3">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Justificativa</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4281" y="5460281"/>
            <a:ext cx="1397719" cy="1397719"/>
          </a:xfrm>
          <a:prstGeom prst="rect">
            <a:avLst/>
          </a:prstGeom>
        </p:spPr>
      </p:pic>
      <p:sp>
        <p:nvSpPr>
          <p:cNvPr id="6" name="CaixaDeTexto 5">
            <a:extLst>
              <a:ext uri="{FF2B5EF4-FFF2-40B4-BE49-F238E27FC236}">
                <a16:creationId xmlns:a16="http://schemas.microsoft.com/office/drawing/2014/main" xmlns="" id="{57484E2E-D78C-57BF-9B6D-7D674341084A}"/>
              </a:ext>
            </a:extLst>
          </p:cNvPr>
          <p:cNvSpPr txBox="1"/>
          <p:nvPr/>
        </p:nvSpPr>
        <p:spPr>
          <a:xfrm>
            <a:off x="310145" y="1285173"/>
            <a:ext cx="10239651" cy="3559949"/>
          </a:xfrm>
          <a:prstGeom prst="rect">
            <a:avLst/>
          </a:prstGeom>
          <a:noFill/>
        </p:spPr>
        <p:txBody>
          <a:bodyPr wrap="square" rtlCol="0">
            <a:spAutoFit/>
          </a:bodyPr>
          <a:lstStyle/>
          <a:p>
            <a:pPr marL="69850" marR="63500" algn="just">
              <a:lnSpc>
                <a:spcPct val="150000"/>
              </a:lnSpc>
              <a:spcBef>
                <a:spcPts val="10"/>
              </a:spcBef>
              <a:spcAft>
                <a:spcPts val="800"/>
              </a:spcAft>
            </a:pPr>
            <a:endParaRPr lang="pt-BR" sz="16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69850" marR="63500" algn="just">
              <a:lnSpc>
                <a:spcPct val="150000"/>
              </a:lnSpc>
              <a:spcBef>
                <a:spcPts val="10"/>
              </a:spcBef>
              <a:spcAft>
                <a:spcPts val="800"/>
              </a:spcAft>
            </a:pPr>
            <a:endParaRPr lang="pt-BR" sz="1600" dirty="0">
              <a:solidFill>
                <a:srgbClr val="000000"/>
              </a:solidFill>
              <a:latin typeface="Arial" panose="020B0604020202020204" pitchFamily="34" charset="0"/>
              <a:ea typeface="Arial" panose="020B0604020202020204" pitchFamily="34" charset="0"/>
              <a:cs typeface="Arial" panose="020B0604020202020204" pitchFamily="34" charset="0"/>
            </a:endParaRPr>
          </a:p>
          <a:p>
            <a:pPr marL="69850" marR="63500" algn="just">
              <a:lnSpc>
                <a:spcPct val="150000"/>
              </a:lnSpc>
              <a:spcBef>
                <a:spcPts val="10"/>
              </a:spcBef>
              <a:spcAft>
                <a:spcPts val="800"/>
              </a:spcAft>
            </a:pPr>
            <a:r>
              <a:rPr lang="pt-BR" sz="1600" dirty="0" smtClean="0">
                <a:solidFill>
                  <a:srgbClr val="000000"/>
                </a:solidFill>
                <a:latin typeface="Arial" panose="020B0604020202020204" pitchFamily="34" charset="0"/>
                <a:ea typeface="Arial" panose="020B0604020202020204" pitchFamily="34" charset="0"/>
                <a:cs typeface="Arial" panose="020B0604020202020204" pitchFamily="34" charset="0"/>
              </a:rPr>
              <a:t>Para demostrar a funcionalidade, vantagens que o software nos oferece.</a:t>
            </a:r>
          </a:p>
          <a:p>
            <a:pPr marL="69850" marR="63500" algn="just">
              <a:lnSpc>
                <a:spcPct val="150000"/>
              </a:lnSpc>
              <a:spcBef>
                <a:spcPts val="10"/>
              </a:spcBef>
              <a:spcAft>
                <a:spcPts val="800"/>
              </a:spcAft>
            </a:pPr>
            <a:r>
              <a:rPr lang="pt-BR" sz="1600" dirty="0" smtClean="0">
                <a:solidFill>
                  <a:srgbClr val="000000"/>
                </a:solidFill>
                <a:latin typeface="Arial" panose="020B0604020202020204" pitchFamily="34" charset="0"/>
                <a:ea typeface="Arial" panose="020B0604020202020204" pitchFamily="34" charset="0"/>
                <a:cs typeface="Arial" panose="020B0604020202020204" pitchFamily="34" charset="0"/>
              </a:rPr>
              <a:t>A importância do software para uso de supervisão e monitoramento de equipamentos.</a:t>
            </a:r>
            <a:endParaRPr lang="pt-BR" sz="16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69850" marR="63500" algn="just">
              <a:lnSpc>
                <a:spcPct val="150000"/>
              </a:lnSpc>
              <a:spcBef>
                <a:spcPts val="10"/>
              </a:spcBef>
              <a:spcAft>
                <a:spcPts val="800"/>
              </a:spcAft>
            </a:pPr>
            <a:endParaRPr lang="pt-BR" sz="1600" dirty="0">
              <a:solidFill>
                <a:srgbClr val="000000"/>
              </a:solidFill>
              <a:latin typeface="Arial" panose="020B0604020202020204" pitchFamily="34" charset="0"/>
              <a:ea typeface="Arial" panose="020B0604020202020204" pitchFamily="34" charset="0"/>
              <a:cs typeface="Arial" panose="020B0604020202020204" pitchFamily="34" charset="0"/>
            </a:endParaRPr>
          </a:p>
          <a:p>
            <a:pPr marL="69850" marR="63500" algn="just">
              <a:lnSpc>
                <a:spcPct val="150000"/>
              </a:lnSpc>
              <a:spcBef>
                <a:spcPts val="10"/>
              </a:spcBef>
              <a:spcAft>
                <a:spcPts val="800"/>
              </a:spcAft>
            </a:pPr>
            <a:r>
              <a:rPr lang="pt-BR" sz="1600" dirty="0">
                <a:solidFill>
                  <a:srgbClr val="000000"/>
                </a:solidFill>
                <a:effectLst/>
                <a:latin typeface="Arial" panose="020B0604020202020204" pitchFamily="34" charset="0"/>
                <a:ea typeface="Arial" panose="020B0604020202020204" pitchFamily="34" charset="0"/>
                <a:cs typeface="Arial" panose="020B0604020202020204" pitchFamily="34" charset="0"/>
              </a:rPr>
              <a:t>E o melhor de tudo, com o auxílio dos desenvolvimentos da eletrônica poderemos desenvolver sistemas que nos permitem monitorar quase que instantaneamente uma rede supervisória que estará conectada ao projeto, monitorando geração, controle de segurança, e retirada dos resíduos, através de sensores.</a:t>
            </a:r>
            <a:endParaRPr lang="pt-BR" sz="16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4033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394718" y="1662600"/>
            <a:ext cx="9706707" cy="1722908"/>
          </a:xfrm>
          <a:prstGeom prst="rect">
            <a:avLst/>
          </a:prstGeom>
        </p:spPr>
        <p:txBody>
          <a:bodyPr wrap="square">
            <a:spAutoFit/>
          </a:bodyPr>
          <a:lstStyle/>
          <a:p>
            <a:pPr marL="342900" indent="-342900">
              <a:buFont typeface="Arial" panose="020B0604020202020204" pitchFamily="34" charset="0"/>
              <a:buChar char="•"/>
            </a:pPr>
            <a:endParaRPr lang="pt-BR" sz="2400" dirty="0"/>
          </a:p>
          <a:p>
            <a:pPr marL="342900" indent="-342900">
              <a:buFont typeface="Arial" panose="020B0604020202020204" pitchFamily="34" charset="0"/>
              <a:buChar char="•"/>
            </a:pPr>
            <a:endParaRPr lang="pt-BR" sz="2400" dirty="0">
              <a:latin typeface="Arial" panose="020B0604020202020204" pitchFamily="34" charset="0"/>
              <a:ea typeface="Calibri" panose="020F0502020204030204" pitchFamily="34" charset="0"/>
              <a:cs typeface="Times New Roman" panose="02020603050405020304" pitchFamily="18" charset="0"/>
            </a:endParaRPr>
          </a:p>
          <a:p>
            <a:pPr marL="457200" indent="-457200" algn="just">
              <a:buFont typeface="Arial" panose="020B0604020202020204" pitchFamily="34" charset="0"/>
              <a:buChar char="•"/>
            </a:pPr>
            <a:endParaRPr lang="pt-BR" sz="2800" dirty="0">
              <a:latin typeface="Arial" panose="020B0604020202020204" pitchFamily="34" charset="0"/>
              <a:cs typeface="Arial" panose="020B0604020202020204" pitchFamily="34" charset="0"/>
            </a:endParaRPr>
          </a:p>
          <a:p>
            <a:pPr marL="457200" indent="-457200" algn="just">
              <a:lnSpc>
                <a:spcPct val="107000"/>
              </a:lnSpc>
              <a:spcAft>
                <a:spcPts val="800"/>
              </a:spcAft>
              <a:buFont typeface="Arial" panose="020B0604020202020204" pitchFamily="34" charset="0"/>
              <a:buChar char="•"/>
            </a:pPr>
            <a:endParaRPr lang="pt-BR" sz="2800" dirty="0">
              <a:latin typeface="Arial" panose="020B0604020202020204" pitchFamily="34" charset="0"/>
              <a:ea typeface="Calibri" panose="020F0502020204030204" pitchFamily="34" charset="0"/>
              <a:cs typeface="Arial" panose="020B0604020202020204" pitchFamily="34" charset="0"/>
            </a:endParaRPr>
          </a:p>
        </p:txBody>
      </p:sp>
      <p:sp>
        <p:nvSpPr>
          <p:cNvPr id="3" name="Retângulo 2"/>
          <p:cNvSpPr/>
          <p:nvPr/>
        </p:nvSpPr>
        <p:spPr>
          <a:xfrm>
            <a:off x="4053751" y="746164"/>
            <a:ext cx="3238590" cy="707886"/>
          </a:xfrm>
          <a:prstGeom prst="rect">
            <a:avLst/>
          </a:prstGeom>
        </p:spPr>
        <p:txBody>
          <a:bodyPr wrap="square">
            <a:spAutoFit/>
          </a:bodyPr>
          <a:lstStyle/>
          <a:p>
            <a:r>
              <a:rPr lang="pt-BR" sz="4000" b="1" u="sng" dirty="0">
                <a:solidFill>
                  <a:schemeClr val="accent3">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Metodologia</a:t>
            </a:r>
            <a:endParaRPr lang="pt-BR" sz="4000" b="1" u="sng"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0098" y="5460281"/>
            <a:ext cx="1397719" cy="1397719"/>
          </a:xfrm>
          <a:prstGeom prst="rect">
            <a:avLst/>
          </a:prstGeom>
        </p:spPr>
      </p:pic>
      <p:sp>
        <p:nvSpPr>
          <p:cNvPr id="13" name="CaixaDeTexto 12">
            <a:extLst>
              <a:ext uri="{FF2B5EF4-FFF2-40B4-BE49-F238E27FC236}">
                <a16:creationId xmlns:a16="http://schemas.microsoft.com/office/drawing/2014/main" xmlns="" id="{E9D5BB6D-A45B-1046-ED8F-A054D21B3075}"/>
              </a:ext>
            </a:extLst>
          </p:cNvPr>
          <p:cNvSpPr txBox="1"/>
          <p:nvPr/>
        </p:nvSpPr>
        <p:spPr>
          <a:xfrm>
            <a:off x="525780" y="1893471"/>
            <a:ext cx="10264318" cy="3566810"/>
          </a:xfrm>
          <a:prstGeom prst="rect">
            <a:avLst/>
          </a:prstGeom>
          <a:noFill/>
        </p:spPr>
        <p:txBody>
          <a:bodyPr wrap="square">
            <a:spAutoFit/>
          </a:bodyPr>
          <a:lstStyle/>
          <a:p>
            <a:pPr algn="ctr">
              <a:lnSpc>
                <a:spcPct val="107000"/>
              </a:lnSpc>
              <a:spcAft>
                <a:spcPts val="800"/>
              </a:spcAft>
            </a:pPr>
            <a:r>
              <a:rPr lang="pt-BR" sz="2000" dirty="0">
                <a:latin typeface="Arial" panose="020B0604020202020204" pitchFamily="34" charset="0"/>
                <a:ea typeface="Segoe UI" panose="020B0502040204020203" pitchFamily="34" charset="0"/>
                <a:cs typeface="Arial" panose="020B0604020202020204" pitchFamily="34" charset="0"/>
              </a:rPr>
              <a:t>	O </a:t>
            </a:r>
            <a:r>
              <a:rPr lang="pt-BR" sz="2000" dirty="0">
                <a:effectLst/>
                <a:latin typeface="Arial" panose="020B0604020202020204" pitchFamily="34" charset="0"/>
                <a:ea typeface="Segoe UI" panose="020B0502040204020203" pitchFamily="34" charset="0"/>
                <a:cs typeface="Arial" panose="020B0604020202020204" pitchFamily="34" charset="0"/>
              </a:rPr>
              <a:t>foco principal não </a:t>
            </a:r>
            <a:r>
              <a:rPr lang="pt-BR" sz="2000" dirty="0">
                <a:latin typeface="Arial" panose="020B0604020202020204" pitchFamily="34" charset="0"/>
                <a:ea typeface="Segoe UI" panose="020B0502040204020203" pitchFamily="34" charset="0"/>
                <a:cs typeface="Arial" panose="020B0604020202020204" pitchFamily="34" charset="0"/>
              </a:rPr>
              <a:t>é </a:t>
            </a:r>
            <a:r>
              <a:rPr lang="pt-BR" sz="2000" dirty="0">
                <a:effectLst/>
                <a:latin typeface="Arial" panose="020B0604020202020204" pitchFamily="34" charset="0"/>
                <a:ea typeface="Segoe UI" panose="020B0502040204020203" pitchFamily="34" charset="0"/>
                <a:cs typeface="Arial" panose="020B0604020202020204" pitchFamily="34" charset="0"/>
              </a:rPr>
              <a:t>a geração de energia e o assoreamento de rios (como proposto da primeira vez pelos criadores do projeto). Mas sim um aperfeiçoamento do mesmo, que estará focado em um sistema que supervisionará todo ou grande parte do seu hardware coletando e nos fornecendo uma leitura de dados.</a:t>
            </a:r>
            <a:endParaRPr lang="pt-BR" sz="20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pt-BR" sz="2000" dirty="0">
                <a:effectLst/>
                <a:latin typeface="Arial" panose="020B0604020202020204" pitchFamily="34" charset="0"/>
                <a:ea typeface="Calibri" panose="020F0502020204030204" pitchFamily="34" charset="0"/>
                <a:cs typeface="Arial" panose="020B0604020202020204" pitchFamily="34" charset="0"/>
              </a:rPr>
              <a:t>	</a:t>
            </a:r>
            <a:r>
              <a:rPr lang="pt-BR" sz="2000" dirty="0">
                <a:effectLst/>
                <a:latin typeface="Arial" panose="020B0604020202020204" pitchFamily="34" charset="0"/>
                <a:ea typeface="Segoe UI" panose="020B0502040204020203" pitchFamily="34" charset="0"/>
                <a:cs typeface="Arial" panose="020B0604020202020204" pitchFamily="34" charset="0"/>
              </a:rPr>
              <a:t>Neste cenário</a:t>
            </a:r>
            <a:r>
              <a:rPr lang="pt-BR" sz="2000" dirty="0">
                <a:latin typeface="Arial" panose="020B0604020202020204" pitchFamily="34" charset="0"/>
                <a:ea typeface="Segoe UI" panose="020B0502040204020203" pitchFamily="34" charset="0"/>
                <a:cs typeface="Arial" panose="020B0604020202020204" pitchFamily="34" charset="0"/>
              </a:rPr>
              <a:t> </a:t>
            </a:r>
            <a:r>
              <a:rPr lang="pt-BR" sz="2000" dirty="0">
                <a:effectLst/>
                <a:latin typeface="Arial" panose="020B0604020202020204" pitchFamily="34" charset="0"/>
                <a:ea typeface="Segoe UI" panose="020B0502040204020203" pitchFamily="34" charset="0"/>
                <a:cs typeface="Arial" panose="020B0604020202020204" pitchFamily="34" charset="0"/>
              </a:rPr>
              <a:t>utilizaremos o “</a:t>
            </a:r>
            <a:r>
              <a:rPr lang="pt-BR" sz="2000" b="1" dirty="0">
                <a:latin typeface="Arial" panose="020B0604020202020204" pitchFamily="34" charset="0"/>
                <a:ea typeface="Segoe UI" panose="020B0502040204020203" pitchFamily="34" charset="0"/>
                <a:cs typeface="Arial" panose="020B0604020202020204" pitchFamily="34" charset="0"/>
              </a:rPr>
              <a:t>S</a:t>
            </a:r>
            <a:r>
              <a:rPr lang="pt-BR" sz="2000" b="1" dirty="0">
                <a:effectLst/>
                <a:latin typeface="Arial" panose="020B0604020202020204" pitchFamily="34" charset="0"/>
                <a:ea typeface="Segoe UI" panose="020B0502040204020203" pitchFamily="34" charset="0"/>
                <a:cs typeface="Arial" panose="020B0604020202020204" pitchFamily="34" charset="0"/>
              </a:rPr>
              <a:t>oftware Supervisório ScadaBR</a:t>
            </a:r>
            <a:r>
              <a:rPr lang="pt-BR" sz="2000" dirty="0">
                <a:effectLst/>
                <a:latin typeface="Arial" panose="020B0604020202020204" pitchFamily="34" charset="0"/>
                <a:ea typeface="Segoe UI" panose="020B0502040204020203" pitchFamily="34" charset="0"/>
                <a:cs typeface="Arial" panose="020B0604020202020204" pitchFamily="34" charset="0"/>
              </a:rPr>
              <a:t>” (Software livre) que é capaz de gerar e implementar imagens de projetos para minimizar impactos negativos </a:t>
            </a:r>
            <a:r>
              <a:rPr lang="pt-BR" sz="2000" dirty="0">
                <a:latin typeface="Arial" panose="020B0604020202020204" pitchFamily="34" charset="0"/>
                <a:ea typeface="Segoe UI" panose="020B0502040204020203" pitchFamily="34" charset="0"/>
                <a:cs typeface="Arial" panose="020B0604020202020204" pitchFamily="34" charset="0"/>
              </a:rPr>
              <a:t>a</a:t>
            </a:r>
            <a:r>
              <a:rPr lang="pt-BR" sz="2000" dirty="0">
                <a:effectLst/>
                <a:latin typeface="Arial" panose="020B0604020202020204" pitchFamily="34" charset="0"/>
                <a:ea typeface="Segoe UI" panose="020B0502040204020203" pitchFamily="34" charset="0"/>
                <a:cs typeface="Arial" panose="020B0604020202020204" pitchFamily="34" charset="0"/>
              </a:rPr>
              <a:t>través do monitoramento de processos, seguindo a mesma ideologia de um IHM – “Interface homem máquina”</a:t>
            </a:r>
            <a:endParaRPr lang="pt-BR" sz="2000" b="1" dirty="0">
              <a:latin typeface="Arial" panose="020B0604020202020204" pitchFamily="34" charset="0"/>
              <a:ea typeface="Segoe UI" panose="020B0502040204020203" pitchFamily="34" charset="0"/>
              <a:cs typeface="Arial" panose="020B0604020202020204" pitchFamily="34" charset="0"/>
            </a:endParaRPr>
          </a:p>
          <a:p>
            <a:pPr algn="ctr">
              <a:lnSpc>
                <a:spcPct val="107000"/>
              </a:lnSpc>
              <a:spcAft>
                <a:spcPts val="800"/>
              </a:spcAft>
            </a:pPr>
            <a:r>
              <a:rPr lang="pt-BR" sz="2000" dirty="0">
                <a:latin typeface="Arial" panose="020B0604020202020204" pitchFamily="34" charset="0"/>
                <a:ea typeface="Segoe UI" panose="020B0502040204020203" pitchFamily="34" charset="0"/>
                <a:cs typeface="Arial" panose="020B0604020202020204" pitchFamily="34" charset="0"/>
              </a:rPr>
              <a:t>	U</a:t>
            </a:r>
            <a:r>
              <a:rPr lang="pt-BR" sz="2000" dirty="0">
                <a:effectLst/>
                <a:latin typeface="Arial" panose="020B0604020202020204" pitchFamily="34" charset="0"/>
                <a:ea typeface="Segoe UI" panose="020B0502040204020203" pitchFamily="34" charset="0"/>
                <a:cs typeface="Arial" panose="020B0604020202020204" pitchFamily="34" charset="0"/>
              </a:rPr>
              <a:t>tiliza</a:t>
            </a:r>
            <a:r>
              <a:rPr lang="pt-BR" sz="2000" dirty="0">
                <a:latin typeface="Arial" panose="020B0604020202020204" pitchFamily="34" charset="0"/>
                <a:ea typeface="Segoe UI" panose="020B0502040204020203" pitchFamily="34" charset="0"/>
                <a:cs typeface="Arial" panose="020B0604020202020204" pitchFamily="34" charset="0"/>
              </a:rPr>
              <a:t>remos</a:t>
            </a:r>
            <a:r>
              <a:rPr lang="pt-BR" sz="2000" dirty="0">
                <a:effectLst/>
                <a:latin typeface="Arial" panose="020B0604020202020204" pitchFamily="34" charset="0"/>
                <a:ea typeface="Segoe UI" panose="020B0502040204020203" pitchFamily="34" charset="0"/>
                <a:cs typeface="Arial" panose="020B0604020202020204" pitchFamily="34" charset="0"/>
              </a:rPr>
              <a:t> um microcontrolador “</a:t>
            </a:r>
            <a:r>
              <a:rPr lang="pt-BR" sz="2000" dirty="0">
                <a:latin typeface="Arial" panose="020B0604020202020204" pitchFamily="34" charset="0"/>
                <a:ea typeface="Segoe UI" panose="020B0502040204020203" pitchFamily="34" charset="0"/>
                <a:cs typeface="Arial" panose="020B0604020202020204" pitchFamily="34" charset="0"/>
              </a:rPr>
              <a:t>ESP</a:t>
            </a:r>
            <a:r>
              <a:rPr lang="pt-BR" sz="2000" dirty="0">
                <a:effectLst/>
                <a:latin typeface="Arial" panose="020B0604020202020204" pitchFamily="34" charset="0"/>
                <a:ea typeface="Segoe UI" panose="020B0502040204020203" pitchFamily="34" charset="0"/>
                <a:cs typeface="Arial" panose="020B0604020202020204" pitchFamily="34" charset="0"/>
              </a:rPr>
              <a:t>32” em rede sem fio “</a:t>
            </a:r>
            <a:r>
              <a:rPr lang="pt-BR" sz="2000" dirty="0">
                <a:latin typeface="Arial" panose="020B0604020202020204" pitchFamily="34" charset="0"/>
                <a:ea typeface="Segoe UI" panose="020B0502040204020203" pitchFamily="34" charset="0"/>
                <a:cs typeface="Arial" panose="020B0604020202020204" pitchFamily="34" charset="0"/>
              </a:rPr>
              <a:t>W</a:t>
            </a:r>
            <a:r>
              <a:rPr lang="pt-BR" sz="2000" dirty="0">
                <a:effectLst/>
                <a:latin typeface="Arial" panose="020B0604020202020204" pitchFamily="34" charset="0"/>
                <a:ea typeface="Segoe UI" panose="020B0502040204020203" pitchFamily="34" charset="0"/>
                <a:cs typeface="Arial" panose="020B0604020202020204" pitchFamily="34" charset="0"/>
              </a:rPr>
              <a:t>ireless”, que nos permitirá ter um controle dos parâmetros atravé</a:t>
            </a:r>
            <a:r>
              <a:rPr lang="pt-BR" sz="2000" dirty="0">
                <a:latin typeface="Arial" panose="020B0604020202020204" pitchFamily="34" charset="0"/>
                <a:ea typeface="Segoe UI" panose="020B0502040204020203" pitchFamily="34" charset="0"/>
                <a:cs typeface="Arial" panose="020B0604020202020204" pitchFamily="34" charset="0"/>
              </a:rPr>
              <a:t>s </a:t>
            </a:r>
            <a:r>
              <a:rPr lang="pt-BR" sz="2000" dirty="0">
                <a:effectLst/>
                <a:latin typeface="Arial" panose="020B0604020202020204" pitchFamily="34" charset="0"/>
                <a:ea typeface="Segoe UI" panose="020B0502040204020203" pitchFamily="34" charset="0"/>
                <a:cs typeface="Arial" panose="020B0604020202020204" pitchFamily="34" charset="0"/>
              </a:rPr>
              <a:t>da leitura de sensores</a:t>
            </a:r>
            <a:r>
              <a:rPr lang="pt-BR" sz="2000" dirty="0">
                <a:latin typeface="Arial" panose="020B0604020202020204" pitchFamily="34" charset="0"/>
                <a:ea typeface="Segoe UI" panose="020B0502040204020203" pitchFamily="34" charset="0"/>
                <a:cs typeface="Arial" panose="020B0604020202020204" pitchFamily="34" charset="0"/>
              </a:rPr>
              <a:t>.</a:t>
            </a:r>
            <a:endParaRPr lang="pt-BR"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42779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xmlns="" id="{FFBDA58A-C7AE-7326-E135-129E4CBEA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3326" y="5885524"/>
            <a:ext cx="1137684" cy="1137684"/>
          </a:xfrm>
          <a:prstGeom prst="rect">
            <a:avLst/>
          </a:prstGeom>
        </p:spPr>
      </p:pic>
      <p:sp>
        <p:nvSpPr>
          <p:cNvPr id="5" name="CaixaDeTexto 4">
            <a:extLst>
              <a:ext uri="{FF2B5EF4-FFF2-40B4-BE49-F238E27FC236}">
                <a16:creationId xmlns:a16="http://schemas.microsoft.com/office/drawing/2014/main" xmlns="" id="{6F1B7D44-F495-11D1-1606-054AF6CB304A}"/>
              </a:ext>
            </a:extLst>
          </p:cNvPr>
          <p:cNvSpPr txBox="1"/>
          <p:nvPr/>
        </p:nvSpPr>
        <p:spPr>
          <a:xfrm>
            <a:off x="1422080" y="3215353"/>
            <a:ext cx="9347835" cy="830997"/>
          </a:xfrm>
          <a:prstGeom prst="rect">
            <a:avLst/>
          </a:prstGeom>
          <a:noFill/>
        </p:spPr>
        <p:txBody>
          <a:bodyPr wrap="square" rtlCol="0">
            <a:spAutoFit/>
          </a:bodyPr>
          <a:lstStyle/>
          <a:p>
            <a:pPr algn="ctr"/>
            <a:r>
              <a:rPr lang="pt-BR" sz="2400" b="1" dirty="0">
                <a:latin typeface="Arial" panose="020B0604020202020204" pitchFamily="34" charset="0"/>
                <a:cs typeface="Arial" panose="020B0604020202020204" pitchFamily="34" charset="0"/>
              </a:rPr>
              <a:t>Demonstração das telas e informações observadas, após início dos processos:</a:t>
            </a:r>
            <a:endParaRPr lang="pt-BR" sz="2400" b="1" dirty="0"/>
          </a:p>
        </p:txBody>
      </p:sp>
      <p:pic>
        <p:nvPicPr>
          <p:cNvPr id="6" name="Imagem 5">
            <a:extLst>
              <a:ext uri="{FF2B5EF4-FFF2-40B4-BE49-F238E27FC236}">
                <a16:creationId xmlns:a16="http://schemas.microsoft.com/office/drawing/2014/main" xmlns="" id="{334BF9B1-D211-575E-FC94-F783EB15B014}"/>
              </a:ext>
            </a:extLst>
          </p:cNvPr>
          <p:cNvPicPr>
            <a:picLocks noChangeAspect="1"/>
          </p:cNvPicPr>
          <p:nvPr/>
        </p:nvPicPr>
        <p:blipFill>
          <a:blip r:embed="rId3"/>
          <a:stretch>
            <a:fillRect/>
          </a:stretch>
        </p:blipFill>
        <p:spPr>
          <a:xfrm>
            <a:off x="999301" y="1190926"/>
            <a:ext cx="10193395" cy="1847248"/>
          </a:xfrm>
          <a:prstGeom prst="rect">
            <a:avLst/>
          </a:prstGeom>
        </p:spPr>
      </p:pic>
    </p:spTree>
    <p:extLst>
      <p:ext uri="{BB962C8B-B14F-4D97-AF65-F5344CB8AC3E}">
        <p14:creationId xmlns:p14="http://schemas.microsoft.com/office/powerpoint/2010/main" val="387096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07AB82F-8D53-9F1B-D40F-A1EA8D19DCE8}"/>
              </a:ext>
            </a:extLst>
          </p:cNvPr>
          <p:cNvSpPr>
            <a:spLocks noGrp="1"/>
          </p:cNvSpPr>
          <p:nvPr>
            <p:ph type="subTitle" idx="1"/>
          </p:nvPr>
        </p:nvSpPr>
        <p:spPr>
          <a:xfrm>
            <a:off x="568565" y="2012483"/>
            <a:ext cx="10404761" cy="2294751"/>
          </a:xfrm>
        </p:spPr>
        <p:txBody>
          <a:bodyPr>
            <a:normAutofit fontScale="25000" lnSpcReduction="20000"/>
          </a:bodyPr>
          <a:lstStyle/>
          <a:p>
            <a:pPr marL="6350" algn="ctr">
              <a:lnSpc>
                <a:spcPct val="170000"/>
              </a:lnSpc>
              <a:spcAft>
                <a:spcPts val="25"/>
              </a:spcAft>
            </a:pPr>
            <a:r>
              <a:rPr lang="pt-BR" sz="9600" b="1" dirty="0">
                <a:solidFill>
                  <a:schemeClr val="tx1"/>
                </a:solidFill>
                <a:effectLst/>
                <a:latin typeface="Arial" panose="020B0604020202020204" pitchFamily="34" charset="0"/>
                <a:ea typeface="Quattrocento Sans" panose="020F0502020204030204" pitchFamily="34" charset="0"/>
                <a:cs typeface="Arial" panose="020B0604020202020204" pitchFamily="34" charset="0"/>
              </a:rPr>
              <a:t>ScadaBR: Origem e História</a:t>
            </a:r>
            <a:endParaRPr lang="pt-BR" sz="9600" b="1" dirty="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6350" algn="ctr">
              <a:lnSpc>
                <a:spcPct val="170000"/>
              </a:lnSpc>
              <a:spcAft>
                <a:spcPts val="25"/>
              </a:spcAft>
            </a:pPr>
            <a:r>
              <a:rPr lang="pt-BR" sz="9600" b="1" dirty="0">
                <a:solidFill>
                  <a:schemeClr val="tx1"/>
                </a:solidFill>
                <a:effectLst/>
                <a:latin typeface="Arial" panose="020B0604020202020204" pitchFamily="34" charset="0"/>
                <a:ea typeface="Quattrocento Sans" panose="020F0502020204030204" pitchFamily="34" charset="0"/>
                <a:cs typeface="Arial" panose="020B0604020202020204" pitchFamily="34" charset="0"/>
              </a:rPr>
              <a:t>O ScadaBR foi criado por uma equipe de profissionais brasileiros experientes, inspirados pelas soluções SCADA existentes, mas com o objetivo de oferecer uma alternativa de código aberto. Lançado em 2011, o projeto rapidamente ganhou popularidade na comunidade de automação industrial, especialmente no Brasil, graças à sua flexibilidade e baixo custo.</a:t>
            </a:r>
            <a:endParaRPr lang="pt-BR" sz="9600" b="1" dirty="0">
              <a:solidFill>
                <a:schemeClr val="tx1"/>
              </a:solidFill>
              <a:effectLst/>
              <a:latin typeface="Arial" panose="020B0604020202020204" pitchFamily="34" charset="0"/>
              <a:ea typeface="Arial" panose="020B0604020202020204" pitchFamily="34" charset="0"/>
              <a:cs typeface="Arial" panose="020B0604020202020204" pitchFamily="34" charset="0"/>
            </a:endParaRPr>
          </a:p>
          <a:p>
            <a:endParaRPr lang="pt-BR" dirty="0"/>
          </a:p>
        </p:txBody>
      </p:sp>
      <p:pic>
        <p:nvPicPr>
          <p:cNvPr id="4" name="Imagem 3">
            <a:extLst>
              <a:ext uri="{FF2B5EF4-FFF2-40B4-BE49-F238E27FC236}">
                <a16:creationId xmlns:a16="http://schemas.microsoft.com/office/drawing/2014/main" xmlns="" id="{D3464F1D-0D3F-B1C2-2BA3-2C2565DB7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3326" y="5885524"/>
            <a:ext cx="1137684" cy="1137684"/>
          </a:xfrm>
          <a:prstGeom prst="rect">
            <a:avLst/>
          </a:prstGeom>
        </p:spPr>
      </p:pic>
      <p:sp>
        <p:nvSpPr>
          <p:cNvPr id="9" name="CaixaDeTexto 8">
            <a:extLst>
              <a:ext uri="{FF2B5EF4-FFF2-40B4-BE49-F238E27FC236}">
                <a16:creationId xmlns:a16="http://schemas.microsoft.com/office/drawing/2014/main" xmlns="" id="{AFE61FA1-C891-8F22-10AF-8F8290B9C812}"/>
              </a:ext>
            </a:extLst>
          </p:cNvPr>
          <p:cNvSpPr txBox="1"/>
          <p:nvPr/>
        </p:nvSpPr>
        <p:spPr>
          <a:xfrm>
            <a:off x="3570670" y="1173718"/>
            <a:ext cx="4400550" cy="646331"/>
          </a:xfrm>
          <a:prstGeom prst="rect">
            <a:avLst/>
          </a:prstGeom>
          <a:noFill/>
        </p:spPr>
        <p:txBody>
          <a:bodyPr wrap="square" rtlCol="0">
            <a:spAutoFit/>
          </a:bodyPr>
          <a:lstStyle/>
          <a:p>
            <a:r>
              <a:rPr lang="pt-BR" sz="3600" b="1" u="sng" dirty="0">
                <a:solidFill>
                  <a:schemeClr val="accent3">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Software ScadaBR</a:t>
            </a:r>
          </a:p>
        </p:txBody>
      </p:sp>
    </p:spTree>
    <p:extLst>
      <p:ext uri="{BB962C8B-B14F-4D97-AF65-F5344CB8AC3E}">
        <p14:creationId xmlns:p14="http://schemas.microsoft.com/office/powerpoint/2010/main" val="2542367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4629F3-02CE-F200-E9BA-59783386E303}"/>
              </a:ext>
            </a:extLst>
          </p:cNvPr>
          <p:cNvSpPr>
            <a:spLocks noGrp="1"/>
          </p:cNvSpPr>
          <p:nvPr>
            <p:ph type="title"/>
          </p:nvPr>
        </p:nvSpPr>
        <p:spPr>
          <a:xfrm>
            <a:off x="2483537" y="724825"/>
            <a:ext cx="6683586" cy="704850"/>
          </a:xfrm>
        </p:spPr>
        <p:txBody>
          <a:bodyPr>
            <a:normAutofit fontScale="90000"/>
          </a:bodyPr>
          <a:lstStyle/>
          <a:p>
            <a:pPr>
              <a:lnSpc>
                <a:spcPct val="150000"/>
              </a:lnSpc>
            </a:pPr>
            <a:r>
              <a:rPr lang="pt-BR" sz="4000" b="1" dirty="0">
                <a:solidFill>
                  <a:schemeClr val="accent3">
                    <a:lumMod val="75000"/>
                  </a:schemeClr>
                </a:solidFill>
                <a:effectLst>
                  <a:outerShdw blurRad="38100" dist="38100" dir="2700000" algn="tl">
                    <a:srgbClr val="000000">
                      <a:alpha val="43137"/>
                    </a:srgbClr>
                  </a:outerShdw>
                </a:effectLst>
                <a:latin typeface="Arial" panose="020B0604020202020204" pitchFamily="34" charset="0"/>
                <a:ea typeface="AR PL UKai TW MBE" panose="02000503000000000000" pitchFamily="2" charset="-128"/>
                <a:cs typeface="Arial" panose="020B0604020202020204" pitchFamily="34" charset="0"/>
              </a:rPr>
              <a:t>Mas afinal, o que é ScadaBR?</a:t>
            </a:r>
            <a:r>
              <a:rPr lang="pt-BR" sz="1800" dirty="0">
                <a:effectLst/>
                <a:latin typeface="Arial" panose="020B0604020202020204" pitchFamily="34" charset="0"/>
                <a:ea typeface="Arial" panose="020B0604020202020204" pitchFamily="34" charset="0"/>
              </a:rPr>
              <a:t/>
            </a:r>
            <a:br>
              <a:rPr lang="pt-BR" sz="1800" dirty="0">
                <a:effectLst/>
                <a:latin typeface="Arial" panose="020B0604020202020204" pitchFamily="34" charset="0"/>
                <a:ea typeface="Arial" panose="020B0604020202020204" pitchFamily="34" charset="0"/>
              </a:rPr>
            </a:br>
            <a:endParaRPr lang="pt-BR" dirty="0"/>
          </a:p>
        </p:txBody>
      </p:sp>
      <p:sp>
        <p:nvSpPr>
          <p:cNvPr id="3" name="Content Placeholder 2">
            <a:extLst>
              <a:ext uri="{FF2B5EF4-FFF2-40B4-BE49-F238E27FC236}">
                <a16:creationId xmlns:a16="http://schemas.microsoft.com/office/drawing/2014/main" xmlns="" id="{353C9163-E0AD-F0DB-0FCF-5637ACDD4295}"/>
              </a:ext>
            </a:extLst>
          </p:cNvPr>
          <p:cNvSpPr>
            <a:spLocks noGrp="1"/>
          </p:cNvSpPr>
          <p:nvPr>
            <p:ph idx="1"/>
          </p:nvPr>
        </p:nvSpPr>
        <p:spPr>
          <a:xfrm>
            <a:off x="677334" y="1717213"/>
            <a:ext cx="10295992" cy="3880773"/>
          </a:xfrm>
        </p:spPr>
        <p:txBody>
          <a:bodyPr>
            <a:normAutofit fontScale="70000" lnSpcReduction="20000"/>
          </a:bodyPr>
          <a:lstStyle/>
          <a:p>
            <a:pPr marL="0" indent="0" algn="l">
              <a:lnSpc>
                <a:spcPct val="147000"/>
              </a:lnSpc>
              <a:spcAft>
                <a:spcPts val="25"/>
              </a:spcAft>
              <a:buNone/>
            </a:pPr>
            <a:r>
              <a:rPr lang="pt-BR" sz="2800" b="1" dirty="0">
                <a:effectLst/>
                <a:latin typeface="Arial" panose="020B0604020202020204" pitchFamily="34" charset="0"/>
                <a:ea typeface="Quattrocento Sans" panose="020B0502050000020003" pitchFamily="34" charset="0"/>
                <a:cs typeface="Arial" panose="020B0604020202020204" pitchFamily="34" charset="0"/>
              </a:rPr>
              <a:t>ScadaBR é uma plataforma SCADA (Supervisão, Controle e Aquisição de Dados) que permite a visualização, monitoramento e controle de sistemas industriais. </a:t>
            </a:r>
            <a:endParaRPr lang="pt-BR" sz="2800" b="1" dirty="0">
              <a:latin typeface="Arial" panose="020B0604020202020204" pitchFamily="34" charset="0"/>
              <a:ea typeface="Quattrocento Sans" panose="020B0502050000020003" pitchFamily="34" charset="0"/>
              <a:cs typeface="Arial" panose="020B0604020202020204" pitchFamily="34" charset="0"/>
            </a:endParaRPr>
          </a:p>
          <a:p>
            <a:pPr marL="0" indent="0" algn="l">
              <a:lnSpc>
                <a:spcPct val="147000"/>
              </a:lnSpc>
              <a:spcAft>
                <a:spcPts val="25"/>
              </a:spcAft>
              <a:buNone/>
            </a:pPr>
            <a:r>
              <a:rPr lang="pt-BR" sz="2800" b="1" dirty="0">
                <a:effectLst/>
                <a:latin typeface="Arial" panose="020B0604020202020204" pitchFamily="34" charset="0"/>
                <a:ea typeface="Quattrocento Sans" panose="020B0502050000020003" pitchFamily="34" charset="0"/>
                <a:cs typeface="Arial" panose="020B0604020202020204" pitchFamily="34" charset="0"/>
              </a:rPr>
              <a:t>Sua versatilidade permite aplicações em diversas áreas, incluindo:</a:t>
            </a:r>
            <a:endParaRPr lang="pt-BR" sz="2800" b="1" dirty="0">
              <a:effectLst/>
              <a:latin typeface="Arial" panose="020B0604020202020204" pitchFamily="34" charset="0"/>
              <a:ea typeface="Arial" panose="020B0604020202020204" pitchFamily="34" charset="0"/>
              <a:cs typeface="Arial" panose="020B0604020202020204" pitchFamily="34" charset="0"/>
            </a:endParaRPr>
          </a:p>
          <a:p>
            <a:pPr>
              <a:lnSpc>
                <a:spcPct val="147000"/>
              </a:lnSpc>
              <a:spcAft>
                <a:spcPts val="25"/>
              </a:spcAft>
              <a:buFont typeface="Wingdings" panose="05000000000000000000" pitchFamily="2" charset="2"/>
              <a:buChar char="Ø"/>
            </a:pPr>
            <a:r>
              <a:rPr lang="pt-BR" sz="2800" b="1" dirty="0">
                <a:effectLst/>
                <a:latin typeface="Arial" panose="020B0604020202020204" pitchFamily="34" charset="0"/>
                <a:ea typeface="Quattrocento Sans" panose="020B0502050000020003" pitchFamily="34" charset="0"/>
                <a:cs typeface="Arial" panose="020B0604020202020204" pitchFamily="34" charset="0"/>
              </a:rPr>
              <a:t>- Controle de processos</a:t>
            </a:r>
            <a:endParaRPr lang="pt-BR" sz="2800" b="1" dirty="0">
              <a:effectLst/>
              <a:latin typeface="Arial" panose="020B0604020202020204" pitchFamily="34" charset="0"/>
              <a:ea typeface="Arial" panose="020B0604020202020204" pitchFamily="34" charset="0"/>
              <a:cs typeface="Arial" panose="020B0604020202020204" pitchFamily="34" charset="0"/>
            </a:endParaRPr>
          </a:p>
          <a:p>
            <a:pPr>
              <a:lnSpc>
                <a:spcPct val="147000"/>
              </a:lnSpc>
              <a:spcAft>
                <a:spcPts val="25"/>
              </a:spcAft>
              <a:buFont typeface="Wingdings" panose="05000000000000000000" pitchFamily="2" charset="2"/>
              <a:buChar char="Ø"/>
            </a:pPr>
            <a:r>
              <a:rPr lang="pt-BR" sz="2800" b="1" dirty="0">
                <a:effectLst/>
                <a:latin typeface="Arial" panose="020B0604020202020204" pitchFamily="34" charset="0"/>
                <a:ea typeface="Quattrocento Sans" panose="020B0502050000020003" pitchFamily="34" charset="0"/>
                <a:cs typeface="Arial" panose="020B0604020202020204" pitchFamily="34" charset="0"/>
              </a:rPr>
              <a:t>- Automação de fábricas</a:t>
            </a:r>
            <a:endParaRPr lang="pt-BR" sz="2800" b="1" dirty="0">
              <a:effectLst/>
              <a:latin typeface="Arial" panose="020B0604020202020204" pitchFamily="34" charset="0"/>
              <a:ea typeface="Arial" panose="020B0604020202020204" pitchFamily="34" charset="0"/>
              <a:cs typeface="Arial" panose="020B0604020202020204" pitchFamily="34" charset="0"/>
            </a:endParaRPr>
          </a:p>
          <a:p>
            <a:pPr>
              <a:lnSpc>
                <a:spcPct val="147000"/>
              </a:lnSpc>
              <a:spcAft>
                <a:spcPts val="25"/>
              </a:spcAft>
              <a:buFont typeface="Wingdings" panose="05000000000000000000" pitchFamily="2" charset="2"/>
              <a:buChar char="Ø"/>
            </a:pPr>
            <a:r>
              <a:rPr lang="pt-BR" sz="2800" b="1" dirty="0">
                <a:effectLst/>
                <a:latin typeface="Arial" panose="020B0604020202020204" pitchFamily="34" charset="0"/>
                <a:ea typeface="Quattrocento Sans" panose="020B0502050000020003" pitchFamily="34" charset="0"/>
                <a:cs typeface="Arial" panose="020B0604020202020204" pitchFamily="34" charset="0"/>
              </a:rPr>
              <a:t>- Gerenciamento de infraestrutura</a:t>
            </a:r>
            <a:endParaRPr lang="pt-BR" sz="2800" b="1" dirty="0">
              <a:effectLst/>
              <a:latin typeface="Arial" panose="020B0604020202020204" pitchFamily="34" charset="0"/>
              <a:ea typeface="Arial" panose="020B0604020202020204" pitchFamily="34" charset="0"/>
              <a:cs typeface="Arial" panose="020B0604020202020204" pitchFamily="34" charset="0"/>
            </a:endParaRPr>
          </a:p>
          <a:p>
            <a:pPr>
              <a:lnSpc>
                <a:spcPct val="147000"/>
              </a:lnSpc>
              <a:spcAft>
                <a:spcPts val="25"/>
              </a:spcAft>
              <a:buFont typeface="Wingdings" panose="05000000000000000000" pitchFamily="2" charset="2"/>
              <a:buChar char="Ø"/>
            </a:pPr>
            <a:r>
              <a:rPr lang="pt-BR" sz="2800" b="1" dirty="0">
                <a:effectLst/>
                <a:latin typeface="Arial" panose="020B0604020202020204" pitchFamily="34" charset="0"/>
                <a:ea typeface="Quattrocento Sans" panose="020B0502050000020003" pitchFamily="34" charset="0"/>
                <a:cs typeface="Arial" panose="020B0604020202020204" pitchFamily="34" charset="0"/>
              </a:rPr>
              <a:t>- Outras aplicações industriais.</a:t>
            </a:r>
            <a:endParaRPr lang="pt-BR" sz="2800" b="1" dirty="0">
              <a:effectLst/>
              <a:latin typeface="Arial" panose="020B0604020202020204" pitchFamily="34" charset="0"/>
              <a:ea typeface="Arial" panose="020B0604020202020204" pitchFamily="34" charset="0"/>
              <a:cs typeface="Arial" panose="020B0604020202020204" pitchFamily="34" charset="0"/>
            </a:endParaRPr>
          </a:p>
          <a:p>
            <a:endParaRPr lang="pt-BR" dirty="0"/>
          </a:p>
        </p:txBody>
      </p:sp>
      <p:pic>
        <p:nvPicPr>
          <p:cNvPr id="4" name="Imagem 3">
            <a:extLst>
              <a:ext uri="{FF2B5EF4-FFF2-40B4-BE49-F238E27FC236}">
                <a16:creationId xmlns:a16="http://schemas.microsoft.com/office/drawing/2014/main" xmlns="" id="{496E5DD0-5356-D658-0453-6B8ECA1C0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3326" y="5885524"/>
            <a:ext cx="1137684" cy="1137684"/>
          </a:xfrm>
          <a:prstGeom prst="rect">
            <a:avLst/>
          </a:prstGeom>
        </p:spPr>
      </p:pic>
    </p:spTree>
    <p:extLst>
      <p:ext uri="{BB962C8B-B14F-4D97-AF65-F5344CB8AC3E}">
        <p14:creationId xmlns:p14="http://schemas.microsoft.com/office/powerpoint/2010/main" val="3656295770"/>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do">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7F39120443CCCC42B21BB3BBCBEF5CEC" ma:contentTypeVersion="3" ma:contentTypeDescription="Crie um novo documento." ma:contentTypeScope="" ma:versionID="554ffd7abd6eec80fdf216c09e3b26ff">
  <xsd:schema xmlns:xsd="http://www.w3.org/2001/XMLSchema" xmlns:xs="http://www.w3.org/2001/XMLSchema" xmlns:p="http://schemas.microsoft.com/office/2006/metadata/properties" xmlns:ns2="d22ff971-7f5d-4c92-8c6d-5de384aaf5ef" targetNamespace="http://schemas.microsoft.com/office/2006/metadata/properties" ma:root="true" ma:fieldsID="b6f558506600283129ffd3c18a3331d9" ns2:_="">
    <xsd:import namespace="d22ff971-7f5d-4c92-8c6d-5de384aaf5ef"/>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2ff971-7f5d-4c92-8c6d-5de384aaf5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7B8892-E3D2-4DF2-BBC3-B8F7E49F452A}">
  <ds:schemaRefs>
    <ds:schemaRef ds:uri="http://schemas.microsoft.com/sharepoint/v3/contenttype/forms"/>
  </ds:schemaRefs>
</ds:datastoreItem>
</file>

<file path=customXml/itemProps2.xml><?xml version="1.0" encoding="utf-8"?>
<ds:datastoreItem xmlns:ds="http://schemas.openxmlformats.org/officeDocument/2006/customXml" ds:itemID="{0F81D18F-48F0-4DD3-826B-3707EF1D049B}">
  <ds:schemaRefs>
    <ds:schemaRef ds:uri="http://purl.org/dc/terms/"/>
    <ds:schemaRef ds:uri="http://schemas.openxmlformats.org/package/2006/metadata/core-properties"/>
    <ds:schemaRef ds:uri="http://www.w3.org/XML/1998/namespace"/>
    <ds:schemaRef ds:uri="d22ff971-7f5d-4c92-8c6d-5de384aaf5ef"/>
    <ds:schemaRef ds:uri="http://purl.org/dc/dcmitype/"/>
    <ds:schemaRef ds:uri="http://purl.org/dc/elements/1.1/"/>
    <ds:schemaRef ds:uri="http://schemas.microsoft.com/office/2006/documentManagement/type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EDD6CB40-FE4F-42DC-BE83-5DF6128B43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2ff971-7f5d-4c92-8c6d-5de384aaf5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2113</TotalTime>
  <Words>750</Words>
  <Application>Microsoft Office PowerPoint</Application>
  <PresentationFormat>Widescreen</PresentationFormat>
  <Paragraphs>104</Paragraphs>
  <Slides>30</Slides>
  <Notes>1</Notes>
  <HiddenSlides>0</HiddenSlides>
  <MMClips>0</MMClips>
  <ScaleCrop>false</ScaleCrop>
  <HeadingPairs>
    <vt:vector size="6" baseType="variant">
      <vt:variant>
        <vt:lpstr>Fontes usadas</vt:lpstr>
      </vt:variant>
      <vt:variant>
        <vt:i4>11</vt:i4>
      </vt:variant>
      <vt:variant>
        <vt:lpstr>Tema</vt:lpstr>
      </vt:variant>
      <vt:variant>
        <vt:i4>1</vt:i4>
      </vt:variant>
      <vt:variant>
        <vt:lpstr>Títulos de slides</vt:lpstr>
      </vt:variant>
      <vt:variant>
        <vt:i4>30</vt:i4>
      </vt:variant>
    </vt:vector>
  </HeadingPairs>
  <TitlesOfParts>
    <vt:vector size="42" baseType="lpstr">
      <vt:lpstr>AR PL UKai TW MBE</vt:lpstr>
      <vt:lpstr>Arial</vt:lpstr>
      <vt:lpstr>Arial MT</vt:lpstr>
      <vt:lpstr>Calibri</vt:lpstr>
      <vt:lpstr>Quattrocento Sans</vt:lpstr>
      <vt:lpstr>Segoe UI</vt:lpstr>
      <vt:lpstr>Symbol</vt:lpstr>
      <vt:lpstr>Times New Roman</vt:lpstr>
      <vt:lpstr>Trebuchet MS</vt:lpstr>
      <vt:lpstr>Wingdings</vt:lpstr>
      <vt:lpstr>Wingdings 3</vt:lpstr>
      <vt:lpstr>Facetado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Mas afinal, o que é ScadaBR? </vt:lpstr>
      <vt:lpstr>Aplicação do ScadaBR no TCC: </vt:lpstr>
      <vt:lpstr>As telas apresentaram um layout simples, mas funcional, da planta, proporcionando uma visualização clara e intuitiva dos sistemas e equipamentos.  </vt:lpstr>
      <vt:lpstr>Exemplo e demonstração de uso do software Scada.</vt:lpstr>
      <vt:lpstr>Apresentação do PowerPoint</vt:lpstr>
      <vt:lpstr>Tela _BOMBAS _ STOP</vt:lpstr>
      <vt:lpstr>Tela -COMPORTA_STOP</vt:lpstr>
      <vt:lpstr>Tela - SEPARADOR_STOP</vt:lpstr>
      <vt:lpstr>Tela -MOTORES_STOP</vt:lpstr>
      <vt:lpstr>TELA_ SENSORES_STOP</vt:lpstr>
      <vt:lpstr>Tela -GERADOR_ STOP</vt:lpstr>
      <vt:lpstr>Tela -PRINCIPAL -START</vt:lpstr>
      <vt:lpstr>Tela BOMBAS -START</vt:lpstr>
      <vt:lpstr>Tela -MOTORES -START</vt:lpstr>
      <vt:lpstr>Tela -SEPARADOR- START</vt:lpstr>
      <vt:lpstr>Tela SENSORES -START</vt:lpstr>
      <vt:lpstr>Tela GERADOR - START</vt:lpstr>
      <vt:lpstr>Tela COMPORTA -START</vt:lpstr>
      <vt:lpstr>Custos do Retrofit</vt:lpstr>
      <vt:lpstr>CONCLUSÃO:</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maquina recicladora de lata alumínio</dc:title>
  <dc:creator>VITOR OLIVEIRA DOS SANTOS</dc:creator>
  <cp:lastModifiedBy>User</cp:lastModifiedBy>
  <cp:revision>406</cp:revision>
  <dcterms:created xsi:type="dcterms:W3CDTF">2022-05-25T00:25:20Z</dcterms:created>
  <dcterms:modified xsi:type="dcterms:W3CDTF">2024-12-10T23:36:15Z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0x0101007F39120443CCCC42B21BB3BBCBEF5CEC</vt:lpwstr>
  </property>
</Properties>
</file>