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44.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71BF715-06FD-448C-A8E2-F2761539C38F}">
  <a:tblStyle styleId="{671BF715-06FD-448C-A8E2-F2761539C38F}" styleName="Table_0">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A2D1526E-8264-403B-9F48-ED5A07406EAC}" styleName="Table_1">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CF1EE2AC-5096-4CB0-BB6A-2F0EA1102F36}" styleName="Table_2">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58FB0946-32CD-45BD-8E3E-65EC49A2C7F7}" styleName="Table_3">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D2498BC6-CA45-4BBC-A7FA-34E0D112F5C9}" styleName="Table_4">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4596CDC1-B3D9-4AE4-B753-3E765DFCFB13}" styleName="Table_5">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2C83980C-C14E-423E-AE4A-A4C082CC564A}" styleName="Table_6">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 styleId="{6367476F-E8CE-4D57-AF8C-F2A6BD72C5D7}" styleName="Table_7">
    <a:wholeTbl>
      <a:tcStyle>
        <a:tcBdr>
          <a:left>
            <a:ln cap="flat" w="12700">
              <a:solidFill>
                <a:srgbClr val="000000"/>
              </a:solidFill>
              <a:prstDash val="solid"/>
              <a:round/>
              <a:headEnd len="med" w="med" type="none"/>
              <a:tailEnd len="med" w="med" type="none"/>
            </a:ln>
          </a:left>
          <a:right>
            <a:ln cap="flat" w="12700">
              <a:solidFill>
                <a:srgbClr val="000000"/>
              </a:solidFill>
              <a:prstDash val="solid"/>
              <a:round/>
              <a:headEnd len="med" w="med" type="none"/>
              <a:tailEnd len="med" w="med" type="none"/>
            </a:ln>
          </a:right>
          <a:top>
            <a:ln cap="flat" w="12700">
              <a:solidFill>
                <a:srgbClr val="000000"/>
              </a:solidFill>
              <a:prstDash val="solid"/>
              <a:round/>
              <a:headEnd len="med" w="med" type="none"/>
              <a:tailEnd len="med" w="med" type="none"/>
            </a:ln>
          </a:top>
          <a:bottom>
            <a:ln cap="flat" w="12700">
              <a:solidFill>
                <a:srgbClr val="000000"/>
              </a:solidFill>
              <a:prstDash val="solid"/>
              <a:round/>
              <a:headEnd len="med" w="med" type="none"/>
              <a:tailEnd len="med" w="med" type="none"/>
            </a:ln>
          </a:bottom>
          <a:insideH>
            <a:ln cap="flat" w="12700">
              <a:solidFill>
                <a:srgbClr val="000000"/>
              </a:solidFill>
              <a:prstDash val="solid"/>
              <a:round/>
              <a:headEnd len="med" w="med" type="none"/>
              <a:tailEnd len="med" w="med" type="none"/>
            </a:ln>
          </a:insideH>
          <a:insideV>
            <a:ln cap="flat"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49" Type="http://schemas.openxmlformats.org/officeDocument/2006/relationships/slide" Target="slides/slide4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2.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s-419"/>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08.png"/><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hyperlink" Target="http://sourceforge.net/projects/jppf-project/files/jppf-project/jppf%205.0/JPPF-5.0-application-template.zip/download"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ourceforge.net/projects/jppf-project/files/jppf-project/jppf%205.0/JPPF-5.0-samples-pack.zip/download" TargetMode="External"/><Relationship Id="rId3" Type="http://schemas.openxmlformats.org/officeDocument/2006/relationships/hyperlink" Target="http://www.jppf.org" TargetMode="External"/><Relationship Id="rId6" Type="http://schemas.openxmlformats.org/officeDocument/2006/relationships/hyperlink" Target="http://sourceforge.net/projects/jppf-project/files/jppf-project/jppf%205.0/JPPF-5.0-application-template.zip/download" TargetMode="External"/><Relationship Id="rId5" Type="http://schemas.openxmlformats.org/officeDocument/2006/relationships/hyperlink" Target="http://www.jppf.org/samples-pack/MatrixMultiplication/Readme.php" TargetMode="External"/><Relationship Id="rId7" Type="http://schemas.openxmlformats.org/officeDocument/2006/relationships/hyperlink" Target="https://internetenunclic.wikispaces.com/grid"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05.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3" Type="http://schemas.openxmlformats.org/officeDocument/2006/relationships/image" Target="../media/image06.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09.jpg"/><Relationship Id="rId3" Type="http://schemas.openxmlformats.org/officeDocument/2006/relationships/image" Target="../media/image11.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 Id="rId3" Type="http://schemas.openxmlformats.org/officeDocument/2006/relationships/hyperlink" Target="http://sourceforge.net/projects/jppf-project/files/jppf-project/jppf%205.0/JPPF-5.0-application-template.zip/download"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ourceforge.net/projects/jppf-project/files/jppf-project/jppf%205.0/JPPF-5.0-samples-pack.zip/download" TargetMode="External"/><Relationship Id="rId3" Type="http://schemas.openxmlformats.org/officeDocument/2006/relationships/hyperlink" Target="http://www.jppf.org" TargetMode="External"/><Relationship Id="rId6" Type="http://schemas.openxmlformats.org/officeDocument/2006/relationships/hyperlink" Target="http://sourceforge.net/projects/jppf-project/files/jppf-project/jppf%205.0/JPPF-5.0-application-template.zip/download" TargetMode="External"/><Relationship Id="rId5" Type="http://schemas.openxmlformats.org/officeDocument/2006/relationships/hyperlink" Target="http://www.jppf.org/samples-pack/MatrixMultiplication/Readme.php" TargetMode="External"/><Relationship Id="rId7" Type="http://schemas.openxmlformats.org/officeDocument/2006/relationships/hyperlink" Target="https://internetenunclic.wikispaces.com/grid"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2.jpg"/><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85800" y="1300757"/>
            <a:ext cx="7772400" cy="1684199"/>
          </a:xfrm>
          <a:prstGeom prst="rect">
            <a:avLst/>
          </a:prstGeom>
        </p:spPr>
        <p:txBody>
          <a:bodyPr anchorCtr="0" anchor="b" bIns="91425" lIns="91425" rIns="91425" tIns="91425">
            <a:noAutofit/>
          </a:bodyPr>
          <a:lstStyle/>
          <a:p>
            <a:pPr>
              <a:spcBef>
                <a:spcPts val="0"/>
              </a:spcBef>
              <a:buNone/>
            </a:pPr>
            <a:r>
              <a:rPr lang="es-419"/>
              <a:t>JPPF</a:t>
            </a:r>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rPr lang="es-419"/>
              <a:t>GRID de Java</a:t>
            </a:r>
          </a:p>
        </p:txBody>
      </p:sp>
      <p:sp>
        <p:nvSpPr>
          <p:cNvPr id="37" name="Shape 37"/>
          <p:cNvSpPr txBox="1"/>
          <p:nvPr/>
        </p:nvSpPr>
        <p:spPr>
          <a:xfrm>
            <a:off x="3953350" y="3723825"/>
            <a:ext cx="4356899" cy="1184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b="1" lang="es-419">
                <a:solidFill>
                  <a:schemeClr val="dk1"/>
                </a:solidFill>
              </a:rPr>
              <a:t>Juan Marcelo Luvián Mendoza</a:t>
            </a:r>
          </a:p>
          <a:p>
            <a:pPr lvl="0" rtl="0">
              <a:lnSpc>
                <a:spcPct val="115000"/>
              </a:lnSpc>
              <a:spcBef>
                <a:spcPts val="0"/>
              </a:spcBef>
              <a:buClr>
                <a:schemeClr val="dk1"/>
              </a:buClr>
              <a:buSzPct val="78571"/>
              <a:buFont typeface="Arial"/>
              <a:buNone/>
            </a:pPr>
            <a:r>
              <a:rPr b="1" lang="es-419">
                <a:solidFill>
                  <a:schemeClr val="dk1"/>
                </a:solidFill>
              </a:rPr>
              <a:t>Jesus Alberto Rodríguez Hernández</a:t>
            </a:r>
          </a:p>
          <a:p>
            <a:pPr lvl="0" rtl="0">
              <a:lnSpc>
                <a:spcPct val="115000"/>
              </a:lnSpc>
              <a:spcBef>
                <a:spcPts val="0"/>
              </a:spcBef>
              <a:buClr>
                <a:schemeClr val="dk1"/>
              </a:buClr>
              <a:buSzPct val="78571"/>
              <a:buFont typeface="Arial"/>
              <a:buNone/>
            </a:pPr>
            <a:r>
              <a:rPr b="1" lang="es-419">
                <a:solidFill>
                  <a:schemeClr val="dk1"/>
                </a:solidFill>
              </a:rPr>
              <a:t>Jorge Luis Jácome Domínguez</a:t>
            </a:r>
          </a:p>
          <a:p>
            <a:pPr lvl="0" rtl="0">
              <a:lnSpc>
                <a:spcPct val="115000"/>
              </a:lnSpc>
              <a:spcBef>
                <a:spcPts val="0"/>
              </a:spcBef>
              <a:buClr>
                <a:schemeClr val="dk1"/>
              </a:buClr>
              <a:buSzPct val="78571"/>
              <a:buFont typeface="Arial"/>
              <a:buNone/>
            </a:pPr>
            <a:r>
              <a:rPr b="1" lang="es-419">
                <a:solidFill>
                  <a:schemeClr val="dk1"/>
                </a:solidFill>
              </a:rPr>
              <a:t>Eduardo Loyo Martínez</a:t>
            </a:r>
          </a:p>
          <a:p>
            <a:pPr lvl="0" rtl="0">
              <a:lnSpc>
                <a:spcPct val="115000"/>
              </a:lnSpc>
              <a:spcBef>
                <a:spcPts val="0"/>
              </a:spcBef>
              <a:buClr>
                <a:schemeClr val="dk1"/>
              </a:buClr>
              <a:buSzPct val="78571"/>
              <a:buFont typeface="Arial"/>
              <a:buNone/>
            </a:pPr>
            <a:r>
              <a:rPr b="1" lang="es-419">
                <a:solidFill>
                  <a:schemeClr val="dk1"/>
                </a:solidFill>
              </a:rPr>
              <a:t>Julián Galván Viveros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Ventajas de JPPF</a:t>
            </a:r>
          </a:p>
        </p:txBody>
      </p:sp>
      <p:sp>
        <p:nvSpPr>
          <p:cNvPr id="95" name="Shape 95"/>
          <p:cNvSpPr txBox="1"/>
          <p:nvPr>
            <p:ph idx="1" type="body"/>
          </p:nvPr>
        </p:nvSpPr>
        <p:spPr>
          <a:xfrm>
            <a:off x="155875" y="1460500"/>
            <a:ext cx="8740199" cy="3465299"/>
          </a:xfrm>
          <a:prstGeom prst="rect">
            <a:avLst/>
          </a:prstGeom>
        </p:spPr>
        <p:txBody>
          <a:bodyPr anchorCtr="0" anchor="t" bIns="91425" lIns="91425" rIns="91425" tIns="91425">
            <a:noAutofit/>
          </a:bodyPr>
          <a:lstStyle/>
          <a:p>
            <a:pPr indent="-381000" lvl="0" marL="457200" rtl="0" algn="just">
              <a:lnSpc>
                <a:spcPct val="115000"/>
              </a:lnSpc>
              <a:spcBef>
                <a:spcPts val="0"/>
              </a:spcBef>
              <a:buClr>
                <a:schemeClr val="dk1"/>
              </a:buClr>
              <a:buSzPct val="100000"/>
              <a:buFont typeface="Arial"/>
              <a:buChar char="●"/>
            </a:pPr>
            <a:r>
              <a:rPr lang="es-419" sz="2400">
                <a:solidFill>
                  <a:schemeClr val="dk1"/>
                </a:solidFill>
              </a:rPr>
              <a:t>Facilidad de instalación.</a:t>
            </a:r>
          </a:p>
          <a:p>
            <a:pPr indent="-381000" lvl="0" marL="457200" rtl="0" algn="just">
              <a:lnSpc>
                <a:spcPct val="115000"/>
              </a:lnSpc>
              <a:spcBef>
                <a:spcPts val="0"/>
              </a:spcBef>
              <a:buClr>
                <a:schemeClr val="dk1"/>
              </a:buClr>
              <a:buSzPct val="100000"/>
              <a:buFont typeface="Arial"/>
              <a:buChar char="●"/>
            </a:pPr>
            <a:r>
              <a:rPr lang="es-419" sz="2400">
                <a:solidFill>
                  <a:schemeClr val="dk1"/>
                </a:solidFill>
              </a:rPr>
              <a:t>Implementación de componentes JPPF más de un grupo es tan simple como copiar archivos a través de FTP o cualquier otro sistema de archivos de red. </a:t>
            </a:r>
          </a:p>
          <a:p>
            <a:pPr indent="-381000" lvl="0" marL="457200" rtl="0" algn="just">
              <a:lnSpc>
                <a:spcPct val="115000"/>
              </a:lnSpc>
              <a:spcBef>
                <a:spcPts val="0"/>
              </a:spcBef>
              <a:buClr>
                <a:schemeClr val="dk1"/>
              </a:buClr>
              <a:buSzPct val="100000"/>
              <a:buFont typeface="Arial"/>
              <a:buChar char="●"/>
            </a:pPr>
            <a:r>
              <a:rPr lang="es-419" sz="2400">
                <a:solidFill>
                  <a:schemeClr val="dk1"/>
                </a:solidFill>
              </a:rPr>
              <a:t>Permite a los desarrolladores centrarse en su núcleo de desarrollo de software, en lugar de perder el tiempo en la complejidad de procesamiento paralelo y distribuido.</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Desventajas de JPPF</a:t>
            </a:r>
          </a:p>
        </p:txBody>
      </p:sp>
      <p:sp>
        <p:nvSpPr>
          <p:cNvPr id="101" name="Shape 101"/>
          <p:cNvSpPr txBox="1"/>
          <p:nvPr>
            <p:ph idx="1" type="body"/>
          </p:nvPr>
        </p:nvSpPr>
        <p:spPr>
          <a:xfrm>
            <a:off x="191325" y="1460500"/>
            <a:ext cx="8688900" cy="3465299"/>
          </a:xfrm>
          <a:prstGeom prst="rect">
            <a:avLst/>
          </a:prstGeom>
        </p:spPr>
        <p:txBody>
          <a:bodyPr anchorCtr="0" anchor="t" bIns="91425" lIns="91425" rIns="91425" tIns="91425">
            <a:noAutofit/>
          </a:bodyPr>
          <a:lstStyle/>
          <a:p>
            <a:pPr lvl="0" rtl="0" algn="just">
              <a:lnSpc>
                <a:spcPct val="115000"/>
              </a:lnSpc>
              <a:spcBef>
                <a:spcPts val="0"/>
              </a:spcBef>
              <a:buNone/>
            </a:pPr>
            <a:r>
              <a:rPr lang="es-419" sz="2400">
                <a:solidFill>
                  <a:schemeClr val="dk1"/>
                </a:solidFill>
              </a:rPr>
              <a:t>● Recursos heterogéneos: JPPF debe ser capaz de poder utilizar cualquier tipo de recurso que maneje el sistema, si no no se podrá hacer nada. </a:t>
            </a:r>
          </a:p>
          <a:p>
            <a:pPr lvl="0" rtl="0" algn="just">
              <a:lnSpc>
                <a:spcPct val="115000"/>
              </a:lnSpc>
              <a:spcBef>
                <a:spcPts val="0"/>
              </a:spcBef>
              <a:buNone/>
            </a:pPr>
            <a:r>
              <a:rPr lang="es-419" sz="2400">
                <a:solidFill>
                  <a:schemeClr val="dk1"/>
                </a:solidFill>
              </a:rPr>
              <a:t>● Hay varios recursos que deben controlarse externamente y que influyen en el funcionamiento del grid. </a:t>
            </a:r>
          </a:p>
          <a:p>
            <a:pPr lvl="0" rtl="0" algn="just">
              <a:lnSpc>
                <a:spcPct val="115000"/>
              </a:lnSpc>
              <a:spcBef>
                <a:spcPts val="0"/>
              </a:spcBef>
              <a:buNone/>
            </a:pPr>
            <a:r>
              <a:rPr lang="es-419" sz="2400">
                <a:solidFill>
                  <a:schemeClr val="dk1"/>
                </a:solidFill>
              </a:rPr>
              <a:t>● Necesidad de desarrollo de aplicaciones para usar el grid.</a:t>
            </a:r>
          </a:p>
          <a:p>
            <a:pPr lvl="0" algn="just">
              <a:lnSpc>
                <a:spcPct val="115000"/>
              </a:lnSpc>
              <a:spcBef>
                <a:spcPts val="0"/>
              </a:spcBef>
              <a:buNone/>
            </a:pPr>
            <a:r>
              <a:rPr lang="es-419" sz="2400">
                <a:solidFill>
                  <a:schemeClr val="dk1"/>
                </a:solidFill>
              </a:rPr>
              <a:t>Comunicación lenta y no uniforme.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600"/>
              <a:t>Caso de estudio </a:t>
            </a:r>
          </a:p>
        </p:txBody>
      </p:sp>
      <p:sp>
        <p:nvSpPr>
          <p:cNvPr id="107" name="Shape 107"/>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lgn="just">
              <a:spcBef>
                <a:spcPts val="0"/>
              </a:spcBef>
              <a:buNone/>
            </a:pPr>
            <a:r>
              <a:rPr lang="es-419"/>
              <a:t>Por ejemplo: </a:t>
            </a:r>
          </a:p>
          <a:p>
            <a:pPr indent="-419100" lvl="0" marL="457200" algn="just">
              <a:spcBef>
                <a:spcPts val="0"/>
              </a:spcBef>
              <a:buClr>
                <a:schemeClr val="dk2"/>
              </a:buClr>
              <a:buSzPct val="100000"/>
              <a:buFont typeface="Arial"/>
              <a:buChar char="●"/>
            </a:pPr>
            <a:r>
              <a:rPr lang="es-419"/>
              <a:t>Servidores Web o FTP, donde es posible distribuir la atención de los clientes a diferentes nodos.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Ejemplo de JPPF</a:t>
            </a:r>
          </a:p>
        </p:txBody>
      </p:sp>
      <p:sp>
        <p:nvSpPr>
          <p:cNvPr id="113" name="Shape 113"/>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s-419" sz="2400"/>
              <a:t>Ejemplo Multiplicación de matriz donde las tareas o iteraciones requeridas se distribuyen en diferentes nodos para agilizar su procesamiento.</a:t>
            </a:r>
          </a:p>
          <a:p>
            <a:pPr rtl="0">
              <a:spcBef>
                <a:spcPts val="0"/>
              </a:spcBef>
              <a:buNone/>
            </a:pPr>
            <a:r>
              <a:rPr lang="es-419" sz="2400"/>
              <a:t> </a:t>
            </a:r>
            <a:br>
              <a:rPr lang="es-419" sz="2400"/>
            </a:br>
          </a:p>
          <a:p>
            <a:pPr>
              <a:spcBef>
                <a:spcPts val="0"/>
              </a:spcBef>
              <a:buNone/>
            </a:pPr>
            <a:r>
              <a:t/>
            </a:r>
            <a:endParaRPr/>
          </a:p>
        </p:txBody>
      </p:sp>
      <p:pic>
        <p:nvPicPr>
          <p:cNvPr id="114" name="Shape 114"/>
          <p:cNvPicPr preferRelativeResize="0"/>
          <p:nvPr/>
        </p:nvPicPr>
        <p:blipFill>
          <a:blip r:embed="rId3">
            <a:alphaModFix/>
          </a:blip>
          <a:stretch>
            <a:fillRect/>
          </a:stretch>
        </p:blipFill>
        <p:spPr>
          <a:xfrm>
            <a:off x="4065425" y="2725475"/>
            <a:ext cx="3564699" cy="23456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Diagrama de clases</a:t>
            </a:r>
          </a:p>
        </p:txBody>
      </p:sp>
      <p:sp>
        <p:nvSpPr>
          <p:cNvPr id="120" name="Shape 120"/>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121" name="Shape 121"/>
          <p:cNvPicPr preferRelativeResize="0"/>
          <p:nvPr/>
        </p:nvPicPr>
        <p:blipFill>
          <a:blip r:embed="rId3">
            <a:alphaModFix/>
          </a:blip>
          <a:stretch>
            <a:fillRect/>
          </a:stretch>
        </p:blipFill>
        <p:spPr>
          <a:xfrm>
            <a:off x="272900" y="1476175"/>
            <a:ext cx="8681625" cy="33719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000"/>
              <a:t>Resultado de ejecución de ejemplo</a:t>
            </a:r>
          </a:p>
        </p:txBody>
      </p:sp>
      <p:sp>
        <p:nvSpPr>
          <p:cNvPr id="127" name="Shape 127"/>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s-419" sz="1100">
                <a:solidFill>
                  <a:schemeClr val="dk1"/>
                </a:solidFill>
              </a:rPr>
              <a:t>log4j:WARN No appenders could be found for logger (org.jppf.utils.JPPFConfiguration).</a:t>
            </a:r>
          </a:p>
          <a:p>
            <a:pPr lvl="0" rtl="0">
              <a:spcBef>
                <a:spcPts val="0"/>
              </a:spcBef>
              <a:buClr>
                <a:schemeClr val="dk1"/>
              </a:buClr>
              <a:buSzPct val="100000"/>
              <a:buFont typeface="Arial"/>
              <a:buNone/>
            </a:pPr>
            <a:r>
              <a:rPr lang="es-419" sz="1100">
                <a:solidFill>
                  <a:schemeClr val="dk1"/>
                </a:solidFill>
              </a:rPr>
              <a:t>log4j:WARN Please initialize the log4j system properly.</a:t>
            </a:r>
          </a:p>
          <a:p>
            <a:pPr lvl="0" rtl="0">
              <a:spcBef>
                <a:spcPts val="0"/>
              </a:spcBef>
              <a:buClr>
                <a:schemeClr val="dk1"/>
              </a:buClr>
              <a:buSzPct val="100000"/>
              <a:buFont typeface="Arial"/>
              <a:buNone/>
            </a:pPr>
            <a:r>
              <a:rPr lang="es-419" sz="1100">
                <a:solidFill>
                  <a:schemeClr val="dk1"/>
                </a:solidFill>
              </a:rPr>
              <a:t>client process id: 5844, uuid: B438AE8D-FCED-96DE-2F94-84E0C63D2C22</a:t>
            </a:r>
          </a:p>
          <a:p>
            <a:pPr lvl="0" rtl="0">
              <a:spcBef>
                <a:spcPts val="0"/>
              </a:spcBef>
              <a:buClr>
                <a:schemeClr val="dk1"/>
              </a:buClr>
              <a:buSzPct val="100000"/>
              <a:buFont typeface="Arial"/>
              <a:buNone/>
            </a:pPr>
            <a:r>
              <a:rPr lang="es-419" sz="1100">
                <a:solidFill>
                  <a:schemeClr val="dk1"/>
                </a:solidFill>
              </a:rPr>
              <a:t>_* Corriendo demo de Matriz con tamaño = 300*300 para 10 iteraciones_</a:t>
            </a:r>
          </a:p>
          <a:p>
            <a:pPr lvl="0" rtl="0">
              <a:spcBef>
                <a:spcPts val="0"/>
              </a:spcBef>
              <a:buClr>
                <a:schemeClr val="dk1"/>
              </a:buClr>
              <a:buSzPct val="100000"/>
              <a:buFont typeface="Arial"/>
              <a:buNone/>
            </a:pPr>
            <a:r>
              <a:rPr lang="es-419" sz="1100">
                <a:solidFill>
                  <a:schemeClr val="dk1"/>
                </a:solidFill>
              </a:rPr>
              <a:t>_Cálculo secuencial realizado en 00:00:00.124_</a:t>
            </a:r>
          </a:p>
          <a:p>
            <a:pPr lvl="0" rtl="0">
              <a:spcBef>
                <a:spcPts val="0"/>
              </a:spcBef>
              <a:buClr>
                <a:schemeClr val="dk1"/>
              </a:buClr>
              <a:buSzPct val="100000"/>
              <a:buFont typeface="Arial"/>
              <a:buNone/>
            </a:pPr>
            <a:r>
              <a:rPr lang="es-419" sz="1100">
                <a:solidFill>
                  <a:schemeClr val="dk1"/>
                </a:solidFill>
              </a:rPr>
              <a:t>[client: jppf_discovery-1-1 - ClassServer] Attempting connection to the class server at 192.168.0.111:11111</a:t>
            </a:r>
          </a:p>
          <a:p>
            <a:pPr lvl="0" rtl="0">
              <a:spcBef>
                <a:spcPts val="0"/>
              </a:spcBef>
              <a:buClr>
                <a:schemeClr val="dk1"/>
              </a:buClr>
              <a:buSzPct val="100000"/>
              <a:buFont typeface="Arial"/>
              <a:buNone/>
            </a:pPr>
            <a:r>
              <a:rPr lang="es-419" sz="1100">
                <a:solidFill>
                  <a:schemeClr val="dk1"/>
                </a:solidFill>
              </a:rPr>
              <a:t>[client: jppf_discovery-1-1 - ClassServer] Reconnected to the class server</a:t>
            </a:r>
          </a:p>
          <a:p>
            <a:pPr lvl="0" rtl="0">
              <a:spcBef>
                <a:spcPts val="0"/>
              </a:spcBef>
              <a:buClr>
                <a:schemeClr val="dk1"/>
              </a:buClr>
              <a:buSzPct val="100000"/>
              <a:buFont typeface="Arial"/>
              <a:buNone/>
            </a:pPr>
            <a:r>
              <a:rPr lang="es-419" sz="1100">
                <a:solidFill>
                  <a:schemeClr val="dk1"/>
                </a:solidFill>
              </a:rPr>
              <a:t>[client: jppf_discovery-1-1 - TasksServer] Attempting connection to the task server at 192.168.0.111:11111</a:t>
            </a:r>
          </a:p>
          <a:p>
            <a:pPr lvl="0" rtl="0">
              <a:spcBef>
                <a:spcPts val="0"/>
              </a:spcBef>
              <a:buClr>
                <a:schemeClr val="dk1"/>
              </a:buClr>
              <a:buSzPct val="100000"/>
              <a:buFont typeface="Arial"/>
              <a:buNone/>
            </a:pPr>
            <a:r>
              <a:rPr lang="es-419" sz="1100">
                <a:solidFill>
                  <a:schemeClr val="dk1"/>
                </a:solidFill>
              </a:rPr>
              <a:t>[client: jppf_discovery-1-1 - TasksServer] Reconnected to the JPPF task server</a:t>
            </a:r>
          </a:p>
          <a:p>
            <a:pPr lvl="0" rtl="0">
              <a:spcBef>
                <a:spcPts val="0"/>
              </a:spcBef>
              <a:buClr>
                <a:schemeClr val="dk1"/>
              </a:buClr>
              <a:buSzPct val="100000"/>
              <a:buFont typeface="Arial"/>
              <a:buNone/>
            </a:pPr>
            <a:r>
              <a:rPr lang="es-419" sz="1100">
                <a:solidFill>
                  <a:schemeClr val="dk1"/>
                </a:solidFill>
              </a:rPr>
              <a:t>_Iteracion #1 hecho en 00:00:03.349_</a:t>
            </a:r>
          </a:p>
          <a:p>
            <a:pPr lvl="0" rtl="0">
              <a:spcBef>
                <a:spcPts val="0"/>
              </a:spcBef>
              <a:buClr>
                <a:schemeClr val="dk1"/>
              </a:buClr>
              <a:buSzPct val="100000"/>
              <a:buFont typeface="Arial"/>
              <a:buNone/>
            </a:pPr>
            <a:r>
              <a:rPr lang="es-419" sz="1100">
                <a:solidFill>
                  <a:schemeClr val="dk1"/>
                </a:solidFill>
              </a:rPr>
              <a:t>_Iteracion #2 hecho en 00:00:00.282_</a:t>
            </a:r>
          </a:p>
          <a:p>
            <a:pPr lvl="0" rtl="0">
              <a:spcBef>
                <a:spcPts val="0"/>
              </a:spcBef>
              <a:buClr>
                <a:schemeClr val="dk1"/>
              </a:buClr>
              <a:buSzPct val="100000"/>
              <a:buFont typeface="Arial"/>
              <a:buNone/>
            </a:pPr>
            <a:r>
              <a:rPr lang="es-419" sz="1100">
                <a:solidFill>
                  <a:schemeClr val="dk1"/>
                </a:solidFill>
              </a:rPr>
              <a:t>_Iteracion #3 hecho en 00:00:00.259_</a:t>
            </a:r>
          </a:p>
          <a:p>
            <a:pPr lvl="0" rtl="0">
              <a:spcBef>
                <a:spcPts val="0"/>
              </a:spcBef>
              <a:buClr>
                <a:schemeClr val="dk1"/>
              </a:buClr>
              <a:buSzPct val="100000"/>
              <a:buFont typeface="Arial"/>
              <a:buNone/>
            </a:pPr>
            <a:r>
              <a:rPr lang="es-419" sz="1100">
                <a:solidFill>
                  <a:schemeClr val="dk1"/>
                </a:solidFill>
              </a:rPr>
              <a:t>_Iteracion #4 hecho en 00:00:00.268_</a:t>
            </a:r>
          </a:p>
          <a:p>
            <a:pPr lvl="0" rtl="0">
              <a:spcBef>
                <a:spcPts val="0"/>
              </a:spcBef>
              <a:buClr>
                <a:schemeClr val="dk1"/>
              </a:buClr>
              <a:buSzPct val="100000"/>
              <a:buFont typeface="Arial"/>
              <a:buNone/>
            </a:pPr>
            <a:r>
              <a:rPr lang="es-419" sz="1100">
                <a:solidFill>
                  <a:schemeClr val="dk1"/>
                </a:solidFill>
              </a:rPr>
              <a:t>_Iteracion #5 hecho en 00:00:00.211_</a:t>
            </a:r>
          </a:p>
          <a:p>
            <a:pPr lvl="0" rtl="0">
              <a:spcBef>
                <a:spcPts val="0"/>
              </a:spcBef>
              <a:buClr>
                <a:schemeClr val="dk1"/>
              </a:buClr>
              <a:buSzPct val="100000"/>
              <a:buFont typeface="Arial"/>
              <a:buNone/>
            </a:pPr>
            <a:r>
              <a:rPr lang="es-419" sz="1100">
                <a:solidFill>
                  <a:schemeClr val="dk1"/>
                </a:solidFill>
              </a:rPr>
              <a:t>_Iteracion #6 hecho en 00:00:00.251_</a:t>
            </a:r>
          </a:p>
          <a:p>
            <a:pPr lvl="0" rtl="0">
              <a:spcBef>
                <a:spcPts val="0"/>
              </a:spcBef>
              <a:buClr>
                <a:schemeClr val="dk1"/>
              </a:buClr>
              <a:buSzPct val="100000"/>
              <a:buFont typeface="Arial"/>
              <a:buNone/>
            </a:pPr>
            <a:r>
              <a:rPr lang="es-419" sz="1100">
                <a:solidFill>
                  <a:schemeClr val="dk1"/>
                </a:solidFill>
              </a:rPr>
              <a:t>_Iteracion #7 hecho en 00:00:00.198_</a:t>
            </a:r>
          </a:p>
          <a:p>
            <a:pPr lvl="0" rtl="0">
              <a:spcBef>
                <a:spcPts val="0"/>
              </a:spcBef>
              <a:buClr>
                <a:schemeClr val="dk1"/>
              </a:buClr>
              <a:buSzPct val="100000"/>
              <a:buFont typeface="Arial"/>
              <a:buNone/>
            </a:pPr>
            <a:r>
              <a:rPr lang="es-419" sz="1100">
                <a:solidFill>
                  <a:schemeClr val="dk1"/>
                </a:solidFill>
              </a:rPr>
              <a:t>_Iteracion #8 hecho en 00:00:00.201_</a:t>
            </a:r>
          </a:p>
          <a:p>
            <a:pPr lvl="0" rtl="0">
              <a:spcBef>
                <a:spcPts val="0"/>
              </a:spcBef>
              <a:buClr>
                <a:schemeClr val="dk1"/>
              </a:buClr>
              <a:buSzPct val="100000"/>
              <a:buFont typeface="Arial"/>
              <a:buNone/>
            </a:pPr>
            <a:r>
              <a:rPr lang="es-419" sz="1100">
                <a:solidFill>
                  <a:schemeClr val="dk1"/>
                </a:solidFill>
              </a:rPr>
              <a:t>_Iteracion #9 hecho en 00:00:00.245_</a:t>
            </a:r>
          </a:p>
          <a:p>
            <a:pPr lvl="0" rtl="0">
              <a:spcBef>
                <a:spcPts val="0"/>
              </a:spcBef>
              <a:buClr>
                <a:schemeClr val="dk1"/>
              </a:buClr>
              <a:buSzPct val="100000"/>
              <a:buFont typeface="Arial"/>
              <a:buNone/>
            </a:pPr>
            <a:r>
              <a:rPr lang="es-419" sz="1100">
                <a:solidFill>
                  <a:schemeClr val="dk1"/>
                </a:solidFill>
              </a:rPr>
              <a:t>_Iteracion #10 hecho en 00:00:00.150_</a:t>
            </a:r>
          </a:p>
          <a:p>
            <a:pPr lvl="0">
              <a:spcBef>
                <a:spcPts val="0"/>
              </a:spcBef>
              <a:buClr>
                <a:schemeClr val="dk1"/>
              </a:buClr>
              <a:buSzPct val="100000"/>
              <a:buFont typeface="Arial"/>
              <a:buNone/>
            </a:pPr>
            <a:r>
              <a:rPr lang="es-419" sz="1100">
                <a:solidFill>
                  <a:schemeClr val="dk1"/>
                </a:solidFill>
              </a:rPr>
              <a:t>_Tiempo de iteración: 00:00:00.541_</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s-419" sz="3000"/>
              <a:t>Resultados del ejemplo de matriz </a:t>
            </a:r>
          </a:p>
        </p:txBody>
      </p:sp>
      <p:graphicFrame>
        <p:nvGraphicFramePr>
          <p:cNvPr id="133" name="Shape 133"/>
          <p:cNvGraphicFramePr/>
          <p:nvPr/>
        </p:nvGraphicFramePr>
        <p:xfrm>
          <a:off x="1676394" y="1770746"/>
          <a:ext cx="3000000" cy="3000000"/>
        </p:xfrm>
        <a:graphic>
          <a:graphicData uri="http://schemas.openxmlformats.org/drawingml/2006/table">
            <a:tbl>
              <a:tblPr>
                <a:noFill/>
                <a:tableStyleId>{A2D1526E-8264-403B-9F48-ED5A07406EAC}</a:tableStyleId>
              </a:tblPr>
              <a:tblGrid>
                <a:gridCol w="1085850"/>
                <a:gridCol w="933450"/>
                <a:gridCol w="933450"/>
                <a:gridCol w="962025"/>
                <a:gridCol w="952500"/>
                <a:gridCol w="923925"/>
              </a:tblGrid>
              <a:tr h="266700">
                <a:tc rowSpan="2">
                  <a:txBody>
                    <a:bodyPr>
                      <a:noAutofit/>
                    </a:bodyPr>
                    <a:lstStyle/>
                    <a:p>
                      <a:pPr lvl="0" rtl="0" algn="ctr">
                        <a:spcBef>
                          <a:spcPts val="0"/>
                        </a:spcBef>
                        <a:buNone/>
                      </a:pPr>
                      <a:r>
                        <a:rPr lang="es-419"/>
                        <a:t>Número de computadoras</a:t>
                      </a:r>
                    </a:p>
                  </a:txBody>
                  <a:tcPr marT="63500" marB="63500" marR="63500" marL="63500"/>
                </a:tc>
                <a:tc gridSpan="5">
                  <a:txBody>
                    <a:bodyPr>
                      <a:noAutofit/>
                    </a:bodyPr>
                    <a:lstStyle/>
                    <a:p>
                      <a:pPr lvl="0" rtl="0" algn="ctr">
                        <a:spcBef>
                          <a:spcPts val="0"/>
                        </a:spcBef>
                        <a:buNone/>
                      </a:pPr>
                      <a:r>
                        <a:rPr lang="es-419"/>
                        <a:t>Tiempo en segundos</a:t>
                      </a:r>
                    </a:p>
                  </a:txBody>
                  <a:tcPr marT="63500" marB="63500" marR="63500" marL="63500"/>
                </a:tc>
                <a:tc hMerge="1"/>
                <a:tc hMerge="1"/>
                <a:tc hMerge="1"/>
                <a:tc hMerge="1"/>
              </a:tr>
              <a:tr h="266700">
                <a:tc vMerge="1"/>
                <a:tc>
                  <a:txBody>
                    <a:bodyPr>
                      <a:noAutofit/>
                    </a:bodyPr>
                    <a:lstStyle/>
                    <a:p>
                      <a:pPr lvl="0" rtl="0">
                        <a:spcBef>
                          <a:spcPts val="0"/>
                        </a:spcBef>
                        <a:buNone/>
                      </a:pPr>
                      <a:r>
                        <a:rPr lang="es-419"/>
                        <a:t>Prueba 1</a:t>
                      </a:r>
                    </a:p>
                  </a:txBody>
                  <a:tcPr marT="63500" marB="63500" marR="63500" marL="63500"/>
                </a:tc>
                <a:tc>
                  <a:txBody>
                    <a:bodyPr>
                      <a:noAutofit/>
                    </a:bodyPr>
                    <a:lstStyle/>
                    <a:p>
                      <a:pPr lvl="0" rtl="0">
                        <a:spcBef>
                          <a:spcPts val="0"/>
                        </a:spcBef>
                        <a:buNone/>
                      </a:pPr>
                      <a:r>
                        <a:rPr lang="es-419"/>
                        <a:t>Prueba 2</a:t>
                      </a:r>
                    </a:p>
                  </a:txBody>
                  <a:tcPr marT="63500" marB="63500" marR="63500" marL="63500"/>
                </a:tc>
                <a:tc>
                  <a:txBody>
                    <a:bodyPr>
                      <a:noAutofit/>
                    </a:bodyPr>
                    <a:lstStyle/>
                    <a:p>
                      <a:pPr lvl="0" rtl="0">
                        <a:spcBef>
                          <a:spcPts val="0"/>
                        </a:spcBef>
                        <a:buNone/>
                      </a:pPr>
                      <a:r>
                        <a:rPr lang="es-419"/>
                        <a:t>Prueba 3</a:t>
                      </a:r>
                    </a:p>
                  </a:txBody>
                  <a:tcPr marT="63500" marB="63500" marR="63500" marL="63500"/>
                </a:tc>
                <a:tc>
                  <a:txBody>
                    <a:bodyPr>
                      <a:noAutofit/>
                    </a:bodyPr>
                    <a:lstStyle/>
                    <a:p>
                      <a:pPr lvl="0" rtl="0">
                        <a:spcBef>
                          <a:spcPts val="0"/>
                        </a:spcBef>
                        <a:buNone/>
                      </a:pPr>
                      <a:r>
                        <a:rPr lang="es-419"/>
                        <a:t>Prueba 4</a:t>
                      </a:r>
                    </a:p>
                  </a:txBody>
                  <a:tcPr marT="63500" marB="63500" marR="63500" marL="63500"/>
                </a:tc>
                <a:tc>
                  <a:txBody>
                    <a:bodyPr>
                      <a:noAutofit/>
                    </a:bodyPr>
                    <a:lstStyle/>
                    <a:p>
                      <a:pPr lvl="0" rtl="0">
                        <a:spcBef>
                          <a:spcPts val="0"/>
                        </a:spcBef>
                        <a:buNone/>
                      </a:pPr>
                      <a:r>
                        <a:rPr lang="es-419"/>
                        <a:t>Prueba 5</a:t>
                      </a:r>
                    </a:p>
                  </a:txBody>
                  <a:tcPr marT="63500" marB="63500" marR="63500" marL="63500"/>
                </a:tc>
              </a:tr>
              <a:tr h="12700">
                <a:tc>
                  <a:txBody>
                    <a:bodyPr>
                      <a:noAutofit/>
                    </a:bodyPr>
                    <a:lstStyle/>
                    <a:p>
                      <a:pPr lvl="0" rtl="0" algn="ctr">
                        <a:spcBef>
                          <a:spcPts val="0"/>
                        </a:spcBef>
                        <a:buNone/>
                      </a:pPr>
                      <a:r>
                        <a:rPr lang="es-419"/>
                        <a:t>7</a:t>
                      </a:r>
                    </a:p>
                  </a:txBody>
                  <a:tcPr marT="63500" marB="63500" marR="63500" marL="63500"/>
                </a:tc>
                <a:tc>
                  <a:txBody>
                    <a:bodyPr>
                      <a:noAutofit/>
                    </a:bodyPr>
                    <a:lstStyle/>
                    <a:p>
                      <a:pPr lvl="0" rtl="0" algn="ctr">
                        <a:spcBef>
                          <a:spcPts val="0"/>
                        </a:spcBef>
                        <a:buNone/>
                      </a:pPr>
                      <a:r>
                        <a:rPr lang="es-419"/>
                        <a:t>13.44</a:t>
                      </a:r>
                    </a:p>
                  </a:txBody>
                  <a:tcPr marT="63500" marB="63500" marR="63500" marL="63500"/>
                </a:tc>
                <a:tc>
                  <a:txBody>
                    <a:bodyPr>
                      <a:noAutofit/>
                    </a:bodyPr>
                    <a:lstStyle/>
                    <a:p>
                      <a:pPr lvl="0" rtl="0" algn="ctr">
                        <a:spcBef>
                          <a:spcPts val="0"/>
                        </a:spcBef>
                        <a:buNone/>
                      </a:pPr>
                      <a:r>
                        <a:rPr lang="es-419"/>
                        <a:t>10.10</a:t>
                      </a:r>
                    </a:p>
                  </a:txBody>
                  <a:tcPr marT="63500" marB="63500" marR="63500" marL="63500"/>
                </a:tc>
                <a:tc>
                  <a:txBody>
                    <a:bodyPr>
                      <a:noAutofit/>
                    </a:bodyPr>
                    <a:lstStyle/>
                    <a:p>
                      <a:pPr lvl="0" rtl="0" algn="ctr">
                        <a:spcBef>
                          <a:spcPts val="0"/>
                        </a:spcBef>
                        <a:buNone/>
                      </a:pPr>
                      <a:r>
                        <a:rPr lang="es-419"/>
                        <a:t>9.88</a:t>
                      </a:r>
                    </a:p>
                  </a:txBody>
                  <a:tcPr marT="63500" marB="63500" marR="63500" marL="63500"/>
                </a:tc>
                <a:tc>
                  <a:txBody>
                    <a:bodyPr>
                      <a:noAutofit/>
                    </a:bodyPr>
                    <a:lstStyle/>
                    <a:p>
                      <a:pPr lvl="0" rtl="0" algn="ctr">
                        <a:spcBef>
                          <a:spcPts val="0"/>
                        </a:spcBef>
                        <a:buNone/>
                      </a:pPr>
                      <a:r>
                        <a:rPr lang="es-419"/>
                        <a:t>10.35</a:t>
                      </a:r>
                    </a:p>
                  </a:txBody>
                  <a:tcPr marT="63500" marB="63500" marR="63500" marL="63500"/>
                </a:tc>
                <a:tc>
                  <a:txBody>
                    <a:bodyPr>
                      <a:noAutofit/>
                    </a:bodyPr>
                    <a:lstStyle/>
                    <a:p>
                      <a:pPr lvl="0" rtl="0" algn="ctr">
                        <a:spcBef>
                          <a:spcPts val="0"/>
                        </a:spcBef>
                        <a:buNone/>
                      </a:pPr>
                      <a:r>
                        <a:rPr lang="es-419"/>
                        <a:t>10.07</a:t>
                      </a:r>
                    </a:p>
                  </a:txBody>
                  <a:tcPr marT="63500" marB="63500" marR="63500" marL="63500"/>
                </a:tc>
              </a:tr>
              <a:tr h="12700">
                <a:tc>
                  <a:txBody>
                    <a:bodyPr>
                      <a:noAutofit/>
                    </a:bodyPr>
                    <a:lstStyle/>
                    <a:p>
                      <a:pPr lvl="0" rtl="0" algn="ctr">
                        <a:spcBef>
                          <a:spcPts val="0"/>
                        </a:spcBef>
                        <a:buNone/>
                      </a:pPr>
                      <a:r>
                        <a:rPr lang="es-419"/>
                        <a:t>6</a:t>
                      </a:r>
                    </a:p>
                  </a:txBody>
                  <a:tcPr marT="63500" marB="63500" marR="63500" marL="63500"/>
                </a:tc>
                <a:tc>
                  <a:txBody>
                    <a:bodyPr>
                      <a:noAutofit/>
                    </a:bodyPr>
                    <a:lstStyle/>
                    <a:p>
                      <a:pPr lvl="0" rtl="0" algn="ctr">
                        <a:spcBef>
                          <a:spcPts val="0"/>
                        </a:spcBef>
                        <a:buNone/>
                      </a:pPr>
                      <a:r>
                        <a:rPr lang="es-419"/>
                        <a:t>9.00</a:t>
                      </a:r>
                    </a:p>
                  </a:txBody>
                  <a:tcPr marT="63500" marB="63500" marR="63500" marL="63500"/>
                </a:tc>
                <a:tc>
                  <a:txBody>
                    <a:bodyPr>
                      <a:noAutofit/>
                    </a:bodyPr>
                    <a:lstStyle/>
                    <a:p>
                      <a:pPr lvl="0" rtl="0" algn="ctr">
                        <a:spcBef>
                          <a:spcPts val="0"/>
                        </a:spcBef>
                        <a:buNone/>
                      </a:pPr>
                      <a:r>
                        <a:rPr lang="es-419"/>
                        <a:t>9.10</a:t>
                      </a:r>
                    </a:p>
                  </a:txBody>
                  <a:tcPr marT="63500" marB="63500" marR="63500" marL="63500"/>
                </a:tc>
                <a:tc>
                  <a:txBody>
                    <a:bodyPr>
                      <a:noAutofit/>
                    </a:bodyPr>
                    <a:lstStyle/>
                    <a:p>
                      <a:pPr lvl="0" rtl="0" algn="ctr">
                        <a:spcBef>
                          <a:spcPts val="0"/>
                        </a:spcBef>
                        <a:buNone/>
                      </a:pPr>
                      <a:r>
                        <a:rPr lang="es-419"/>
                        <a:t>8.97</a:t>
                      </a:r>
                    </a:p>
                  </a:txBody>
                  <a:tcPr marT="63500" marB="63500" marR="63500" marL="63500"/>
                </a:tc>
                <a:tc>
                  <a:txBody>
                    <a:bodyPr>
                      <a:noAutofit/>
                    </a:bodyPr>
                    <a:lstStyle/>
                    <a:p>
                      <a:pPr lvl="0" rtl="0" algn="ctr">
                        <a:spcBef>
                          <a:spcPts val="0"/>
                        </a:spcBef>
                        <a:buNone/>
                      </a:pPr>
                      <a:r>
                        <a:rPr lang="es-419"/>
                        <a:t>9.32</a:t>
                      </a:r>
                    </a:p>
                  </a:txBody>
                  <a:tcPr marT="63500" marB="63500" marR="63500" marL="63500"/>
                </a:tc>
                <a:tc>
                  <a:txBody>
                    <a:bodyPr>
                      <a:noAutofit/>
                    </a:bodyPr>
                    <a:lstStyle/>
                    <a:p>
                      <a:pPr lvl="0" rtl="0" algn="ctr">
                        <a:spcBef>
                          <a:spcPts val="0"/>
                        </a:spcBef>
                        <a:buNone/>
                      </a:pPr>
                      <a:r>
                        <a:rPr lang="es-419"/>
                        <a:t>8.44</a:t>
                      </a:r>
                    </a:p>
                  </a:txBody>
                  <a:tcPr marT="63500" marB="63500" marR="63500" marL="63500"/>
                </a:tc>
              </a:tr>
              <a:tr h="12700">
                <a:tc>
                  <a:txBody>
                    <a:bodyPr>
                      <a:noAutofit/>
                    </a:bodyPr>
                    <a:lstStyle/>
                    <a:p>
                      <a:pPr lvl="0" rtl="0" algn="ctr">
                        <a:spcBef>
                          <a:spcPts val="0"/>
                        </a:spcBef>
                        <a:buNone/>
                      </a:pPr>
                      <a:r>
                        <a:rPr lang="es-419"/>
                        <a:t>5</a:t>
                      </a:r>
                    </a:p>
                  </a:txBody>
                  <a:tcPr marT="63500" marB="63500" marR="63500" marL="63500"/>
                </a:tc>
                <a:tc>
                  <a:txBody>
                    <a:bodyPr>
                      <a:noAutofit/>
                    </a:bodyPr>
                    <a:lstStyle/>
                    <a:p>
                      <a:pPr lvl="0" rtl="0" algn="ctr">
                        <a:spcBef>
                          <a:spcPts val="0"/>
                        </a:spcBef>
                        <a:buNone/>
                      </a:pPr>
                      <a:r>
                        <a:rPr lang="es-419"/>
                        <a:t>7.64</a:t>
                      </a:r>
                    </a:p>
                  </a:txBody>
                  <a:tcPr marT="63500" marB="63500" marR="63500" marL="63500"/>
                </a:tc>
                <a:tc>
                  <a:txBody>
                    <a:bodyPr>
                      <a:noAutofit/>
                    </a:bodyPr>
                    <a:lstStyle/>
                    <a:p>
                      <a:pPr lvl="0" rtl="0" algn="ctr">
                        <a:spcBef>
                          <a:spcPts val="0"/>
                        </a:spcBef>
                        <a:buNone/>
                      </a:pPr>
                      <a:r>
                        <a:rPr lang="es-419"/>
                        <a:t>7.59</a:t>
                      </a:r>
                    </a:p>
                  </a:txBody>
                  <a:tcPr marT="63500" marB="63500" marR="63500" marL="63500"/>
                </a:tc>
                <a:tc>
                  <a:txBody>
                    <a:bodyPr>
                      <a:noAutofit/>
                    </a:bodyPr>
                    <a:lstStyle/>
                    <a:p>
                      <a:pPr lvl="0" rtl="0" algn="ctr">
                        <a:spcBef>
                          <a:spcPts val="0"/>
                        </a:spcBef>
                        <a:buNone/>
                      </a:pPr>
                      <a:r>
                        <a:rPr lang="es-419"/>
                        <a:t>8.13</a:t>
                      </a:r>
                    </a:p>
                  </a:txBody>
                  <a:tcPr marT="63500" marB="63500" marR="63500" marL="63500"/>
                </a:tc>
                <a:tc>
                  <a:txBody>
                    <a:bodyPr>
                      <a:noAutofit/>
                    </a:bodyPr>
                    <a:lstStyle/>
                    <a:p>
                      <a:pPr lvl="0" rtl="0" algn="ctr">
                        <a:spcBef>
                          <a:spcPts val="0"/>
                        </a:spcBef>
                        <a:buNone/>
                      </a:pPr>
                      <a:r>
                        <a:rPr lang="es-419"/>
                        <a:t>8.21</a:t>
                      </a:r>
                    </a:p>
                  </a:txBody>
                  <a:tcPr marT="63500" marB="63500" marR="63500" marL="63500"/>
                </a:tc>
                <a:tc>
                  <a:txBody>
                    <a:bodyPr>
                      <a:noAutofit/>
                    </a:bodyPr>
                    <a:lstStyle/>
                    <a:p>
                      <a:pPr lvl="0" rtl="0" algn="ctr">
                        <a:spcBef>
                          <a:spcPts val="0"/>
                        </a:spcBef>
                        <a:buNone/>
                      </a:pPr>
                      <a:r>
                        <a:rPr lang="es-419"/>
                        <a:t>8.47</a:t>
                      </a:r>
                    </a:p>
                  </a:txBody>
                  <a:tcPr marT="63500" marB="63500" marR="63500" marL="63500"/>
                </a:tc>
              </a:tr>
              <a:tr h="12700">
                <a:tc>
                  <a:txBody>
                    <a:bodyPr>
                      <a:noAutofit/>
                    </a:bodyPr>
                    <a:lstStyle/>
                    <a:p>
                      <a:pPr lvl="0" rtl="0" algn="ctr">
                        <a:spcBef>
                          <a:spcPts val="0"/>
                        </a:spcBef>
                        <a:buNone/>
                      </a:pPr>
                      <a:r>
                        <a:rPr lang="es-419"/>
                        <a:t>3</a:t>
                      </a:r>
                    </a:p>
                  </a:txBody>
                  <a:tcPr marT="63500" marB="63500" marR="63500" marL="63500"/>
                </a:tc>
                <a:tc>
                  <a:txBody>
                    <a:bodyPr>
                      <a:noAutofit/>
                    </a:bodyPr>
                    <a:lstStyle/>
                    <a:p>
                      <a:pPr lvl="0" rtl="0" algn="ctr">
                        <a:spcBef>
                          <a:spcPts val="0"/>
                        </a:spcBef>
                        <a:buNone/>
                      </a:pPr>
                      <a:r>
                        <a:rPr lang="es-419"/>
                        <a:t>6.16</a:t>
                      </a:r>
                    </a:p>
                  </a:txBody>
                  <a:tcPr marT="63500" marB="63500" marR="63500" marL="63500"/>
                </a:tc>
                <a:tc>
                  <a:txBody>
                    <a:bodyPr>
                      <a:noAutofit/>
                    </a:bodyPr>
                    <a:lstStyle/>
                    <a:p>
                      <a:pPr lvl="0" rtl="0" algn="ctr">
                        <a:spcBef>
                          <a:spcPts val="0"/>
                        </a:spcBef>
                        <a:buNone/>
                      </a:pPr>
                      <a:r>
                        <a:rPr lang="es-419"/>
                        <a:t>6.84</a:t>
                      </a:r>
                    </a:p>
                  </a:txBody>
                  <a:tcPr marT="63500" marB="63500" marR="63500" marL="63500"/>
                </a:tc>
                <a:tc>
                  <a:txBody>
                    <a:bodyPr>
                      <a:noAutofit/>
                    </a:bodyPr>
                    <a:lstStyle/>
                    <a:p>
                      <a:pPr lvl="0" rtl="0" algn="ctr">
                        <a:spcBef>
                          <a:spcPts val="0"/>
                        </a:spcBef>
                        <a:buNone/>
                      </a:pPr>
                      <a:r>
                        <a:rPr lang="es-419"/>
                        <a:t>6.31</a:t>
                      </a:r>
                    </a:p>
                  </a:txBody>
                  <a:tcPr marT="63500" marB="63500" marR="63500" marL="63500"/>
                </a:tc>
                <a:tc>
                  <a:txBody>
                    <a:bodyPr>
                      <a:noAutofit/>
                    </a:bodyPr>
                    <a:lstStyle/>
                    <a:p>
                      <a:pPr lvl="0" rtl="0" algn="ctr">
                        <a:spcBef>
                          <a:spcPts val="0"/>
                        </a:spcBef>
                        <a:buNone/>
                      </a:pPr>
                      <a:r>
                        <a:rPr lang="es-419"/>
                        <a:t>5.74</a:t>
                      </a:r>
                    </a:p>
                  </a:txBody>
                  <a:tcPr marT="63500" marB="63500" marR="63500" marL="63500"/>
                </a:tc>
                <a:tc>
                  <a:txBody>
                    <a:bodyPr>
                      <a:noAutofit/>
                    </a:bodyPr>
                    <a:lstStyle/>
                    <a:p>
                      <a:pPr lvl="0" rtl="0" algn="ctr">
                        <a:spcBef>
                          <a:spcPts val="0"/>
                        </a:spcBef>
                        <a:buNone/>
                      </a:pPr>
                      <a:r>
                        <a:rPr lang="es-419"/>
                        <a:t>5.95</a:t>
                      </a:r>
                    </a:p>
                  </a:txBody>
                  <a:tcPr marT="63500" marB="63500" marR="63500" marL="63500"/>
                </a:tc>
              </a:tr>
              <a:tr h="12700">
                <a:tc>
                  <a:txBody>
                    <a:bodyPr>
                      <a:noAutofit/>
                    </a:bodyPr>
                    <a:lstStyle/>
                    <a:p>
                      <a:pPr lvl="0" rtl="0" algn="ctr">
                        <a:spcBef>
                          <a:spcPts val="0"/>
                        </a:spcBef>
                        <a:buNone/>
                      </a:pPr>
                      <a:r>
                        <a:rPr lang="es-419"/>
                        <a:t>2</a:t>
                      </a:r>
                    </a:p>
                  </a:txBody>
                  <a:tcPr marT="63500" marB="63500" marR="63500" marL="63500"/>
                </a:tc>
                <a:tc>
                  <a:txBody>
                    <a:bodyPr>
                      <a:noAutofit/>
                    </a:bodyPr>
                    <a:lstStyle/>
                    <a:p>
                      <a:pPr lvl="0" rtl="0" algn="ctr">
                        <a:spcBef>
                          <a:spcPts val="0"/>
                        </a:spcBef>
                        <a:buNone/>
                      </a:pPr>
                      <a:r>
                        <a:rPr lang="es-419"/>
                        <a:t>7.32</a:t>
                      </a:r>
                    </a:p>
                  </a:txBody>
                  <a:tcPr marT="63500" marB="63500" marR="63500" marL="63500"/>
                </a:tc>
                <a:tc>
                  <a:txBody>
                    <a:bodyPr>
                      <a:noAutofit/>
                    </a:bodyPr>
                    <a:lstStyle/>
                    <a:p>
                      <a:pPr lvl="0" rtl="0" algn="ctr">
                        <a:spcBef>
                          <a:spcPts val="0"/>
                        </a:spcBef>
                        <a:buNone/>
                      </a:pPr>
                      <a:r>
                        <a:rPr lang="es-419"/>
                        <a:t>7.13</a:t>
                      </a:r>
                    </a:p>
                  </a:txBody>
                  <a:tcPr marT="63500" marB="63500" marR="63500" marL="63500"/>
                </a:tc>
                <a:tc>
                  <a:txBody>
                    <a:bodyPr>
                      <a:noAutofit/>
                    </a:bodyPr>
                    <a:lstStyle/>
                    <a:p>
                      <a:pPr lvl="0" rtl="0" algn="ctr">
                        <a:spcBef>
                          <a:spcPts val="0"/>
                        </a:spcBef>
                        <a:buNone/>
                      </a:pPr>
                      <a:r>
                        <a:rPr lang="es-419"/>
                        <a:t>6.72</a:t>
                      </a:r>
                    </a:p>
                  </a:txBody>
                  <a:tcPr marT="63500" marB="63500" marR="63500" marL="63500"/>
                </a:tc>
                <a:tc>
                  <a:txBody>
                    <a:bodyPr>
                      <a:noAutofit/>
                    </a:bodyPr>
                    <a:lstStyle/>
                    <a:p>
                      <a:pPr lvl="0" rtl="0" algn="ctr">
                        <a:spcBef>
                          <a:spcPts val="0"/>
                        </a:spcBef>
                        <a:buNone/>
                      </a:pPr>
                      <a:r>
                        <a:rPr lang="es-419"/>
                        <a:t>6.78</a:t>
                      </a:r>
                    </a:p>
                  </a:txBody>
                  <a:tcPr marT="63500" marB="63500" marR="63500" marL="63500"/>
                </a:tc>
                <a:tc>
                  <a:txBody>
                    <a:bodyPr>
                      <a:noAutofit/>
                    </a:bodyPr>
                    <a:lstStyle/>
                    <a:p>
                      <a:pPr lvl="0" rtl="0" algn="ctr">
                        <a:spcBef>
                          <a:spcPts val="0"/>
                        </a:spcBef>
                        <a:buNone/>
                      </a:pPr>
                      <a:r>
                        <a:rPr lang="es-419"/>
                        <a:t>6.85</a:t>
                      </a:r>
                    </a:p>
                  </a:txBody>
                  <a:tcPr marT="63500" marB="63500" marR="63500" marL="63500"/>
                </a:tc>
              </a:tr>
              <a:tr h="12700">
                <a:tc>
                  <a:txBody>
                    <a:bodyPr>
                      <a:noAutofit/>
                    </a:bodyPr>
                    <a:lstStyle/>
                    <a:p>
                      <a:pPr lvl="0" rtl="0" algn="ctr">
                        <a:spcBef>
                          <a:spcPts val="0"/>
                        </a:spcBef>
                        <a:buNone/>
                      </a:pPr>
                      <a:r>
                        <a:rPr lang="es-419"/>
                        <a:t>1</a:t>
                      </a:r>
                    </a:p>
                  </a:txBody>
                  <a:tcPr marT="63500" marB="63500" marR="63500" marL="63500"/>
                </a:tc>
                <a:tc>
                  <a:txBody>
                    <a:bodyPr>
                      <a:noAutofit/>
                    </a:bodyPr>
                    <a:lstStyle/>
                    <a:p>
                      <a:pPr lvl="0" rtl="0" algn="ctr">
                        <a:spcBef>
                          <a:spcPts val="0"/>
                        </a:spcBef>
                        <a:buNone/>
                      </a:pPr>
                      <a:r>
                        <a:rPr lang="es-419"/>
                        <a:t>6.72</a:t>
                      </a:r>
                    </a:p>
                  </a:txBody>
                  <a:tcPr marT="63500" marB="63500" marR="63500" marL="63500"/>
                </a:tc>
                <a:tc>
                  <a:txBody>
                    <a:bodyPr>
                      <a:noAutofit/>
                    </a:bodyPr>
                    <a:lstStyle/>
                    <a:p>
                      <a:pPr lvl="0" rtl="0" algn="ctr">
                        <a:spcBef>
                          <a:spcPts val="0"/>
                        </a:spcBef>
                        <a:buNone/>
                      </a:pPr>
                      <a:r>
                        <a:rPr lang="es-419"/>
                        <a:t>5.87</a:t>
                      </a:r>
                    </a:p>
                  </a:txBody>
                  <a:tcPr marT="63500" marB="63500" marR="63500" marL="63500"/>
                </a:tc>
                <a:tc>
                  <a:txBody>
                    <a:bodyPr>
                      <a:noAutofit/>
                    </a:bodyPr>
                    <a:lstStyle/>
                    <a:p>
                      <a:pPr lvl="0" rtl="0" algn="ctr">
                        <a:spcBef>
                          <a:spcPts val="0"/>
                        </a:spcBef>
                        <a:buNone/>
                      </a:pPr>
                      <a:r>
                        <a:rPr lang="es-419"/>
                        <a:t>5.75</a:t>
                      </a:r>
                    </a:p>
                  </a:txBody>
                  <a:tcPr marT="63500" marB="63500" marR="63500" marL="63500"/>
                </a:tc>
                <a:tc>
                  <a:txBody>
                    <a:bodyPr>
                      <a:noAutofit/>
                    </a:bodyPr>
                    <a:lstStyle/>
                    <a:p>
                      <a:pPr lvl="0" rtl="0" algn="ctr">
                        <a:spcBef>
                          <a:spcPts val="0"/>
                        </a:spcBef>
                        <a:buNone/>
                      </a:pPr>
                      <a:r>
                        <a:rPr lang="es-419"/>
                        <a:t>7.77</a:t>
                      </a:r>
                    </a:p>
                  </a:txBody>
                  <a:tcPr marT="63500" marB="63500" marR="63500" marL="63500"/>
                </a:tc>
                <a:tc>
                  <a:txBody>
                    <a:bodyPr>
                      <a:noAutofit/>
                    </a:bodyPr>
                    <a:lstStyle/>
                    <a:p>
                      <a:pPr lvl="0" rtl="0" algn="ctr">
                        <a:spcBef>
                          <a:spcPts val="0"/>
                        </a:spcBef>
                        <a:buNone/>
                      </a:pPr>
                      <a:r>
                        <a:rPr lang="es-419"/>
                        <a:t>5.52</a:t>
                      </a:r>
                    </a:p>
                  </a:txBody>
                  <a:tcPr marT="63500" marB="63500" marR="63500" marL="63500"/>
                </a:tc>
              </a:tr>
            </a:tbl>
          </a:graphicData>
        </a:graphic>
      </p:graphicFrame>
      <p:sp>
        <p:nvSpPr>
          <p:cNvPr id="134" name="Shape 134"/>
          <p:cNvSpPr txBox="1"/>
          <p:nvPr/>
        </p:nvSpPr>
        <p:spPr>
          <a:xfrm>
            <a:off x="936094" y="2611421"/>
            <a:ext cx="3000000" cy="3000000"/>
          </a:xfrm>
          <a:prstGeom prst="rect">
            <a:avLst/>
          </a:prstGeom>
          <a:noFill/>
          <a:ln>
            <a:noFill/>
          </a:ln>
        </p:spPr>
        <p:txBody>
          <a:bodyPr anchorCtr="0" anchor="ctr" bIns="91425" lIns="91425" rIns="91425" tIns="91425">
            <a:noAutofit/>
          </a:bodyPr>
          <a:lstStyle/>
          <a:p>
            <a:pPr lvl="0" rtl="0">
              <a:spcBef>
                <a:spcPts val="0"/>
              </a:spcBef>
              <a:buNone/>
            </a:pPr>
            <a:r>
              <a:rPr lang="es-419" sz="1100"/>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600"/>
              <a:t>Cambios en la CPU y la red</a:t>
            </a:r>
            <a:r>
              <a:rPr lang="es-419"/>
              <a:t> </a:t>
            </a:r>
          </a:p>
        </p:txBody>
      </p:sp>
      <p:sp>
        <p:nvSpPr>
          <p:cNvPr id="140" name="Shape 140"/>
          <p:cNvSpPr txBox="1"/>
          <p:nvPr>
            <p:ph idx="1" type="body"/>
          </p:nvPr>
        </p:nvSpPr>
        <p:spPr>
          <a:xfrm>
            <a:off x="457200" y="1460499"/>
            <a:ext cx="4030200" cy="3465299"/>
          </a:xfrm>
          <a:prstGeom prst="rect">
            <a:avLst/>
          </a:prstGeom>
        </p:spPr>
        <p:txBody>
          <a:bodyPr anchorCtr="0" anchor="t" bIns="91425" lIns="91425" rIns="91425" tIns="91425">
            <a:noAutofit/>
          </a:bodyPr>
          <a:lstStyle/>
          <a:p>
            <a:pPr rtl="0">
              <a:spcBef>
                <a:spcPts val="0"/>
              </a:spcBef>
              <a:buNone/>
            </a:pPr>
            <a:r>
              <a:rPr lang="es-419"/>
              <a:t>Sin ejecutar</a:t>
            </a:r>
          </a:p>
          <a:p>
            <a:pPr>
              <a:spcBef>
                <a:spcPts val="0"/>
              </a:spcBef>
              <a:buNone/>
            </a:pPr>
            <a:r>
              <a:t/>
            </a:r>
            <a:endParaRPr/>
          </a:p>
        </p:txBody>
      </p:sp>
      <p:sp>
        <p:nvSpPr>
          <p:cNvPr id="141" name="Shape 141"/>
          <p:cNvSpPr txBox="1"/>
          <p:nvPr>
            <p:ph idx="2" type="body"/>
          </p:nvPr>
        </p:nvSpPr>
        <p:spPr>
          <a:xfrm>
            <a:off x="4656667" y="1461908"/>
            <a:ext cx="4030200" cy="3465299"/>
          </a:xfrm>
          <a:prstGeom prst="rect">
            <a:avLst/>
          </a:prstGeom>
        </p:spPr>
        <p:txBody>
          <a:bodyPr anchorCtr="0" anchor="t" bIns="91425" lIns="91425" rIns="91425" tIns="91425">
            <a:noAutofit/>
          </a:bodyPr>
          <a:lstStyle/>
          <a:p>
            <a:pPr rtl="0">
              <a:spcBef>
                <a:spcPts val="0"/>
              </a:spcBef>
              <a:buNone/>
            </a:pPr>
            <a:r>
              <a:rPr lang="es-419"/>
              <a:t>Ejecutando</a:t>
            </a:r>
          </a:p>
          <a:p>
            <a:pPr>
              <a:spcBef>
                <a:spcPts val="0"/>
              </a:spcBef>
              <a:buNone/>
            </a:pPr>
            <a:r>
              <a:t/>
            </a:r>
            <a:endParaRPr/>
          </a:p>
        </p:txBody>
      </p:sp>
      <p:pic>
        <p:nvPicPr>
          <p:cNvPr id="142" name="Shape 142"/>
          <p:cNvPicPr preferRelativeResize="0"/>
          <p:nvPr/>
        </p:nvPicPr>
        <p:blipFill>
          <a:blip r:embed="rId3">
            <a:alphaModFix/>
          </a:blip>
          <a:stretch>
            <a:fillRect/>
          </a:stretch>
        </p:blipFill>
        <p:spPr>
          <a:xfrm>
            <a:off x="457200" y="2185750"/>
            <a:ext cx="3501499" cy="2745556"/>
          </a:xfrm>
          <a:prstGeom prst="rect">
            <a:avLst/>
          </a:prstGeom>
          <a:noFill/>
          <a:ln>
            <a:noFill/>
          </a:ln>
        </p:spPr>
      </p:pic>
      <p:pic>
        <p:nvPicPr>
          <p:cNvPr id="143" name="Shape 143"/>
          <p:cNvPicPr preferRelativeResize="0"/>
          <p:nvPr/>
        </p:nvPicPr>
        <p:blipFill>
          <a:blip r:embed="rId4">
            <a:alphaModFix/>
          </a:blip>
          <a:stretch>
            <a:fillRect/>
          </a:stretch>
        </p:blipFill>
        <p:spPr>
          <a:xfrm>
            <a:off x="4487400" y="2185749"/>
            <a:ext cx="3501499" cy="27455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Ejemplo desde 0</a:t>
            </a:r>
          </a:p>
        </p:txBody>
      </p:sp>
      <p:sp>
        <p:nvSpPr>
          <p:cNvPr id="149" name="Shape 14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419" sz="1800">
                <a:solidFill>
                  <a:schemeClr val="dk1"/>
                </a:solidFill>
              </a:rPr>
              <a:t>Para crear un proyecto básico con JPPF es necesario importar las librerías de</a:t>
            </a:r>
          </a:p>
          <a:p>
            <a:pPr lvl="0" rtl="0" algn="just">
              <a:lnSpc>
                <a:spcPct val="115000"/>
              </a:lnSpc>
              <a:spcBef>
                <a:spcPts val="0"/>
              </a:spcBef>
              <a:buClr>
                <a:schemeClr val="dk1"/>
              </a:buClr>
              <a:buSzPct val="61111"/>
              <a:buFont typeface="Arial"/>
              <a:buNone/>
            </a:pPr>
            <a:r>
              <a:rPr lang="es-419" sz="1800">
                <a:solidFill>
                  <a:schemeClr val="dk1"/>
                </a:solidFill>
              </a:rPr>
              <a:t>“/JPPF/JPPF-4.2.6-application-template/lib”</a:t>
            </a:r>
          </a:p>
          <a:p>
            <a:pPr lvl="0" rtl="0" algn="just">
              <a:lnSpc>
                <a:spcPct val="115000"/>
              </a:lnSpc>
              <a:spcBef>
                <a:spcPts val="0"/>
              </a:spcBef>
              <a:buClr>
                <a:schemeClr val="dk1"/>
              </a:buClr>
              <a:buSzPct val="61111"/>
              <a:buFont typeface="Arial"/>
              <a:buNone/>
            </a:pPr>
            <a:r>
              <a:rPr lang="es-419" sz="1800">
                <a:solidFill>
                  <a:schemeClr val="dk1"/>
                </a:solidFill>
              </a:rPr>
              <a:t>“/JPPF/JPPF-4.2.6-application-template/lib-src”</a:t>
            </a:r>
          </a:p>
          <a:p>
            <a:pPr lvl="0" rtl="0" algn="just">
              <a:lnSpc>
                <a:spcPct val="115000"/>
              </a:lnSpc>
              <a:spcBef>
                <a:spcPts val="0"/>
              </a:spcBef>
              <a:buNone/>
            </a:pPr>
            <a:r>
              <a:rPr lang="es-419" sz="1800">
                <a:solidFill>
                  <a:schemeClr val="dk1"/>
                </a:solidFill>
              </a:rPr>
              <a:t>del “application-template” el cual se se puede descargar desde la liga: </a:t>
            </a:r>
          </a:p>
          <a:p>
            <a:pPr lvl="0" rtl="0" algn="just">
              <a:lnSpc>
                <a:spcPct val="115000"/>
              </a:lnSpc>
              <a:spcBef>
                <a:spcPts val="0"/>
              </a:spcBef>
              <a:buClr>
                <a:schemeClr val="dk1"/>
              </a:buClr>
              <a:buFont typeface="Arial"/>
              <a:buNone/>
            </a:pPr>
            <a:r>
              <a:t/>
            </a:r>
            <a:endParaRPr sz="1800">
              <a:solidFill>
                <a:schemeClr val="dk1"/>
              </a:solidFill>
            </a:endParaRPr>
          </a:p>
          <a:p>
            <a:pPr lvl="0" rtl="0" algn="just">
              <a:lnSpc>
                <a:spcPct val="115000"/>
              </a:lnSpc>
              <a:spcBef>
                <a:spcPts val="0"/>
              </a:spcBef>
              <a:buClr>
                <a:schemeClr val="dk1"/>
              </a:buClr>
              <a:buSzPct val="61111"/>
              <a:buFont typeface="Arial"/>
              <a:buNone/>
            </a:pPr>
            <a:r>
              <a:rPr lang="es-419" sz="1800" u="sng">
                <a:solidFill>
                  <a:srgbClr val="1155CC"/>
                </a:solidFill>
                <a:hlinkClick r:id="rId3"/>
              </a:rPr>
              <a:t>http://sourceforge.net/projects/jppf-project/files/jppf-project/jppf%205.0/JPPF-5.0-application-template.zip/download</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600"/>
              <a:t>Bibliotecas importadas</a:t>
            </a:r>
          </a:p>
        </p:txBody>
      </p:sp>
      <p:sp>
        <p:nvSpPr>
          <p:cNvPr id="155" name="Shape 155"/>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156" name="Shape 156"/>
          <p:cNvPicPr preferRelativeResize="0"/>
          <p:nvPr/>
        </p:nvPicPr>
        <p:blipFill>
          <a:blip r:embed="rId3">
            <a:alphaModFix/>
          </a:blip>
          <a:stretch>
            <a:fillRect/>
          </a:stretch>
        </p:blipFill>
        <p:spPr>
          <a:xfrm>
            <a:off x="1423575" y="1419315"/>
            <a:ext cx="6296851" cy="36709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nvSpPr>
        <p:spPr>
          <a:xfrm>
            <a:off x="67525" y="90025"/>
            <a:ext cx="3083999" cy="2734799"/>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buClr>
                <a:schemeClr val="dk1"/>
              </a:buClr>
              <a:buSzPct val="100000"/>
              <a:buFont typeface="Arial"/>
              <a:buChar char="●"/>
            </a:pPr>
            <a:r>
              <a:rPr lang="es-419" sz="1800">
                <a:solidFill>
                  <a:schemeClr val="dk1"/>
                </a:solidFill>
              </a:rPr>
              <a:t>Introducción. </a:t>
            </a:r>
          </a:p>
          <a:p>
            <a:pPr indent="-342900" lvl="0" marL="457200" rtl="0">
              <a:lnSpc>
                <a:spcPct val="115000"/>
              </a:lnSpc>
              <a:spcBef>
                <a:spcPts val="0"/>
              </a:spcBef>
              <a:buClr>
                <a:schemeClr val="dk1"/>
              </a:buClr>
              <a:buSzPct val="100000"/>
              <a:buFont typeface="Arial"/>
              <a:buChar char="●"/>
            </a:pPr>
            <a:r>
              <a:rPr lang="es-419" sz="1800">
                <a:solidFill>
                  <a:schemeClr val="dk1"/>
                </a:solidFill>
              </a:rPr>
              <a:t>¿Que es JPPF? </a:t>
            </a:r>
          </a:p>
          <a:p>
            <a:pPr indent="-342900" lvl="0" marL="457200" rtl="0">
              <a:lnSpc>
                <a:spcPct val="115000"/>
              </a:lnSpc>
              <a:spcBef>
                <a:spcPts val="0"/>
              </a:spcBef>
              <a:buClr>
                <a:schemeClr val="dk1"/>
              </a:buClr>
              <a:buSzPct val="100000"/>
              <a:buFont typeface="Arial"/>
              <a:buChar char="●"/>
            </a:pPr>
            <a:r>
              <a:rPr lang="es-419" sz="1800">
                <a:solidFill>
                  <a:schemeClr val="dk1"/>
                </a:solidFill>
              </a:rPr>
              <a:t>Arquitectura.</a:t>
            </a:r>
          </a:p>
          <a:p>
            <a:pPr indent="-342900" lvl="0" marL="457200" rtl="0">
              <a:lnSpc>
                <a:spcPct val="115000"/>
              </a:lnSpc>
              <a:spcBef>
                <a:spcPts val="0"/>
              </a:spcBef>
              <a:buClr>
                <a:schemeClr val="dk1"/>
              </a:buClr>
              <a:buSzPct val="100000"/>
              <a:buFont typeface="Arial"/>
              <a:buChar char="●"/>
            </a:pPr>
            <a:r>
              <a:rPr lang="es-419" sz="1800">
                <a:solidFill>
                  <a:schemeClr val="dk1"/>
                </a:solidFill>
              </a:rPr>
              <a:t>Funcionamiento.</a:t>
            </a:r>
          </a:p>
          <a:p>
            <a:pPr indent="-342900" lvl="0" marL="457200" rtl="0">
              <a:lnSpc>
                <a:spcPct val="115000"/>
              </a:lnSpc>
              <a:spcBef>
                <a:spcPts val="0"/>
              </a:spcBef>
              <a:buClr>
                <a:schemeClr val="dk1"/>
              </a:buClr>
              <a:buSzPct val="100000"/>
              <a:buFont typeface="Arial"/>
              <a:buChar char="●"/>
            </a:pPr>
            <a:r>
              <a:rPr lang="es-419" sz="1800">
                <a:solidFill>
                  <a:schemeClr val="dk1"/>
                </a:solidFill>
              </a:rPr>
              <a:t>Casos de estudio.</a:t>
            </a:r>
          </a:p>
          <a:p>
            <a:pPr indent="-342900" lvl="0" marL="457200" rtl="0">
              <a:lnSpc>
                <a:spcPct val="115000"/>
              </a:lnSpc>
              <a:spcBef>
                <a:spcPts val="0"/>
              </a:spcBef>
              <a:buClr>
                <a:schemeClr val="dk1"/>
              </a:buClr>
              <a:buSzPct val="100000"/>
              <a:buFont typeface="Arial"/>
              <a:buChar char="●"/>
            </a:pPr>
            <a:r>
              <a:rPr lang="es-419" sz="1800">
                <a:solidFill>
                  <a:schemeClr val="dk1"/>
                </a:solidFill>
              </a:rPr>
              <a:t>Ejemplo JPPF.</a:t>
            </a:r>
          </a:p>
          <a:p>
            <a:pPr indent="-342900" lvl="0" marL="457200" rtl="0">
              <a:lnSpc>
                <a:spcPct val="115000"/>
              </a:lnSpc>
              <a:spcBef>
                <a:spcPts val="0"/>
              </a:spcBef>
              <a:buClr>
                <a:schemeClr val="dk1"/>
              </a:buClr>
              <a:buSzPct val="100000"/>
              <a:buFont typeface="Arial"/>
              <a:buChar char="●"/>
            </a:pPr>
            <a:r>
              <a:rPr lang="es-419" sz="1800">
                <a:solidFill>
                  <a:schemeClr val="dk1"/>
                </a:solidFill>
              </a:rPr>
              <a:t>Conclusiones de la investigación de JPPF.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1</a:t>
            </a:r>
          </a:p>
        </p:txBody>
      </p:sp>
      <p:sp>
        <p:nvSpPr>
          <p:cNvPr id="162" name="Shape 162"/>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None/>
            </a:pPr>
            <a:r>
              <a:rPr lang="es-419" sz="1800">
                <a:solidFill>
                  <a:schemeClr val="dk1"/>
                </a:solidFill>
              </a:rPr>
              <a:t>Después es necesario crear una clase que importe “org.jppf.node.protocol.AbstractTask” y herede de “AbstractTask&lt;String&gt;”, implementando los métodos heredados.</a:t>
            </a:r>
          </a:p>
        </p:txBody>
      </p:sp>
      <p:graphicFrame>
        <p:nvGraphicFramePr>
          <p:cNvPr id="163" name="Shape 163"/>
          <p:cNvGraphicFramePr/>
          <p:nvPr/>
        </p:nvGraphicFramePr>
        <p:xfrm>
          <a:off x="1023250" y="2829975"/>
          <a:ext cx="3000000" cy="3000000"/>
        </p:xfrm>
        <a:graphic>
          <a:graphicData uri="http://schemas.openxmlformats.org/drawingml/2006/table">
            <a:tbl>
              <a:tblPr>
                <a:noFill/>
                <a:tableStyleId>{CF1EE2AC-5096-4CB0-BB6A-2F0EA1102F36}</a:tableStyleId>
              </a:tblPr>
              <a:tblGrid>
                <a:gridCol w="7097500"/>
              </a:tblGrid>
              <a:tr h="12700">
                <a:tc>
                  <a:txBody>
                    <a:bodyPr>
                      <a:noAutofit/>
                    </a:bodyPr>
                    <a:lstStyle/>
                    <a:p>
                      <a:pPr lvl="0" rtl="0">
                        <a:lnSpc>
                          <a:spcPct val="115000"/>
                        </a:lnSpc>
                        <a:spcBef>
                          <a:spcPts val="0"/>
                        </a:spcBef>
                        <a:buNone/>
                      </a:pPr>
                      <a:r>
                        <a:rPr lang="es-419" sz="1800"/>
                        <a:t>public void run() {</a:t>
                      </a:r>
                    </a:p>
                    <a:p>
                      <a:pPr lvl="0" rtl="0">
                        <a:lnSpc>
                          <a:spcPct val="115000"/>
                        </a:lnSpc>
                        <a:spcBef>
                          <a:spcPts val="0"/>
                        </a:spcBef>
                        <a:buNone/>
                      </a:pPr>
                      <a:r>
                        <a:rPr lang="es-419" sz="1800"/>
                        <a:t>	/*Aqui va el código de la tarea*/</a:t>
                      </a:r>
                    </a:p>
                    <a:p>
                      <a:pPr lvl="0" rtl="0">
                        <a:lnSpc>
                          <a:spcPct val="115000"/>
                        </a:lnSpc>
                        <a:spcBef>
                          <a:spcPts val="0"/>
                        </a:spcBef>
                        <a:buNone/>
                      </a:pPr>
                      <a:r>
                        <a:rPr lang="es-419" sz="1800"/>
                        <a:t>	System.out.println("Este mensaje será visto en el nodo”);</a:t>
                      </a:r>
                    </a:p>
                    <a:p>
                      <a:pPr lvl="0" rtl="0">
                        <a:lnSpc>
                          <a:spcPct val="115000"/>
                        </a:lnSpc>
                        <a:spcBef>
                          <a:spcPts val="0"/>
                        </a:spcBef>
                        <a:buNone/>
                      </a:pPr>
                      <a:r>
                        <a:rPr lang="es-419" sz="1800"/>
                        <a:t>}</a:t>
                      </a:r>
                    </a:p>
                  </a:txBody>
                  <a:tcPr marT="63500" marB="63500" marR="63500" marL="63500"/>
                </a:tc>
              </a:tr>
            </a:tbl>
          </a:graphicData>
        </a:graphic>
      </p:graphicFrame>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2</a:t>
            </a:r>
          </a:p>
        </p:txBody>
      </p:sp>
      <p:sp>
        <p:nvSpPr>
          <p:cNvPr id="169" name="Shape 16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419" sz="1800">
                <a:solidFill>
                  <a:schemeClr val="dk1"/>
                </a:solidFill>
              </a:rPr>
              <a:t>Teniendo la plantilla de la tarea ahora en una clase principal que importe “org.jppf.client.*” y cree un JPPFClient en un try{}catch(Exception e){}. Establece dentro del try{ el inicio de una clase trabajador que se encarga de crear y distribuir proceso o la carga de las tareas}</a:t>
            </a:r>
          </a:p>
          <a:p>
            <a:pPr>
              <a:spcBef>
                <a:spcPts val="0"/>
              </a:spcBef>
              <a:buNone/>
            </a:pPr>
            <a:r>
              <a:t/>
            </a:r>
            <a:endParaRPr/>
          </a:p>
        </p:txBody>
      </p:sp>
      <p:graphicFrame>
        <p:nvGraphicFramePr>
          <p:cNvPr id="170" name="Shape 170"/>
          <p:cNvGraphicFramePr/>
          <p:nvPr/>
        </p:nvGraphicFramePr>
        <p:xfrm>
          <a:off x="1250925" y="3205375"/>
          <a:ext cx="3000000" cy="3000000"/>
        </p:xfrm>
        <a:graphic>
          <a:graphicData uri="http://schemas.openxmlformats.org/drawingml/2006/table">
            <a:tbl>
              <a:tblPr>
                <a:noFill/>
                <a:tableStyleId>{58FB0946-32CD-45BD-8E3E-65EC49A2C7F7}</a:tableStyleId>
              </a:tblPr>
              <a:tblGrid>
                <a:gridCol w="6642150"/>
              </a:tblGrid>
              <a:tr h="12700">
                <a:tc>
                  <a:txBody>
                    <a:bodyPr>
                      <a:noAutofit/>
                    </a:bodyPr>
                    <a:lstStyle/>
                    <a:p>
                      <a:pPr lvl="0" rtl="0">
                        <a:spcBef>
                          <a:spcPts val="0"/>
                        </a:spcBef>
                        <a:buNone/>
                      </a:pPr>
                      <a:r>
                        <a:rPr lang="es-419" sz="1800"/>
                        <a:t>try (JPPFClient jppfClient = new JPPFClient()) {</a:t>
                      </a:r>
                    </a:p>
                    <a:p>
                      <a:pPr lvl="0" rtl="0">
                        <a:spcBef>
                          <a:spcPts val="0"/>
                        </a:spcBef>
                        <a:buNone/>
                      </a:pPr>
                      <a:r>
                        <a:rPr lang="es-419" sz="1800"/>
                        <a:t>     trabajadorJPPF trabajador = new trabajadorJPPF();</a:t>
                      </a:r>
                    </a:p>
                    <a:p>
                      <a:pPr lvl="0" rtl="0">
                        <a:spcBef>
                          <a:spcPts val="0"/>
                        </a:spcBef>
                        <a:buNone/>
                      </a:pPr>
                      <a:r>
                        <a:rPr lang="es-419" sz="1800"/>
                        <a:t>     trabajador.ejecutarTrabajos(jppfClient, numeroDeTrabajos);</a:t>
                      </a:r>
                    </a:p>
                    <a:p>
                      <a:pPr lvl="0" rtl="0">
                        <a:spcBef>
                          <a:spcPts val="0"/>
                        </a:spcBef>
                        <a:buNone/>
                      </a:pPr>
                      <a:r>
                        <a:rPr lang="es-419" sz="1800"/>
                        <a:t>}catch(Exception e){</a:t>
                      </a:r>
                    </a:p>
                    <a:p>
                      <a:pPr lvl="0" rtl="0">
                        <a:spcBef>
                          <a:spcPts val="0"/>
                        </a:spcBef>
                        <a:buNone/>
                      </a:pPr>
                      <a:r>
                        <a:rPr lang="es-419" sz="1800"/>
                        <a:t>}</a:t>
                      </a:r>
                    </a:p>
                  </a:txBody>
                  <a:tcPr marT="63500" marB="63500" marR="63500" marL="63500"/>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3 parte 1</a:t>
            </a:r>
          </a:p>
        </p:txBody>
      </p:sp>
      <p:sp>
        <p:nvSpPr>
          <p:cNvPr id="176" name="Shape 17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419" sz="1800">
                <a:solidFill>
                  <a:schemeClr val="dk1"/>
                </a:solidFill>
              </a:rPr>
              <a:t>Finalmente se crea una clase trabajador que se encargara de crear y distribuir las tareas en los nodos, la clase trabajador debe importar “org.jppf.client.*” y “org.jppf.node.protocol.Task”. La clase trabajador que a continuación se mostrará consta de 4 métodos, de las cuales 2 métodos construyen las tareas, 1 las distribuye en los diferentes nodos y un último método asegura su distribución. </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3 parte 2</a:t>
            </a:r>
          </a:p>
        </p:txBody>
      </p:sp>
      <p:sp>
        <p:nvSpPr>
          <p:cNvPr id="182" name="Shape 182"/>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lnSpc>
                <a:spcPct val="115000"/>
              </a:lnSpc>
              <a:spcBef>
                <a:spcPts val="0"/>
              </a:spcBef>
              <a:buNone/>
            </a:pPr>
            <a:r>
              <a:rPr lang="es-419" sz="1200">
                <a:solidFill>
                  <a:srgbClr val="000000"/>
                </a:solidFill>
              </a:rPr>
              <a:t>public void ejecutarTrabajos(final JPPFClient jppfClient, final int numTrabajos) throws Exception {</a:t>
            </a:r>
          </a:p>
          <a:p>
            <a:pPr rtl="0">
              <a:lnSpc>
                <a:spcPct val="115000"/>
              </a:lnSpc>
              <a:spcBef>
                <a:spcPts val="0"/>
              </a:spcBef>
              <a:buNone/>
            </a:pPr>
            <a:r>
              <a:rPr lang="es-419" sz="1200">
                <a:solidFill>
                  <a:srgbClr val="000000"/>
                </a:solidFill>
              </a:rPr>
              <a:t>     Prepara, y empieza la ejecución de los trabajos(tareas)</a:t>
            </a:r>
          </a:p>
          <a:p>
            <a:pPr lvl="0" rtl="0">
              <a:lnSpc>
                <a:spcPct val="115000"/>
              </a:lnSpc>
              <a:spcBef>
                <a:spcPts val="0"/>
              </a:spcBef>
              <a:buNone/>
            </a:pPr>
            <a:r>
              <a:rPr lang="es-419" sz="1200">
                <a:solidFill>
                  <a:srgbClr val="000000"/>
                </a:solidFill>
              </a:rPr>
              <a:t>}</a:t>
            </a:r>
          </a:p>
          <a:p>
            <a:pPr rtl="0">
              <a:lnSpc>
                <a:spcPct val="115000"/>
              </a:lnSpc>
              <a:spcBef>
                <a:spcPts val="0"/>
              </a:spcBef>
              <a:buNone/>
            </a:pPr>
            <a:r>
              <a:t/>
            </a:r>
            <a:endParaRPr sz="1200">
              <a:solidFill>
                <a:srgbClr val="000000"/>
              </a:solidFill>
            </a:endParaRPr>
          </a:p>
          <a:p>
            <a:pPr rtl="0">
              <a:lnSpc>
                <a:spcPct val="115000"/>
              </a:lnSpc>
              <a:spcBef>
                <a:spcPts val="0"/>
              </a:spcBef>
              <a:buNone/>
            </a:pPr>
            <a:r>
              <a:rPr lang="es-419" sz="1200">
                <a:solidFill>
                  <a:srgbClr val="000000"/>
                </a:solidFill>
              </a:rPr>
              <a:t>public JPPFJob crearTrabajo(final String nombreTrabajo) throws Exception {</a:t>
            </a:r>
          </a:p>
          <a:p>
            <a:pPr rtl="0">
              <a:lnSpc>
                <a:spcPct val="115000"/>
              </a:lnSpc>
              <a:spcBef>
                <a:spcPts val="0"/>
              </a:spcBef>
              <a:buNone/>
            </a:pPr>
            <a:r>
              <a:rPr lang="es-419" sz="1200">
                <a:solidFill>
                  <a:srgbClr val="000000"/>
                </a:solidFill>
              </a:rPr>
              <a:t>     Crea o inicializa un trabajo (tarea) a procesar en un nodo disponible</a:t>
            </a:r>
          </a:p>
          <a:p>
            <a:pPr lvl="0" rtl="0">
              <a:lnSpc>
                <a:spcPct val="115000"/>
              </a:lnSpc>
              <a:spcBef>
                <a:spcPts val="0"/>
              </a:spcBef>
              <a:buNone/>
            </a:pPr>
            <a:r>
              <a:rPr lang="es-419" sz="1200">
                <a:solidFill>
                  <a:srgbClr val="000000"/>
                </a:solidFill>
              </a:rPr>
              <a:t>}</a:t>
            </a:r>
          </a:p>
          <a:p>
            <a:pPr rtl="0">
              <a:lnSpc>
                <a:spcPct val="115000"/>
              </a:lnSpc>
              <a:spcBef>
                <a:spcPts val="0"/>
              </a:spcBef>
              <a:buNone/>
            </a:pPr>
            <a:r>
              <a:t/>
            </a:r>
            <a:endParaRPr sz="1200">
              <a:solidFill>
                <a:srgbClr val="000000"/>
              </a:solidFill>
            </a:endParaRPr>
          </a:p>
          <a:p>
            <a:pPr rtl="0">
              <a:lnSpc>
                <a:spcPct val="115000"/>
              </a:lnSpc>
              <a:spcBef>
                <a:spcPts val="0"/>
              </a:spcBef>
              <a:buNone/>
            </a:pPr>
            <a:r>
              <a:rPr lang="es-419" sz="1200">
                <a:solidFill>
                  <a:srgbClr val="000000"/>
                </a:solidFill>
              </a:rPr>
              <a:t>public void asegurarNumConexiones(final JPPFClient jppfClient, final int numberOfConnections) throws Exception {</a:t>
            </a:r>
          </a:p>
          <a:p>
            <a:pPr rtl="0">
              <a:lnSpc>
                <a:spcPct val="115000"/>
              </a:lnSpc>
              <a:spcBef>
                <a:spcPts val="0"/>
              </a:spcBef>
              <a:buNone/>
            </a:pPr>
            <a:r>
              <a:rPr lang="es-419" sz="1200">
                <a:solidFill>
                  <a:srgbClr val="000000"/>
                </a:solidFill>
              </a:rPr>
              <a:t>     Asegura que exista conexión con los nodos y prepara un previa distribución del    </a:t>
            </a:r>
          </a:p>
          <a:p>
            <a:pPr rtl="0">
              <a:lnSpc>
                <a:spcPct val="115000"/>
              </a:lnSpc>
              <a:spcBef>
                <a:spcPts val="0"/>
              </a:spcBef>
              <a:buNone/>
            </a:pPr>
            <a:r>
              <a:rPr lang="es-419" sz="1200">
                <a:solidFill>
                  <a:srgbClr val="000000"/>
                </a:solidFill>
              </a:rPr>
              <a:t>     trabajo (tarea)</a:t>
            </a:r>
          </a:p>
          <a:p>
            <a:pPr lvl="0" rtl="0">
              <a:lnSpc>
                <a:spcPct val="115000"/>
              </a:lnSpc>
              <a:spcBef>
                <a:spcPts val="0"/>
              </a:spcBef>
              <a:buNone/>
            </a:pPr>
            <a:r>
              <a:rPr lang="es-419" sz="1200">
                <a:solidFill>
                  <a:srgbClr val="000000"/>
                </a:solidFill>
              </a:rPr>
              <a:t>}</a:t>
            </a:r>
          </a:p>
          <a:p>
            <a:pPr rtl="0">
              <a:lnSpc>
                <a:spcPct val="115000"/>
              </a:lnSpc>
              <a:spcBef>
                <a:spcPts val="0"/>
              </a:spcBef>
              <a:buNone/>
            </a:pPr>
            <a:r>
              <a:t/>
            </a:r>
            <a:endParaRPr sz="1200">
              <a:solidFill>
                <a:srgbClr val="000000"/>
              </a:solidFill>
            </a:endParaRPr>
          </a:p>
          <a:p>
            <a:pPr rtl="0">
              <a:lnSpc>
                <a:spcPct val="115000"/>
              </a:lnSpc>
              <a:spcBef>
                <a:spcPts val="0"/>
              </a:spcBef>
              <a:buNone/>
            </a:pPr>
            <a:r>
              <a:rPr lang="es-419" sz="1200">
                <a:solidFill>
                  <a:srgbClr val="000000"/>
                </a:solidFill>
              </a:rPr>
              <a:t>public synchronized void procesarResultadosDeEjecucion(final String nombreTrabajo, final List&lt;Task&lt;?&gt;&gt; results) {</a:t>
            </a:r>
          </a:p>
          <a:p>
            <a:pPr rtl="0">
              <a:lnSpc>
                <a:spcPct val="115000"/>
              </a:lnSpc>
              <a:spcBef>
                <a:spcPts val="0"/>
              </a:spcBef>
              <a:buNone/>
            </a:pPr>
            <a:r>
              <a:rPr lang="es-419" sz="1200">
                <a:solidFill>
                  <a:srgbClr val="000000"/>
                </a:solidFill>
              </a:rPr>
              <a:t>     Manda los trabajos (tareas) a cada nodo, los ejecuta y recibe los resultados los </a:t>
            </a:r>
          </a:p>
          <a:p>
            <a:pPr rtl="0">
              <a:lnSpc>
                <a:spcPct val="115000"/>
              </a:lnSpc>
              <a:spcBef>
                <a:spcPts val="0"/>
              </a:spcBef>
              <a:buNone/>
            </a:pPr>
            <a:r>
              <a:rPr lang="es-419" sz="1200">
                <a:solidFill>
                  <a:srgbClr val="000000"/>
                </a:solidFill>
              </a:rPr>
              <a:t>     cuales interpreta y muestra.</a:t>
            </a:r>
          </a:p>
          <a:p>
            <a:pPr rtl="0">
              <a:lnSpc>
                <a:spcPct val="115000"/>
              </a:lnSpc>
              <a:spcBef>
                <a:spcPts val="0"/>
              </a:spcBef>
              <a:buNone/>
            </a:pPr>
            <a:r>
              <a:rPr lang="es-419" sz="1200">
                <a:solidFill>
                  <a:srgbClr val="000000"/>
                </a:solidFill>
              </a:rPr>
              <a:t>}</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239800" y="1460500"/>
            <a:ext cx="8447100" cy="3465299"/>
          </a:xfrm>
          <a:prstGeom prst="rect">
            <a:avLst/>
          </a:prstGeom>
        </p:spPr>
        <p:txBody>
          <a:bodyPr anchorCtr="0" anchor="t" bIns="91425" lIns="91425" rIns="91425" tIns="91425">
            <a:noAutofit/>
          </a:bodyPr>
          <a:lstStyle/>
          <a:p>
            <a:pPr algn="just">
              <a:spcBef>
                <a:spcPts val="0"/>
              </a:spcBef>
              <a:buNone/>
            </a:pPr>
            <a:r>
              <a:rPr lang="es-419">
                <a:solidFill>
                  <a:schemeClr val="dk1"/>
                </a:solidFill>
              </a:rPr>
              <a:t>Creemos que el marco de trabajo que proporciona JPPF aporta un enfoque, y forma muy útil para desarrollar una aplicación, dado la posibilidad de distribuir procesos en paralelo, por lo cual agiliza a la propia aplicación</a:t>
            </a:r>
            <a:r>
              <a:rPr lang="es-419"/>
              <a:t>.</a:t>
            </a:r>
          </a:p>
        </p:txBody>
      </p:sp>
      <p:sp>
        <p:nvSpPr>
          <p:cNvPr id="188" name="Shape 18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Conclusiones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Referencias</a:t>
            </a:r>
          </a:p>
        </p:txBody>
      </p:sp>
      <p:sp>
        <p:nvSpPr>
          <p:cNvPr id="194" name="Shape 19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spcBef>
                <a:spcPts val="0"/>
              </a:spcBef>
              <a:buNone/>
            </a:pPr>
            <a:r>
              <a:rPr lang="es-419" sz="1800" u="sng">
                <a:solidFill>
                  <a:schemeClr val="hlink"/>
                </a:solidFill>
                <a:hlinkClick r:id="rId3"/>
              </a:rPr>
              <a:t>http://www.jppf.org</a:t>
            </a:r>
          </a:p>
          <a:p>
            <a:pPr lvl="0" rtl="0" algn="just">
              <a:spcBef>
                <a:spcPts val="0"/>
              </a:spcBef>
              <a:buNone/>
            </a:pPr>
            <a:r>
              <a:t/>
            </a:r>
            <a:endParaRPr sz="1800"/>
          </a:p>
          <a:p>
            <a:pPr lvl="0" rtl="0" algn="just">
              <a:spcBef>
                <a:spcPts val="0"/>
              </a:spcBef>
              <a:buNone/>
            </a:pPr>
            <a:r>
              <a:rPr lang="es-419" sz="1800" u="sng">
                <a:solidFill>
                  <a:srgbClr val="1155CC"/>
                </a:solidFill>
                <a:hlinkClick r:id="rId4"/>
              </a:rPr>
              <a:t>http://sourceforge.net/projects/jppf-project/files/jppf-project/jppf%205.0/JPPF-5.0-samples-pack.zip/download</a:t>
            </a:r>
          </a:p>
          <a:p>
            <a:pPr lvl="0" rtl="0" algn="just">
              <a:lnSpc>
                <a:spcPct val="115000"/>
              </a:lnSpc>
              <a:spcBef>
                <a:spcPts val="0"/>
              </a:spcBef>
              <a:buNone/>
            </a:pPr>
            <a:r>
              <a:t/>
            </a:r>
            <a:endParaRPr sz="1800">
              <a:solidFill>
                <a:schemeClr val="dk1"/>
              </a:solidFill>
            </a:endParaRPr>
          </a:p>
          <a:p>
            <a:pPr lvl="0" rtl="0" algn="just">
              <a:lnSpc>
                <a:spcPct val="115000"/>
              </a:lnSpc>
              <a:spcBef>
                <a:spcPts val="0"/>
              </a:spcBef>
              <a:buNone/>
            </a:pPr>
            <a:r>
              <a:rPr lang="es-419" sz="1800" u="sng">
                <a:solidFill>
                  <a:srgbClr val="1155CC"/>
                </a:solidFill>
                <a:hlinkClick r:id="rId5"/>
              </a:rPr>
              <a:t>http://www.jppf.org/samples-pack/MatrixMultiplication/Readme.php</a:t>
            </a:r>
          </a:p>
          <a:p>
            <a:pPr lvl="0" rtl="0" algn="just">
              <a:lnSpc>
                <a:spcPct val="115000"/>
              </a:lnSpc>
              <a:spcBef>
                <a:spcPts val="0"/>
              </a:spcBef>
              <a:buNone/>
            </a:pPr>
            <a:r>
              <a:t/>
            </a:r>
            <a:endParaRPr sz="1800"/>
          </a:p>
          <a:p>
            <a:pPr lvl="0" rtl="0" algn="just">
              <a:lnSpc>
                <a:spcPct val="115000"/>
              </a:lnSpc>
              <a:spcBef>
                <a:spcPts val="0"/>
              </a:spcBef>
              <a:buClr>
                <a:schemeClr val="dk1"/>
              </a:buClr>
              <a:buSzPct val="61111"/>
              <a:buFont typeface="Arial"/>
              <a:buNone/>
            </a:pPr>
            <a:r>
              <a:rPr lang="es-419" sz="1800" u="sng">
                <a:solidFill>
                  <a:srgbClr val="1155CC"/>
                </a:solidFill>
                <a:hlinkClick r:id="rId6"/>
              </a:rPr>
              <a:t>http://sourceforge.net/projects/jppf-project/files/jppf-project/jppf%205.0/JPPF-5.0-application-template.zip/download</a:t>
            </a:r>
          </a:p>
          <a:p>
            <a:pPr lvl="0" rtl="0" algn="just">
              <a:lnSpc>
                <a:spcPct val="115000"/>
              </a:lnSpc>
              <a:spcBef>
                <a:spcPts val="0"/>
              </a:spcBef>
              <a:buNone/>
            </a:pPr>
            <a:r>
              <a:t/>
            </a:r>
            <a:endParaRPr sz="1200">
              <a:solidFill>
                <a:schemeClr val="dk1"/>
              </a:solidFill>
            </a:endParaRPr>
          </a:p>
          <a:p>
            <a:pPr lvl="0" rtl="0" algn="just">
              <a:lnSpc>
                <a:spcPct val="115000"/>
              </a:lnSpc>
              <a:spcBef>
                <a:spcPts val="0"/>
              </a:spcBef>
              <a:buClr>
                <a:schemeClr val="dk1"/>
              </a:buClr>
              <a:buSzPct val="61111"/>
              <a:buFont typeface="Arial"/>
              <a:buNone/>
            </a:pPr>
            <a:r>
              <a:rPr lang="es-419" sz="1800" u="sng">
                <a:solidFill>
                  <a:srgbClr val="1155CC"/>
                </a:solidFill>
                <a:hlinkClick r:id="rId7"/>
              </a:rPr>
              <a:t>https://internetenunclic.wikispaces.com/grid</a:t>
            </a:r>
          </a:p>
          <a:p>
            <a:pPr>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idx="1" type="body"/>
          </p:nvPr>
        </p:nvSpPr>
        <p:spPr>
          <a:xfrm>
            <a:off x="457200" y="4406309"/>
            <a:ext cx="8229600" cy="519599"/>
          </a:xfrm>
          <a:prstGeom prst="rect">
            <a:avLst/>
          </a:prstGeom>
        </p:spPr>
        <p:txBody>
          <a:bodyPr anchorCtr="0" anchor="ctr" bIns="91425" lIns="91425" rIns="91425" tIns="91425">
            <a:noAutofit/>
          </a:bodyPr>
          <a:lstStyle/>
          <a:p>
            <a:pPr lvl="0" rtl="0">
              <a:spcBef>
                <a:spcPts val="0"/>
              </a:spcBef>
              <a:buNone/>
            </a:pPr>
            <a:r>
              <a:rPr lang="es-419"/>
              <a:t>Fin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nvSpPr>
        <p:spPr>
          <a:xfrm>
            <a:off x="67525" y="90025"/>
            <a:ext cx="3083999" cy="2734799"/>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buClr>
                <a:schemeClr val="dk1"/>
              </a:buClr>
              <a:buSzPct val="100000"/>
              <a:buFont typeface="Arial"/>
              <a:buChar char="●"/>
            </a:pPr>
            <a:r>
              <a:rPr lang="es-419" sz="1800">
                <a:solidFill>
                  <a:schemeClr val="dk1"/>
                </a:solidFill>
              </a:rPr>
              <a:t>Introducción. </a:t>
            </a:r>
          </a:p>
          <a:p>
            <a:pPr indent="-342900" lvl="0" marL="457200" rtl="0">
              <a:lnSpc>
                <a:spcPct val="115000"/>
              </a:lnSpc>
              <a:spcBef>
                <a:spcPts val="0"/>
              </a:spcBef>
              <a:buClr>
                <a:schemeClr val="dk1"/>
              </a:buClr>
              <a:buSzPct val="100000"/>
              <a:buFont typeface="Arial"/>
              <a:buChar char="●"/>
            </a:pPr>
            <a:r>
              <a:rPr lang="es-419" sz="1800">
                <a:solidFill>
                  <a:schemeClr val="dk1"/>
                </a:solidFill>
              </a:rPr>
              <a:t>¿Que es JPPF? </a:t>
            </a:r>
          </a:p>
          <a:p>
            <a:pPr indent="-342900" lvl="0" marL="457200" rtl="0">
              <a:lnSpc>
                <a:spcPct val="115000"/>
              </a:lnSpc>
              <a:spcBef>
                <a:spcPts val="0"/>
              </a:spcBef>
              <a:buClr>
                <a:schemeClr val="dk1"/>
              </a:buClr>
              <a:buSzPct val="100000"/>
              <a:buFont typeface="Arial"/>
              <a:buChar char="●"/>
            </a:pPr>
            <a:r>
              <a:rPr lang="es-419" sz="1800">
                <a:solidFill>
                  <a:schemeClr val="dk1"/>
                </a:solidFill>
              </a:rPr>
              <a:t>Arquitectura.</a:t>
            </a:r>
          </a:p>
          <a:p>
            <a:pPr indent="-342900" lvl="0" marL="457200" rtl="0">
              <a:lnSpc>
                <a:spcPct val="115000"/>
              </a:lnSpc>
              <a:spcBef>
                <a:spcPts val="0"/>
              </a:spcBef>
              <a:buClr>
                <a:schemeClr val="dk1"/>
              </a:buClr>
              <a:buSzPct val="100000"/>
              <a:buFont typeface="Arial"/>
              <a:buChar char="●"/>
            </a:pPr>
            <a:r>
              <a:rPr lang="es-419" sz="1800">
                <a:solidFill>
                  <a:schemeClr val="dk1"/>
                </a:solidFill>
              </a:rPr>
              <a:t>Funcionamiento.</a:t>
            </a:r>
          </a:p>
          <a:p>
            <a:pPr indent="-342900" lvl="0" marL="457200" rtl="0">
              <a:lnSpc>
                <a:spcPct val="115000"/>
              </a:lnSpc>
              <a:spcBef>
                <a:spcPts val="0"/>
              </a:spcBef>
              <a:buClr>
                <a:schemeClr val="dk1"/>
              </a:buClr>
              <a:buSzPct val="100000"/>
              <a:buFont typeface="Arial"/>
              <a:buChar char="●"/>
            </a:pPr>
            <a:r>
              <a:rPr lang="es-419" sz="1800">
                <a:solidFill>
                  <a:schemeClr val="dk1"/>
                </a:solidFill>
              </a:rPr>
              <a:t>Casos de estudio.</a:t>
            </a:r>
          </a:p>
          <a:p>
            <a:pPr indent="-342900" lvl="0" marL="457200" rtl="0">
              <a:lnSpc>
                <a:spcPct val="115000"/>
              </a:lnSpc>
              <a:spcBef>
                <a:spcPts val="0"/>
              </a:spcBef>
              <a:buClr>
                <a:schemeClr val="dk1"/>
              </a:buClr>
              <a:buSzPct val="100000"/>
              <a:buFont typeface="Arial"/>
              <a:buChar char="●"/>
            </a:pPr>
            <a:r>
              <a:rPr lang="es-419" sz="1800">
                <a:solidFill>
                  <a:schemeClr val="dk1"/>
                </a:solidFill>
              </a:rPr>
              <a:t>Ejemplo JPPF.</a:t>
            </a:r>
          </a:p>
          <a:p>
            <a:pPr indent="-342900" lvl="0" marL="457200" rtl="0">
              <a:lnSpc>
                <a:spcPct val="115000"/>
              </a:lnSpc>
              <a:spcBef>
                <a:spcPts val="0"/>
              </a:spcBef>
              <a:buClr>
                <a:schemeClr val="dk1"/>
              </a:buClr>
              <a:buSzPct val="100000"/>
              <a:buFont typeface="Arial"/>
              <a:buChar char="●"/>
            </a:pPr>
            <a:r>
              <a:rPr lang="es-419" sz="1800">
                <a:solidFill>
                  <a:schemeClr val="dk1"/>
                </a:solidFill>
              </a:rPr>
              <a:t>Conclusiones de la investigación de JPPF.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¿Que es JPPF?</a:t>
            </a:r>
          </a:p>
        </p:txBody>
      </p:sp>
      <p:sp>
        <p:nvSpPr>
          <p:cNvPr id="210" name="Shape 210"/>
          <p:cNvSpPr txBox="1"/>
          <p:nvPr>
            <p:ph idx="1" type="body"/>
          </p:nvPr>
        </p:nvSpPr>
        <p:spPr>
          <a:xfrm>
            <a:off x="155875" y="1460500"/>
            <a:ext cx="8824200" cy="3465299"/>
          </a:xfrm>
          <a:prstGeom prst="rect">
            <a:avLst/>
          </a:prstGeom>
        </p:spPr>
        <p:txBody>
          <a:bodyPr anchorCtr="0" anchor="t" bIns="91425" lIns="91425" rIns="91425" tIns="91425">
            <a:noAutofit/>
          </a:bodyPr>
          <a:lstStyle/>
          <a:p>
            <a:pPr rtl="0" algn="ctr">
              <a:spcBef>
                <a:spcPts val="0"/>
              </a:spcBef>
              <a:buNone/>
            </a:pPr>
            <a:r>
              <a:rPr b="1" lang="es-419">
                <a:solidFill>
                  <a:schemeClr val="dk1"/>
                </a:solidFill>
              </a:rPr>
              <a:t>Java Parallel Processing Framework</a:t>
            </a:r>
          </a:p>
          <a:p>
            <a:pPr lvl="0" algn="just">
              <a:spcBef>
                <a:spcPts val="0"/>
              </a:spcBef>
              <a:buNone/>
            </a:pPr>
            <a:r>
              <a:rPr lang="es-419" sz="2400">
                <a:solidFill>
                  <a:schemeClr val="dk1"/>
                </a:solidFill>
              </a:rPr>
              <a:t>Es un marco de trabajo para el procesamiento en paralelo de Java que permite que las aplicaciones con grandes necesidades de potencia y procesamiento; puedan distribuir sus tareas en un diferente número de computadoras, reduciendo dramáticamente su tiempo de procesamiento.</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nvSpPr>
        <p:spPr>
          <a:xfrm>
            <a:off x="315125" y="686550"/>
            <a:ext cx="8047199" cy="4344299"/>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419" sz="1800">
                <a:solidFill>
                  <a:schemeClr val="dk1"/>
                </a:solidFill>
              </a:rPr>
              <a:t>En el funcionamiento de JPPF se toman en cuenta 2 aspectos:</a:t>
            </a:r>
          </a:p>
          <a:p>
            <a:pPr lvl="0" rtl="0" algn="just">
              <a:lnSpc>
                <a:spcPct val="115000"/>
              </a:lnSpc>
              <a:spcBef>
                <a:spcPts val="0"/>
              </a:spcBef>
              <a:buNone/>
            </a:pPr>
            <a:r>
              <a:t/>
            </a:r>
            <a:endParaRPr sz="1800">
              <a:solidFill>
                <a:schemeClr val="dk1"/>
              </a:solidFill>
            </a:endParaRPr>
          </a:p>
          <a:p>
            <a:pPr indent="-342900" lvl="0" marL="457200" rtl="0" algn="just">
              <a:lnSpc>
                <a:spcPct val="115000"/>
              </a:lnSpc>
              <a:spcBef>
                <a:spcPts val="0"/>
              </a:spcBef>
              <a:buClr>
                <a:schemeClr val="dk1"/>
              </a:buClr>
              <a:buSzPct val="100000"/>
              <a:buFont typeface="Arial"/>
              <a:buChar char="●"/>
            </a:pPr>
            <a:r>
              <a:rPr lang="es-419" sz="1800">
                <a:solidFill>
                  <a:schemeClr val="dk1"/>
                </a:solidFill>
              </a:rPr>
              <a:t>La división de de una aplicación que se pueden ejecutar de manera independiente y en paralelo, esto da como resultado un “Job” que a su vez contiene “tasks”.</a:t>
            </a:r>
          </a:p>
          <a:p>
            <a:pPr indent="-342900" lvl="0" marL="457200" rtl="0" algn="just">
              <a:lnSpc>
                <a:spcPct val="115000"/>
              </a:lnSpc>
              <a:spcBef>
                <a:spcPts val="0"/>
              </a:spcBef>
              <a:buClr>
                <a:schemeClr val="dk1"/>
              </a:buClr>
              <a:buSzPct val="100000"/>
              <a:buFont typeface="Arial"/>
              <a:buChar char="●"/>
            </a:pPr>
            <a:r>
              <a:rPr lang="es-419" sz="1800">
                <a:solidFill>
                  <a:schemeClr val="dk1"/>
                </a:solidFill>
              </a:rPr>
              <a:t>La ejecución de la aplicación permite conectar equipos y compartir recursos no centralizados gráficamente.</a:t>
            </a:r>
          </a:p>
        </p:txBody>
      </p:sp>
      <p:sp>
        <p:nvSpPr>
          <p:cNvPr id="216" name="Shape 21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¿Que es JPPF?</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¿Que es JPPF?</a:t>
            </a:r>
          </a:p>
        </p:txBody>
      </p:sp>
      <p:sp>
        <p:nvSpPr>
          <p:cNvPr id="48" name="Shape 48"/>
          <p:cNvSpPr txBox="1"/>
          <p:nvPr>
            <p:ph idx="1" type="body"/>
          </p:nvPr>
        </p:nvSpPr>
        <p:spPr>
          <a:xfrm>
            <a:off x="155875" y="1460500"/>
            <a:ext cx="8824200" cy="3465299"/>
          </a:xfrm>
          <a:prstGeom prst="rect">
            <a:avLst/>
          </a:prstGeom>
        </p:spPr>
        <p:txBody>
          <a:bodyPr anchorCtr="0" anchor="t" bIns="91425" lIns="91425" rIns="91425" tIns="91425">
            <a:noAutofit/>
          </a:bodyPr>
          <a:lstStyle/>
          <a:p>
            <a:pPr rtl="0" algn="ctr">
              <a:spcBef>
                <a:spcPts val="0"/>
              </a:spcBef>
              <a:buNone/>
            </a:pPr>
            <a:r>
              <a:rPr b="1" lang="es-419">
                <a:solidFill>
                  <a:schemeClr val="dk1"/>
                </a:solidFill>
              </a:rPr>
              <a:t>Java Parallel Processing Framework</a:t>
            </a:r>
          </a:p>
          <a:p>
            <a:pPr lvl="0" algn="just">
              <a:spcBef>
                <a:spcPts val="0"/>
              </a:spcBef>
              <a:buNone/>
            </a:pPr>
            <a:r>
              <a:rPr lang="es-419" sz="2400">
                <a:solidFill>
                  <a:schemeClr val="dk1"/>
                </a:solidFill>
              </a:rPr>
              <a:t>Es un marco de trabajo para el procesamiento en paralelo de Java que permite que las aplicaciones con grandes necesidades de potencia y procesamiento; puedan distribuir sus tareas en un diferente número de computadoras, reduciendo dramáticamente su tiempo de procesamiento.</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Arquitectura JPPF </a:t>
            </a:r>
          </a:p>
        </p:txBody>
      </p:sp>
      <p:sp>
        <p:nvSpPr>
          <p:cNvPr id="222" name="Shape 222"/>
          <p:cNvSpPr txBox="1"/>
          <p:nvPr>
            <p:ph idx="1" type="body"/>
          </p:nvPr>
        </p:nvSpPr>
        <p:spPr>
          <a:xfrm>
            <a:off x="143875" y="1460500"/>
            <a:ext cx="8848199" cy="36830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45833"/>
              <a:buFont typeface="Arial"/>
              <a:buNone/>
            </a:pPr>
            <a:r>
              <a:rPr lang="es-419" sz="2400"/>
              <a:t>El GRID JPPF </a:t>
            </a:r>
            <a:r>
              <a:rPr lang="es-419" sz="2400">
                <a:solidFill>
                  <a:schemeClr val="dk1"/>
                </a:solidFill>
              </a:rPr>
              <a:t> tiene los siguientes elementos que integran su arquitectura:</a:t>
            </a:r>
          </a:p>
          <a:p>
            <a:pPr lvl="0" rtl="0" algn="just">
              <a:lnSpc>
                <a:spcPct val="115000"/>
              </a:lnSpc>
              <a:spcBef>
                <a:spcPts val="0"/>
              </a:spcBef>
              <a:buClr>
                <a:schemeClr val="dk1"/>
              </a:buClr>
              <a:buSzPct val="45833"/>
              <a:buFont typeface="Arial"/>
              <a:buNone/>
            </a:pPr>
            <a:r>
              <a:rPr lang="es-419" sz="2400">
                <a:solidFill>
                  <a:schemeClr val="dk1"/>
                </a:solidFill>
                <a:latin typeface="Times New Roman"/>
                <a:ea typeface="Times New Roman"/>
                <a:cs typeface="Times New Roman"/>
                <a:sym typeface="Times New Roman"/>
              </a:rPr>
              <a:t> </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Driver.</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Nodo.</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Consola.</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Herramienta </a:t>
            </a:r>
          </a:p>
          <a:p>
            <a:pPr lvl="0" rtl="0" algn="just">
              <a:lnSpc>
                <a:spcPct val="115000"/>
              </a:lnSpc>
              <a:spcBef>
                <a:spcPts val="0"/>
              </a:spcBef>
              <a:buNone/>
            </a:pPr>
            <a:r>
              <a:rPr lang="es-419" sz="2400">
                <a:solidFill>
                  <a:schemeClr val="dk1"/>
                </a:solidFill>
              </a:rPr>
              <a:t>de monitorización.</a:t>
            </a:r>
          </a:p>
          <a:p>
            <a:pPr lvl="0" rtl="0" algn="just">
              <a:lnSpc>
                <a:spcPct val="115000"/>
              </a:lnSpc>
              <a:spcBef>
                <a:spcPts val="0"/>
              </a:spcBef>
              <a:buNone/>
            </a:pPr>
            <a:r>
              <a:t/>
            </a:r>
            <a:endParaRPr sz="2400">
              <a:solidFill>
                <a:schemeClr val="dk1"/>
              </a:solidFill>
            </a:endParaRPr>
          </a:p>
          <a:p>
            <a:pPr>
              <a:spcBef>
                <a:spcPts val="0"/>
              </a:spcBef>
              <a:buNone/>
            </a:pPr>
            <a:r>
              <a:t/>
            </a:r>
            <a:endParaRPr/>
          </a:p>
        </p:txBody>
      </p:sp>
      <p:pic>
        <p:nvPicPr>
          <p:cNvPr id="223" name="Shape 223"/>
          <p:cNvPicPr preferRelativeResize="0"/>
          <p:nvPr/>
        </p:nvPicPr>
        <p:blipFill>
          <a:blip r:embed="rId3">
            <a:alphaModFix/>
          </a:blip>
          <a:stretch>
            <a:fillRect/>
          </a:stretch>
        </p:blipFill>
        <p:spPr>
          <a:xfrm>
            <a:off x="3298600" y="2001975"/>
            <a:ext cx="4655650" cy="3065324"/>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337650" y="1710750"/>
            <a:ext cx="8565000" cy="2346599"/>
          </a:xfrm>
          <a:prstGeom prst="rect">
            <a:avLst/>
          </a:prstGeom>
          <a:noFill/>
          <a:ln>
            <a:noFill/>
          </a:ln>
        </p:spPr>
        <p:txBody>
          <a:bodyPr anchorCtr="0" anchor="ctr" bIns="91425" lIns="91425" rIns="91425" tIns="91425">
            <a:noAutofit/>
          </a:bodyPr>
          <a:lstStyle/>
          <a:p>
            <a:pPr lvl="0" rtl="0">
              <a:spcBef>
                <a:spcPts val="0"/>
              </a:spcBef>
              <a:buNone/>
            </a:pPr>
            <a:r>
              <a:rPr lang="es-419" sz="1800">
                <a:solidFill>
                  <a:schemeClr val="dk1"/>
                </a:solidFill>
              </a:rPr>
              <a:t>La ejecución de la aplicación en el Grid de JPPF  permite conectar equipos en redes de gran magnitud, permitiendo que cierta cantidad de recursos que el administrador del esclavo designe para compartirlos a la red y los demás recursos servirán para que los equipos mantengan su funcionalidad normal.</a:t>
            </a:r>
          </a:p>
        </p:txBody>
      </p:sp>
      <p:sp>
        <p:nvSpPr>
          <p:cNvPr id="229" name="Shape 22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s-419"/>
              <a:t>Grid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API</a:t>
            </a:r>
          </a:p>
        </p:txBody>
      </p:sp>
      <p:sp>
        <p:nvSpPr>
          <p:cNvPr id="235" name="Shape 235"/>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rPr lang="es-419" sz="2400">
                <a:solidFill>
                  <a:schemeClr val="dk1"/>
                </a:solidFill>
              </a:rPr>
              <a:t>El framework de carga distribuida de clases en </a:t>
            </a:r>
            <a:r>
              <a:rPr b="1" lang="es-419" sz="2400">
                <a:solidFill>
                  <a:schemeClr val="dk1"/>
                </a:solidFill>
              </a:rPr>
              <a:t>JPPF </a:t>
            </a:r>
            <a:r>
              <a:rPr lang="es-419" sz="2400">
                <a:solidFill>
                  <a:schemeClr val="dk1"/>
                </a:solidFill>
              </a:rPr>
              <a:t>es el mecanismo que hace posible ejecutar el código en un nodo que no ha sido desarrollado específicamente para ese ambiente.</a:t>
            </a:r>
          </a:p>
        </p:txBody>
      </p:sp>
      <p:pic>
        <p:nvPicPr>
          <p:cNvPr id="236" name="Shape 236"/>
          <p:cNvPicPr preferRelativeResize="0"/>
          <p:nvPr/>
        </p:nvPicPr>
        <p:blipFill>
          <a:blip r:embed="rId3">
            <a:alphaModFix/>
          </a:blip>
          <a:stretch>
            <a:fillRect/>
          </a:stretch>
        </p:blipFill>
        <p:spPr>
          <a:xfrm>
            <a:off x="3276700" y="2838625"/>
            <a:ext cx="5410099" cy="21858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000"/>
              <a:t>Jerarquía de la clase cargador en los nodos JPPF</a:t>
            </a:r>
          </a:p>
        </p:txBody>
      </p:sp>
      <p:sp>
        <p:nvSpPr>
          <p:cNvPr id="242" name="Shape 242"/>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rPr lang="es-419" sz="2400">
                <a:solidFill>
                  <a:schemeClr val="dk1"/>
                </a:solidFill>
              </a:rPr>
              <a:t>El  mecanismo de la clase cargador sigue una jerarquía basada en una relación padre-hijo entre instancias de la clase loader(cargador)</a:t>
            </a:r>
          </a:p>
        </p:txBody>
      </p:sp>
      <p:pic>
        <p:nvPicPr>
          <p:cNvPr id="243" name="Shape 243"/>
          <p:cNvPicPr preferRelativeResize="0"/>
          <p:nvPr/>
        </p:nvPicPr>
        <p:blipFill>
          <a:blip r:embed="rId3">
            <a:alphaModFix/>
          </a:blip>
          <a:stretch>
            <a:fillRect/>
          </a:stretch>
        </p:blipFill>
        <p:spPr>
          <a:xfrm>
            <a:off x="3976325" y="2484355"/>
            <a:ext cx="3981450" cy="253365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000"/>
              <a:t>Aplicaciones de JPPF - Ejemplos</a:t>
            </a:r>
          </a:p>
        </p:txBody>
      </p:sp>
      <p:sp>
        <p:nvSpPr>
          <p:cNvPr id="249" name="Shape 249"/>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250" name="Shape 250"/>
          <p:cNvPicPr preferRelativeResize="0"/>
          <p:nvPr/>
        </p:nvPicPr>
        <p:blipFill>
          <a:blip r:embed="rId3">
            <a:alphaModFix/>
          </a:blip>
          <a:stretch>
            <a:fillRect/>
          </a:stretch>
        </p:blipFill>
        <p:spPr>
          <a:xfrm>
            <a:off x="5999475" y="1620250"/>
            <a:ext cx="1838325" cy="1409700"/>
          </a:xfrm>
          <a:prstGeom prst="rect">
            <a:avLst/>
          </a:prstGeom>
          <a:noFill/>
          <a:ln>
            <a:noFill/>
          </a:ln>
        </p:spPr>
      </p:pic>
      <p:pic>
        <p:nvPicPr>
          <p:cNvPr id="251" name="Shape 251"/>
          <p:cNvPicPr preferRelativeResize="0"/>
          <p:nvPr/>
        </p:nvPicPr>
        <p:blipFill>
          <a:blip r:embed="rId4">
            <a:alphaModFix/>
          </a:blip>
          <a:stretch>
            <a:fillRect/>
          </a:stretch>
        </p:blipFill>
        <p:spPr>
          <a:xfrm>
            <a:off x="5189600" y="3408775"/>
            <a:ext cx="3369149" cy="715725"/>
          </a:xfrm>
          <a:prstGeom prst="rect">
            <a:avLst/>
          </a:prstGeom>
          <a:noFill/>
          <a:ln>
            <a:noFill/>
          </a:ln>
        </p:spPr>
      </p:pic>
      <p:graphicFrame>
        <p:nvGraphicFramePr>
          <p:cNvPr id="252" name="Shape 252"/>
          <p:cNvGraphicFramePr/>
          <p:nvPr/>
        </p:nvGraphicFramePr>
        <p:xfrm>
          <a:off x="457200" y="1562100"/>
          <a:ext cx="3000000" cy="3000000"/>
        </p:xfrm>
        <a:graphic>
          <a:graphicData uri="http://schemas.openxmlformats.org/drawingml/2006/table">
            <a:tbl>
              <a:tblPr>
                <a:noFill/>
                <a:tableStyleId>{D2498BC6-CA45-4BBC-A7FA-34E0D112F5C9}</a:tableStyleId>
              </a:tblPr>
              <a:tblGrid>
                <a:gridCol w="1926600"/>
                <a:gridCol w="2703000"/>
                <a:gridCol w="3552150"/>
              </a:tblGrid>
              <a:tr h="1490150">
                <a:tc>
                  <a:txBody>
                    <a:bodyPr>
                      <a:noAutofit/>
                    </a:bodyPr>
                    <a:lstStyle/>
                    <a:p>
                      <a:pPr lvl="0" rtl="0">
                        <a:spcBef>
                          <a:spcPts val="0"/>
                        </a:spcBef>
                        <a:buNone/>
                      </a:pPr>
                      <a:r>
                        <a:rPr lang="es-419" sz="2400"/>
                        <a:t>Fractales de Mandelbrot</a:t>
                      </a:r>
                    </a:p>
                  </a:txBody>
                  <a:tcPr marT="63500" marB="63500" marR="63500" marL="63500"/>
                </a:tc>
                <a:tc>
                  <a:txBody>
                    <a:bodyPr>
                      <a:noAutofit/>
                    </a:bodyPr>
                    <a:lstStyle/>
                    <a:p>
                      <a:pPr lvl="0" rtl="0">
                        <a:spcBef>
                          <a:spcPts val="0"/>
                        </a:spcBef>
                        <a:buNone/>
                      </a:pPr>
                      <a:r>
                        <a:rPr lang="es-419" sz="2400"/>
                        <a:t>Generación</a:t>
                      </a:r>
                    </a:p>
                  </a:txBody>
                  <a:tcPr marT="63500" marB="63500" marR="63500" marL="63500"/>
                </a:tc>
                <a:tc>
                  <a:txBody>
                    <a:bodyPr>
                      <a:noAutofit/>
                    </a:bodyPr>
                    <a:lstStyle/>
                    <a:p>
                      <a:pPr lvl="0" rtl="0" algn="ctr">
                        <a:spcBef>
                          <a:spcPts val="0"/>
                        </a:spcBef>
                        <a:buNone/>
                      </a:pPr>
                      <a:r>
                        <a:t/>
                      </a:r>
                      <a:endParaRPr b="1" sz="2400"/>
                    </a:p>
                    <a:p>
                      <a:pPr lvl="0" rtl="0">
                        <a:spcBef>
                          <a:spcPts val="0"/>
                        </a:spcBef>
                        <a:buNone/>
                      </a:pPr>
                      <a:r>
                        <a:t/>
                      </a:r>
                      <a:endParaRPr b="1" sz="2400"/>
                    </a:p>
                  </a:txBody>
                  <a:tcPr marT="63500" marB="63500" marR="63500" marL="63500"/>
                </a:tc>
              </a:tr>
              <a:tr h="1334200">
                <a:tc>
                  <a:txBody>
                    <a:bodyPr>
                      <a:noAutofit/>
                    </a:bodyPr>
                    <a:lstStyle/>
                    <a:p>
                      <a:pPr lvl="0" rtl="0">
                        <a:spcBef>
                          <a:spcPts val="0"/>
                        </a:spcBef>
                        <a:buNone/>
                      </a:pPr>
                      <a:r>
                        <a:rPr lang="es-419" sz="2400"/>
                        <a:t>ADN</a:t>
                      </a:r>
                    </a:p>
                  </a:txBody>
                  <a:tcPr marT="63500" marB="63500" marR="63500" marL="63500"/>
                </a:tc>
                <a:tc>
                  <a:txBody>
                    <a:bodyPr>
                      <a:noAutofit/>
                    </a:bodyPr>
                    <a:lstStyle/>
                    <a:p>
                      <a:pPr lvl="0" rtl="0">
                        <a:spcBef>
                          <a:spcPts val="0"/>
                        </a:spcBef>
                        <a:buNone/>
                      </a:pPr>
                      <a:r>
                        <a:rPr lang="es-419" sz="2400"/>
                        <a:t>Secuenciación y Alineamiento  de Proteínas</a:t>
                      </a:r>
                    </a:p>
                  </a:txBody>
                  <a:tcPr marT="63500" marB="63500" marR="63500" marL="63500"/>
                </a:tc>
                <a:tc>
                  <a:txBody>
                    <a:bodyPr>
                      <a:noAutofit/>
                    </a:bodyPr>
                    <a:lstStyle/>
                    <a:p>
                      <a:pPr lvl="0" rtl="0">
                        <a:spcBef>
                          <a:spcPts val="0"/>
                        </a:spcBef>
                        <a:buNone/>
                      </a:pPr>
                      <a:r>
                        <a:t/>
                      </a:r>
                      <a:endParaRPr b="1" sz="2400"/>
                    </a:p>
                  </a:txBody>
                  <a:tcPr marT="63500" marB="63500" marR="63500" marL="63500"/>
                </a:tc>
              </a:tr>
            </a:tbl>
          </a:graphicData>
        </a:graphic>
      </p:graphicFrame>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Ventajas de JPPF</a:t>
            </a:r>
          </a:p>
        </p:txBody>
      </p:sp>
      <p:sp>
        <p:nvSpPr>
          <p:cNvPr id="258" name="Shape 258"/>
          <p:cNvSpPr txBox="1"/>
          <p:nvPr>
            <p:ph idx="1" type="body"/>
          </p:nvPr>
        </p:nvSpPr>
        <p:spPr>
          <a:xfrm>
            <a:off x="155875" y="1460500"/>
            <a:ext cx="8740199" cy="3465299"/>
          </a:xfrm>
          <a:prstGeom prst="rect">
            <a:avLst/>
          </a:prstGeom>
        </p:spPr>
        <p:txBody>
          <a:bodyPr anchorCtr="0" anchor="t" bIns="91425" lIns="91425" rIns="91425" tIns="91425">
            <a:noAutofit/>
          </a:bodyPr>
          <a:lstStyle/>
          <a:p>
            <a:pPr indent="-381000" lvl="0" marL="457200" rtl="0" algn="just">
              <a:lnSpc>
                <a:spcPct val="115000"/>
              </a:lnSpc>
              <a:spcBef>
                <a:spcPts val="0"/>
              </a:spcBef>
              <a:buClr>
                <a:schemeClr val="dk1"/>
              </a:buClr>
              <a:buSzPct val="100000"/>
              <a:buFont typeface="Arial"/>
              <a:buChar char="●"/>
            </a:pPr>
            <a:r>
              <a:rPr lang="es-419" sz="2400">
                <a:solidFill>
                  <a:schemeClr val="dk1"/>
                </a:solidFill>
              </a:rPr>
              <a:t>Facilidad de instalación.</a:t>
            </a:r>
          </a:p>
          <a:p>
            <a:pPr indent="-381000" lvl="0" marL="457200" rtl="0" algn="just">
              <a:lnSpc>
                <a:spcPct val="115000"/>
              </a:lnSpc>
              <a:spcBef>
                <a:spcPts val="0"/>
              </a:spcBef>
              <a:buClr>
                <a:schemeClr val="dk1"/>
              </a:buClr>
              <a:buSzPct val="100000"/>
              <a:buFont typeface="Arial"/>
              <a:buChar char="●"/>
            </a:pPr>
            <a:r>
              <a:rPr lang="es-419" sz="2400">
                <a:solidFill>
                  <a:schemeClr val="dk1"/>
                </a:solidFill>
              </a:rPr>
              <a:t>Implementación de componentes JPPF más de un grupo es tan simple como copiar archivos a través de FTP o cualquier otro sistema de archivos de red. </a:t>
            </a:r>
          </a:p>
          <a:p>
            <a:pPr indent="-381000" lvl="0" marL="457200" rtl="0" algn="just">
              <a:lnSpc>
                <a:spcPct val="115000"/>
              </a:lnSpc>
              <a:spcBef>
                <a:spcPts val="0"/>
              </a:spcBef>
              <a:buClr>
                <a:schemeClr val="dk1"/>
              </a:buClr>
              <a:buSzPct val="100000"/>
              <a:buFont typeface="Arial"/>
              <a:buChar char="●"/>
            </a:pPr>
            <a:r>
              <a:rPr lang="es-419" sz="2400">
                <a:solidFill>
                  <a:schemeClr val="dk1"/>
                </a:solidFill>
              </a:rPr>
              <a:t>Permite a los desarrolladores centrarse en su núcleo de desarrollo de software, en lugar de perder el tiempo en la complejidad de procesamiento paralelo y distribuido.</a:t>
            </a:r>
          </a:p>
          <a:p>
            <a:pPr>
              <a:spcBef>
                <a:spcPts val="0"/>
              </a:spcBef>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Desventajas de JPPF</a:t>
            </a:r>
          </a:p>
        </p:txBody>
      </p:sp>
      <p:sp>
        <p:nvSpPr>
          <p:cNvPr id="264" name="Shape 264"/>
          <p:cNvSpPr txBox="1"/>
          <p:nvPr>
            <p:ph idx="1" type="body"/>
          </p:nvPr>
        </p:nvSpPr>
        <p:spPr>
          <a:xfrm>
            <a:off x="191325" y="1460500"/>
            <a:ext cx="8688900" cy="3465299"/>
          </a:xfrm>
          <a:prstGeom prst="rect">
            <a:avLst/>
          </a:prstGeom>
        </p:spPr>
        <p:txBody>
          <a:bodyPr anchorCtr="0" anchor="t" bIns="91425" lIns="91425" rIns="91425" tIns="91425">
            <a:noAutofit/>
          </a:bodyPr>
          <a:lstStyle/>
          <a:p>
            <a:pPr lvl="0" rtl="0" algn="just">
              <a:lnSpc>
                <a:spcPct val="115000"/>
              </a:lnSpc>
              <a:spcBef>
                <a:spcPts val="0"/>
              </a:spcBef>
              <a:buNone/>
            </a:pPr>
            <a:r>
              <a:rPr lang="es-419" sz="2400">
                <a:solidFill>
                  <a:schemeClr val="dk1"/>
                </a:solidFill>
              </a:rPr>
              <a:t>● Recursos heterogéneos: JPPF debe ser capaz de poder utilizar cualquier tipo de recurso que maneje el sistema, si no no se podrá hacer nada. </a:t>
            </a:r>
          </a:p>
          <a:p>
            <a:pPr lvl="0" rtl="0" algn="just">
              <a:lnSpc>
                <a:spcPct val="115000"/>
              </a:lnSpc>
              <a:spcBef>
                <a:spcPts val="0"/>
              </a:spcBef>
              <a:buNone/>
            </a:pPr>
            <a:r>
              <a:rPr lang="es-419" sz="2400">
                <a:solidFill>
                  <a:schemeClr val="dk1"/>
                </a:solidFill>
              </a:rPr>
              <a:t>● Hay varios recursos que deben controlarse externamente y que influyen en el funcionamiento del grid. </a:t>
            </a:r>
          </a:p>
          <a:p>
            <a:pPr lvl="0" rtl="0" algn="just">
              <a:lnSpc>
                <a:spcPct val="115000"/>
              </a:lnSpc>
              <a:spcBef>
                <a:spcPts val="0"/>
              </a:spcBef>
              <a:buNone/>
            </a:pPr>
            <a:r>
              <a:rPr lang="es-419" sz="2400">
                <a:solidFill>
                  <a:schemeClr val="dk1"/>
                </a:solidFill>
              </a:rPr>
              <a:t>● Necesidad de desarrollo de aplicaciones para usar el grid.</a:t>
            </a:r>
          </a:p>
          <a:p>
            <a:pPr lvl="0" algn="just">
              <a:lnSpc>
                <a:spcPct val="115000"/>
              </a:lnSpc>
              <a:spcBef>
                <a:spcPts val="0"/>
              </a:spcBef>
              <a:buNone/>
            </a:pPr>
            <a:r>
              <a:rPr lang="es-419" sz="2400">
                <a:solidFill>
                  <a:schemeClr val="dk1"/>
                </a:solidFill>
              </a:rPr>
              <a:t>Comunicación lenta y no uniforme.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600"/>
              <a:t>Caso de estudio </a:t>
            </a:r>
          </a:p>
        </p:txBody>
      </p:sp>
      <p:sp>
        <p:nvSpPr>
          <p:cNvPr id="270" name="Shape 270"/>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lgn="just">
              <a:spcBef>
                <a:spcPts val="0"/>
              </a:spcBef>
              <a:buNone/>
            </a:pPr>
            <a:r>
              <a:rPr lang="es-419"/>
              <a:t>Por ejemplo: </a:t>
            </a:r>
          </a:p>
          <a:p>
            <a:pPr indent="-419100" lvl="0" marL="457200" algn="just">
              <a:spcBef>
                <a:spcPts val="0"/>
              </a:spcBef>
              <a:buClr>
                <a:schemeClr val="dk2"/>
              </a:buClr>
              <a:buSzPct val="100000"/>
              <a:buFont typeface="Arial"/>
              <a:buChar char="●"/>
            </a:pPr>
            <a:r>
              <a:rPr lang="es-419"/>
              <a:t>Servidores Web o FTP, donde es posible distribuir la atención de los clientes a diferentes nodos.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Ejemplo de JPPF</a:t>
            </a:r>
          </a:p>
        </p:txBody>
      </p:sp>
      <p:sp>
        <p:nvSpPr>
          <p:cNvPr id="276" name="Shape 276"/>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s-419" sz="2400"/>
              <a:t>Ejemplo Multiplicación de matriz donde las tareas o iteraciones requeridas se distribuyen en diferentes nodos para agilizar su procesamiento.</a:t>
            </a:r>
          </a:p>
          <a:p>
            <a:pPr rtl="0">
              <a:spcBef>
                <a:spcPts val="0"/>
              </a:spcBef>
              <a:buNone/>
            </a:pPr>
            <a:r>
              <a:rPr lang="es-419" sz="2400"/>
              <a:t> </a:t>
            </a:r>
            <a:br>
              <a:rPr lang="es-419" sz="2400"/>
            </a:br>
          </a:p>
          <a:p>
            <a:pPr>
              <a:spcBef>
                <a:spcPts val="0"/>
              </a:spcBef>
              <a:buNone/>
            </a:pPr>
            <a:r>
              <a:t/>
            </a:r>
            <a:endParaRPr/>
          </a:p>
        </p:txBody>
      </p:sp>
      <p:pic>
        <p:nvPicPr>
          <p:cNvPr id="277" name="Shape 277"/>
          <p:cNvPicPr preferRelativeResize="0"/>
          <p:nvPr/>
        </p:nvPicPr>
        <p:blipFill>
          <a:blip r:embed="rId3">
            <a:alphaModFix/>
          </a:blip>
          <a:stretch>
            <a:fillRect/>
          </a:stretch>
        </p:blipFill>
        <p:spPr>
          <a:xfrm>
            <a:off x="4065425" y="2725475"/>
            <a:ext cx="3564699" cy="2345600"/>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Diagrama de clases</a:t>
            </a:r>
          </a:p>
        </p:txBody>
      </p:sp>
      <p:sp>
        <p:nvSpPr>
          <p:cNvPr id="283" name="Shape 283"/>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284" name="Shape 284"/>
          <p:cNvPicPr preferRelativeResize="0"/>
          <p:nvPr/>
        </p:nvPicPr>
        <p:blipFill>
          <a:blip r:embed="rId3">
            <a:alphaModFix/>
          </a:blip>
          <a:stretch>
            <a:fillRect/>
          </a:stretch>
        </p:blipFill>
        <p:spPr>
          <a:xfrm>
            <a:off x="272900" y="1476175"/>
            <a:ext cx="8681625" cy="33719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nvSpPr>
        <p:spPr>
          <a:xfrm>
            <a:off x="315125" y="686550"/>
            <a:ext cx="8047199" cy="4344299"/>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419" sz="1800">
                <a:solidFill>
                  <a:schemeClr val="dk1"/>
                </a:solidFill>
              </a:rPr>
              <a:t>En el funcionamiento de JPPF se toman en cuenta 2 aspectos:</a:t>
            </a:r>
          </a:p>
          <a:p>
            <a:pPr lvl="0" rtl="0" algn="just">
              <a:lnSpc>
                <a:spcPct val="115000"/>
              </a:lnSpc>
              <a:spcBef>
                <a:spcPts val="0"/>
              </a:spcBef>
              <a:buNone/>
            </a:pPr>
            <a:r>
              <a:t/>
            </a:r>
            <a:endParaRPr sz="1800">
              <a:solidFill>
                <a:schemeClr val="dk1"/>
              </a:solidFill>
            </a:endParaRPr>
          </a:p>
          <a:p>
            <a:pPr indent="-342900" lvl="0" marL="457200" rtl="0" algn="just">
              <a:lnSpc>
                <a:spcPct val="115000"/>
              </a:lnSpc>
              <a:spcBef>
                <a:spcPts val="0"/>
              </a:spcBef>
              <a:buClr>
                <a:schemeClr val="dk1"/>
              </a:buClr>
              <a:buSzPct val="100000"/>
              <a:buFont typeface="Arial"/>
              <a:buChar char="●"/>
            </a:pPr>
            <a:r>
              <a:rPr lang="es-419" sz="1800">
                <a:solidFill>
                  <a:schemeClr val="dk1"/>
                </a:solidFill>
              </a:rPr>
              <a:t>La división de de una aplicación que se pueden ejecutar de manera independiente y en paralelo, esto da como resultado un “Job” que a su vez contiene “tasks”.</a:t>
            </a:r>
          </a:p>
          <a:p>
            <a:pPr indent="-342900" lvl="0" marL="457200" rtl="0" algn="just">
              <a:lnSpc>
                <a:spcPct val="115000"/>
              </a:lnSpc>
              <a:spcBef>
                <a:spcPts val="0"/>
              </a:spcBef>
              <a:buClr>
                <a:schemeClr val="dk1"/>
              </a:buClr>
              <a:buSzPct val="100000"/>
              <a:buFont typeface="Arial"/>
              <a:buChar char="●"/>
            </a:pPr>
            <a:r>
              <a:rPr lang="es-419" sz="1800">
                <a:solidFill>
                  <a:schemeClr val="dk1"/>
                </a:solidFill>
              </a:rPr>
              <a:t>La ejecución de la aplicación permite conectar equipos y compartir recursos no centralizados gráficamente.</a:t>
            </a:r>
          </a:p>
        </p:txBody>
      </p:sp>
      <p:sp>
        <p:nvSpPr>
          <p:cNvPr id="54" name="Shape 5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¿Que es JPPF?</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000"/>
              <a:t>Resultado de ejecución de ejemplo</a:t>
            </a:r>
          </a:p>
        </p:txBody>
      </p:sp>
      <p:sp>
        <p:nvSpPr>
          <p:cNvPr id="290" name="Shape 29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s-419" sz="1100">
                <a:solidFill>
                  <a:schemeClr val="dk1"/>
                </a:solidFill>
              </a:rPr>
              <a:t>log4j:WARN No appenders could be found for logger (org.jppf.utils.JPPFConfiguration).</a:t>
            </a:r>
          </a:p>
          <a:p>
            <a:pPr lvl="0" rtl="0">
              <a:spcBef>
                <a:spcPts val="0"/>
              </a:spcBef>
              <a:buClr>
                <a:schemeClr val="dk1"/>
              </a:buClr>
              <a:buSzPct val="100000"/>
              <a:buFont typeface="Arial"/>
              <a:buNone/>
            </a:pPr>
            <a:r>
              <a:rPr lang="es-419" sz="1100">
                <a:solidFill>
                  <a:schemeClr val="dk1"/>
                </a:solidFill>
              </a:rPr>
              <a:t>log4j:WARN Please initialize the log4j system properly.</a:t>
            </a:r>
          </a:p>
          <a:p>
            <a:pPr lvl="0" rtl="0">
              <a:spcBef>
                <a:spcPts val="0"/>
              </a:spcBef>
              <a:buClr>
                <a:schemeClr val="dk1"/>
              </a:buClr>
              <a:buSzPct val="100000"/>
              <a:buFont typeface="Arial"/>
              <a:buNone/>
            </a:pPr>
            <a:r>
              <a:rPr lang="es-419" sz="1100">
                <a:solidFill>
                  <a:schemeClr val="dk1"/>
                </a:solidFill>
              </a:rPr>
              <a:t>client process id: 5844, uuid: B438AE8D-FCED-96DE-2F94-84E0C63D2C22</a:t>
            </a:r>
          </a:p>
          <a:p>
            <a:pPr lvl="0" rtl="0">
              <a:spcBef>
                <a:spcPts val="0"/>
              </a:spcBef>
              <a:buClr>
                <a:schemeClr val="dk1"/>
              </a:buClr>
              <a:buSzPct val="100000"/>
              <a:buFont typeface="Arial"/>
              <a:buNone/>
            </a:pPr>
            <a:r>
              <a:rPr lang="es-419" sz="1100">
                <a:solidFill>
                  <a:schemeClr val="dk1"/>
                </a:solidFill>
              </a:rPr>
              <a:t>_* Corriendo demo de Matriz con tamaño = 300*300 para 10 iteraciones_</a:t>
            </a:r>
          </a:p>
          <a:p>
            <a:pPr lvl="0" rtl="0">
              <a:spcBef>
                <a:spcPts val="0"/>
              </a:spcBef>
              <a:buClr>
                <a:schemeClr val="dk1"/>
              </a:buClr>
              <a:buSzPct val="100000"/>
              <a:buFont typeface="Arial"/>
              <a:buNone/>
            </a:pPr>
            <a:r>
              <a:rPr lang="es-419" sz="1100">
                <a:solidFill>
                  <a:schemeClr val="dk1"/>
                </a:solidFill>
              </a:rPr>
              <a:t>_Cálculo secuencial realizado en 00:00:00.124_</a:t>
            </a:r>
          </a:p>
          <a:p>
            <a:pPr lvl="0" rtl="0">
              <a:spcBef>
                <a:spcPts val="0"/>
              </a:spcBef>
              <a:buClr>
                <a:schemeClr val="dk1"/>
              </a:buClr>
              <a:buSzPct val="100000"/>
              <a:buFont typeface="Arial"/>
              <a:buNone/>
            </a:pPr>
            <a:r>
              <a:rPr lang="es-419" sz="1100">
                <a:solidFill>
                  <a:schemeClr val="dk1"/>
                </a:solidFill>
              </a:rPr>
              <a:t>[client: jppf_discovery-1-1 - ClassServer] Attempting connection to the class server at 192.168.0.111:11111</a:t>
            </a:r>
          </a:p>
          <a:p>
            <a:pPr lvl="0" rtl="0">
              <a:spcBef>
                <a:spcPts val="0"/>
              </a:spcBef>
              <a:buClr>
                <a:schemeClr val="dk1"/>
              </a:buClr>
              <a:buSzPct val="100000"/>
              <a:buFont typeface="Arial"/>
              <a:buNone/>
            </a:pPr>
            <a:r>
              <a:rPr lang="es-419" sz="1100">
                <a:solidFill>
                  <a:schemeClr val="dk1"/>
                </a:solidFill>
              </a:rPr>
              <a:t>[client: jppf_discovery-1-1 - ClassServer] Reconnected to the class server</a:t>
            </a:r>
          </a:p>
          <a:p>
            <a:pPr lvl="0" rtl="0">
              <a:spcBef>
                <a:spcPts val="0"/>
              </a:spcBef>
              <a:buClr>
                <a:schemeClr val="dk1"/>
              </a:buClr>
              <a:buSzPct val="100000"/>
              <a:buFont typeface="Arial"/>
              <a:buNone/>
            </a:pPr>
            <a:r>
              <a:rPr lang="es-419" sz="1100">
                <a:solidFill>
                  <a:schemeClr val="dk1"/>
                </a:solidFill>
              </a:rPr>
              <a:t>[client: jppf_discovery-1-1 - TasksServer] Attempting connection to the task server at 192.168.0.111:11111</a:t>
            </a:r>
          </a:p>
          <a:p>
            <a:pPr lvl="0" rtl="0">
              <a:spcBef>
                <a:spcPts val="0"/>
              </a:spcBef>
              <a:buClr>
                <a:schemeClr val="dk1"/>
              </a:buClr>
              <a:buSzPct val="100000"/>
              <a:buFont typeface="Arial"/>
              <a:buNone/>
            </a:pPr>
            <a:r>
              <a:rPr lang="es-419" sz="1100">
                <a:solidFill>
                  <a:schemeClr val="dk1"/>
                </a:solidFill>
              </a:rPr>
              <a:t>[client: jppf_discovery-1-1 - TasksServer] Reconnected to the JPPF task server</a:t>
            </a:r>
          </a:p>
          <a:p>
            <a:pPr lvl="0" rtl="0">
              <a:spcBef>
                <a:spcPts val="0"/>
              </a:spcBef>
              <a:buClr>
                <a:schemeClr val="dk1"/>
              </a:buClr>
              <a:buSzPct val="100000"/>
              <a:buFont typeface="Arial"/>
              <a:buNone/>
            </a:pPr>
            <a:r>
              <a:rPr lang="es-419" sz="1100">
                <a:solidFill>
                  <a:schemeClr val="dk1"/>
                </a:solidFill>
              </a:rPr>
              <a:t>_Iteracion #1 hecho en 00:00:03.349_</a:t>
            </a:r>
          </a:p>
          <a:p>
            <a:pPr lvl="0" rtl="0">
              <a:spcBef>
                <a:spcPts val="0"/>
              </a:spcBef>
              <a:buClr>
                <a:schemeClr val="dk1"/>
              </a:buClr>
              <a:buSzPct val="100000"/>
              <a:buFont typeface="Arial"/>
              <a:buNone/>
            </a:pPr>
            <a:r>
              <a:rPr lang="es-419" sz="1100">
                <a:solidFill>
                  <a:schemeClr val="dk1"/>
                </a:solidFill>
              </a:rPr>
              <a:t>_Iteracion #2 hecho en 00:00:00.282_</a:t>
            </a:r>
          </a:p>
          <a:p>
            <a:pPr lvl="0" rtl="0">
              <a:spcBef>
                <a:spcPts val="0"/>
              </a:spcBef>
              <a:buClr>
                <a:schemeClr val="dk1"/>
              </a:buClr>
              <a:buSzPct val="100000"/>
              <a:buFont typeface="Arial"/>
              <a:buNone/>
            </a:pPr>
            <a:r>
              <a:rPr lang="es-419" sz="1100">
                <a:solidFill>
                  <a:schemeClr val="dk1"/>
                </a:solidFill>
              </a:rPr>
              <a:t>_Iteracion #3 hecho en 00:00:00.259_</a:t>
            </a:r>
          </a:p>
          <a:p>
            <a:pPr lvl="0" rtl="0">
              <a:spcBef>
                <a:spcPts val="0"/>
              </a:spcBef>
              <a:buClr>
                <a:schemeClr val="dk1"/>
              </a:buClr>
              <a:buSzPct val="100000"/>
              <a:buFont typeface="Arial"/>
              <a:buNone/>
            </a:pPr>
            <a:r>
              <a:rPr lang="es-419" sz="1100">
                <a:solidFill>
                  <a:schemeClr val="dk1"/>
                </a:solidFill>
              </a:rPr>
              <a:t>_Iteracion #4 hecho en 00:00:00.268_</a:t>
            </a:r>
          </a:p>
          <a:p>
            <a:pPr lvl="0" rtl="0">
              <a:spcBef>
                <a:spcPts val="0"/>
              </a:spcBef>
              <a:buClr>
                <a:schemeClr val="dk1"/>
              </a:buClr>
              <a:buSzPct val="100000"/>
              <a:buFont typeface="Arial"/>
              <a:buNone/>
            </a:pPr>
            <a:r>
              <a:rPr lang="es-419" sz="1100">
                <a:solidFill>
                  <a:schemeClr val="dk1"/>
                </a:solidFill>
              </a:rPr>
              <a:t>_Iteracion #5 hecho en 00:00:00.211_</a:t>
            </a:r>
          </a:p>
          <a:p>
            <a:pPr lvl="0" rtl="0">
              <a:spcBef>
                <a:spcPts val="0"/>
              </a:spcBef>
              <a:buClr>
                <a:schemeClr val="dk1"/>
              </a:buClr>
              <a:buSzPct val="100000"/>
              <a:buFont typeface="Arial"/>
              <a:buNone/>
            </a:pPr>
            <a:r>
              <a:rPr lang="es-419" sz="1100">
                <a:solidFill>
                  <a:schemeClr val="dk1"/>
                </a:solidFill>
              </a:rPr>
              <a:t>_Iteracion #6 hecho en 00:00:00.251_</a:t>
            </a:r>
          </a:p>
          <a:p>
            <a:pPr lvl="0" rtl="0">
              <a:spcBef>
                <a:spcPts val="0"/>
              </a:spcBef>
              <a:buClr>
                <a:schemeClr val="dk1"/>
              </a:buClr>
              <a:buSzPct val="100000"/>
              <a:buFont typeface="Arial"/>
              <a:buNone/>
            </a:pPr>
            <a:r>
              <a:rPr lang="es-419" sz="1100">
                <a:solidFill>
                  <a:schemeClr val="dk1"/>
                </a:solidFill>
              </a:rPr>
              <a:t>_Iteracion #7 hecho en 00:00:00.198_</a:t>
            </a:r>
          </a:p>
          <a:p>
            <a:pPr lvl="0" rtl="0">
              <a:spcBef>
                <a:spcPts val="0"/>
              </a:spcBef>
              <a:buClr>
                <a:schemeClr val="dk1"/>
              </a:buClr>
              <a:buSzPct val="100000"/>
              <a:buFont typeface="Arial"/>
              <a:buNone/>
            </a:pPr>
            <a:r>
              <a:rPr lang="es-419" sz="1100">
                <a:solidFill>
                  <a:schemeClr val="dk1"/>
                </a:solidFill>
              </a:rPr>
              <a:t>_Iteracion #8 hecho en 00:00:00.201_</a:t>
            </a:r>
          </a:p>
          <a:p>
            <a:pPr lvl="0" rtl="0">
              <a:spcBef>
                <a:spcPts val="0"/>
              </a:spcBef>
              <a:buClr>
                <a:schemeClr val="dk1"/>
              </a:buClr>
              <a:buSzPct val="100000"/>
              <a:buFont typeface="Arial"/>
              <a:buNone/>
            </a:pPr>
            <a:r>
              <a:rPr lang="es-419" sz="1100">
                <a:solidFill>
                  <a:schemeClr val="dk1"/>
                </a:solidFill>
              </a:rPr>
              <a:t>_Iteracion #9 hecho en 00:00:00.245_</a:t>
            </a:r>
          </a:p>
          <a:p>
            <a:pPr lvl="0" rtl="0">
              <a:spcBef>
                <a:spcPts val="0"/>
              </a:spcBef>
              <a:buClr>
                <a:schemeClr val="dk1"/>
              </a:buClr>
              <a:buSzPct val="100000"/>
              <a:buFont typeface="Arial"/>
              <a:buNone/>
            </a:pPr>
            <a:r>
              <a:rPr lang="es-419" sz="1100">
                <a:solidFill>
                  <a:schemeClr val="dk1"/>
                </a:solidFill>
              </a:rPr>
              <a:t>_Iteracion #10 hecho en 00:00:00.150_</a:t>
            </a:r>
          </a:p>
          <a:p>
            <a:pPr lvl="0">
              <a:spcBef>
                <a:spcPts val="0"/>
              </a:spcBef>
              <a:buClr>
                <a:schemeClr val="dk1"/>
              </a:buClr>
              <a:buSzPct val="100000"/>
              <a:buFont typeface="Arial"/>
              <a:buNone/>
            </a:pPr>
            <a:r>
              <a:rPr lang="es-419" sz="1100">
                <a:solidFill>
                  <a:schemeClr val="dk1"/>
                </a:solidFill>
              </a:rPr>
              <a:t>_Tiempo de iteración: 00:00:00.541_</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s-419" sz="3000"/>
              <a:t>Resultados del ejemplo de matriz </a:t>
            </a:r>
          </a:p>
        </p:txBody>
      </p:sp>
      <p:sp>
        <p:nvSpPr>
          <p:cNvPr id="296" name="Shape 29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graphicFrame>
        <p:nvGraphicFramePr>
          <p:cNvPr id="297" name="Shape 297"/>
          <p:cNvGraphicFramePr/>
          <p:nvPr/>
        </p:nvGraphicFramePr>
        <p:xfrm>
          <a:off x="1676394" y="1770746"/>
          <a:ext cx="3000000" cy="3000000"/>
        </p:xfrm>
        <a:graphic>
          <a:graphicData uri="http://schemas.openxmlformats.org/drawingml/2006/table">
            <a:tbl>
              <a:tblPr>
                <a:noFill/>
                <a:tableStyleId>{4596CDC1-B3D9-4AE4-B753-3E765DFCFB13}</a:tableStyleId>
              </a:tblPr>
              <a:tblGrid>
                <a:gridCol w="1085850"/>
                <a:gridCol w="933450"/>
                <a:gridCol w="933450"/>
                <a:gridCol w="962025"/>
                <a:gridCol w="952500"/>
                <a:gridCol w="923925"/>
              </a:tblGrid>
              <a:tr h="266700">
                <a:tc rowSpan="2">
                  <a:txBody>
                    <a:bodyPr>
                      <a:noAutofit/>
                    </a:bodyPr>
                    <a:lstStyle/>
                    <a:p>
                      <a:pPr lvl="0" rtl="0" algn="ctr">
                        <a:spcBef>
                          <a:spcPts val="0"/>
                        </a:spcBef>
                        <a:buNone/>
                      </a:pPr>
                      <a:r>
                        <a:rPr lang="es-419"/>
                        <a:t>Número de computadoras</a:t>
                      </a:r>
                    </a:p>
                  </a:txBody>
                  <a:tcPr marT="63500" marB="63500" marR="63500" marL="63500"/>
                </a:tc>
                <a:tc gridSpan="5">
                  <a:txBody>
                    <a:bodyPr>
                      <a:noAutofit/>
                    </a:bodyPr>
                    <a:lstStyle/>
                    <a:p>
                      <a:pPr lvl="0" rtl="0" algn="ctr">
                        <a:spcBef>
                          <a:spcPts val="0"/>
                        </a:spcBef>
                        <a:buNone/>
                      </a:pPr>
                      <a:r>
                        <a:rPr lang="es-419"/>
                        <a:t>Tiempo en segundos</a:t>
                      </a:r>
                    </a:p>
                  </a:txBody>
                  <a:tcPr marT="63500" marB="63500" marR="63500" marL="63500"/>
                </a:tc>
                <a:tc hMerge="1"/>
                <a:tc hMerge="1"/>
                <a:tc hMerge="1"/>
                <a:tc hMerge="1"/>
              </a:tr>
              <a:tr h="266700">
                <a:tc vMerge="1"/>
                <a:tc>
                  <a:txBody>
                    <a:bodyPr>
                      <a:noAutofit/>
                    </a:bodyPr>
                    <a:lstStyle/>
                    <a:p>
                      <a:pPr lvl="0" rtl="0">
                        <a:spcBef>
                          <a:spcPts val="0"/>
                        </a:spcBef>
                        <a:buNone/>
                      </a:pPr>
                      <a:r>
                        <a:rPr lang="es-419"/>
                        <a:t>Prueba 1</a:t>
                      </a:r>
                    </a:p>
                  </a:txBody>
                  <a:tcPr marT="63500" marB="63500" marR="63500" marL="63500"/>
                </a:tc>
                <a:tc>
                  <a:txBody>
                    <a:bodyPr>
                      <a:noAutofit/>
                    </a:bodyPr>
                    <a:lstStyle/>
                    <a:p>
                      <a:pPr lvl="0" rtl="0">
                        <a:spcBef>
                          <a:spcPts val="0"/>
                        </a:spcBef>
                        <a:buNone/>
                      </a:pPr>
                      <a:r>
                        <a:rPr lang="es-419"/>
                        <a:t>Prueba 2</a:t>
                      </a:r>
                    </a:p>
                  </a:txBody>
                  <a:tcPr marT="63500" marB="63500" marR="63500" marL="63500"/>
                </a:tc>
                <a:tc>
                  <a:txBody>
                    <a:bodyPr>
                      <a:noAutofit/>
                    </a:bodyPr>
                    <a:lstStyle/>
                    <a:p>
                      <a:pPr lvl="0" rtl="0">
                        <a:spcBef>
                          <a:spcPts val="0"/>
                        </a:spcBef>
                        <a:buNone/>
                      </a:pPr>
                      <a:r>
                        <a:rPr lang="es-419"/>
                        <a:t>Prueba 3</a:t>
                      </a:r>
                    </a:p>
                  </a:txBody>
                  <a:tcPr marT="63500" marB="63500" marR="63500" marL="63500"/>
                </a:tc>
                <a:tc>
                  <a:txBody>
                    <a:bodyPr>
                      <a:noAutofit/>
                    </a:bodyPr>
                    <a:lstStyle/>
                    <a:p>
                      <a:pPr lvl="0" rtl="0">
                        <a:spcBef>
                          <a:spcPts val="0"/>
                        </a:spcBef>
                        <a:buNone/>
                      </a:pPr>
                      <a:r>
                        <a:rPr lang="es-419"/>
                        <a:t>Prueba 4</a:t>
                      </a:r>
                    </a:p>
                  </a:txBody>
                  <a:tcPr marT="63500" marB="63500" marR="63500" marL="63500"/>
                </a:tc>
                <a:tc>
                  <a:txBody>
                    <a:bodyPr>
                      <a:noAutofit/>
                    </a:bodyPr>
                    <a:lstStyle/>
                    <a:p>
                      <a:pPr lvl="0" rtl="0">
                        <a:spcBef>
                          <a:spcPts val="0"/>
                        </a:spcBef>
                        <a:buNone/>
                      </a:pPr>
                      <a:r>
                        <a:rPr lang="es-419"/>
                        <a:t>Prueba 5</a:t>
                      </a:r>
                    </a:p>
                  </a:txBody>
                  <a:tcPr marT="63500" marB="63500" marR="63500" marL="63500"/>
                </a:tc>
              </a:tr>
              <a:tr h="12700">
                <a:tc>
                  <a:txBody>
                    <a:bodyPr>
                      <a:noAutofit/>
                    </a:bodyPr>
                    <a:lstStyle/>
                    <a:p>
                      <a:pPr lvl="0" rtl="0" algn="ctr">
                        <a:spcBef>
                          <a:spcPts val="0"/>
                        </a:spcBef>
                        <a:buNone/>
                      </a:pPr>
                      <a:r>
                        <a:rPr lang="es-419"/>
                        <a:t>7</a:t>
                      </a:r>
                    </a:p>
                  </a:txBody>
                  <a:tcPr marT="63500" marB="63500" marR="63500" marL="63500"/>
                </a:tc>
                <a:tc>
                  <a:txBody>
                    <a:bodyPr>
                      <a:noAutofit/>
                    </a:bodyPr>
                    <a:lstStyle/>
                    <a:p>
                      <a:pPr lvl="0" rtl="0" algn="ctr">
                        <a:spcBef>
                          <a:spcPts val="0"/>
                        </a:spcBef>
                        <a:buNone/>
                      </a:pPr>
                      <a:r>
                        <a:rPr lang="es-419"/>
                        <a:t>13.44</a:t>
                      </a:r>
                    </a:p>
                  </a:txBody>
                  <a:tcPr marT="63500" marB="63500" marR="63500" marL="63500"/>
                </a:tc>
                <a:tc>
                  <a:txBody>
                    <a:bodyPr>
                      <a:noAutofit/>
                    </a:bodyPr>
                    <a:lstStyle/>
                    <a:p>
                      <a:pPr lvl="0" rtl="0" algn="ctr">
                        <a:spcBef>
                          <a:spcPts val="0"/>
                        </a:spcBef>
                        <a:buNone/>
                      </a:pPr>
                      <a:r>
                        <a:rPr lang="es-419"/>
                        <a:t>10.10</a:t>
                      </a:r>
                    </a:p>
                  </a:txBody>
                  <a:tcPr marT="63500" marB="63500" marR="63500" marL="63500"/>
                </a:tc>
                <a:tc>
                  <a:txBody>
                    <a:bodyPr>
                      <a:noAutofit/>
                    </a:bodyPr>
                    <a:lstStyle/>
                    <a:p>
                      <a:pPr lvl="0" rtl="0" algn="ctr">
                        <a:spcBef>
                          <a:spcPts val="0"/>
                        </a:spcBef>
                        <a:buNone/>
                      </a:pPr>
                      <a:r>
                        <a:rPr lang="es-419"/>
                        <a:t>9.88</a:t>
                      </a:r>
                    </a:p>
                  </a:txBody>
                  <a:tcPr marT="63500" marB="63500" marR="63500" marL="63500"/>
                </a:tc>
                <a:tc>
                  <a:txBody>
                    <a:bodyPr>
                      <a:noAutofit/>
                    </a:bodyPr>
                    <a:lstStyle/>
                    <a:p>
                      <a:pPr lvl="0" rtl="0" algn="ctr">
                        <a:spcBef>
                          <a:spcPts val="0"/>
                        </a:spcBef>
                        <a:buNone/>
                      </a:pPr>
                      <a:r>
                        <a:rPr lang="es-419"/>
                        <a:t>10.35</a:t>
                      </a:r>
                    </a:p>
                  </a:txBody>
                  <a:tcPr marT="63500" marB="63500" marR="63500" marL="63500"/>
                </a:tc>
                <a:tc>
                  <a:txBody>
                    <a:bodyPr>
                      <a:noAutofit/>
                    </a:bodyPr>
                    <a:lstStyle/>
                    <a:p>
                      <a:pPr lvl="0" rtl="0" algn="ctr">
                        <a:spcBef>
                          <a:spcPts val="0"/>
                        </a:spcBef>
                        <a:buNone/>
                      </a:pPr>
                      <a:r>
                        <a:rPr lang="es-419"/>
                        <a:t>10.07</a:t>
                      </a:r>
                    </a:p>
                  </a:txBody>
                  <a:tcPr marT="63500" marB="63500" marR="63500" marL="63500"/>
                </a:tc>
              </a:tr>
              <a:tr h="12700">
                <a:tc>
                  <a:txBody>
                    <a:bodyPr>
                      <a:noAutofit/>
                    </a:bodyPr>
                    <a:lstStyle/>
                    <a:p>
                      <a:pPr lvl="0" rtl="0" algn="ctr">
                        <a:spcBef>
                          <a:spcPts val="0"/>
                        </a:spcBef>
                        <a:buNone/>
                      </a:pPr>
                      <a:r>
                        <a:rPr lang="es-419"/>
                        <a:t>6</a:t>
                      </a:r>
                    </a:p>
                  </a:txBody>
                  <a:tcPr marT="63500" marB="63500" marR="63500" marL="63500"/>
                </a:tc>
                <a:tc>
                  <a:txBody>
                    <a:bodyPr>
                      <a:noAutofit/>
                    </a:bodyPr>
                    <a:lstStyle/>
                    <a:p>
                      <a:pPr lvl="0" rtl="0" algn="ctr">
                        <a:spcBef>
                          <a:spcPts val="0"/>
                        </a:spcBef>
                        <a:buNone/>
                      </a:pPr>
                      <a:r>
                        <a:rPr lang="es-419"/>
                        <a:t>9.00</a:t>
                      </a:r>
                    </a:p>
                  </a:txBody>
                  <a:tcPr marT="63500" marB="63500" marR="63500" marL="63500"/>
                </a:tc>
                <a:tc>
                  <a:txBody>
                    <a:bodyPr>
                      <a:noAutofit/>
                    </a:bodyPr>
                    <a:lstStyle/>
                    <a:p>
                      <a:pPr lvl="0" rtl="0" algn="ctr">
                        <a:spcBef>
                          <a:spcPts val="0"/>
                        </a:spcBef>
                        <a:buNone/>
                      </a:pPr>
                      <a:r>
                        <a:rPr lang="es-419"/>
                        <a:t>9.10</a:t>
                      </a:r>
                    </a:p>
                  </a:txBody>
                  <a:tcPr marT="63500" marB="63500" marR="63500" marL="63500"/>
                </a:tc>
                <a:tc>
                  <a:txBody>
                    <a:bodyPr>
                      <a:noAutofit/>
                    </a:bodyPr>
                    <a:lstStyle/>
                    <a:p>
                      <a:pPr lvl="0" rtl="0" algn="ctr">
                        <a:spcBef>
                          <a:spcPts val="0"/>
                        </a:spcBef>
                        <a:buNone/>
                      </a:pPr>
                      <a:r>
                        <a:rPr lang="es-419"/>
                        <a:t>8.97</a:t>
                      </a:r>
                    </a:p>
                  </a:txBody>
                  <a:tcPr marT="63500" marB="63500" marR="63500" marL="63500"/>
                </a:tc>
                <a:tc>
                  <a:txBody>
                    <a:bodyPr>
                      <a:noAutofit/>
                    </a:bodyPr>
                    <a:lstStyle/>
                    <a:p>
                      <a:pPr lvl="0" rtl="0" algn="ctr">
                        <a:spcBef>
                          <a:spcPts val="0"/>
                        </a:spcBef>
                        <a:buNone/>
                      </a:pPr>
                      <a:r>
                        <a:rPr lang="es-419"/>
                        <a:t>9.32</a:t>
                      </a:r>
                    </a:p>
                  </a:txBody>
                  <a:tcPr marT="63500" marB="63500" marR="63500" marL="63500"/>
                </a:tc>
                <a:tc>
                  <a:txBody>
                    <a:bodyPr>
                      <a:noAutofit/>
                    </a:bodyPr>
                    <a:lstStyle/>
                    <a:p>
                      <a:pPr lvl="0" rtl="0" algn="ctr">
                        <a:spcBef>
                          <a:spcPts val="0"/>
                        </a:spcBef>
                        <a:buNone/>
                      </a:pPr>
                      <a:r>
                        <a:rPr lang="es-419"/>
                        <a:t>8.44</a:t>
                      </a:r>
                    </a:p>
                  </a:txBody>
                  <a:tcPr marT="63500" marB="63500" marR="63500" marL="63500"/>
                </a:tc>
              </a:tr>
              <a:tr h="12700">
                <a:tc>
                  <a:txBody>
                    <a:bodyPr>
                      <a:noAutofit/>
                    </a:bodyPr>
                    <a:lstStyle/>
                    <a:p>
                      <a:pPr lvl="0" rtl="0" algn="ctr">
                        <a:spcBef>
                          <a:spcPts val="0"/>
                        </a:spcBef>
                        <a:buNone/>
                      </a:pPr>
                      <a:r>
                        <a:rPr lang="es-419"/>
                        <a:t>5</a:t>
                      </a:r>
                    </a:p>
                  </a:txBody>
                  <a:tcPr marT="63500" marB="63500" marR="63500" marL="63500"/>
                </a:tc>
                <a:tc>
                  <a:txBody>
                    <a:bodyPr>
                      <a:noAutofit/>
                    </a:bodyPr>
                    <a:lstStyle/>
                    <a:p>
                      <a:pPr lvl="0" rtl="0" algn="ctr">
                        <a:spcBef>
                          <a:spcPts val="0"/>
                        </a:spcBef>
                        <a:buNone/>
                      </a:pPr>
                      <a:r>
                        <a:rPr lang="es-419"/>
                        <a:t>7.64</a:t>
                      </a:r>
                    </a:p>
                  </a:txBody>
                  <a:tcPr marT="63500" marB="63500" marR="63500" marL="63500"/>
                </a:tc>
                <a:tc>
                  <a:txBody>
                    <a:bodyPr>
                      <a:noAutofit/>
                    </a:bodyPr>
                    <a:lstStyle/>
                    <a:p>
                      <a:pPr lvl="0" rtl="0" algn="ctr">
                        <a:spcBef>
                          <a:spcPts val="0"/>
                        </a:spcBef>
                        <a:buNone/>
                      </a:pPr>
                      <a:r>
                        <a:rPr lang="es-419"/>
                        <a:t>7.59</a:t>
                      </a:r>
                    </a:p>
                  </a:txBody>
                  <a:tcPr marT="63500" marB="63500" marR="63500" marL="63500"/>
                </a:tc>
                <a:tc>
                  <a:txBody>
                    <a:bodyPr>
                      <a:noAutofit/>
                    </a:bodyPr>
                    <a:lstStyle/>
                    <a:p>
                      <a:pPr lvl="0" rtl="0" algn="ctr">
                        <a:spcBef>
                          <a:spcPts val="0"/>
                        </a:spcBef>
                        <a:buNone/>
                      </a:pPr>
                      <a:r>
                        <a:rPr lang="es-419"/>
                        <a:t>8.13</a:t>
                      </a:r>
                    </a:p>
                  </a:txBody>
                  <a:tcPr marT="63500" marB="63500" marR="63500" marL="63500"/>
                </a:tc>
                <a:tc>
                  <a:txBody>
                    <a:bodyPr>
                      <a:noAutofit/>
                    </a:bodyPr>
                    <a:lstStyle/>
                    <a:p>
                      <a:pPr lvl="0" rtl="0" algn="ctr">
                        <a:spcBef>
                          <a:spcPts val="0"/>
                        </a:spcBef>
                        <a:buNone/>
                      </a:pPr>
                      <a:r>
                        <a:rPr lang="es-419"/>
                        <a:t>8.21</a:t>
                      </a:r>
                    </a:p>
                  </a:txBody>
                  <a:tcPr marT="63500" marB="63500" marR="63500" marL="63500"/>
                </a:tc>
                <a:tc>
                  <a:txBody>
                    <a:bodyPr>
                      <a:noAutofit/>
                    </a:bodyPr>
                    <a:lstStyle/>
                    <a:p>
                      <a:pPr lvl="0" rtl="0" algn="ctr">
                        <a:spcBef>
                          <a:spcPts val="0"/>
                        </a:spcBef>
                        <a:buNone/>
                      </a:pPr>
                      <a:r>
                        <a:rPr lang="es-419"/>
                        <a:t>8.47</a:t>
                      </a:r>
                    </a:p>
                  </a:txBody>
                  <a:tcPr marT="63500" marB="63500" marR="63500" marL="63500"/>
                </a:tc>
              </a:tr>
              <a:tr h="12700">
                <a:tc>
                  <a:txBody>
                    <a:bodyPr>
                      <a:noAutofit/>
                    </a:bodyPr>
                    <a:lstStyle/>
                    <a:p>
                      <a:pPr lvl="0" rtl="0" algn="ctr">
                        <a:spcBef>
                          <a:spcPts val="0"/>
                        </a:spcBef>
                        <a:buNone/>
                      </a:pPr>
                      <a:r>
                        <a:rPr lang="es-419"/>
                        <a:t>3</a:t>
                      </a:r>
                    </a:p>
                  </a:txBody>
                  <a:tcPr marT="63500" marB="63500" marR="63500" marL="63500"/>
                </a:tc>
                <a:tc>
                  <a:txBody>
                    <a:bodyPr>
                      <a:noAutofit/>
                    </a:bodyPr>
                    <a:lstStyle/>
                    <a:p>
                      <a:pPr lvl="0" rtl="0" algn="ctr">
                        <a:spcBef>
                          <a:spcPts val="0"/>
                        </a:spcBef>
                        <a:buNone/>
                      </a:pPr>
                      <a:r>
                        <a:rPr lang="es-419"/>
                        <a:t>6.16</a:t>
                      </a:r>
                    </a:p>
                  </a:txBody>
                  <a:tcPr marT="63500" marB="63500" marR="63500" marL="63500"/>
                </a:tc>
                <a:tc>
                  <a:txBody>
                    <a:bodyPr>
                      <a:noAutofit/>
                    </a:bodyPr>
                    <a:lstStyle/>
                    <a:p>
                      <a:pPr lvl="0" rtl="0" algn="ctr">
                        <a:spcBef>
                          <a:spcPts val="0"/>
                        </a:spcBef>
                        <a:buNone/>
                      </a:pPr>
                      <a:r>
                        <a:rPr lang="es-419"/>
                        <a:t>6.84</a:t>
                      </a:r>
                    </a:p>
                  </a:txBody>
                  <a:tcPr marT="63500" marB="63500" marR="63500" marL="63500"/>
                </a:tc>
                <a:tc>
                  <a:txBody>
                    <a:bodyPr>
                      <a:noAutofit/>
                    </a:bodyPr>
                    <a:lstStyle/>
                    <a:p>
                      <a:pPr lvl="0" rtl="0" algn="ctr">
                        <a:spcBef>
                          <a:spcPts val="0"/>
                        </a:spcBef>
                        <a:buNone/>
                      </a:pPr>
                      <a:r>
                        <a:rPr lang="es-419"/>
                        <a:t>6.31</a:t>
                      </a:r>
                    </a:p>
                  </a:txBody>
                  <a:tcPr marT="63500" marB="63500" marR="63500" marL="63500"/>
                </a:tc>
                <a:tc>
                  <a:txBody>
                    <a:bodyPr>
                      <a:noAutofit/>
                    </a:bodyPr>
                    <a:lstStyle/>
                    <a:p>
                      <a:pPr lvl="0" rtl="0" algn="ctr">
                        <a:spcBef>
                          <a:spcPts val="0"/>
                        </a:spcBef>
                        <a:buNone/>
                      </a:pPr>
                      <a:r>
                        <a:rPr lang="es-419"/>
                        <a:t>5.74</a:t>
                      </a:r>
                    </a:p>
                  </a:txBody>
                  <a:tcPr marT="63500" marB="63500" marR="63500" marL="63500"/>
                </a:tc>
                <a:tc>
                  <a:txBody>
                    <a:bodyPr>
                      <a:noAutofit/>
                    </a:bodyPr>
                    <a:lstStyle/>
                    <a:p>
                      <a:pPr lvl="0" rtl="0" algn="ctr">
                        <a:spcBef>
                          <a:spcPts val="0"/>
                        </a:spcBef>
                        <a:buNone/>
                      </a:pPr>
                      <a:r>
                        <a:rPr lang="es-419"/>
                        <a:t>5.95</a:t>
                      </a:r>
                    </a:p>
                  </a:txBody>
                  <a:tcPr marT="63500" marB="63500" marR="63500" marL="63500"/>
                </a:tc>
              </a:tr>
              <a:tr h="12700">
                <a:tc>
                  <a:txBody>
                    <a:bodyPr>
                      <a:noAutofit/>
                    </a:bodyPr>
                    <a:lstStyle/>
                    <a:p>
                      <a:pPr lvl="0" rtl="0" algn="ctr">
                        <a:spcBef>
                          <a:spcPts val="0"/>
                        </a:spcBef>
                        <a:buNone/>
                      </a:pPr>
                      <a:r>
                        <a:rPr lang="es-419"/>
                        <a:t>2</a:t>
                      </a:r>
                    </a:p>
                  </a:txBody>
                  <a:tcPr marT="63500" marB="63500" marR="63500" marL="63500"/>
                </a:tc>
                <a:tc>
                  <a:txBody>
                    <a:bodyPr>
                      <a:noAutofit/>
                    </a:bodyPr>
                    <a:lstStyle/>
                    <a:p>
                      <a:pPr lvl="0" rtl="0" algn="ctr">
                        <a:spcBef>
                          <a:spcPts val="0"/>
                        </a:spcBef>
                        <a:buNone/>
                      </a:pPr>
                      <a:r>
                        <a:rPr lang="es-419"/>
                        <a:t>7.32</a:t>
                      </a:r>
                    </a:p>
                  </a:txBody>
                  <a:tcPr marT="63500" marB="63500" marR="63500" marL="63500"/>
                </a:tc>
                <a:tc>
                  <a:txBody>
                    <a:bodyPr>
                      <a:noAutofit/>
                    </a:bodyPr>
                    <a:lstStyle/>
                    <a:p>
                      <a:pPr lvl="0" rtl="0" algn="ctr">
                        <a:spcBef>
                          <a:spcPts val="0"/>
                        </a:spcBef>
                        <a:buNone/>
                      </a:pPr>
                      <a:r>
                        <a:rPr lang="es-419"/>
                        <a:t>7.13</a:t>
                      </a:r>
                    </a:p>
                  </a:txBody>
                  <a:tcPr marT="63500" marB="63500" marR="63500" marL="63500"/>
                </a:tc>
                <a:tc>
                  <a:txBody>
                    <a:bodyPr>
                      <a:noAutofit/>
                    </a:bodyPr>
                    <a:lstStyle/>
                    <a:p>
                      <a:pPr lvl="0" rtl="0" algn="ctr">
                        <a:spcBef>
                          <a:spcPts val="0"/>
                        </a:spcBef>
                        <a:buNone/>
                      </a:pPr>
                      <a:r>
                        <a:rPr lang="es-419"/>
                        <a:t>6.72</a:t>
                      </a:r>
                    </a:p>
                  </a:txBody>
                  <a:tcPr marT="63500" marB="63500" marR="63500" marL="63500"/>
                </a:tc>
                <a:tc>
                  <a:txBody>
                    <a:bodyPr>
                      <a:noAutofit/>
                    </a:bodyPr>
                    <a:lstStyle/>
                    <a:p>
                      <a:pPr lvl="0" rtl="0" algn="ctr">
                        <a:spcBef>
                          <a:spcPts val="0"/>
                        </a:spcBef>
                        <a:buNone/>
                      </a:pPr>
                      <a:r>
                        <a:rPr lang="es-419"/>
                        <a:t>6.78</a:t>
                      </a:r>
                    </a:p>
                  </a:txBody>
                  <a:tcPr marT="63500" marB="63500" marR="63500" marL="63500"/>
                </a:tc>
                <a:tc>
                  <a:txBody>
                    <a:bodyPr>
                      <a:noAutofit/>
                    </a:bodyPr>
                    <a:lstStyle/>
                    <a:p>
                      <a:pPr lvl="0" rtl="0" algn="ctr">
                        <a:spcBef>
                          <a:spcPts val="0"/>
                        </a:spcBef>
                        <a:buNone/>
                      </a:pPr>
                      <a:r>
                        <a:rPr lang="es-419"/>
                        <a:t>6.85</a:t>
                      </a:r>
                    </a:p>
                  </a:txBody>
                  <a:tcPr marT="63500" marB="63500" marR="63500" marL="63500"/>
                </a:tc>
              </a:tr>
              <a:tr h="12700">
                <a:tc>
                  <a:txBody>
                    <a:bodyPr>
                      <a:noAutofit/>
                    </a:bodyPr>
                    <a:lstStyle/>
                    <a:p>
                      <a:pPr lvl="0" rtl="0" algn="ctr">
                        <a:spcBef>
                          <a:spcPts val="0"/>
                        </a:spcBef>
                        <a:buNone/>
                      </a:pPr>
                      <a:r>
                        <a:rPr lang="es-419"/>
                        <a:t>1</a:t>
                      </a:r>
                    </a:p>
                  </a:txBody>
                  <a:tcPr marT="63500" marB="63500" marR="63500" marL="63500"/>
                </a:tc>
                <a:tc>
                  <a:txBody>
                    <a:bodyPr>
                      <a:noAutofit/>
                    </a:bodyPr>
                    <a:lstStyle/>
                    <a:p>
                      <a:pPr lvl="0" rtl="0" algn="ctr">
                        <a:spcBef>
                          <a:spcPts val="0"/>
                        </a:spcBef>
                        <a:buNone/>
                      </a:pPr>
                      <a:r>
                        <a:rPr lang="es-419"/>
                        <a:t>6.72</a:t>
                      </a:r>
                    </a:p>
                  </a:txBody>
                  <a:tcPr marT="63500" marB="63500" marR="63500" marL="63500"/>
                </a:tc>
                <a:tc>
                  <a:txBody>
                    <a:bodyPr>
                      <a:noAutofit/>
                    </a:bodyPr>
                    <a:lstStyle/>
                    <a:p>
                      <a:pPr lvl="0" rtl="0" algn="ctr">
                        <a:spcBef>
                          <a:spcPts val="0"/>
                        </a:spcBef>
                        <a:buNone/>
                      </a:pPr>
                      <a:r>
                        <a:rPr lang="es-419"/>
                        <a:t>5.87</a:t>
                      </a:r>
                    </a:p>
                  </a:txBody>
                  <a:tcPr marT="63500" marB="63500" marR="63500" marL="63500"/>
                </a:tc>
                <a:tc>
                  <a:txBody>
                    <a:bodyPr>
                      <a:noAutofit/>
                    </a:bodyPr>
                    <a:lstStyle/>
                    <a:p>
                      <a:pPr lvl="0" rtl="0" algn="ctr">
                        <a:spcBef>
                          <a:spcPts val="0"/>
                        </a:spcBef>
                        <a:buNone/>
                      </a:pPr>
                      <a:r>
                        <a:rPr lang="es-419"/>
                        <a:t>5.75</a:t>
                      </a:r>
                    </a:p>
                  </a:txBody>
                  <a:tcPr marT="63500" marB="63500" marR="63500" marL="63500"/>
                </a:tc>
                <a:tc>
                  <a:txBody>
                    <a:bodyPr>
                      <a:noAutofit/>
                    </a:bodyPr>
                    <a:lstStyle/>
                    <a:p>
                      <a:pPr lvl="0" rtl="0" algn="ctr">
                        <a:spcBef>
                          <a:spcPts val="0"/>
                        </a:spcBef>
                        <a:buNone/>
                      </a:pPr>
                      <a:r>
                        <a:rPr lang="es-419"/>
                        <a:t>7.77</a:t>
                      </a:r>
                    </a:p>
                  </a:txBody>
                  <a:tcPr marT="63500" marB="63500" marR="63500" marL="63500"/>
                </a:tc>
                <a:tc>
                  <a:txBody>
                    <a:bodyPr>
                      <a:noAutofit/>
                    </a:bodyPr>
                    <a:lstStyle/>
                    <a:p>
                      <a:pPr lvl="0" rtl="0" algn="ctr">
                        <a:spcBef>
                          <a:spcPts val="0"/>
                        </a:spcBef>
                        <a:buNone/>
                      </a:pPr>
                      <a:r>
                        <a:rPr lang="es-419"/>
                        <a:t>5.52</a:t>
                      </a:r>
                    </a:p>
                  </a:txBody>
                  <a:tcPr marT="63500" marB="63500" marR="63500" marL="63500"/>
                </a:tc>
              </a:tr>
            </a:tbl>
          </a:graphicData>
        </a:graphic>
      </p:graphicFrame>
      <p:sp>
        <p:nvSpPr>
          <p:cNvPr id="298" name="Shape 298"/>
          <p:cNvSpPr txBox="1"/>
          <p:nvPr/>
        </p:nvSpPr>
        <p:spPr>
          <a:xfrm>
            <a:off x="936094" y="2611421"/>
            <a:ext cx="3000000" cy="3000000"/>
          </a:xfrm>
          <a:prstGeom prst="rect">
            <a:avLst/>
          </a:prstGeom>
          <a:noFill/>
          <a:ln>
            <a:noFill/>
          </a:ln>
        </p:spPr>
        <p:txBody>
          <a:bodyPr anchorCtr="0" anchor="ctr" bIns="91425" lIns="91425" rIns="91425" tIns="91425">
            <a:noAutofit/>
          </a:bodyPr>
          <a:lstStyle/>
          <a:p>
            <a:pPr lvl="0" rtl="0">
              <a:spcBef>
                <a:spcPts val="0"/>
              </a:spcBef>
              <a:buNone/>
            </a:pPr>
            <a:r>
              <a:rPr lang="es-419" sz="1100"/>
              <a:t> </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600"/>
              <a:t>Cambios en la CPU y la red</a:t>
            </a:r>
            <a:r>
              <a:rPr lang="es-419"/>
              <a:t> </a:t>
            </a:r>
          </a:p>
        </p:txBody>
      </p:sp>
      <p:sp>
        <p:nvSpPr>
          <p:cNvPr id="304" name="Shape 304"/>
          <p:cNvSpPr txBox="1"/>
          <p:nvPr>
            <p:ph idx="1" type="body"/>
          </p:nvPr>
        </p:nvSpPr>
        <p:spPr>
          <a:xfrm>
            <a:off x="457200" y="1460499"/>
            <a:ext cx="4030200" cy="3465299"/>
          </a:xfrm>
          <a:prstGeom prst="rect">
            <a:avLst/>
          </a:prstGeom>
        </p:spPr>
        <p:txBody>
          <a:bodyPr anchorCtr="0" anchor="t" bIns="91425" lIns="91425" rIns="91425" tIns="91425">
            <a:noAutofit/>
          </a:bodyPr>
          <a:lstStyle/>
          <a:p>
            <a:pPr rtl="0">
              <a:spcBef>
                <a:spcPts val="0"/>
              </a:spcBef>
              <a:buNone/>
            </a:pPr>
            <a:r>
              <a:rPr lang="es-419"/>
              <a:t>Sin ejecutar</a:t>
            </a:r>
          </a:p>
          <a:p>
            <a:pPr>
              <a:spcBef>
                <a:spcPts val="0"/>
              </a:spcBef>
              <a:buNone/>
            </a:pPr>
            <a:r>
              <a:t/>
            </a:r>
            <a:endParaRPr/>
          </a:p>
        </p:txBody>
      </p:sp>
      <p:sp>
        <p:nvSpPr>
          <p:cNvPr id="305" name="Shape 305"/>
          <p:cNvSpPr txBox="1"/>
          <p:nvPr>
            <p:ph idx="2" type="body"/>
          </p:nvPr>
        </p:nvSpPr>
        <p:spPr>
          <a:xfrm>
            <a:off x="4656667" y="1461908"/>
            <a:ext cx="4030200" cy="3465299"/>
          </a:xfrm>
          <a:prstGeom prst="rect">
            <a:avLst/>
          </a:prstGeom>
        </p:spPr>
        <p:txBody>
          <a:bodyPr anchorCtr="0" anchor="t" bIns="91425" lIns="91425" rIns="91425" tIns="91425">
            <a:noAutofit/>
          </a:bodyPr>
          <a:lstStyle/>
          <a:p>
            <a:pPr rtl="0">
              <a:spcBef>
                <a:spcPts val="0"/>
              </a:spcBef>
              <a:buNone/>
            </a:pPr>
            <a:r>
              <a:rPr lang="es-419"/>
              <a:t>Ejecutando</a:t>
            </a:r>
          </a:p>
          <a:p>
            <a:pPr>
              <a:spcBef>
                <a:spcPts val="0"/>
              </a:spcBef>
              <a:buNone/>
            </a:pPr>
            <a:r>
              <a:t/>
            </a:r>
            <a:endParaRPr/>
          </a:p>
        </p:txBody>
      </p:sp>
      <p:pic>
        <p:nvPicPr>
          <p:cNvPr id="306" name="Shape 306"/>
          <p:cNvPicPr preferRelativeResize="0"/>
          <p:nvPr/>
        </p:nvPicPr>
        <p:blipFill>
          <a:blip r:embed="rId3">
            <a:alphaModFix/>
          </a:blip>
          <a:stretch>
            <a:fillRect/>
          </a:stretch>
        </p:blipFill>
        <p:spPr>
          <a:xfrm>
            <a:off x="457200" y="2185750"/>
            <a:ext cx="3501499" cy="2745556"/>
          </a:xfrm>
          <a:prstGeom prst="rect">
            <a:avLst/>
          </a:prstGeom>
          <a:noFill/>
          <a:ln>
            <a:noFill/>
          </a:ln>
        </p:spPr>
      </p:pic>
      <p:pic>
        <p:nvPicPr>
          <p:cNvPr id="307" name="Shape 307"/>
          <p:cNvPicPr preferRelativeResize="0"/>
          <p:nvPr/>
        </p:nvPicPr>
        <p:blipFill>
          <a:blip r:embed="rId4">
            <a:alphaModFix/>
          </a:blip>
          <a:stretch>
            <a:fillRect/>
          </a:stretch>
        </p:blipFill>
        <p:spPr>
          <a:xfrm>
            <a:off x="4487400" y="2185749"/>
            <a:ext cx="3501499" cy="2745549"/>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Ejemplo desde 0</a:t>
            </a:r>
          </a:p>
        </p:txBody>
      </p:sp>
      <p:sp>
        <p:nvSpPr>
          <p:cNvPr id="313" name="Shape 313"/>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419" sz="1800">
                <a:solidFill>
                  <a:schemeClr val="dk1"/>
                </a:solidFill>
              </a:rPr>
              <a:t>Para crear un proyecto básico con JPPF es necesario importar las librerías de</a:t>
            </a:r>
          </a:p>
          <a:p>
            <a:pPr lvl="0" rtl="0" algn="just">
              <a:lnSpc>
                <a:spcPct val="115000"/>
              </a:lnSpc>
              <a:spcBef>
                <a:spcPts val="0"/>
              </a:spcBef>
              <a:buClr>
                <a:schemeClr val="dk1"/>
              </a:buClr>
              <a:buSzPct val="61111"/>
              <a:buFont typeface="Arial"/>
              <a:buNone/>
            </a:pPr>
            <a:r>
              <a:rPr lang="es-419" sz="1800">
                <a:solidFill>
                  <a:schemeClr val="dk1"/>
                </a:solidFill>
              </a:rPr>
              <a:t>“/JPPF/JPPF-4.2.6-application-template/lib”</a:t>
            </a:r>
          </a:p>
          <a:p>
            <a:pPr lvl="0" rtl="0" algn="just">
              <a:lnSpc>
                <a:spcPct val="115000"/>
              </a:lnSpc>
              <a:spcBef>
                <a:spcPts val="0"/>
              </a:spcBef>
              <a:buClr>
                <a:schemeClr val="dk1"/>
              </a:buClr>
              <a:buSzPct val="61111"/>
              <a:buFont typeface="Arial"/>
              <a:buNone/>
            </a:pPr>
            <a:r>
              <a:rPr lang="es-419" sz="1800">
                <a:solidFill>
                  <a:schemeClr val="dk1"/>
                </a:solidFill>
              </a:rPr>
              <a:t>“/JPPF/JPPF-4.2.6-application-template/lib-src”</a:t>
            </a:r>
          </a:p>
          <a:p>
            <a:pPr lvl="0" rtl="0" algn="just">
              <a:lnSpc>
                <a:spcPct val="115000"/>
              </a:lnSpc>
              <a:spcBef>
                <a:spcPts val="0"/>
              </a:spcBef>
              <a:buNone/>
            </a:pPr>
            <a:r>
              <a:rPr lang="es-419" sz="1800">
                <a:solidFill>
                  <a:schemeClr val="dk1"/>
                </a:solidFill>
              </a:rPr>
              <a:t>del “application-template” el cual se se puede descargar desde la liga: </a:t>
            </a:r>
          </a:p>
          <a:p>
            <a:pPr lvl="0" rtl="0" algn="just">
              <a:lnSpc>
                <a:spcPct val="115000"/>
              </a:lnSpc>
              <a:spcBef>
                <a:spcPts val="0"/>
              </a:spcBef>
              <a:buClr>
                <a:schemeClr val="dk1"/>
              </a:buClr>
              <a:buFont typeface="Arial"/>
              <a:buNone/>
            </a:pPr>
            <a:r>
              <a:t/>
            </a:r>
            <a:endParaRPr sz="1800">
              <a:solidFill>
                <a:schemeClr val="dk1"/>
              </a:solidFill>
            </a:endParaRPr>
          </a:p>
          <a:p>
            <a:pPr lvl="0" rtl="0" algn="just">
              <a:lnSpc>
                <a:spcPct val="115000"/>
              </a:lnSpc>
              <a:spcBef>
                <a:spcPts val="0"/>
              </a:spcBef>
              <a:buClr>
                <a:schemeClr val="dk1"/>
              </a:buClr>
              <a:buSzPct val="61111"/>
              <a:buFont typeface="Arial"/>
              <a:buNone/>
            </a:pPr>
            <a:r>
              <a:rPr lang="es-419" sz="1800" u="sng">
                <a:solidFill>
                  <a:srgbClr val="1155CC"/>
                </a:solidFill>
                <a:hlinkClick r:id="rId3"/>
              </a:rPr>
              <a:t>http://sourceforge.net/projects/jppf-project/files/jppf-project/jppf%205.0/JPPF-5.0-application-template.zip/download</a:t>
            </a:r>
          </a:p>
          <a:p>
            <a:pPr>
              <a:spcBef>
                <a:spcPts val="0"/>
              </a:spcBef>
              <a:buNone/>
            </a:pPr>
            <a:r>
              <a:t/>
            </a:r>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600"/>
              <a:t>Bibliotecas importadas</a:t>
            </a:r>
          </a:p>
        </p:txBody>
      </p:sp>
      <p:sp>
        <p:nvSpPr>
          <p:cNvPr id="319" name="Shape 319"/>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320" name="Shape 320"/>
          <p:cNvPicPr preferRelativeResize="0"/>
          <p:nvPr/>
        </p:nvPicPr>
        <p:blipFill>
          <a:blip r:embed="rId3">
            <a:alphaModFix/>
          </a:blip>
          <a:stretch>
            <a:fillRect/>
          </a:stretch>
        </p:blipFill>
        <p:spPr>
          <a:xfrm>
            <a:off x="1423575" y="1419315"/>
            <a:ext cx="6296851" cy="3670950"/>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1</a:t>
            </a:r>
          </a:p>
        </p:txBody>
      </p:sp>
      <p:sp>
        <p:nvSpPr>
          <p:cNvPr id="326" name="Shape 32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None/>
            </a:pPr>
            <a:r>
              <a:rPr lang="es-419" sz="1800">
                <a:solidFill>
                  <a:schemeClr val="dk1"/>
                </a:solidFill>
              </a:rPr>
              <a:t>Después es necesario crear una clase que importe “org.jppf.node.protocol.AbstractTask” y herede de “AbstractTask&lt;String&gt;”, implementando los métodos heredados.</a:t>
            </a:r>
          </a:p>
        </p:txBody>
      </p:sp>
      <p:graphicFrame>
        <p:nvGraphicFramePr>
          <p:cNvPr id="327" name="Shape 327"/>
          <p:cNvGraphicFramePr/>
          <p:nvPr/>
        </p:nvGraphicFramePr>
        <p:xfrm>
          <a:off x="1023250" y="2829975"/>
          <a:ext cx="3000000" cy="3000000"/>
        </p:xfrm>
        <a:graphic>
          <a:graphicData uri="http://schemas.openxmlformats.org/drawingml/2006/table">
            <a:tbl>
              <a:tblPr>
                <a:noFill/>
                <a:tableStyleId>{2C83980C-C14E-423E-AE4A-A4C082CC564A}</a:tableStyleId>
              </a:tblPr>
              <a:tblGrid>
                <a:gridCol w="7097500"/>
              </a:tblGrid>
              <a:tr h="12700">
                <a:tc>
                  <a:txBody>
                    <a:bodyPr>
                      <a:noAutofit/>
                    </a:bodyPr>
                    <a:lstStyle/>
                    <a:p>
                      <a:pPr lvl="0" rtl="0">
                        <a:lnSpc>
                          <a:spcPct val="115000"/>
                        </a:lnSpc>
                        <a:spcBef>
                          <a:spcPts val="0"/>
                        </a:spcBef>
                        <a:buNone/>
                      </a:pPr>
                      <a:r>
                        <a:rPr lang="es-419" sz="1800"/>
                        <a:t>public void run() {</a:t>
                      </a:r>
                    </a:p>
                    <a:p>
                      <a:pPr lvl="0" rtl="0">
                        <a:lnSpc>
                          <a:spcPct val="115000"/>
                        </a:lnSpc>
                        <a:spcBef>
                          <a:spcPts val="0"/>
                        </a:spcBef>
                        <a:buNone/>
                      </a:pPr>
                      <a:r>
                        <a:rPr lang="es-419" sz="1800"/>
                        <a:t>	/*Aqui va el código de la tarea*/</a:t>
                      </a:r>
                    </a:p>
                    <a:p>
                      <a:pPr lvl="0" rtl="0">
                        <a:lnSpc>
                          <a:spcPct val="115000"/>
                        </a:lnSpc>
                        <a:spcBef>
                          <a:spcPts val="0"/>
                        </a:spcBef>
                        <a:buNone/>
                      </a:pPr>
                      <a:r>
                        <a:rPr lang="es-419" sz="1800"/>
                        <a:t>	System.out.println("Este mensaje será visto en el nodo”);</a:t>
                      </a:r>
                    </a:p>
                    <a:p>
                      <a:pPr lvl="0" rtl="0">
                        <a:lnSpc>
                          <a:spcPct val="115000"/>
                        </a:lnSpc>
                        <a:spcBef>
                          <a:spcPts val="0"/>
                        </a:spcBef>
                        <a:buNone/>
                      </a:pPr>
                      <a:r>
                        <a:rPr lang="es-419" sz="1800"/>
                        <a:t>}</a:t>
                      </a:r>
                    </a:p>
                  </a:txBody>
                  <a:tcPr marT="63500" marB="63500" marR="63500" marL="63500"/>
                </a:tc>
              </a:tr>
            </a:tbl>
          </a:graphicData>
        </a:graphic>
      </p:graphicFrame>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2</a:t>
            </a:r>
          </a:p>
        </p:txBody>
      </p:sp>
      <p:sp>
        <p:nvSpPr>
          <p:cNvPr id="333" name="Shape 333"/>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419" sz="1800">
                <a:solidFill>
                  <a:schemeClr val="dk1"/>
                </a:solidFill>
              </a:rPr>
              <a:t>Teniendo la plantilla de la tarea ahora en una clase principal que importe “org.jppf.client.*” y cree un JPPFClient en un try{}catch(Exception e){}. Establece dentro del try{ el inicio de una clase trabajador que se encarga de crear y distribuir proceso o la carga de las tareas}</a:t>
            </a:r>
          </a:p>
          <a:p>
            <a:pPr>
              <a:spcBef>
                <a:spcPts val="0"/>
              </a:spcBef>
              <a:buNone/>
            </a:pPr>
            <a:r>
              <a:t/>
            </a:r>
            <a:endParaRPr/>
          </a:p>
        </p:txBody>
      </p:sp>
      <p:graphicFrame>
        <p:nvGraphicFramePr>
          <p:cNvPr id="334" name="Shape 334"/>
          <p:cNvGraphicFramePr/>
          <p:nvPr/>
        </p:nvGraphicFramePr>
        <p:xfrm>
          <a:off x="1250925" y="3205375"/>
          <a:ext cx="3000000" cy="3000000"/>
        </p:xfrm>
        <a:graphic>
          <a:graphicData uri="http://schemas.openxmlformats.org/drawingml/2006/table">
            <a:tbl>
              <a:tblPr>
                <a:noFill/>
                <a:tableStyleId>{6367476F-E8CE-4D57-AF8C-F2A6BD72C5D7}</a:tableStyleId>
              </a:tblPr>
              <a:tblGrid>
                <a:gridCol w="6642150"/>
              </a:tblGrid>
              <a:tr h="12700">
                <a:tc>
                  <a:txBody>
                    <a:bodyPr>
                      <a:noAutofit/>
                    </a:bodyPr>
                    <a:lstStyle/>
                    <a:p>
                      <a:pPr lvl="0" rtl="0">
                        <a:spcBef>
                          <a:spcPts val="0"/>
                        </a:spcBef>
                        <a:buNone/>
                      </a:pPr>
                      <a:r>
                        <a:rPr lang="es-419" sz="1800"/>
                        <a:t>try (JPPFClient jppfClient = new JPPFClient()) {</a:t>
                      </a:r>
                    </a:p>
                    <a:p>
                      <a:pPr lvl="0" rtl="0">
                        <a:spcBef>
                          <a:spcPts val="0"/>
                        </a:spcBef>
                        <a:buNone/>
                      </a:pPr>
                      <a:r>
                        <a:rPr lang="es-419" sz="1800"/>
                        <a:t>     trabajadorJPPF trabajador = new trabajadorJPPF();</a:t>
                      </a:r>
                    </a:p>
                    <a:p>
                      <a:pPr lvl="0" rtl="0">
                        <a:spcBef>
                          <a:spcPts val="0"/>
                        </a:spcBef>
                        <a:buNone/>
                      </a:pPr>
                      <a:r>
                        <a:rPr lang="es-419" sz="1800"/>
                        <a:t>     trabajador.ejecutarTrabajos(jppfClient, numeroDeTrabajos);</a:t>
                      </a:r>
                    </a:p>
                    <a:p>
                      <a:pPr lvl="0" rtl="0">
                        <a:spcBef>
                          <a:spcPts val="0"/>
                        </a:spcBef>
                        <a:buNone/>
                      </a:pPr>
                      <a:r>
                        <a:rPr lang="es-419" sz="1800"/>
                        <a:t>}catch(Exception e){</a:t>
                      </a:r>
                    </a:p>
                    <a:p>
                      <a:pPr lvl="0" rtl="0">
                        <a:spcBef>
                          <a:spcPts val="0"/>
                        </a:spcBef>
                        <a:buNone/>
                      </a:pPr>
                      <a:r>
                        <a:rPr lang="es-419" sz="1800"/>
                        <a:t>}</a:t>
                      </a:r>
                    </a:p>
                  </a:txBody>
                  <a:tcPr marT="63500" marB="63500" marR="63500" marL="63500"/>
                </a:tc>
              </a:tr>
            </a:tbl>
          </a:graphicData>
        </a:graphic>
      </p:graphicFrame>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3 parte 1</a:t>
            </a:r>
          </a:p>
        </p:txBody>
      </p:sp>
      <p:sp>
        <p:nvSpPr>
          <p:cNvPr id="340" name="Shape 34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419" sz="1800">
                <a:solidFill>
                  <a:schemeClr val="dk1"/>
                </a:solidFill>
              </a:rPr>
              <a:t>Finalmente se crea una clase trabajador que se encargara de crear y distribuir las tareas en los nodos, la clase trabajador debe importar “org.jppf.client.*” y “org.jppf.node.protocol.Task”. La clase trabajador que a continuación se mostrará consta de 4 métodos, de las cuales 2 métodos construyen las tareas, 1 las distribuye en los diferentes nodos y un último método asegura su distribución. </a:t>
            </a:r>
          </a:p>
          <a:p>
            <a:pPr>
              <a:spcBef>
                <a:spcPts val="0"/>
              </a:spcBef>
              <a:buNone/>
            </a:pPr>
            <a:r>
              <a:t/>
            </a:r>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Paso 3 parte 2</a:t>
            </a:r>
          </a:p>
        </p:txBody>
      </p:sp>
      <p:sp>
        <p:nvSpPr>
          <p:cNvPr id="346" name="Shape 346"/>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lnSpc>
                <a:spcPct val="115000"/>
              </a:lnSpc>
              <a:spcBef>
                <a:spcPts val="0"/>
              </a:spcBef>
              <a:buNone/>
            </a:pPr>
            <a:r>
              <a:rPr lang="es-419" sz="1200">
                <a:solidFill>
                  <a:srgbClr val="000000"/>
                </a:solidFill>
              </a:rPr>
              <a:t>public void ejecutarTrabajos(final JPPFClient jppfClient, final int numTrabajos) throws Exception {</a:t>
            </a:r>
          </a:p>
          <a:p>
            <a:pPr rtl="0">
              <a:lnSpc>
                <a:spcPct val="115000"/>
              </a:lnSpc>
              <a:spcBef>
                <a:spcPts val="0"/>
              </a:spcBef>
              <a:buNone/>
            </a:pPr>
            <a:r>
              <a:rPr lang="es-419" sz="1200">
                <a:solidFill>
                  <a:srgbClr val="000000"/>
                </a:solidFill>
              </a:rPr>
              <a:t>     Prepara, y empieza la ejecución de los trabajos(tareas)</a:t>
            </a:r>
          </a:p>
          <a:p>
            <a:pPr lvl="0" rtl="0">
              <a:lnSpc>
                <a:spcPct val="115000"/>
              </a:lnSpc>
              <a:spcBef>
                <a:spcPts val="0"/>
              </a:spcBef>
              <a:buNone/>
            </a:pPr>
            <a:r>
              <a:rPr lang="es-419" sz="1200">
                <a:solidFill>
                  <a:srgbClr val="000000"/>
                </a:solidFill>
              </a:rPr>
              <a:t>}</a:t>
            </a:r>
          </a:p>
          <a:p>
            <a:pPr rtl="0">
              <a:lnSpc>
                <a:spcPct val="115000"/>
              </a:lnSpc>
              <a:spcBef>
                <a:spcPts val="0"/>
              </a:spcBef>
              <a:buNone/>
            </a:pPr>
            <a:r>
              <a:t/>
            </a:r>
            <a:endParaRPr sz="1200">
              <a:solidFill>
                <a:srgbClr val="000000"/>
              </a:solidFill>
            </a:endParaRPr>
          </a:p>
          <a:p>
            <a:pPr rtl="0">
              <a:lnSpc>
                <a:spcPct val="115000"/>
              </a:lnSpc>
              <a:spcBef>
                <a:spcPts val="0"/>
              </a:spcBef>
              <a:buNone/>
            </a:pPr>
            <a:r>
              <a:rPr lang="es-419" sz="1200">
                <a:solidFill>
                  <a:srgbClr val="000000"/>
                </a:solidFill>
              </a:rPr>
              <a:t>public JPPFJob crearTrabajo(final String nombreTrabajo) throws Exception {</a:t>
            </a:r>
          </a:p>
          <a:p>
            <a:pPr rtl="0">
              <a:lnSpc>
                <a:spcPct val="115000"/>
              </a:lnSpc>
              <a:spcBef>
                <a:spcPts val="0"/>
              </a:spcBef>
              <a:buNone/>
            </a:pPr>
            <a:r>
              <a:rPr lang="es-419" sz="1200">
                <a:solidFill>
                  <a:srgbClr val="000000"/>
                </a:solidFill>
              </a:rPr>
              <a:t>     Crea o inicializa un trabajo (tarea) a procesar en un nodo disponible</a:t>
            </a:r>
          </a:p>
          <a:p>
            <a:pPr lvl="0" rtl="0">
              <a:lnSpc>
                <a:spcPct val="115000"/>
              </a:lnSpc>
              <a:spcBef>
                <a:spcPts val="0"/>
              </a:spcBef>
              <a:buNone/>
            </a:pPr>
            <a:r>
              <a:rPr lang="es-419" sz="1200">
                <a:solidFill>
                  <a:srgbClr val="000000"/>
                </a:solidFill>
              </a:rPr>
              <a:t>}</a:t>
            </a:r>
          </a:p>
          <a:p>
            <a:pPr rtl="0">
              <a:lnSpc>
                <a:spcPct val="115000"/>
              </a:lnSpc>
              <a:spcBef>
                <a:spcPts val="0"/>
              </a:spcBef>
              <a:buNone/>
            </a:pPr>
            <a:r>
              <a:t/>
            </a:r>
            <a:endParaRPr sz="1200">
              <a:solidFill>
                <a:srgbClr val="000000"/>
              </a:solidFill>
            </a:endParaRPr>
          </a:p>
          <a:p>
            <a:pPr rtl="0">
              <a:lnSpc>
                <a:spcPct val="115000"/>
              </a:lnSpc>
              <a:spcBef>
                <a:spcPts val="0"/>
              </a:spcBef>
              <a:buNone/>
            </a:pPr>
            <a:r>
              <a:rPr lang="es-419" sz="1200">
                <a:solidFill>
                  <a:srgbClr val="000000"/>
                </a:solidFill>
              </a:rPr>
              <a:t>public void asegurarNumConexiones(final JPPFClient jppfClient, final int numberOfConnections) throws Exception {</a:t>
            </a:r>
          </a:p>
          <a:p>
            <a:pPr rtl="0">
              <a:lnSpc>
                <a:spcPct val="115000"/>
              </a:lnSpc>
              <a:spcBef>
                <a:spcPts val="0"/>
              </a:spcBef>
              <a:buNone/>
            </a:pPr>
            <a:r>
              <a:rPr lang="es-419" sz="1200">
                <a:solidFill>
                  <a:srgbClr val="000000"/>
                </a:solidFill>
              </a:rPr>
              <a:t>     Asegura que exista conexión con los nodos y prepara un previa distribución del    </a:t>
            </a:r>
          </a:p>
          <a:p>
            <a:pPr rtl="0">
              <a:lnSpc>
                <a:spcPct val="115000"/>
              </a:lnSpc>
              <a:spcBef>
                <a:spcPts val="0"/>
              </a:spcBef>
              <a:buNone/>
            </a:pPr>
            <a:r>
              <a:rPr lang="es-419" sz="1200">
                <a:solidFill>
                  <a:srgbClr val="000000"/>
                </a:solidFill>
              </a:rPr>
              <a:t>     trabajo (tarea)</a:t>
            </a:r>
          </a:p>
          <a:p>
            <a:pPr lvl="0" rtl="0">
              <a:lnSpc>
                <a:spcPct val="115000"/>
              </a:lnSpc>
              <a:spcBef>
                <a:spcPts val="0"/>
              </a:spcBef>
              <a:buNone/>
            </a:pPr>
            <a:r>
              <a:rPr lang="es-419" sz="1200">
                <a:solidFill>
                  <a:srgbClr val="000000"/>
                </a:solidFill>
              </a:rPr>
              <a:t>}</a:t>
            </a:r>
          </a:p>
          <a:p>
            <a:pPr rtl="0">
              <a:lnSpc>
                <a:spcPct val="115000"/>
              </a:lnSpc>
              <a:spcBef>
                <a:spcPts val="0"/>
              </a:spcBef>
              <a:buNone/>
            </a:pPr>
            <a:r>
              <a:t/>
            </a:r>
            <a:endParaRPr sz="1200">
              <a:solidFill>
                <a:srgbClr val="000000"/>
              </a:solidFill>
            </a:endParaRPr>
          </a:p>
          <a:p>
            <a:pPr rtl="0">
              <a:lnSpc>
                <a:spcPct val="115000"/>
              </a:lnSpc>
              <a:spcBef>
                <a:spcPts val="0"/>
              </a:spcBef>
              <a:buNone/>
            </a:pPr>
            <a:r>
              <a:rPr lang="es-419" sz="1200">
                <a:solidFill>
                  <a:srgbClr val="000000"/>
                </a:solidFill>
              </a:rPr>
              <a:t>public synchronized void procesarResultadosDeEjecucion(final String nombreTrabajo, final List&lt;Task&lt;?&gt;&gt; results) {</a:t>
            </a:r>
          </a:p>
          <a:p>
            <a:pPr rtl="0">
              <a:lnSpc>
                <a:spcPct val="115000"/>
              </a:lnSpc>
              <a:spcBef>
                <a:spcPts val="0"/>
              </a:spcBef>
              <a:buNone/>
            </a:pPr>
            <a:r>
              <a:rPr lang="es-419" sz="1200">
                <a:solidFill>
                  <a:srgbClr val="000000"/>
                </a:solidFill>
              </a:rPr>
              <a:t>     Manda los trabajos (tareas) a cada nodo, los ejecuta y recibe los resultados los </a:t>
            </a:r>
          </a:p>
          <a:p>
            <a:pPr rtl="0">
              <a:lnSpc>
                <a:spcPct val="115000"/>
              </a:lnSpc>
              <a:spcBef>
                <a:spcPts val="0"/>
              </a:spcBef>
              <a:buNone/>
            </a:pPr>
            <a:r>
              <a:rPr lang="es-419" sz="1200">
                <a:solidFill>
                  <a:srgbClr val="000000"/>
                </a:solidFill>
              </a:rPr>
              <a:t>     cuales interpreta y muestra.</a:t>
            </a:r>
          </a:p>
          <a:p>
            <a:pPr rtl="0">
              <a:lnSpc>
                <a:spcPct val="115000"/>
              </a:lnSpc>
              <a:spcBef>
                <a:spcPts val="0"/>
              </a:spcBef>
              <a:buNone/>
            </a:pPr>
            <a:r>
              <a:rPr lang="es-419" sz="1200">
                <a:solidFill>
                  <a:srgbClr val="000000"/>
                </a:solidFill>
              </a:rPr>
              <a:t>}</a:t>
            </a:r>
          </a:p>
          <a:p>
            <a:pPr>
              <a:spcBef>
                <a:spcPts val="0"/>
              </a:spcBef>
              <a:buNone/>
            </a:pPr>
            <a:r>
              <a:t/>
            </a:r>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idx="1" type="body"/>
          </p:nvPr>
        </p:nvSpPr>
        <p:spPr>
          <a:xfrm>
            <a:off x="239800" y="1460500"/>
            <a:ext cx="8447100" cy="3465299"/>
          </a:xfrm>
          <a:prstGeom prst="rect">
            <a:avLst/>
          </a:prstGeom>
        </p:spPr>
        <p:txBody>
          <a:bodyPr anchorCtr="0" anchor="t" bIns="91425" lIns="91425" rIns="91425" tIns="91425">
            <a:noAutofit/>
          </a:bodyPr>
          <a:lstStyle/>
          <a:p>
            <a:pPr algn="just">
              <a:spcBef>
                <a:spcPts val="0"/>
              </a:spcBef>
              <a:buNone/>
            </a:pPr>
            <a:r>
              <a:rPr lang="es-419">
                <a:solidFill>
                  <a:schemeClr val="dk1"/>
                </a:solidFill>
              </a:rPr>
              <a:t>Creemos que el marco de trabajo que proporciona JPPF aporta un enfoque, y forma muy útil para desarrollar una aplicación, dado la posibilidad de distribuir procesos en paralelo, por lo cual agiliza a la propia aplicación</a:t>
            </a:r>
            <a:r>
              <a:rPr lang="es-419"/>
              <a:t>.</a:t>
            </a:r>
          </a:p>
        </p:txBody>
      </p:sp>
      <p:sp>
        <p:nvSpPr>
          <p:cNvPr id="352" name="Shape 35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Conclusiones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Arquitectura JPPF </a:t>
            </a:r>
          </a:p>
        </p:txBody>
      </p:sp>
      <p:sp>
        <p:nvSpPr>
          <p:cNvPr id="60" name="Shape 60"/>
          <p:cNvSpPr txBox="1"/>
          <p:nvPr>
            <p:ph idx="1" type="body"/>
          </p:nvPr>
        </p:nvSpPr>
        <p:spPr>
          <a:xfrm>
            <a:off x="143875" y="1460500"/>
            <a:ext cx="8848199" cy="3683099"/>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45833"/>
              <a:buFont typeface="Arial"/>
              <a:buNone/>
            </a:pPr>
            <a:r>
              <a:rPr lang="es-419" sz="2400"/>
              <a:t>El GRID JPPF </a:t>
            </a:r>
            <a:r>
              <a:rPr lang="es-419" sz="2400">
                <a:solidFill>
                  <a:schemeClr val="dk1"/>
                </a:solidFill>
              </a:rPr>
              <a:t> tiene los siguientes elementos que integran su arquitectura:</a:t>
            </a:r>
          </a:p>
          <a:p>
            <a:pPr lvl="0" rtl="0" algn="just">
              <a:lnSpc>
                <a:spcPct val="115000"/>
              </a:lnSpc>
              <a:spcBef>
                <a:spcPts val="0"/>
              </a:spcBef>
              <a:buClr>
                <a:schemeClr val="dk1"/>
              </a:buClr>
              <a:buSzPct val="45833"/>
              <a:buFont typeface="Arial"/>
              <a:buNone/>
            </a:pPr>
            <a:r>
              <a:rPr lang="es-419" sz="2400">
                <a:solidFill>
                  <a:schemeClr val="dk1"/>
                </a:solidFill>
                <a:latin typeface="Times New Roman"/>
                <a:ea typeface="Times New Roman"/>
                <a:cs typeface="Times New Roman"/>
                <a:sym typeface="Times New Roman"/>
              </a:rPr>
              <a:t> </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Driver.</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Nodo.</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Consola.</a:t>
            </a:r>
          </a:p>
          <a:p>
            <a:pPr indent="-381000" lvl="0" marL="457200" rtl="0" algn="just">
              <a:lnSpc>
                <a:spcPct val="115000"/>
              </a:lnSpc>
              <a:spcBef>
                <a:spcPts val="0"/>
              </a:spcBef>
              <a:buClr>
                <a:schemeClr val="dk1"/>
              </a:buClr>
              <a:buSzPct val="100000"/>
              <a:buFont typeface="Arial"/>
              <a:buAutoNum type="arabicPeriod"/>
            </a:pPr>
            <a:r>
              <a:rPr lang="es-419" sz="2400">
                <a:solidFill>
                  <a:schemeClr val="dk1"/>
                </a:solidFill>
              </a:rPr>
              <a:t>Herramienta </a:t>
            </a:r>
          </a:p>
          <a:p>
            <a:pPr lvl="0" rtl="0" algn="just">
              <a:lnSpc>
                <a:spcPct val="115000"/>
              </a:lnSpc>
              <a:spcBef>
                <a:spcPts val="0"/>
              </a:spcBef>
              <a:buNone/>
            </a:pPr>
            <a:r>
              <a:rPr lang="es-419" sz="2400">
                <a:solidFill>
                  <a:schemeClr val="dk1"/>
                </a:solidFill>
              </a:rPr>
              <a:t>de monitorización.</a:t>
            </a:r>
          </a:p>
          <a:p>
            <a:pPr lvl="0" rtl="0" algn="just">
              <a:lnSpc>
                <a:spcPct val="115000"/>
              </a:lnSpc>
              <a:spcBef>
                <a:spcPts val="0"/>
              </a:spcBef>
              <a:buNone/>
            </a:pPr>
            <a:r>
              <a:t/>
            </a:r>
            <a:endParaRPr sz="2400">
              <a:solidFill>
                <a:schemeClr val="dk1"/>
              </a:solidFill>
            </a:endParaRPr>
          </a:p>
          <a:p>
            <a:pPr>
              <a:spcBef>
                <a:spcPts val="0"/>
              </a:spcBef>
              <a:buNone/>
            </a:pPr>
            <a:r>
              <a:t/>
            </a:r>
            <a:endParaRPr/>
          </a:p>
        </p:txBody>
      </p:sp>
      <p:pic>
        <p:nvPicPr>
          <p:cNvPr id="61" name="Shape 61"/>
          <p:cNvPicPr preferRelativeResize="0"/>
          <p:nvPr/>
        </p:nvPicPr>
        <p:blipFill>
          <a:blip r:embed="rId3">
            <a:alphaModFix/>
          </a:blip>
          <a:stretch>
            <a:fillRect/>
          </a:stretch>
        </p:blipFill>
        <p:spPr>
          <a:xfrm>
            <a:off x="3298600" y="2001975"/>
            <a:ext cx="4655650" cy="3065324"/>
          </a:xfrm>
          <a:prstGeom prst="rect">
            <a:avLst/>
          </a:prstGeom>
          <a:noFill/>
          <a:ln>
            <a:noFill/>
          </a:ln>
        </p:spPr>
      </p:pic>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Referencias</a:t>
            </a:r>
          </a:p>
        </p:txBody>
      </p:sp>
      <p:sp>
        <p:nvSpPr>
          <p:cNvPr id="358" name="Shape 35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gn="just">
              <a:spcBef>
                <a:spcPts val="0"/>
              </a:spcBef>
              <a:buNone/>
            </a:pPr>
            <a:r>
              <a:rPr lang="es-419" sz="1800" u="sng">
                <a:solidFill>
                  <a:schemeClr val="hlink"/>
                </a:solidFill>
                <a:hlinkClick r:id="rId3"/>
              </a:rPr>
              <a:t>http://www.jppf.org</a:t>
            </a:r>
          </a:p>
          <a:p>
            <a:pPr lvl="0" rtl="0" algn="just">
              <a:spcBef>
                <a:spcPts val="0"/>
              </a:spcBef>
              <a:buNone/>
            </a:pPr>
            <a:r>
              <a:t/>
            </a:r>
            <a:endParaRPr sz="1800"/>
          </a:p>
          <a:p>
            <a:pPr lvl="0" rtl="0" algn="just">
              <a:spcBef>
                <a:spcPts val="0"/>
              </a:spcBef>
              <a:buNone/>
            </a:pPr>
            <a:r>
              <a:rPr lang="es-419" sz="1800" u="sng">
                <a:solidFill>
                  <a:srgbClr val="1155CC"/>
                </a:solidFill>
                <a:hlinkClick r:id="rId4"/>
              </a:rPr>
              <a:t>http://sourceforge.net/projects/jppf-project/files/jppf-project/jppf%205.0/JPPF-5.0-samples-pack.zip/download</a:t>
            </a:r>
          </a:p>
          <a:p>
            <a:pPr lvl="0" rtl="0" algn="just">
              <a:lnSpc>
                <a:spcPct val="115000"/>
              </a:lnSpc>
              <a:spcBef>
                <a:spcPts val="0"/>
              </a:spcBef>
              <a:buNone/>
            </a:pPr>
            <a:r>
              <a:t/>
            </a:r>
            <a:endParaRPr sz="1800">
              <a:solidFill>
                <a:schemeClr val="dk1"/>
              </a:solidFill>
            </a:endParaRPr>
          </a:p>
          <a:p>
            <a:pPr lvl="0" rtl="0" algn="just">
              <a:lnSpc>
                <a:spcPct val="115000"/>
              </a:lnSpc>
              <a:spcBef>
                <a:spcPts val="0"/>
              </a:spcBef>
              <a:buNone/>
            </a:pPr>
            <a:r>
              <a:rPr lang="es-419" sz="1800" u="sng">
                <a:solidFill>
                  <a:srgbClr val="1155CC"/>
                </a:solidFill>
                <a:hlinkClick r:id="rId5"/>
              </a:rPr>
              <a:t>http://www.jppf.org/samples-pack/MatrixMultiplication/Readme.php</a:t>
            </a:r>
          </a:p>
          <a:p>
            <a:pPr lvl="0" rtl="0" algn="just">
              <a:lnSpc>
                <a:spcPct val="115000"/>
              </a:lnSpc>
              <a:spcBef>
                <a:spcPts val="0"/>
              </a:spcBef>
              <a:buNone/>
            </a:pPr>
            <a:r>
              <a:t/>
            </a:r>
            <a:endParaRPr sz="1800"/>
          </a:p>
          <a:p>
            <a:pPr lvl="0" rtl="0" algn="just">
              <a:lnSpc>
                <a:spcPct val="115000"/>
              </a:lnSpc>
              <a:spcBef>
                <a:spcPts val="0"/>
              </a:spcBef>
              <a:buClr>
                <a:schemeClr val="dk1"/>
              </a:buClr>
              <a:buSzPct val="61111"/>
              <a:buFont typeface="Arial"/>
              <a:buNone/>
            </a:pPr>
            <a:r>
              <a:rPr lang="es-419" sz="1800" u="sng">
                <a:solidFill>
                  <a:srgbClr val="1155CC"/>
                </a:solidFill>
                <a:hlinkClick r:id="rId6"/>
              </a:rPr>
              <a:t>http://sourceforge.net/projects/jppf-project/files/jppf-project/jppf%205.0/JPPF-5.0-application-template.zip/download</a:t>
            </a:r>
          </a:p>
          <a:p>
            <a:pPr lvl="0" rtl="0" algn="just">
              <a:lnSpc>
                <a:spcPct val="115000"/>
              </a:lnSpc>
              <a:spcBef>
                <a:spcPts val="0"/>
              </a:spcBef>
              <a:buNone/>
            </a:pPr>
            <a:r>
              <a:t/>
            </a:r>
            <a:endParaRPr sz="1200">
              <a:solidFill>
                <a:schemeClr val="dk1"/>
              </a:solidFill>
            </a:endParaRPr>
          </a:p>
          <a:p>
            <a:pPr lvl="0" rtl="0" algn="just">
              <a:lnSpc>
                <a:spcPct val="115000"/>
              </a:lnSpc>
              <a:spcBef>
                <a:spcPts val="0"/>
              </a:spcBef>
              <a:buClr>
                <a:schemeClr val="dk1"/>
              </a:buClr>
              <a:buSzPct val="61111"/>
              <a:buFont typeface="Arial"/>
              <a:buNone/>
            </a:pPr>
            <a:r>
              <a:rPr lang="es-419" sz="1800" u="sng">
                <a:solidFill>
                  <a:srgbClr val="1155CC"/>
                </a:solidFill>
                <a:hlinkClick r:id="rId7"/>
              </a:rPr>
              <a:t>https://internetenunclic.wikispaces.com/grid</a:t>
            </a:r>
          </a:p>
          <a:p>
            <a:pPr>
              <a:spcBef>
                <a:spcPts val="0"/>
              </a:spcBef>
              <a:buNone/>
            </a:pPr>
            <a:r>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idx="1" type="body"/>
          </p:nvPr>
        </p:nvSpPr>
        <p:spPr>
          <a:xfrm>
            <a:off x="457200" y="4406309"/>
            <a:ext cx="8229600" cy="519599"/>
          </a:xfrm>
          <a:prstGeom prst="rect">
            <a:avLst/>
          </a:prstGeom>
        </p:spPr>
        <p:txBody>
          <a:bodyPr anchorCtr="0" anchor="ctr" bIns="91425" lIns="91425" rIns="91425" tIns="91425">
            <a:noAutofit/>
          </a:bodyPr>
          <a:lstStyle/>
          <a:p>
            <a:pPr lvl="0" rtl="0">
              <a:spcBef>
                <a:spcPts val="0"/>
              </a:spcBef>
              <a:buNone/>
            </a:pPr>
            <a:r>
              <a:rPr lang="es-419"/>
              <a:t>Fin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nvSpPr>
        <p:spPr>
          <a:xfrm>
            <a:off x="337650" y="1710750"/>
            <a:ext cx="8565000" cy="2346599"/>
          </a:xfrm>
          <a:prstGeom prst="rect">
            <a:avLst/>
          </a:prstGeom>
          <a:noFill/>
          <a:ln>
            <a:noFill/>
          </a:ln>
        </p:spPr>
        <p:txBody>
          <a:bodyPr anchorCtr="0" anchor="ctr" bIns="91425" lIns="91425" rIns="91425" tIns="91425">
            <a:noAutofit/>
          </a:bodyPr>
          <a:lstStyle/>
          <a:p>
            <a:pPr lvl="0" rtl="0">
              <a:spcBef>
                <a:spcPts val="0"/>
              </a:spcBef>
              <a:buNone/>
            </a:pPr>
            <a:r>
              <a:rPr lang="es-419" sz="1800">
                <a:solidFill>
                  <a:schemeClr val="dk1"/>
                </a:solidFill>
              </a:rPr>
              <a:t>La ejecución de la aplicación en el Grid de JPPF  permite conectar equipos en redes de gran magnitud, permitiendo que cierta cantidad de recursos que el administrador del esclavo designe para compartirlos a la red y los demás recursos servirán para que los equipos mantengan su funcionalidad normal.</a:t>
            </a:r>
          </a:p>
        </p:txBody>
      </p:sp>
      <p:sp>
        <p:nvSpPr>
          <p:cNvPr id="67" name="Shape 6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s-419"/>
              <a:t>Grid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a:t>API</a:t>
            </a:r>
          </a:p>
        </p:txBody>
      </p:sp>
      <p:sp>
        <p:nvSpPr>
          <p:cNvPr id="73" name="Shape 73"/>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rPr lang="es-419" sz="2400">
                <a:solidFill>
                  <a:schemeClr val="dk1"/>
                </a:solidFill>
              </a:rPr>
              <a:t>El framework de carga distribuida de clases en </a:t>
            </a:r>
            <a:r>
              <a:rPr b="1" lang="es-419" sz="2400">
                <a:solidFill>
                  <a:schemeClr val="dk1"/>
                </a:solidFill>
              </a:rPr>
              <a:t>JPPF </a:t>
            </a:r>
            <a:r>
              <a:rPr lang="es-419" sz="2400">
                <a:solidFill>
                  <a:schemeClr val="dk1"/>
                </a:solidFill>
              </a:rPr>
              <a:t>es el mecanismo que hace posible ejecutar el código en un nodo que no ha sido desarrollado específicamente para ese ambiente.</a:t>
            </a:r>
          </a:p>
        </p:txBody>
      </p:sp>
      <p:pic>
        <p:nvPicPr>
          <p:cNvPr id="74" name="Shape 74"/>
          <p:cNvPicPr preferRelativeResize="0"/>
          <p:nvPr/>
        </p:nvPicPr>
        <p:blipFill>
          <a:blip r:embed="rId3">
            <a:alphaModFix/>
          </a:blip>
          <a:stretch>
            <a:fillRect/>
          </a:stretch>
        </p:blipFill>
        <p:spPr>
          <a:xfrm>
            <a:off x="3276700" y="2838625"/>
            <a:ext cx="5410099" cy="21858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000"/>
              <a:t>Jerarquía de la clase cargador en los nodos JPPF</a:t>
            </a:r>
          </a:p>
        </p:txBody>
      </p:sp>
      <p:sp>
        <p:nvSpPr>
          <p:cNvPr id="80" name="Shape 80"/>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rPr lang="es-419" sz="2400">
                <a:solidFill>
                  <a:schemeClr val="dk1"/>
                </a:solidFill>
              </a:rPr>
              <a:t>El  mecanismo de la clase cargador sigue una jerarquía basada en una relación padre-hijo entre instancias de la clase loader(cargador)</a:t>
            </a:r>
          </a:p>
        </p:txBody>
      </p:sp>
      <p:pic>
        <p:nvPicPr>
          <p:cNvPr id="81" name="Shape 81"/>
          <p:cNvPicPr preferRelativeResize="0"/>
          <p:nvPr/>
        </p:nvPicPr>
        <p:blipFill>
          <a:blip r:embed="rId3">
            <a:alphaModFix/>
          </a:blip>
          <a:stretch>
            <a:fillRect/>
          </a:stretch>
        </p:blipFill>
        <p:spPr>
          <a:xfrm>
            <a:off x="3976325" y="2484355"/>
            <a:ext cx="3981450" cy="25336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s-419" sz="3000"/>
              <a:t>Aplicaciones de JPPF - Ejemplos</a:t>
            </a:r>
          </a:p>
        </p:txBody>
      </p:sp>
      <p:pic>
        <p:nvPicPr>
          <p:cNvPr id="87" name="Shape 87"/>
          <p:cNvPicPr preferRelativeResize="0"/>
          <p:nvPr/>
        </p:nvPicPr>
        <p:blipFill>
          <a:blip r:embed="rId3">
            <a:alphaModFix/>
          </a:blip>
          <a:stretch>
            <a:fillRect/>
          </a:stretch>
        </p:blipFill>
        <p:spPr>
          <a:xfrm>
            <a:off x="5999475" y="1620250"/>
            <a:ext cx="1838325" cy="1409700"/>
          </a:xfrm>
          <a:prstGeom prst="rect">
            <a:avLst/>
          </a:prstGeom>
          <a:noFill/>
          <a:ln>
            <a:noFill/>
          </a:ln>
        </p:spPr>
      </p:pic>
      <p:pic>
        <p:nvPicPr>
          <p:cNvPr id="88" name="Shape 88"/>
          <p:cNvPicPr preferRelativeResize="0"/>
          <p:nvPr/>
        </p:nvPicPr>
        <p:blipFill>
          <a:blip r:embed="rId4">
            <a:alphaModFix/>
          </a:blip>
          <a:stretch>
            <a:fillRect/>
          </a:stretch>
        </p:blipFill>
        <p:spPr>
          <a:xfrm>
            <a:off x="5189600" y="3408775"/>
            <a:ext cx="3369149" cy="715725"/>
          </a:xfrm>
          <a:prstGeom prst="rect">
            <a:avLst/>
          </a:prstGeom>
          <a:noFill/>
          <a:ln>
            <a:noFill/>
          </a:ln>
        </p:spPr>
      </p:pic>
      <p:graphicFrame>
        <p:nvGraphicFramePr>
          <p:cNvPr id="89" name="Shape 89"/>
          <p:cNvGraphicFramePr/>
          <p:nvPr/>
        </p:nvGraphicFramePr>
        <p:xfrm>
          <a:off x="457200" y="1562100"/>
          <a:ext cx="3000000" cy="3000000"/>
        </p:xfrm>
        <a:graphic>
          <a:graphicData uri="http://schemas.openxmlformats.org/drawingml/2006/table">
            <a:tbl>
              <a:tblPr>
                <a:noFill/>
                <a:tableStyleId>{671BF715-06FD-448C-A8E2-F2761539C38F}</a:tableStyleId>
              </a:tblPr>
              <a:tblGrid>
                <a:gridCol w="1926600"/>
                <a:gridCol w="2703000"/>
                <a:gridCol w="3552150"/>
              </a:tblGrid>
              <a:tr h="1490150">
                <a:tc>
                  <a:txBody>
                    <a:bodyPr>
                      <a:noAutofit/>
                    </a:bodyPr>
                    <a:lstStyle/>
                    <a:p>
                      <a:pPr lvl="0" rtl="0">
                        <a:spcBef>
                          <a:spcPts val="0"/>
                        </a:spcBef>
                        <a:buNone/>
                      </a:pPr>
                      <a:r>
                        <a:rPr lang="es-419" sz="2400"/>
                        <a:t>Fractales de Mandelbrot</a:t>
                      </a:r>
                    </a:p>
                  </a:txBody>
                  <a:tcPr marT="63500" marB="63500" marR="63500" marL="63500"/>
                </a:tc>
                <a:tc>
                  <a:txBody>
                    <a:bodyPr>
                      <a:noAutofit/>
                    </a:bodyPr>
                    <a:lstStyle/>
                    <a:p>
                      <a:pPr lvl="0" rtl="0">
                        <a:spcBef>
                          <a:spcPts val="0"/>
                        </a:spcBef>
                        <a:buNone/>
                      </a:pPr>
                      <a:r>
                        <a:rPr lang="es-419" sz="2400"/>
                        <a:t>Generación</a:t>
                      </a:r>
                    </a:p>
                  </a:txBody>
                  <a:tcPr marT="63500" marB="63500" marR="63500" marL="63500"/>
                </a:tc>
                <a:tc>
                  <a:txBody>
                    <a:bodyPr>
                      <a:noAutofit/>
                    </a:bodyPr>
                    <a:lstStyle/>
                    <a:p>
                      <a:pPr lvl="0" rtl="0" algn="ctr">
                        <a:spcBef>
                          <a:spcPts val="0"/>
                        </a:spcBef>
                        <a:buNone/>
                      </a:pPr>
                      <a:r>
                        <a:t/>
                      </a:r>
                      <a:endParaRPr b="1" sz="2400"/>
                    </a:p>
                    <a:p>
                      <a:pPr lvl="0" rtl="0">
                        <a:spcBef>
                          <a:spcPts val="0"/>
                        </a:spcBef>
                        <a:buNone/>
                      </a:pPr>
                      <a:r>
                        <a:t/>
                      </a:r>
                      <a:endParaRPr b="1" sz="2400"/>
                    </a:p>
                  </a:txBody>
                  <a:tcPr marT="63500" marB="63500" marR="63500" marL="63500"/>
                </a:tc>
              </a:tr>
              <a:tr h="1334200">
                <a:tc>
                  <a:txBody>
                    <a:bodyPr>
                      <a:noAutofit/>
                    </a:bodyPr>
                    <a:lstStyle/>
                    <a:p>
                      <a:pPr lvl="0" rtl="0">
                        <a:spcBef>
                          <a:spcPts val="0"/>
                        </a:spcBef>
                        <a:buNone/>
                      </a:pPr>
                      <a:r>
                        <a:rPr lang="es-419" sz="2400"/>
                        <a:t>ADN</a:t>
                      </a:r>
                    </a:p>
                  </a:txBody>
                  <a:tcPr marT="63500" marB="63500" marR="63500" marL="63500"/>
                </a:tc>
                <a:tc>
                  <a:txBody>
                    <a:bodyPr>
                      <a:noAutofit/>
                    </a:bodyPr>
                    <a:lstStyle/>
                    <a:p>
                      <a:pPr lvl="0" rtl="0">
                        <a:spcBef>
                          <a:spcPts val="0"/>
                        </a:spcBef>
                        <a:buNone/>
                      </a:pPr>
                      <a:r>
                        <a:rPr lang="es-419" sz="2400"/>
                        <a:t>Secuenciación y Alineamiento  de Proteínas</a:t>
                      </a:r>
                    </a:p>
                  </a:txBody>
                  <a:tcPr marT="63500" marB="63500" marR="63500" marL="63500"/>
                </a:tc>
                <a:tc>
                  <a:txBody>
                    <a:bodyPr>
                      <a:noAutofit/>
                    </a:bodyPr>
                    <a:lstStyle/>
                    <a:p>
                      <a:pPr lvl="0" rtl="0">
                        <a:spcBef>
                          <a:spcPts val="0"/>
                        </a:spcBef>
                        <a:buNone/>
                      </a:pPr>
                      <a:r>
                        <a:t/>
                      </a:r>
                      <a:endParaRPr b="1" sz="2400"/>
                    </a:p>
                  </a:txBody>
                  <a:tcPr marT="63500" marB="63500" marR="63500" marL="63500"/>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