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650FB-CFEA-4665-9CBC-F6C874FEE332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2300-C7DF-4ECA-B5DE-389CABC9B9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76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2300-C7DF-4ECA-B5DE-389CABC9B99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10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E82A-9F3D-F00D-F967-A2D6C7DFE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38B7B-5CAC-7CA0-B053-48E5B70A2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22DD-57A8-2E01-2E94-C7F5FE20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0207-8C52-47E9-88BC-C38FC249DFF4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DFFC-C607-C4D1-0CBC-2D0D24FF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6516B-B77B-0488-65BD-DC8DA273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FD67-FF8B-4125-B141-D9961B72EB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44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5167-32D5-E686-2B12-20DC9F11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DB668-485A-125A-6C27-B5DA4B9DF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2E88-D9D0-9A0C-1C5E-92146B0D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0207-8C52-47E9-88BC-C38FC249DFF4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449C-6705-CC15-43F0-F197200F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D3BAA-74A6-03A2-FF59-4FBF00F1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FD67-FF8B-4125-B141-D9961B72EB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14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C2759-D8D3-0702-77EF-AA0F89DBB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CDE99-0F6F-3D09-9C62-499DDA35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864D-BAEC-790A-0BED-446FE24E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0207-8C52-47E9-88BC-C38FC249DFF4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D002E-259E-E978-1ADB-FDE6D45B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66D8-D341-4494-154B-C2DFEE5A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FD67-FF8B-4125-B141-D9961B72EB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4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6DBF-4F75-37A9-3DF9-E4321729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B63C-07B1-BADB-063F-F04A5B7E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FC5D-5341-A2C0-0ABF-7A7B9CFC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0207-8C52-47E9-88BC-C38FC249DFF4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5630-6B34-A895-C1E8-DC522D17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692E-8F72-BAC4-3727-AD20C04F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FD67-FF8B-4125-B141-D9961B72EB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32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7AD8-72B5-5F81-769E-B004F747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5369-9F74-2A04-3CFE-3AA581DB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B565-6666-0BB5-5930-CF64532A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0207-8C52-47E9-88BC-C38FC249DFF4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7584-20EA-DFF1-FE4C-01222A4B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5026-1B56-CE9D-304F-A57B8BDE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FD67-FF8B-4125-B141-D9961B72EB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0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B986-F84E-1301-AAFA-F519935B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C340-A6F0-55BA-FC0A-8A5D86561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329D-786C-E68E-83C5-F3F0ED3D3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F0525-EEA5-33F3-51C7-1B62D853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0207-8C52-47E9-88BC-C38FC249DFF4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36275-A293-612D-0CB4-9C6B1221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74731-75C1-B709-255E-B5C0D9B4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FD67-FF8B-4125-B141-D9961B72EB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9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E1A7-DF72-914D-428F-D24CB4EA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ABAAD-ED1F-F73B-0198-4CBDF188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B1946-4876-DEF4-B89B-C9D28B1C5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AD7E6-3F6F-B479-0E1F-ADE096E08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D8BC6-027B-25DC-E967-47E54F662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AE921-C4F8-1475-E81C-EF025D58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0207-8C52-47E9-88BC-C38FC249DFF4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1CF52-BC15-41DD-123A-5FDDA243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8A8BA-7F83-EB50-9033-D7E6E3B9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FD67-FF8B-4125-B141-D9961B72EB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63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6D13-80ED-F3CD-C997-0553201C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A61FC-46B6-7A98-82FE-8785AD0E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0207-8C52-47E9-88BC-C38FC249DFF4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A9AB7-B88D-91AF-CAB2-7EE53DD5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4A899-3E34-20E1-7022-DDF5BDE2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FD67-FF8B-4125-B141-D9961B72EB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8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85B79-788A-F942-E2EC-AED7649E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0207-8C52-47E9-88BC-C38FC249DFF4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F3169-B7AA-55B9-B2CF-00C8EE38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2E895-1941-E33E-315B-867F484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FD67-FF8B-4125-B141-D9961B72EB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4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5E99-61A9-B684-1EAB-D0A39396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F0EA-7965-7100-6786-3C8367145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C296D-CFD1-721F-142A-27CEF67E8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28F3A-52A3-22E5-144E-6421B79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0207-8C52-47E9-88BC-C38FC249DFF4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C0E3B-12AD-9B91-AE02-E839C2F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C719-FE57-6548-0BF8-CEC36AF8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FD67-FF8B-4125-B141-D9961B72EB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3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9D85-0BFC-17F7-C971-A578039C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092E3-52FE-05A2-25D1-8F60DA454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BD31A-5DE6-C07F-7F83-5539FF6D3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2D331-D452-A22E-D806-B95D6521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0207-8C52-47E9-88BC-C38FC249DFF4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14EA8-59BE-DC1D-0242-2F12CA01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4C4C5-A754-111C-0C3D-1BFB34CA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FD67-FF8B-4125-B141-D9961B72EB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82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BD866-DFA2-3931-3350-6CE2729B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B137D-1172-34E2-D83A-5AEB2571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5321-0E3D-CFF8-5ABE-41AFF47F7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F0207-8C52-47E9-88BC-C38FC249DFF4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A971-56FC-CD36-E39F-58BE5603F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9C3B-271E-CD61-B7E6-CDC165F3F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BCFD67-FF8B-4125-B141-D9961B72EB9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61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A9FBD4-4870-DDA6-4BB5-8C98EB678C7D}"/>
              </a:ext>
            </a:extLst>
          </p:cNvPr>
          <p:cNvSpPr/>
          <p:nvPr/>
        </p:nvSpPr>
        <p:spPr>
          <a:xfrm>
            <a:off x="1302062" y="1189989"/>
            <a:ext cx="4320376" cy="16383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115503-4ACF-1DCC-1324-45016294BE8F}"/>
              </a:ext>
            </a:extLst>
          </p:cNvPr>
          <p:cNvSpPr/>
          <p:nvPr/>
        </p:nvSpPr>
        <p:spPr>
          <a:xfrm>
            <a:off x="1302061" y="213581"/>
            <a:ext cx="4320377" cy="76775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000" dirty="0"/>
          </a:p>
        </p:txBody>
      </p:sp>
      <p:pic>
        <p:nvPicPr>
          <p:cNvPr id="1026" name="Picture 2" descr="Desmistificando o Azure Data Lake Storage Gen2">
            <a:extLst>
              <a:ext uri="{FF2B5EF4-FFF2-40B4-BE49-F238E27FC236}">
                <a16:creationId xmlns:a16="http://schemas.microsoft.com/office/drawing/2014/main" id="{C6D0EB58-1D00-C892-65C6-B8AC4FAEF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2" t="15554" r="33026" b="19829"/>
          <a:stretch/>
        </p:blipFill>
        <p:spPr bwMode="auto">
          <a:xfrm>
            <a:off x="1499606" y="1552038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69FF44-FABD-B1B6-DE0A-E8D1A04788F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462250" y="981332"/>
            <a:ext cx="0" cy="20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BC2958-CA29-9367-FB42-69E058923372}"/>
              </a:ext>
            </a:extLst>
          </p:cNvPr>
          <p:cNvSpPr txBox="1"/>
          <p:nvPr/>
        </p:nvSpPr>
        <p:spPr>
          <a:xfrm>
            <a:off x="1483756" y="1278949"/>
            <a:ext cx="136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Armazenamento</a:t>
            </a:r>
            <a:endParaRPr lang="pt-B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382F5-256E-74BB-D452-D3BF689830F8}"/>
              </a:ext>
            </a:extLst>
          </p:cNvPr>
          <p:cNvSpPr txBox="1"/>
          <p:nvPr/>
        </p:nvSpPr>
        <p:spPr>
          <a:xfrm>
            <a:off x="1581521" y="2192118"/>
            <a:ext cx="476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ADLS Gen2</a:t>
            </a:r>
            <a:endParaRPr lang="pt-BR" sz="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2D69066-1E07-16A8-AC90-81C0FBC5F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8" t="18844" r="46802" b="48849"/>
          <a:stretch/>
        </p:blipFill>
        <p:spPr bwMode="auto">
          <a:xfrm>
            <a:off x="2139686" y="1583735"/>
            <a:ext cx="580608" cy="5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D48851-F20E-3322-D502-42C2AF9601EA}"/>
              </a:ext>
            </a:extLst>
          </p:cNvPr>
          <p:cNvSpPr txBox="1"/>
          <p:nvPr/>
        </p:nvSpPr>
        <p:spPr>
          <a:xfrm>
            <a:off x="2076918" y="2192118"/>
            <a:ext cx="70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Databricks</a:t>
            </a:r>
            <a:endParaRPr lang="pt-BR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26466A-F3B2-3573-AC2F-CD9F50B5CF54}"/>
              </a:ext>
            </a:extLst>
          </p:cNvPr>
          <p:cNvSpPr txBox="1"/>
          <p:nvPr/>
        </p:nvSpPr>
        <p:spPr>
          <a:xfrm>
            <a:off x="3663860" y="1532234"/>
            <a:ext cx="1871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dirty="0" err="1"/>
              <a:t>Camada</a:t>
            </a:r>
            <a:r>
              <a:rPr lang="en-US" sz="800" dirty="0"/>
              <a:t> Bronze e Raw;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Raw </a:t>
            </a:r>
            <a:r>
              <a:rPr lang="en-US" sz="800" dirty="0" err="1"/>
              <a:t>receberá</a:t>
            </a:r>
            <a:r>
              <a:rPr lang="en-US" sz="800" dirty="0"/>
              <a:t> </a:t>
            </a:r>
            <a:r>
              <a:rPr lang="en-US" sz="800" dirty="0" err="1"/>
              <a:t>os</a:t>
            </a:r>
            <a:r>
              <a:rPr lang="en-US" sz="800" dirty="0"/>
              <a:t> dados </a:t>
            </a:r>
            <a:r>
              <a:rPr lang="en-US" sz="800" dirty="0" err="1"/>
              <a:t>brutos</a:t>
            </a:r>
            <a:r>
              <a:rPr lang="en-US" sz="800" dirty="0"/>
              <a:t>;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Bronze com </a:t>
            </a:r>
            <a:r>
              <a:rPr lang="en-US" sz="800" dirty="0" err="1"/>
              <a:t>tratamentos</a:t>
            </a:r>
            <a:r>
              <a:rPr lang="en-US" sz="800" dirty="0"/>
              <a:t> </a:t>
            </a:r>
            <a:r>
              <a:rPr lang="en-US" sz="800" dirty="0" err="1"/>
              <a:t>mínimos</a:t>
            </a:r>
            <a:r>
              <a:rPr lang="en-US" sz="800" dirty="0"/>
              <a:t> e </a:t>
            </a:r>
            <a:r>
              <a:rPr lang="en-US" sz="800" dirty="0" err="1"/>
              <a:t>transformação</a:t>
            </a:r>
            <a:r>
              <a:rPr lang="en-US" sz="800" dirty="0"/>
              <a:t> dos dados para o formato Delta;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ADLS Gen2 Data Lake;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Databricks com o auxílio do Delta.</a:t>
            </a:r>
            <a:endParaRPr lang="pt-BR" sz="8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2833EEF-343A-0660-2036-2F4104B9B821}"/>
              </a:ext>
            </a:extLst>
          </p:cNvPr>
          <p:cNvSpPr/>
          <p:nvPr/>
        </p:nvSpPr>
        <p:spPr>
          <a:xfrm>
            <a:off x="1302062" y="3061473"/>
            <a:ext cx="4320376" cy="16383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45C2A-AEA5-64C5-6869-5749A474177B}"/>
              </a:ext>
            </a:extLst>
          </p:cNvPr>
          <p:cNvSpPr txBox="1"/>
          <p:nvPr/>
        </p:nvSpPr>
        <p:spPr>
          <a:xfrm>
            <a:off x="1483756" y="3150433"/>
            <a:ext cx="136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Processamento</a:t>
            </a:r>
            <a:endParaRPr lang="pt-B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7E1DA-7D26-E409-A845-3D0D12F719D2}"/>
              </a:ext>
            </a:extLst>
          </p:cNvPr>
          <p:cNvSpPr txBox="1"/>
          <p:nvPr/>
        </p:nvSpPr>
        <p:spPr>
          <a:xfrm>
            <a:off x="3663860" y="3403569"/>
            <a:ext cx="1958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dirty="0" err="1"/>
              <a:t>Camada</a:t>
            </a:r>
            <a:r>
              <a:rPr lang="en-US" sz="800" dirty="0"/>
              <a:t> Silver e Gold;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Dados </a:t>
            </a:r>
            <a:r>
              <a:rPr lang="en-US" sz="800" dirty="0" err="1"/>
              <a:t>limpos</a:t>
            </a:r>
            <a:r>
              <a:rPr lang="en-US" sz="800" dirty="0"/>
              <a:t> e </a:t>
            </a:r>
            <a:r>
              <a:rPr lang="en-US" sz="800" dirty="0" err="1"/>
              <a:t>agregagdos</a:t>
            </a:r>
            <a:r>
              <a:rPr lang="en-US" sz="800" dirty="0"/>
              <a:t>;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Trabalhando no databricks com</a:t>
            </a:r>
            <a:r>
              <a:rPr lang="pt-BR" sz="800" dirty="0"/>
              <a:t> processamento em clusters Spark visando eficiência com Delta e Processamento distribuído;</a:t>
            </a:r>
          </a:p>
          <a:p>
            <a:pPr marL="171450" indent="-171450">
              <a:buFontTx/>
              <a:buChar char="-"/>
            </a:pPr>
            <a:endParaRPr lang="en-US" sz="800" dirty="0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9B6113BB-FA78-6EAE-644B-34FCF7014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8" t="18844" r="46802" b="48849"/>
          <a:stretch/>
        </p:blipFill>
        <p:spPr bwMode="auto">
          <a:xfrm>
            <a:off x="2139686" y="3455219"/>
            <a:ext cx="580608" cy="5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1F678C-1DDB-10B8-39D7-F9B0EFEB0257}"/>
              </a:ext>
            </a:extLst>
          </p:cNvPr>
          <p:cNvSpPr txBox="1"/>
          <p:nvPr/>
        </p:nvSpPr>
        <p:spPr>
          <a:xfrm>
            <a:off x="2076918" y="4063602"/>
            <a:ext cx="70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Databricks</a:t>
            </a:r>
            <a:endParaRPr lang="pt-BR" sz="800" dirty="0"/>
          </a:p>
        </p:txBody>
      </p:sp>
      <p:pic>
        <p:nvPicPr>
          <p:cNvPr id="1030" name="Picture 6" descr="Introdução ao Apache Spark | &lt; Tudo Programado Blog /&gt;">
            <a:extLst>
              <a:ext uri="{FF2B5EF4-FFF2-40B4-BE49-F238E27FC236}">
                <a16:creationId xmlns:a16="http://schemas.microsoft.com/office/drawing/2014/main" id="{2D69103F-26DB-C125-29AD-02E608B69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4" t="19206" r="22626" b="19977"/>
          <a:stretch/>
        </p:blipFill>
        <p:spPr bwMode="auto">
          <a:xfrm>
            <a:off x="1375419" y="3569199"/>
            <a:ext cx="690910" cy="3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83002F-8C8F-2B31-88D5-E4ACA071BBA1}"/>
              </a:ext>
            </a:extLst>
          </p:cNvPr>
          <p:cNvSpPr txBox="1"/>
          <p:nvPr/>
        </p:nvSpPr>
        <p:spPr>
          <a:xfrm>
            <a:off x="1455633" y="4063602"/>
            <a:ext cx="53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Apache Spark</a:t>
            </a:r>
            <a:endParaRPr lang="pt-BR" sz="8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9EBF42-68CC-B72C-0F61-BCF656FBF003}"/>
              </a:ext>
            </a:extLst>
          </p:cNvPr>
          <p:cNvSpPr/>
          <p:nvPr/>
        </p:nvSpPr>
        <p:spPr>
          <a:xfrm>
            <a:off x="1302062" y="4915216"/>
            <a:ext cx="4320376" cy="16383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0F1C77-E0FE-57AA-962F-29A476539F04}"/>
              </a:ext>
            </a:extLst>
          </p:cNvPr>
          <p:cNvSpPr txBox="1"/>
          <p:nvPr/>
        </p:nvSpPr>
        <p:spPr>
          <a:xfrm>
            <a:off x="1483756" y="5004176"/>
            <a:ext cx="1362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Consumo</a:t>
            </a:r>
            <a:endParaRPr lang="pt-BR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49C69D-9884-2771-344E-C041AECADAE7}"/>
              </a:ext>
            </a:extLst>
          </p:cNvPr>
          <p:cNvSpPr txBox="1"/>
          <p:nvPr/>
        </p:nvSpPr>
        <p:spPr>
          <a:xfrm>
            <a:off x="3663860" y="5225195"/>
            <a:ext cx="1958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800" dirty="0" err="1"/>
              <a:t>Camada</a:t>
            </a:r>
            <a:r>
              <a:rPr lang="en-US" sz="800" dirty="0"/>
              <a:t> Gold;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Dados </a:t>
            </a:r>
            <a:r>
              <a:rPr lang="en-US" sz="800" dirty="0" err="1"/>
              <a:t>prontos</a:t>
            </a:r>
            <a:r>
              <a:rPr lang="en-US" sz="800" dirty="0"/>
              <a:t> para </a:t>
            </a:r>
            <a:r>
              <a:rPr lang="en-US" sz="800" dirty="0" err="1"/>
              <a:t>consumo</a:t>
            </a:r>
            <a:r>
              <a:rPr lang="en-US" sz="800" dirty="0"/>
              <a:t>;</a:t>
            </a:r>
          </a:p>
          <a:p>
            <a:pPr marL="171450" indent="-171450">
              <a:buFontTx/>
              <a:buChar char="-"/>
            </a:pPr>
            <a:r>
              <a:rPr lang="en-US" sz="800" dirty="0"/>
              <a:t>Databricks SQL Warehouse; recebendo </a:t>
            </a:r>
            <a:r>
              <a:rPr lang="en-US" sz="800" dirty="0" err="1"/>
              <a:t>os</a:t>
            </a:r>
            <a:r>
              <a:rPr lang="en-US" sz="800" dirty="0"/>
              <a:t> dados da gold, com </a:t>
            </a:r>
            <a:r>
              <a:rPr lang="en-US" sz="800" dirty="0" err="1"/>
              <a:t>otimizações</a:t>
            </a:r>
            <a:r>
              <a:rPr lang="en-US" sz="800" dirty="0"/>
              <a:t> para queries </a:t>
            </a:r>
            <a:r>
              <a:rPr lang="en-US" sz="800" dirty="0" err="1"/>
              <a:t>rápidas</a:t>
            </a:r>
            <a:r>
              <a:rPr lang="en-US" sz="800" dirty="0"/>
              <a:t> e </a:t>
            </a:r>
            <a:r>
              <a:rPr lang="en-US" sz="800" dirty="0" err="1"/>
              <a:t>conexões</a:t>
            </a:r>
            <a:r>
              <a:rPr lang="en-US" sz="800" dirty="0"/>
              <a:t> com  o Power BI, </a:t>
            </a:r>
            <a:r>
              <a:rPr lang="en-US" sz="800" dirty="0" err="1"/>
              <a:t>como</a:t>
            </a:r>
            <a:r>
              <a:rPr lang="en-US" sz="800" dirty="0"/>
              <a:t>    Z-Ordering e Data Skipping</a:t>
            </a: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7E6A17F5-89DF-881A-075E-D4DC32D0C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8" t="18844" r="46802" b="48849"/>
          <a:stretch/>
        </p:blipFill>
        <p:spPr bwMode="auto">
          <a:xfrm>
            <a:off x="2139686" y="5308962"/>
            <a:ext cx="580608" cy="5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9495E4-C2E1-AA31-3B2D-BA70978D8BEB}"/>
              </a:ext>
            </a:extLst>
          </p:cNvPr>
          <p:cNvSpPr txBox="1"/>
          <p:nvPr/>
        </p:nvSpPr>
        <p:spPr>
          <a:xfrm>
            <a:off x="2076918" y="5917345"/>
            <a:ext cx="70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Databricks</a:t>
            </a:r>
            <a:endParaRPr lang="pt-BR" sz="800" dirty="0"/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FC8228BD-1EC7-ECB1-E8B5-1FE5A614C031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3462250" y="2828289"/>
            <a:ext cx="0" cy="233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2805D9B-3170-87F5-6D6D-FF4571CDC48E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3462250" y="4699773"/>
            <a:ext cx="0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Usando Python Visual no Power BI. Fala Pessoal! | by Orlando Gomes | Medium">
            <a:extLst>
              <a:ext uri="{FF2B5EF4-FFF2-40B4-BE49-F238E27FC236}">
                <a16:creationId xmlns:a16="http://schemas.microsoft.com/office/drawing/2014/main" id="{FED2202F-1BBC-4D28-CB2F-29038D55E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8" r="30522"/>
          <a:stretch/>
        </p:blipFill>
        <p:spPr bwMode="auto">
          <a:xfrm>
            <a:off x="1537994" y="5359230"/>
            <a:ext cx="365760" cy="48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2698BC01-F0CE-88F5-3B32-470C371745F8}"/>
              </a:ext>
            </a:extLst>
          </p:cNvPr>
          <p:cNvSpPr txBox="1"/>
          <p:nvPr/>
        </p:nvSpPr>
        <p:spPr>
          <a:xfrm>
            <a:off x="1375419" y="5917345"/>
            <a:ext cx="706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Power BI</a:t>
            </a:r>
            <a:endParaRPr lang="pt-BR" sz="800" dirty="0"/>
          </a:p>
        </p:txBody>
      </p:sp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E14B139E-1B78-7D1E-14BF-334ADFFADD7B}"/>
              </a:ext>
            </a:extLst>
          </p:cNvPr>
          <p:cNvSpPr/>
          <p:nvPr/>
        </p:nvSpPr>
        <p:spPr>
          <a:xfrm>
            <a:off x="113769" y="213581"/>
            <a:ext cx="761256" cy="63399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000" dirty="0"/>
          </a:p>
        </p:txBody>
      </p:sp>
      <p:pic>
        <p:nvPicPr>
          <p:cNvPr id="1039" name="Picture 4">
            <a:extLst>
              <a:ext uri="{FF2B5EF4-FFF2-40B4-BE49-F238E27FC236}">
                <a16:creationId xmlns:a16="http://schemas.microsoft.com/office/drawing/2014/main" id="{1C297FEB-20D1-696F-C8AB-EFA9614D1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8" t="18844" r="46802" b="48849"/>
          <a:stretch/>
        </p:blipFill>
        <p:spPr bwMode="auto">
          <a:xfrm>
            <a:off x="197160" y="400736"/>
            <a:ext cx="580608" cy="5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4">
            <a:extLst>
              <a:ext uri="{FF2B5EF4-FFF2-40B4-BE49-F238E27FC236}">
                <a16:creationId xmlns:a16="http://schemas.microsoft.com/office/drawing/2014/main" id="{336BC543-A1C5-EE00-FC51-B8D39FB9D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8" t="18844" r="46802" b="48849"/>
          <a:stretch/>
        </p:blipFill>
        <p:spPr bwMode="auto">
          <a:xfrm>
            <a:off x="197160" y="5734769"/>
            <a:ext cx="580608" cy="58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C52F1323-2804-8CA3-ABC9-2A9264F4D8D5}"/>
              </a:ext>
            </a:extLst>
          </p:cNvPr>
          <p:cNvSpPr txBox="1"/>
          <p:nvPr/>
        </p:nvSpPr>
        <p:spPr>
          <a:xfrm rot="16200000">
            <a:off x="-1924096" y="3119655"/>
            <a:ext cx="482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Databricks Workflow – </a:t>
            </a:r>
            <a:r>
              <a:rPr lang="en-US" sz="1600" dirty="0" err="1"/>
              <a:t>Orquestração</a:t>
            </a:r>
            <a:r>
              <a:rPr lang="en-US" sz="1600" dirty="0"/>
              <a:t> e </a:t>
            </a:r>
            <a:r>
              <a:rPr lang="en-US" sz="1600" dirty="0" err="1"/>
              <a:t>Planejamento</a:t>
            </a:r>
            <a:endParaRPr lang="pt-BR" sz="1600" dirty="0"/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F22AB591-CD69-9FBB-DF41-15900FEDB0B3}"/>
              </a:ext>
            </a:extLst>
          </p:cNvPr>
          <p:cNvCxnSpPr/>
          <p:nvPr/>
        </p:nvCxnSpPr>
        <p:spPr>
          <a:xfrm>
            <a:off x="875025" y="1085660"/>
            <a:ext cx="22898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6424EFA3-E772-9838-8DA8-3705797CE8A5}"/>
              </a:ext>
            </a:extLst>
          </p:cNvPr>
          <p:cNvCxnSpPr/>
          <p:nvPr/>
        </p:nvCxnSpPr>
        <p:spPr>
          <a:xfrm>
            <a:off x="875025" y="2944881"/>
            <a:ext cx="22898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97B1C129-77DE-751F-EEDE-ADF91DAAF398}"/>
              </a:ext>
            </a:extLst>
          </p:cNvPr>
          <p:cNvCxnSpPr/>
          <p:nvPr/>
        </p:nvCxnSpPr>
        <p:spPr>
          <a:xfrm>
            <a:off x="875025" y="4807494"/>
            <a:ext cx="22898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40588054-DA29-F53C-9D4F-5C4BC54DFBB0}"/>
              </a:ext>
            </a:extLst>
          </p:cNvPr>
          <p:cNvSpPr txBox="1"/>
          <p:nvPr/>
        </p:nvSpPr>
        <p:spPr>
          <a:xfrm>
            <a:off x="6095999" y="213581"/>
            <a:ext cx="58896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Descreva: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Como organizaria a estrutura do Data Lake (pastas, tabelas, camadas)?</a:t>
            </a:r>
          </a:p>
          <a:p>
            <a:pPr algn="l"/>
            <a:endParaRPr lang="pt-B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</a:rPr>
              <a:t> A organização do Data Lake seria separada em camadas com uma camada </a:t>
            </a:r>
            <a:r>
              <a:rPr lang="pt-B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Raw</a:t>
            </a:r>
            <a:r>
              <a:rPr lang="pt-BR" sz="1200" dirty="0">
                <a:solidFill>
                  <a:srgbClr val="222222"/>
                </a:solidFill>
                <a:latin typeface="Arial" panose="020B0604020202020204" pitchFamily="34" charset="0"/>
              </a:rPr>
              <a:t> para dados brutos sem Delta, Bronze, Silver e Gold. Dentro de cada uma dos medalhões teria uma pasta para cada um dos setores, Financeiro, Marketing, Vendas e Logística. </a:t>
            </a:r>
          </a:p>
          <a:p>
            <a:pPr lvl="1"/>
            <a:endParaRPr lang="pt-BR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Como implementaria governança de dados no </a:t>
            </a:r>
            <a:r>
              <a:rPr lang="pt-B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Databricks</a:t>
            </a:r>
            <a:r>
              <a:rPr lang="pt-B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governança de dados desta arquitetura teria como principal ferramenta o módulo de governança do </a:t>
            </a:r>
            <a:r>
              <a:rPr lang="pt-B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Databricks</a:t>
            </a:r>
            <a:r>
              <a:rPr lang="pt-B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 Unity </a:t>
            </a:r>
            <a:r>
              <a:rPr lang="pt-B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Catalog</a:t>
            </a:r>
            <a:r>
              <a:rPr lang="pt-B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Dentro do Unity seriam definidos os acessos aos dados em diferentes níveis (catálogos, </a:t>
            </a:r>
            <a:r>
              <a:rPr lang="pt-B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schemas</a:t>
            </a:r>
            <a:r>
              <a:rPr lang="pt-B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tabelas, colunas e linhas) a partir da função de cada funcionário. Além do </a:t>
            </a:r>
            <a:r>
              <a:rPr lang="pt-B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permissionamento</a:t>
            </a:r>
            <a:r>
              <a:rPr lang="pt-B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 Unity também é capaz de exibir a linhagem de dados automaticamente, auxiliando na auditoria e rastreabilidade de erros. Isso sem comentar as possibilidades de Time </a:t>
            </a:r>
            <a:r>
              <a:rPr lang="pt-B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Travel</a:t>
            </a:r>
            <a:r>
              <a:rPr lang="pt-B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Schema</a:t>
            </a:r>
            <a:r>
              <a:rPr lang="pt-B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Enforcement</a:t>
            </a:r>
            <a:r>
              <a:rPr lang="pt-B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 Delta </a:t>
            </a:r>
            <a:r>
              <a:rPr lang="pt-B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Constraints</a:t>
            </a:r>
            <a:r>
              <a:rPr lang="pt-B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 um Delta Lake, ou as práticas comuns de verificação de qualidade dos dados.</a:t>
            </a:r>
          </a:p>
          <a:p>
            <a:pPr lvl="1"/>
            <a:endParaRPr lang="pt-BR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Quais ferramentas e recursos usaria para automatizar os pipelines (</a:t>
            </a:r>
            <a:r>
              <a:rPr lang="pt-B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</a:t>
            </a:r>
            <a:r>
              <a:rPr lang="pt-B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CI/CD, Jobs, Workflows).</a:t>
            </a:r>
          </a:p>
          <a:p>
            <a:pPr algn="l"/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 ferramenta de orquestração escolhida para essa arquitetura foi o </a:t>
            </a:r>
            <a:r>
              <a:rPr lang="pt-B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Databricks</a:t>
            </a:r>
            <a:r>
              <a:rPr lang="pt-B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Workflow, com o intuito de tirar o proveito máximo do ecossistema do </a:t>
            </a:r>
            <a:r>
              <a:rPr lang="pt-B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Databricks</a:t>
            </a:r>
            <a:r>
              <a:rPr lang="pt-B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Através dele é possível criar pipelines agendadas e com lógica condicional, além de ter integração com os Notebooks, que serão utilizados para definir os Jobs.</a:t>
            </a:r>
          </a:p>
        </p:txBody>
      </p:sp>
      <p:pic>
        <p:nvPicPr>
          <p:cNvPr id="1063" name="Picture 16" descr="Apache Structured Streaming for End-to-End Real-Time Application | by  Shuhana | intelligentmachines | Medium">
            <a:extLst>
              <a:ext uri="{FF2B5EF4-FFF2-40B4-BE49-F238E27FC236}">
                <a16:creationId xmlns:a16="http://schemas.microsoft.com/office/drawing/2014/main" id="{150A397F-4003-6D2C-2F9A-1B88B9288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756" y="294898"/>
            <a:ext cx="698413" cy="60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TextBox 1067">
            <a:extLst>
              <a:ext uri="{FF2B5EF4-FFF2-40B4-BE49-F238E27FC236}">
                <a16:creationId xmlns:a16="http://schemas.microsoft.com/office/drawing/2014/main" id="{0BB023C0-CC62-4378-EACC-4A3BD036AD3C}"/>
              </a:ext>
            </a:extLst>
          </p:cNvPr>
          <p:cNvSpPr txBox="1"/>
          <p:nvPr/>
        </p:nvSpPr>
        <p:spPr>
          <a:xfrm>
            <a:off x="3430499" y="416593"/>
            <a:ext cx="206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Dados </a:t>
            </a:r>
            <a:r>
              <a:rPr lang="en-US" sz="800" dirty="0" err="1"/>
              <a:t>brutos</a:t>
            </a:r>
            <a:r>
              <a:rPr lang="en-US" sz="800" dirty="0"/>
              <a:t>, áudio, video, dados </a:t>
            </a:r>
            <a:r>
              <a:rPr lang="en-US" sz="800" dirty="0" err="1"/>
              <a:t>estruturados</a:t>
            </a:r>
            <a:r>
              <a:rPr lang="en-US" sz="800" dirty="0"/>
              <a:t>, dados </a:t>
            </a:r>
            <a:r>
              <a:rPr lang="en-US" sz="800" dirty="0" err="1"/>
              <a:t>desestruturados</a:t>
            </a:r>
            <a:endParaRPr lang="pt-BR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17D91-9FA8-2C4C-C9A1-FCEAA673C10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20409"/>
          <a:stretch/>
        </p:blipFill>
        <p:spPr>
          <a:xfrm>
            <a:off x="2821039" y="1561951"/>
            <a:ext cx="596741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A11F1-E489-3ABD-3C95-3F6DE100649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" b="18729"/>
          <a:stretch/>
        </p:blipFill>
        <p:spPr>
          <a:xfrm>
            <a:off x="2821039" y="3200251"/>
            <a:ext cx="590074" cy="585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8F0699-43F4-9888-95D6-3B643502903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16689"/>
          <a:stretch/>
        </p:blipFill>
        <p:spPr>
          <a:xfrm>
            <a:off x="2821039" y="5345537"/>
            <a:ext cx="586740" cy="594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35E0F-10F5-5F16-3324-E66707A9504A}"/>
              </a:ext>
            </a:extLst>
          </p:cNvPr>
          <p:cNvPicPr>
            <a:picLocks/>
          </p:cNvPicPr>
          <p:nvPr/>
        </p:nvPicPr>
        <p:blipFill>
          <a:blip r:embed="rId10"/>
          <a:srcRect b="18987"/>
          <a:stretch/>
        </p:blipFill>
        <p:spPr>
          <a:xfrm>
            <a:off x="2821039" y="3929671"/>
            <a:ext cx="594360" cy="5852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D89BFB-12CC-71C3-15D2-B217F0BFA1B0}"/>
              </a:ext>
            </a:extLst>
          </p:cNvPr>
          <p:cNvSpPr txBox="1"/>
          <p:nvPr/>
        </p:nvSpPr>
        <p:spPr>
          <a:xfrm>
            <a:off x="2282183" y="377791"/>
            <a:ext cx="114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Streaming ou Batch: </a:t>
            </a:r>
          </a:p>
        </p:txBody>
      </p:sp>
    </p:spTree>
    <p:extLst>
      <p:ext uri="{BB962C8B-B14F-4D97-AF65-F5344CB8AC3E}">
        <p14:creationId xmlns:p14="http://schemas.microsoft.com/office/powerpoint/2010/main" val="157847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389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Marcelo</dc:creator>
  <cp:lastModifiedBy>Marcelo Marcelo</cp:lastModifiedBy>
  <cp:revision>4</cp:revision>
  <dcterms:created xsi:type="dcterms:W3CDTF">2025-05-31T22:17:27Z</dcterms:created>
  <dcterms:modified xsi:type="dcterms:W3CDTF">2025-06-01T15:10:20Z</dcterms:modified>
</cp:coreProperties>
</file>