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Arimo"/>
      <p:regular r:id="rId18"/>
      <p:bold r:id="rId19"/>
      <p:italic r:id="rId20"/>
      <p:boldItalic r:id="rId21"/>
    </p:embeddedFont>
    <p:embeddedFont>
      <p:font typeface="Syn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6.xml"/><Relationship Id="rId22" Type="http://schemas.openxmlformats.org/officeDocument/2006/relationships/font" Target="fonts/Syne-regular.fntdata"/><Relationship Id="rId10" Type="http://schemas.openxmlformats.org/officeDocument/2006/relationships/slide" Target="slides/slide5.xml"/><Relationship Id="rId21" Type="http://schemas.openxmlformats.org/officeDocument/2006/relationships/font" Target="fonts/Arim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23" Type="http://schemas.openxmlformats.org/officeDocument/2006/relationships/font" Target="fonts/Syn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.fntdata"/><Relationship Id="rId6" Type="http://schemas.openxmlformats.org/officeDocument/2006/relationships/slide" Target="slides/slide1.xml"/><Relationship Id="rId18" Type="http://schemas.openxmlformats.org/officeDocument/2006/relationships/font" Target="fonts/Arim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f81a8fb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f81a8fb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f81a8fb1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f81a8fb1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f81a8fb1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f81a8fb1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f81a8fb1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f81a8fb1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f81a8fb1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f81a8fb1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67950" y="731725"/>
            <a:ext cx="71832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Portafolio Marcelo Ordenes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Ingeniero Civil </a:t>
            </a:r>
            <a:r>
              <a:rPr lang="es-419"/>
              <a:t>Informático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Bienvenido a mi portafolio, </a:t>
            </a:r>
            <a:r>
              <a:rPr lang="es-419"/>
              <a:t>aquí</a:t>
            </a:r>
            <a:r>
              <a:rPr lang="es-419"/>
              <a:t> </a:t>
            </a:r>
            <a:r>
              <a:rPr lang="es-419"/>
              <a:t>encontrará un resumen de mis habilidades y experiencia en ciencia de datos, desde el manejo de datos hasta el desarrollo de modelos avanzados y visualizaciones de resultados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Fundamentos de Ciencia de Datos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01650" y="1654187"/>
            <a:ext cx="2613300" cy="2060700"/>
          </a:xfrm>
          <a:prstGeom prst="roundRect">
            <a:avLst>
              <a:gd fmla="val 4462" name="adj"/>
            </a:avLst>
          </a:prstGeom>
          <a:solidFill>
            <a:srgbClr val="0C0A33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9"/>
          </a:p>
        </p:txBody>
      </p:sp>
      <p:sp>
        <p:nvSpPr>
          <p:cNvPr id="71" name="Google Shape;71;p14"/>
          <p:cNvSpPr/>
          <p:nvPr/>
        </p:nvSpPr>
        <p:spPr>
          <a:xfrm>
            <a:off x="501650" y="1635034"/>
            <a:ext cx="2613300" cy="765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82641" y="1428611"/>
            <a:ext cx="451200" cy="451200"/>
          </a:xfrm>
          <a:prstGeom prst="roundRect">
            <a:avLst>
              <a:gd fmla="val 127342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002" y="1541436"/>
            <a:ext cx="180460" cy="2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671187" y="2030222"/>
            <a:ext cx="18576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82"/>
              <a:buFont typeface="Syne"/>
              <a:buNone/>
            </a:pPr>
            <a:r>
              <a:rPr b="1" i="0" lang="es-419" sz="1382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Dominio de Python</a:t>
            </a:r>
            <a:endParaRPr b="0" i="0" sz="1382" u="none" cap="none" strike="noStrike"/>
          </a:p>
        </p:txBody>
      </p:sp>
      <p:sp>
        <p:nvSpPr>
          <p:cNvPr id="75" name="Google Shape;75;p14"/>
          <p:cNvSpPr/>
          <p:nvPr/>
        </p:nvSpPr>
        <p:spPr>
          <a:xfrm>
            <a:off x="671187" y="2341615"/>
            <a:ext cx="22743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63"/>
              <a:buFont typeface="Arimo"/>
              <a:buNone/>
            </a:pPr>
            <a:r>
              <a:rPr b="0" i="0" lang="es-419" sz="116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Experiencia avanzada en Python y bibliotecas clave como Pandas, NumPy, Matplotlib y Scikit-learn para manipulación, análisis y visualización de datos.</a:t>
            </a:r>
            <a:endParaRPr b="0" i="0" sz="1162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3265349" y="1654187"/>
            <a:ext cx="2613300" cy="2060700"/>
          </a:xfrm>
          <a:prstGeom prst="roundRect">
            <a:avLst>
              <a:gd fmla="val 4462" name="adj"/>
            </a:avLst>
          </a:prstGeom>
          <a:solidFill>
            <a:srgbClr val="0C0A33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265349" y="1635034"/>
            <a:ext cx="2613300" cy="765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346356" y="1428611"/>
            <a:ext cx="451200" cy="451200"/>
          </a:xfrm>
          <a:prstGeom prst="roundRect">
            <a:avLst>
              <a:gd fmla="val 127342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9" name="Google Shape;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702" y="1541436"/>
            <a:ext cx="180460" cy="2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3434887" y="2030222"/>
            <a:ext cx="22029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82"/>
              <a:buFont typeface="Syne"/>
              <a:buNone/>
            </a:pPr>
            <a:r>
              <a:rPr b="1" i="0" lang="es-419" sz="1382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Entornos de Desarrollo</a:t>
            </a:r>
            <a:endParaRPr b="0" i="0" sz="1382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3434887" y="2341615"/>
            <a:ext cx="2274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63"/>
              <a:buFont typeface="Arimo"/>
              <a:buNone/>
            </a:pPr>
            <a:r>
              <a:rPr b="0" i="0" lang="es-419" sz="116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Prototipado interactivo de análisis y modelado de datos en Jupyter Notebook y Visual Studio Code.</a:t>
            </a:r>
            <a:endParaRPr b="0" i="0" sz="1162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6029049" y="1654187"/>
            <a:ext cx="2613300" cy="2060700"/>
          </a:xfrm>
          <a:prstGeom prst="roundRect">
            <a:avLst>
              <a:gd fmla="val 4462" name="adj"/>
            </a:avLst>
          </a:prstGeom>
          <a:solidFill>
            <a:srgbClr val="0C0A33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029049" y="1635034"/>
            <a:ext cx="2613300" cy="765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110131" y="1428611"/>
            <a:ext cx="451200" cy="451200"/>
          </a:xfrm>
          <a:prstGeom prst="roundRect">
            <a:avLst>
              <a:gd fmla="val 127342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7475" lIns="57475" spcFirstLastPara="1" rIns="57475" wrap="square" tIns="5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5477" y="1541436"/>
            <a:ext cx="180460" cy="2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6198587" y="2030222"/>
            <a:ext cx="1991100" cy="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82"/>
              <a:buFont typeface="Syne"/>
              <a:buNone/>
            </a:pPr>
            <a:r>
              <a:rPr b="1" i="0" lang="es-419" sz="1382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Control de Versiones</a:t>
            </a:r>
            <a:endParaRPr b="0" i="0" sz="1382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6198587" y="2341615"/>
            <a:ext cx="22743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63"/>
              <a:buFont typeface="Arimo"/>
              <a:buNone/>
            </a:pPr>
            <a:r>
              <a:rPr b="0" i="0" lang="es-419" sz="116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Manejo de repositorios, historial de cambios y despliegue de proyectos con Git y GitHub.</a:t>
            </a:r>
            <a:endParaRPr b="0" i="0" sz="1162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87900" y="458025"/>
            <a:ext cx="8242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Limpieza y </a:t>
            </a:r>
            <a:r>
              <a:rPr lang="es-419"/>
              <a:t>preparación</a:t>
            </a:r>
            <a:r>
              <a:rPr lang="es-419"/>
              <a:t> de Datos ETL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13800" y="1349375"/>
            <a:ext cx="81165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calidad de los datos es fundamental. Mis habilidades en ETL aseguran que cada conjunto de datos esté listo para el análisis y el modelado, garantizando resultados fiables.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reencoded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25" y="2387075"/>
            <a:ext cx="2809244" cy="6229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513811" y="3165668"/>
            <a:ext cx="2055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31"/>
              <a:buFont typeface="Syne"/>
              <a:buNone/>
            </a:pPr>
            <a:r>
              <a:rPr b="1" i="0" lang="es-419" sz="1431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Extracción de Datos</a:t>
            </a:r>
            <a:endParaRPr b="0" i="0" sz="1431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513811" y="3488042"/>
            <a:ext cx="24978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4"/>
              <a:buFont typeface="Arimo"/>
              <a:buNone/>
            </a:pPr>
            <a:r>
              <a:rPr b="0" i="0" lang="es-419" sz="1203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Recolección de datos desde diversas fuentes, incluyendo archivos CSV y bases de datos relacionales.</a:t>
            </a:r>
            <a:endParaRPr b="0" i="0" sz="1203" u="none" cap="none" strike="noStrike"/>
          </a:p>
        </p:txBody>
      </p:sp>
      <p:pic>
        <p:nvPicPr>
          <p:cNvPr descr="preencoded.png"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7378" y="2387075"/>
            <a:ext cx="2809244" cy="6229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3323064" y="3165668"/>
            <a:ext cx="249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31"/>
              <a:buFont typeface="Syne"/>
              <a:buNone/>
            </a:pPr>
            <a:r>
              <a:rPr b="1" i="0" lang="es-419" sz="1431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Transformación de Datos</a:t>
            </a:r>
            <a:endParaRPr b="0" i="0" sz="1431" u="none" cap="none" strike="noStrike"/>
          </a:p>
        </p:txBody>
      </p:sp>
      <p:sp>
        <p:nvSpPr>
          <p:cNvPr id="99" name="Google Shape;99;p15"/>
          <p:cNvSpPr/>
          <p:nvPr/>
        </p:nvSpPr>
        <p:spPr>
          <a:xfrm>
            <a:off x="3323064" y="3717004"/>
            <a:ext cx="2497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4"/>
              <a:buFont typeface="Arimo"/>
              <a:buNone/>
            </a:pPr>
            <a:r>
              <a:rPr b="0" i="0" lang="es-419" sz="1203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Limpieza, normalización y codificación de variables, así como manejo robusto de valores nulos.</a:t>
            </a:r>
            <a:endParaRPr b="0" i="0" sz="1203" u="none" cap="none" strike="noStrike"/>
          </a:p>
        </p:txBody>
      </p:sp>
      <p:pic>
        <p:nvPicPr>
          <p:cNvPr descr="preencoded.png" id="100" name="Google Shape;10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6630" y="2387075"/>
            <a:ext cx="2809244" cy="622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6132317" y="3165668"/>
            <a:ext cx="249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431"/>
              <a:buFont typeface="Syne"/>
              <a:buNone/>
            </a:pPr>
            <a:r>
              <a:rPr b="1" i="0" lang="es-419" sz="1431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Carga y Control de Calidad</a:t>
            </a:r>
            <a:endParaRPr b="0" i="0" sz="1431" u="none" cap="none" strike="noStrike"/>
          </a:p>
        </p:txBody>
      </p:sp>
      <p:sp>
        <p:nvSpPr>
          <p:cNvPr id="102" name="Google Shape;102;p15"/>
          <p:cNvSpPr/>
          <p:nvPr/>
        </p:nvSpPr>
        <p:spPr>
          <a:xfrm>
            <a:off x="6132317" y="3717004"/>
            <a:ext cx="2497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4"/>
              <a:buFont typeface="Arimo"/>
              <a:buNone/>
            </a:pPr>
            <a:r>
              <a:rPr b="0" i="0" lang="es-419" sz="1203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Carga de datos estructurados para modelado y rigurosa verificación de consistencia e integridad.</a:t>
            </a:r>
            <a:endParaRPr b="0" i="0" sz="1203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</a:t>
            </a:r>
            <a:r>
              <a:rPr lang="es-419"/>
              <a:t>Estadístico</a:t>
            </a:r>
            <a:r>
              <a:rPr lang="es-419"/>
              <a:t> y </a:t>
            </a:r>
            <a:r>
              <a:rPr lang="es-419"/>
              <a:t>Visualización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87900" y="1455825"/>
            <a:ext cx="83682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Transformo</a:t>
            </a:r>
            <a:r>
              <a:rPr lang="es-419"/>
              <a:t> datos crudos en historias claras y concisas mediante </a:t>
            </a:r>
            <a:r>
              <a:rPr lang="es-419"/>
              <a:t>análisis</a:t>
            </a:r>
            <a:r>
              <a:rPr lang="es-419"/>
              <a:t> </a:t>
            </a:r>
            <a:r>
              <a:rPr lang="es-419"/>
              <a:t>estadístico</a:t>
            </a:r>
            <a:r>
              <a:rPr lang="es-419"/>
              <a:t> y visualizaciones impactantes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87899" y="2695300"/>
            <a:ext cx="2756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75"/>
              <a:buFont typeface="Syne"/>
              <a:buNone/>
            </a:pPr>
            <a:r>
              <a:rPr b="1" i="0" lang="es-419" sz="1474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Análisis Estadístico</a:t>
            </a:r>
            <a:endParaRPr b="0" i="0" sz="1474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387901" y="3090432"/>
            <a:ext cx="3419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6099" lvl="0" marL="3161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Arimo"/>
              <a:buChar char="•"/>
            </a:pPr>
            <a:r>
              <a:rPr b="0" i="0" lang="es-419" sz="1244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Medidas de tendencia central y dispersión.</a:t>
            </a:r>
            <a:endParaRPr b="0" i="0" sz="1244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387901" y="3402367"/>
            <a:ext cx="3419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6099" lvl="0" marL="3161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Arimo"/>
              <a:buChar char="•"/>
            </a:pPr>
            <a:r>
              <a:rPr b="0" i="0" lang="es-419" sz="1244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Análisis de correlaciones.</a:t>
            </a:r>
            <a:endParaRPr b="0" i="0" sz="1244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387901" y="3714302"/>
            <a:ext cx="3419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6099" lvl="0" marL="3161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Arimo"/>
              <a:buChar char="•"/>
            </a:pPr>
            <a:r>
              <a:rPr b="0" i="0" lang="es-419" sz="1244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Detección de outliers.</a:t>
            </a:r>
            <a:endParaRPr b="0" i="0" sz="1244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387901" y="4026237"/>
            <a:ext cx="3419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6099" lvl="0" marL="316100" marR="0" rtl="0" algn="l">
              <a:lnSpc>
                <a:spcPct val="15925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Arimo"/>
              <a:buChar char="•"/>
            </a:pPr>
            <a:r>
              <a:rPr b="0" i="0" lang="es-419" sz="1244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Pruebas de hipótesis y distribuciones.</a:t>
            </a:r>
            <a:endParaRPr b="0" i="0" sz="1244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3982399" y="2695300"/>
            <a:ext cx="2756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75"/>
              <a:buFont typeface="Syne"/>
              <a:buNone/>
            </a:pPr>
            <a:r>
              <a:rPr b="1" lang="es-419" sz="1474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Visualización</a:t>
            </a:r>
            <a:endParaRPr b="0" i="0" sz="1474" u="none" cap="none" strike="noStrike"/>
          </a:p>
        </p:txBody>
      </p:sp>
      <p:pic>
        <p:nvPicPr>
          <p:cNvPr id="115" name="Google Shape;115;p16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400" y="2930500"/>
            <a:ext cx="2626175" cy="15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401" y="2930500"/>
            <a:ext cx="1632475" cy="20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Machine Learning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16218" y="1327830"/>
            <a:ext cx="7930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32"/>
              <a:buFont typeface="Arimo"/>
              <a:buNone/>
            </a:pPr>
            <a:r>
              <a:rPr b="0" i="0" lang="es-419" sz="113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Desarrollo e implementación de modelos predictivos para resolver problemas complejos de clasificación y regresión.</a:t>
            </a:r>
            <a:endParaRPr b="0" i="0" sz="1132" u="none" cap="none" strike="noStrike"/>
          </a:p>
        </p:txBody>
      </p:sp>
      <p:sp>
        <p:nvSpPr>
          <p:cNvPr id="123" name="Google Shape;123;p17"/>
          <p:cNvSpPr/>
          <p:nvPr/>
        </p:nvSpPr>
        <p:spPr>
          <a:xfrm>
            <a:off x="616218" y="1727078"/>
            <a:ext cx="3891900" cy="1337100"/>
          </a:xfrm>
          <a:prstGeom prst="roundRect">
            <a:avLst>
              <a:gd fmla="val 6698" name="adj"/>
            </a:avLst>
          </a:prstGeom>
          <a:solidFill>
            <a:srgbClr val="0C0A33"/>
          </a:solidFill>
          <a:ln cap="flat" cmpd="sng" w="18650">
            <a:solidFill>
              <a:srgbClr val="44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97560" y="1727078"/>
            <a:ext cx="74700" cy="13371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837341" y="1892229"/>
            <a:ext cx="237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47"/>
              <a:buFont typeface="Syne"/>
              <a:buNone/>
            </a:pPr>
            <a:r>
              <a:rPr b="1" i="0" lang="es-419" sz="1346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Clasificación y Regresión</a:t>
            </a:r>
            <a:endParaRPr b="0" i="0" sz="1346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837341" y="2195565"/>
            <a:ext cx="3505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32"/>
              <a:buFont typeface="Arimo"/>
              <a:buNone/>
            </a:pPr>
            <a:r>
              <a:rPr b="0" i="0" lang="es-419" sz="113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Implementación de modelos como Regresión Logística, K-NN, Árboles de Decisión, Random Forest y SVM.</a:t>
            </a:r>
            <a:endParaRPr b="0" i="0" sz="1132" u="none" cap="none" strike="noStrike"/>
          </a:p>
        </p:txBody>
      </p:sp>
      <p:sp>
        <p:nvSpPr>
          <p:cNvPr id="127" name="Google Shape;127;p17"/>
          <p:cNvSpPr/>
          <p:nvPr/>
        </p:nvSpPr>
        <p:spPr>
          <a:xfrm>
            <a:off x="4654535" y="1727078"/>
            <a:ext cx="3891900" cy="1337100"/>
          </a:xfrm>
          <a:prstGeom prst="roundRect">
            <a:avLst>
              <a:gd fmla="val 6698" name="adj"/>
            </a:avLst>
          </a:prstGeom>
          <a:solidFill>
            <a:srgbClr val="0C0A33"/>
          </a:solidFill>
          <a:ln cap="flat" cmpd="sng" w="18650">
            <a:solidFill>
              <a:srgbClr val="44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635878" y="1727078"/>
            <a:ext cx="74700" cy="13371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875659" y="1892229"/>
            <a:ext cx="172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47"/>
              <a:buFont typeface="Syne"/>
              <a:buNone/>
            </a:pPr>
            <a:r>
              <a:rPr b="1" i="0" lang="es-419" sz="1346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Redes Neuronales</a:t>
            </a:r>
            <a:endParaRPr b="0" i="0" sz="1346" u="none" cap="none" strike="noStrike"/>
          </a:p>
        </p:txBody>
      </p:sp>
      <p:sp>
        <p:nvSpPr>
          <p:cNvPr id="130" name="Google Shape;130;p17"/>
          <p:cNvSpPr/>
          <p:nvPr/>
        </p:nvSpPr>
        <p:spPr>
          <a:xfrm>
            <a:off x="4875659" y="2195565"/>
            <a:ext cx="3505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32"/>
              <a:buFont typeface="Arimo"/>
              <a:buNone/>
            </a:pPr>
            <a:r>
              <a:rPr b="0" i="0" lang="es-419" sz="113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Diseño de redes feedforward y convolucionales con Keras/TensorFlow, optimizando con funciones de activación avanzadas.</a:t>
            </a:r>
            <a:endParaRPr b="0" i="0" sz="1132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616218" y="3210595"/>
            <a:ext cx="3891900" cy="1337100"/>
          </a:xfrm>
          <a:prstGeom prst="roundRect">
            <a:avLst>
              <a:gd fmla="val 6698" name="adj"/>
            </a:avLst>
          </a:prstGeom>
          <a:solidFill>
            <a:srgbClr val="0C0A33"/>
          </a:solidFill>
          <a:ln cap="flat" cmpd="sng" w="18650">
            <a:solidFill>
              <a:srgbClr val="44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97560" y="3210595"/>
            <a:ext cx="74700" cy="13371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837341" y="3375746"/>
            <a:ext cx="220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47"/>
              <a:buFont typeface="Syne"/>
              <a:buNone/>
            </a:pPr>
            <a:r>
              <a:rPr b="1" i="0" lang="es-419" sz="1346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Evaluación de Modelos</a:t>
            </a:r>
            <a:endParaRPr b="0" i="0" sz="1346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837341" y="3679082"/>
            <a:ext cx="3505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32"/>
              <a:buFont typeface="Arimo"/>
              <a:buNone/>
            </a:pPr>
            <a:r>
              <a:rPr b="0" i="0" lang="es-419" sz="113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Análisis de métricas clave como Accuracy, Precision, Recall, F1-Score, MAE, MSE y matrices de confusión.</a:t>
            </a:r>
            <a:endParaRPr b="0" i="0" sz="1132" u="none" cap="none" strike="noStrike"/>
          </a:p>
        </p:txBody>
      </p:sp>
      <p:sp>
        <p:nvSpPr>
          <p:cNvPr id="135" name="Google Shape;135;p17"/>
          <p:cNvSpPr/>
          <p:nvPr/>
        </p:nvSpPr>
        <p:spPr>
          <a:xfrm>
            <a:off x="4654535" y="3210595"/>
            <a:ext cx="3891900" cy="1337100"/>
          </a:xfrm>
          <a:prstGeom prst="roundRect">
            <a:avLst>
              <a:gd fmla="val 6698" name="adj"/>
            </a:avLst>
          </a:prstGeom>
          <a:solidFill>
            <a:srgbClr val="0C0A33"/>
          </a:solidFill>
          <a:ln cap="flat" cmpd="sng" w="18650">
            <a:solidFill>
              <a:srgbClr val="444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635878" y="3210595"/>
            <a:ext cx="74700" cy="1337100"/>
          </a:xfrm>
          <a:prstGeom prst="roundRect">
            <a:avLst>
              <a:gd fmla="val 29451" name="adj"/>
            </a:avLst>
          </a:prstGeom>
          <a:solidFill>
            <a:srgbClr val="8061FF"/>
          </a:solidFill>
          <a:ln>
            <a:noFill/>
          </a:ln>
        </p:spPr>
        <p:txBody>
          <a:bodyPr anchorCtr="0" anchor="ctr" bIns="55975" lIns="55975" spcFirstLastPara="1" rIns="55975" wrap="square" tIns="55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875659" y="3375746"/>
            <a:ext cx="1863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347"/>
              <a:buFont typeface="Syne"/>
              <a:buNone/>
            </a:pPr>
            <a:r>
              <a:rPr b="1" i="0" lang="es-419" sz="1346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Validación Cruzada</a:t>
            </a:r>
            <a:endParaRPr b="0" i="0" sz="1346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4875659" y="3679082"/>
            <a:ext cx="3505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132"/>
              <a:buFont typeface="Arimo"/>
              <a:buNone/>
            </a:pPr>
            <a:r>
              <a:rPr b="0" i="0" lang="es-419" sz="1132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Aplicación de técnicas robustas como train/test split y k-fold cross-validation para asegurar la generalización del modelo.</a:t>
            </a:r>
            <a:endParaRPr b="0" i="0" sz="1132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1C75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811559" y="562111"/>
            <a:ext cx="6744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88"/>
              <a:buFont typeface="Syne"/>
              <a:buNone/>
            </a:pPr>
            <a:r>
              <a:rPr b="1" i="0" lang="es-419" sz="2487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Deep Learning y Visión Computacional</a:t>
            </a:r>
            <a:endParaRPr b="0" i="0" sz="2487" u="none" cap="none" strike="noStrike"/>
          </a:p>
        </p:txBody>
      </p:sp>
      <p:sp>
        <p:nvSpPr>
          <p:cNvPr id="144" name="Google Shape;144;p18"/>
          <p:cNvSpPr/>
          <p:nvPr/>
        </p:nvSpPr>
        <p:spPr>
          <a:xfrm>
            <a:off x="811559" y="1228459"/>
            <a:ext cx="75207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41"/>
              <a:buFont typeface="Arimo"/>
              <a:buNone/>
            </a:pPr>
            <a:r>
              <a:rPr b="0" i="0" lang="es-419" sz="1041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Especializado en el desarrollo de soluciones de visión artificial utilizando redes neuronales convolucionales.</a:t>
            </a:r>
            <a:endParaRPr b="0" i="0" sz="1041" u="none" cap="none" strike="noStrike"/>
          </a:p>
        </p:txBody>
      </p:sp>
      <p:pic>
        <p:nvPicPr>
          <p:cNvPr descr="preencoded.png"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559" y="1595906"/>
            <a:ext cx="337136" cy="33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811559" y="2101608"/>
            <a:ext cx="2607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Syne"/>
              <a:buNone/>
            </a:pPr>
            <a:r>
              <a:rPr b="1" i="0" lang="es-419" sz="1243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Redes Convolucionales (CNN)</a:t>
            </a:r>
            <a:endParaRPr b="0" i="0" sz="1243" u="none" cap="none" strike="noStrike"/>
          </a:p>
        </p:txBody>
      </p:sp>
      <p:sp>
        <p:nvSpPr>
          <p:cNvPr id="147" name="Google Shape;147;p18"/>
          <p:cNvSpPr/>
          <p:nvPr/>
        </p:nvSpPr>
        <p:spPr>
          <a:xfrm>
            <a:off x="811559" y="2380741"/>
            <a:ext cx="36762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41"/>
              <a:buFont typeface="Arimo"/>
              <a:buNone/>
            </a:pPr>
            <a:r>
              <a:rPr b="0" i="0" lang="es-419" sz="1041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Entrenamiento de CNNs para clasificación de imágenes en aplicaciones agrícolas y médicas, como enfermedades en cultivos o pulmonares.</a:t>
            </a:r>
            <a:endParaRPr b="0" i="0" sz="1041" u="none" cap="none" strike="noStrike"/>
          </a:p>
        </p:txBody>
      </p:sp>
      <p:pic>
        <p:nvPicPr>
          <p:cNvPr descr="preencoded.png"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6240" y="1595906"/>
            <a:ext cx="337136" cy="33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4656240" y="2101608"/>
            <a:ext cx="17280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Syne"/>
              <a:buNone/>
            </a:pPr>
            <a:r>
              <a:rPr b="1" i="0" lang="es-419" sz="1243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Data Augmentation</a:t>
            </a:r>
            <a:endParaRPr b="0" i="0" sz="1243" u="none" cap="none" strike="noStrike"/>
          </a:p>
        </p:txBody>
      </p:sp>
      <p:sp>
        <p:nvSpPr>
          <p:cNvPr id="150" name="Google Shape;150;p18"/>
          <p:cNvSpPr/>
          <p:nvPr/>
        </p:nvSpPr>
        <p:spPr>
          <a:xfrm>
            <a:off x="4656240" y="2380741"/>
            <a:ext cx="36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41"/>
              <a:buFont typeface="Arimo"/>
              <a:buNone/>
            </a:pPr>
            <a:r>
              <a:rPr b="0" i="0" lang="es-419" sz="1041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Mejora la robustez del modelo con rotación, flip y zoom, lo que permite un mejor rendimiento en diversos escenarios.</a:t>
            </a:r>
            <a:endParaRPr b="0" i="0" sz="1041" u="none" cap="none" strike="noStrike"/>
          </a:p>
        </p:txBody>
      </p:sp>
      <p:pic>
        <p:nvPicPr>
          <p:cNvPr descr="preencoded.png" id="151" name="Google Shape;15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559" y="3365143"/>
            <a:ext cx="337136" cy="33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/>
          <p:nvPr/>
        </p:nvSpPr>
        <p:spPr>
          <a:xfrm>
            <a:off x="811559" y="3870847"/>
            <a:ext cx="1586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Syne"/>
              <a:buNone/>
            </a:pPr>
            <a:r>
              <a:rPr b="1" i="0" lang="es-419" sz="1243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Transfer Learning</a:t>
            </a:r>
            <a:endParaRPr b="0" i="0" sz="1243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811559" y="4149979"/>
            <a:ext cx="36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41"/>
              <a:buFont typeface="Arimo"/>
              <a:buNone/>
            </a:pPr>
            <a:r>
              <a:rPr b="0" i="0" lang="es-419" sz="1041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Aplicación de modelos preentrenados para optimizar resultados, incluso con conjuntos de datos limitados.</a:t>
            </a:r>
            <a:endParaRPr b="0" i="0" sz="1041" u="none" cap="none" strike="noStrike"/>
          </a:p>
        </p:txBody>
      </p:sp>
      <p:pic>
        <p:nvPicPr>
          <p:cNvPr descr="preencoded.png" id="154" name="Google Shape;1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6240" y="3365143"/>
            <a:ext cx="337136" cy="33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4656240" y="3870847"/>
            <a:ext cx="1586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44"/>
              <a:buFont typeface="Syne"/>
              <a:buNone/>
            </a:pPr>
            <a:r>
              <a:rPr b="1" i="0" lang="es-419" sz="1243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Evaluación Visual</a:t>
            </a:r>
            <a:endParaRPr b="0" i="0" sz="1243" u="none" cap="none" strike="noStrike"/>
          </a:p>
        </p:txBody>
      </p:sp>
      <p:sp>
        <p:nvSpPr>
          <p:cNvPr id="156" name="Google Shape;156;p18"/>
          <p:cNvSpPr/>
          <p:nvPr/>
        </p:nvSpPr>
        <p:spPr>
          <a:xfrm>
            <a:off x="4656240" y="4149979"/>
            <a:ext cx="36762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41"/>
              <a:buFont typeface="Arimo"/>
              <a:buNone/>
            </a:pPr>
            <a:r>
              <a:rPr b="0" i="0" lang="es-419" sz="1041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Interpretación de resultados visuales y gráficos de precisión/sensibilidad para problemas de imágenes reales.</a:t>
            </a:r>
            <a:endParaRPr b="0" i="0" sz="1041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