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322" r:id="rId2"/>
    <p:sldId id="324" r:id="rId3"/>
    <p:sldId id="257" r:id="rId4"/>
    <p:sldId id="32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284" r:id="rId19"/>
    <p:sldId id="38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Daniel Aquino" initials="J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>
        <p:scale>
          <a:sx n="75" d="100"/>
          <a:sy n="75" d="100"/>
        </p:scale>
        <p:origin x="300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17D32E-CD60-466B-AC5E-B4541619EB1D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F8613A-CC01-4965-81CA-38FD4CB184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jotadaniel18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3.gstatic.com/images?q=tbn:ANd9GcRAPNWLTinsJCzGF8ou9zc7LWiL7U8Tc-98jE1X_RmBY5vSbB2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4986" y="3723773"/>
            <a:ext cx="1524000" cy="1143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3805989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Pontifícia Universidade Católica de Minas Gerais</a:t>
            </a: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</a:t>
            </a:r>
            <a:br>
              <a:rPr lang="pt-B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10732"/>
            <a:ext cx="10972800" cy="1143000"/>
          </a:xfrm>
        </p:spPr>
        <p:txBody>
          <a:bodyPr/>
          <a:lstStyle/>
          <a:p>
            <a:pPr algn="ctr"/>
            <a:r>
              <a:rPr lang="pt-BR" dirty="0"/>
              <a:t>Análise dos Dados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365760" y="1187222"/>
            <a:ext cx="11691257" cy="238125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pt-BR" sz="2000" dirty="0"/>
              <a:t>Nessa etapa, foram analisadas correlações entre os dados, métricas estatísticas entre as variáveis como desvio padrão, médias, medianas e etc. Análise de outliers através de gráficos </a:t>
            </a:r>
            <a:r>
              <a:rPr lang="pt-BR" sz="2000" dirty="0" err="1"/>
              <a:t>Boxplot</a:t>
            </a:r>
            <a:r>
              <a:rPr lang="pt-BR" sz="2000" dirty="0"/>
              <a:t> e análise das distribuições também foram realizadas.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700" dirty="0"/>
              <a:t>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622408B-43B4-400E-B803-0FE263025B7D}"/>
              </a:ext>
            </a:extLst>
          </p:cNvPr>
          <p:cNvSpPr/>
          <p:nvPr/>
        </p:nvSpPr>
        <p:spPr>
          <a:xfrm>
            <a:off x="8757294" y="4715929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DE1BF-CB20-43FA-AB49-C74D47018C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2336753"/>
            <a:ext cx="5921829" cy="21945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A199613-69B3-4AA1-ADC3-DC8CC7A422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69" y="2238751"/>
            <a:ext cx="3175000" cy="312801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435B522-5743-4850-B736-F4424E54FB79}"/>
              </a:ext>
            </a:extLst>
          </p:cNvPr>
          <p:cNvSpPr/>
          <p:nvPr/>
        </p:nvSpPr>
        <p:spPr>
          <a:xfrm>
            <a:off x="1398531" y="5377783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95983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10732"/>
            <a:ext cx="10972800" cy="1143000"/>
          </a:xfrm>
        </p:spPr>
        <p:txBody>
          <a:bodyPr/>
          <a:lstStyle/>
          <a:p>
            <a:pPr algn="ctr"/>
            <a:r>
              <a:rPr lang="pt-BR" dirty="0"/>
              <a:t>Análise dos Dados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365760" y="1187222"/>
            <a:ext cx="11691257" cy="2381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pt-BR" sz="2000" dirty="0"/>
              <a:t>Através da análise de correlação, foi possível encontrar variáveis linearmente dependentes, além de compreender quais seriam as variáveis escolhidas como entradas do modelo.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700" dirty="0"/>
              <a:t>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622408B-43B4-400E-B803-0FE263025B7D}"/>
              </a:ext>
            </a:extLst>
          </p:cNvPr>
          <p:cNvSpPr/>
          <p:nvPr/>
        </p:nvSpPr>
        <p:spPr>
          <a:xfrm>
            <a:off x="8988184" y="5992041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35B522-5743-4850-B736-F4424E54FB79}"/>
              </a:ext>
            </a:extLst>
          </p:cNvPr>
          <p:cNvSpPr/>
          <p:nvPr/>
        </p:nvSpPr>
        <p:spPr>
          <a:xfrm>
            <a:off x="2343381" y="3429000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D25D073-96A5-4990-B0D3-92755CD3FC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1" y="1972491"/>
            <a:ext cx="5437179" cy="398417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B79BB05-3C8E-4B6C-8CDD-9DB17F5011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" y="2085852"/>
            <a:ext cx="573913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9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E658CF2-C76E-4BCD-93CF-C3D79D3D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30"/>
            <a:ext cx="6263640" cy="316990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/>
              <a:t>ARIMA (Auto </a:t>
            </a:r>
            <a:r>
              <a:rPr lang="pt-BR" sz="1600" dirty="0" err="1"/>
              <a:t>Regressive</a:t>
            </a:r>
            <a:r>
              <a:rPr lang="pt-BR" sz="1600" dirty="0"/>
              <a:t> </a:t>
            </a:r>
            <a:r>
              <a:rPr lang="pt-BR" sz="1600" dirty="0" err="1"/>
              <a:t>Integrated</a:t>
            </a:r>
            <a:r>
              <a:rPr lang="pt-BR" sz="1600" dirty="0"/>
              <a:t> </a:t>
            </a:r>
            <a:r>
              <a:rPr lang="pt-BR" sz="1600" dirty="0" err="1"/>
              <a:t>Moving</a:t>
            </a:r>
            <a:r>
              <a:rPr lang="pt-BR" sz="1600" dirty="0"/>
              <a:t> </a:t>
            </a:r>
            <a:r>
              <a:rPr lang="pt-BR" sz="1600" dirty="0" err="1"/>
              <a:t>Average</a:t>
            </a:r>
            <a:r>
              <a:rPr lang="pt-BR" sz="1600" dirty="0"/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198F80-5600-457D-BDDB-51607DC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DE 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055530-2D6B-4750-9E24-C370D2DD4F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92" y="4392550"/>
            <a:ext cx="4572000" cy="1504950"/>
          </a:xfrm>
          <a:prstGeom prst="rect">
            <a:avLst/>
          </a:prstGeom>
        </p:spPr>
      </p:pic>
      <p:sp>
        <p:nvSpPr>
          <p:cNvPr id="5" name="Espaço Reservado para Conteúdo 1">
            <a:extLst>
              <a:ext uri="{FF2B5EF4-FFF2-40B4-BE49-F238E27FC236}">
                <a16:creationId xmlns:a16="http://schemas.microsoft.com/office/drawing/2014/main" id="{6241B34A-038A-414E-AC66-6D19F521F3A8}"/>
              </a:ext>
            </a:extLst>
          </p:cNvPr>
          <p:cNvSpPr txBox="1">
            <a:spLocks/>
          </p:cNvSpPr>
          <p:nvPr/>
        </p:nvSpPr>
        <p:spPr>
          <a:xfrm>
            <a:off x="609600" y="4986530"/>
            <a:ext cx="6263640" cy="31699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600" dirty="0"/>
              <a:t>LSTM (</a:t>
            </a:r>
            <a:r>
              <a:rPr lang="pt-BR" sz="1600" dirty="0" err="1"/>
              <a:t>Long</a:t>
            </a:r>
            <a:r>
              <a:rPr lang="pt-BR" sz="1600" dirty="0"/>
              <a:t> Short </a:t>
            </a:r>
            <a:r>
              <a:rPr lang="pt-BR" sz="1600" dirty="0" err="1"/>
              <a:t>Term</a:t>
            </a:r>
            <a:r>
              <a:rPr lang="pt-BR" sz="1600" dirty="0"/>
              <a:t> </a:t>
            </a:r>
            <a:r>
              <a:rPr lang="pt-BR" sz="1600" dirty="0" err="1"/>
              <a:t>Memory</a:t>
            </a:r>
            <a:r>
              <a:rPr lang="pt-BR" sz="1600" dirty="0"/>
              <a:t>)</a:t>
            </a:r>
          </a:p>
        </p:txBody>
      </p:sp>
      <p:pic>
        <p:nvPicPr>
          <p:cNvPr id="2050" name="Picture 2" descr="Time-Series Forecasting: Predicting Stock Prices Using An ARIMA Model | by  Serafeim Loukas | Towards Data Science">
            <a:extLst>
              <a:ext uri="{FF2B5EF4-FFF2-40B4-BE49-F238E27FC236}">
                <a16:creationId xmlns:a16="http://schemas.microsoft.com/office/drawing/2014/main" id="{CAACA356-EC7B-4F38-9129-1AE7DBCC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30" y="1139375"/>
            <a:ext cx="3768342" cy="22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7CC1307-9584-4920-A30F-81F60A370D6B}"/>
              </a:ext>
            </a:extLst>
          </p:cNvPr>
          <p:cNvSpPr/>
          <p:nvPr/>
        </p:nvSpPr>
        <p:spPr>
          <a:xfrm>
            <a:off x="7568524" y="5912740"/>
            <a:ext cx="195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Colah’s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Blog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388D4B-99A3-400B-9B50-D1772D29AB9D}"/>
              </a:ext>
            </a:extLst>
          </p:cNvPr>
          <p:cNvSpPr/>
          <p:nvPr/>
        </p:nvSpPr>
        <p:spPr>
          <a:xfrm>
            <a:off x="6943684" y="3337180"/>
            <a:ext cx="2857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Towards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4626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E198F80-5600-457D-BDDB-51607DC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LSTM</a:t>
            </a:r>
          </a:p>
        </p:txBody>
      </p:sp>
      <p:sp>
        <p:nvSpPr>
          <p:cNvPr id="5" name="Espaço Reservado para Conteúdo 1">
            <a:extLst>
              <a:ext uri="{FF2B5EF4-FFF2-40B4-BE49-F238E27FC236}">
                <a16:creationId xmlns:a16="http://schemas.microsoft.com/office/drawing/2014/main" id="{6241B34A-038A-414E-AC66-6D19F521F3A8}"/>
              </a:ext>
            </a:extLst>
          </p:cNvPr>
          <p:cNvSpPr txBox="1">
            <a:spLocks/>
          </p:cNvSpPr>
          <p:nvPr/>
        </p:nvSpPr>
        <p:spPr>
          <a:xfrm>
            <a:off x="387531" y="1642437"/>
            <a:ext cx="6263640" cy="31646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600" dirty="0"/>
              <a:t>Os erros de treinamento obtidos com o LTSM foram consideravelmente baixos, após 60 épocas de treinamento e 25 passos.</a:t>
            </a:r>
          </a:p>
          <a:p>
            <a:r>
              <a:rPr lang="pt-BR" sz="1600" dirty="0"/>
              <a:t>Os erros de validação foram baixos também, como pode-se observar.</a:t>
            </a:r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388D4B-99A3-400B-9B50-D1772D29AB9D}"/>
              </a:ext>
            </a:extLst>
          </p:cNvPr>
          <p:cNvSpPr/>
          <p:nvPr/>
        </p:nvSpPr>
        <p:spPr>
          <a:xfrm>
            <a:off x="8558715" y="4622465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C014C81-62FE-408B-85B0-393D959560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243" y="1027866"/>
            <a:ext cx="3088640" cy="34474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FCFC890-AF25-41F5-92C2-D401D148C9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42" y="3292148"/>
            <a:ext cx="5735955" cy="192341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279F601-B390-4672-9D38-CDB87EC15794}"/>
              </a:ext>
            </a:extLst>
          </p:cNvPr>
          <p:cNvSpPr/>
          <p:nvPr/>
        </p:nvSpPr>
        <p:spPr>
          <a:xfrm>
            <a:off x="3414171" y="5323505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320640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E198F80-5600-457D-BDDB-51607DC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ARIMA</a:t>
            </a:r>
          </a:p>
        </p:txBody>
      </p:sp>
      <p:sp>
        <p:nvSpPr>
          <p:cNvPr id="5" name="Espaço Reservado para Conteúdo 1">
            <a:extLst>
              <a:ext uri="{FF2B5EF4-FFF2-40B4-BE49-F238E27FC236}">
                <a16:creationId xmlns:a16="http://schemas.microsoft.com/office/drawing/2014/main" id="{6241B34A-038A-414E-AC66-6D19F521F3A8}"/>
              </a:ext>
            </a:extLst>
          </p:cNvPr>
          <p:cNvSpPr txBox="1">
            <a:spLocks/>
          </p:cNvSpPr>
          <p:nvPr/>
        </p:nvSpPr>
        <p:spPr>
          <a:xfrm>
            <a:off x="387531" y="1642437"/>
            <a:ext cx="11673840" cy="31646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600" dirty="0"/>
              <a:t>Os erros obtidos utilizando o algoritmo ARIMA, para o caso proposto, foram maiores do que os obtidos pelo algoritmo LTSM.</a:t>
            </a:r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79F601-B390-4672-9D38-CDB87EC15794}"/>
              </a:ext>
            </a:extLst>
          </p:cNvPr>
          <p:cNvSpPr/>
          <p:nvPr/>
        </p:nvSpPr>
        <p:spPr>
          <a:xfrm>
            <a:off x="5268735" y="5031930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8F8824-1A12-434B-BFA0-0A8957C1E8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37" y="2604219"/>
            <a:ext cx="7052492" cy="22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4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E198F80-5600-457D-BDDB-51607DC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dos Resultados</a:t>
            </a:r>
          </a:p>
        </p:txBody>
      </p:sp>
      <p:sp>
        <p:nvSpPr>
          <p:cNvPr id="5" name="Espaço Reservado para Conteúdo 1">
            <a:extLst>
              <a:ext uri="{FF2B5EF4-FFF2-40B4-BE49-F238E27FC236}">
                <a16:creationId xmlns:a16="http://schemas.microsoft.com/office/drawing/2014/main" id="{6241B34A-038A-414E-AC66-6D19F521F3A8}"/>
              </a:ext>
            </a:extLst>
          </p:cNvPr>
          <p:cNvSpPr txBox="1">
            <a:spLocks/>
          </p:cNvSpPr>
          <p:nvPr/>
        </p:nvSpPr>
        <p:spPr>
          <a:xfrm>
            <a:off x="387531" y="1642436"/>
            <a:ext cx="10411098" cy="36262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500" dirty="0"/>
              <a:t>O resultado obtido utilizando o LSTM apresentou menores erros nas métricas estatísticas utilizadas (</a:t>
            </a:r>
            <a:r>
              <a:rPr lang="pt-BR" sz="1500" dirty="0" err="1"/>
              <a:t>mean</a:t>
            </a:r>
            <a:r>
              <a:rPr lang="pt-BR" sz="1500" dirty="0"/>
              <a:t> </a:t>
            </a:r>
            <a:r>
              <a:rPr lang="pt-BR" sz="1500" dirty="0" err="1"/>
              <a:t>absolute</a:t>
            </a:r>
            <a:r>
              <a:rPr lang="pt-BR" sz="1500" dirty="0"/>
              <a:t> </a:t>
            </a:r>
            <a:r>
              <a:rPr lang="pt-BR" sz="1500" dirty="0" err="1"/>
              <a:t>error</a:t>
            </a:r>
            <a:r>
              <a:rPr lang="pt-BR" sz="1500" dirty="0"/>
              <a:t>, root </a:t>
            </a:r>
            <a:r>
              <a:rPr lang="pt-BR" sz="1500" dirty="0" err="1"/>
              <a:t>mean</a:t>
            </a:r>
            <a:r>
              <a:rPr lang="pt-BR" sz="1500" dirty="0"/>
              <a:t> </a:t>
            </a:r>
            <a:r>
              <a:rPr lang="pt-BR" sz="1500" dirty="0" err="1"/>
              <a:t>square</a:t>
            </a:r>
            <a:r>
              <a:rPr lang="pt-BR" sz="1500" dirty="0"/>
              <a:t> </a:t>
            </a:r>
            <a:r>
              <a:rPr lang="pt-BR" sz="1500" dirty="0" err="1"/>
              <a:t>error</a:t>
            </a:r>
            <a:r>
              <a:rPr lang="pt-BR" sz="1500" dirty="0"/>
              <a:t> e </a:t>
            </a:r>
            <a:r>
              <a:rPr lang="pt-BR" sz="1500" dirty="0" err="1"/>
              <a:t>mean</a:t>
            </a:r>
            <a:r>
              <a:rPr lang="pt-BR" sz="1500" dirty="0"/>
              <a:t> </a:t>
            </a:r>
            <a:r>
              <a:rPr lang="pt-BR" sz="1500" dirty="0" err="1"/>
              <a:t>square</a:t>
            </a:r>
            <a:r>
              <a:rPr lang="pt-BR" sz="1500" dirty="0"/>
              <a:t> </a:t>
            </a:r>
            <a:r>
              <a:rPr lang="pt-BR" sz="1500" dirty="0" err="1"/>
              <a:t>error</a:t>
            </a:r>
            <a:r>
              <a:rPr lang="pt-BR" sz="1500" dirty="0"/>
              <a:t>) frente ao ARIMA, para realizar a previsão dos dados. Os dados previstos por ambos os modelos foram do dia 14/07/2021 das 14:00 às 19:00</a:t>
            </a:r>
          </a:p>
          <a:p>
            <a:r>
              <a:rPr lang="pt-BR" sz="1500" dirty="0"/>
              <a:t>Observou-se que o ARIMA também não acompanhou com precisão as mudanças de taxa de variação dos dados reais, tendo não obtido resultados consideravelmente precisos em regiões próximas à pontos de inflexão.</a:t>
            </a:r>
          </a:p>
          <a:p>
            <a:r>
              <a:rPr lang="pt-BR" sz="1500" dirty="0"/>
              <a:t>Mesmo tendo-se obtido menores erros com o Modelo LSTM, cabe salientar que este algoritmo não lidou com grande precisão com regiões próximas à pontos de inflexão, sendo que a taxa de variação dos dados previstos não conseguiu acompanhar com exatidão a taxa de variação dos dados reais</a:t>
            </a:r>
          </a:p>
          <a:p>
            <a:r>
              <a:rPr lang="pt-BR" sz="1500" dirty="0"/>
              <a:t>RMSE apresentado pelo modelo LSTM foi 1,01, enquanto no ARIMA o valor obtido foi de 1,97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7741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5A3C5A-C7D1-4C62-922A-2D4368C7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dos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8BD254-9213-443A-826E-920234F09A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0" y="2168979"/>
            <a:ext cx="5000170" cy="15466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37272E-5B74-4D59-B528-6F3A3EE2CA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4" y="2163537"/>
            <a:ext cx="5000170" cy="155212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328368B-3C53-49DD-843A-0383F7D996E5}"/>
              </a:ext>
            </a:extLst>
          </p:cNvPr>
          <p:cNvSpPr/>
          <p:nvPr/>
        </p:nvSpPr>
        <p:spPr>
          <a:xfrm>
            <a:off x="7934601" y="3824179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EE94FA8-D84A-4D4B-ADAC-0BC52F84E5DC}"/>
              </a:ext>
            </a:extLst>
          </p:cNvPr>
          <p:cNvSpPr/>
          <p:nvPr/>
        </p:nvSpPr>
        <p:spPr>
          <a:xfrm>
            <a:off x="2165164" y="3831439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38655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5A3C5A-C7D1-4C62-922A-2D4368C7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dos Resultados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28368B-3C53-49DD-843A-0383F7D996E5}"/>
              </a:ext>
            </a:extLst>
          </p:cNvPr>
          <p:cNvSpPr/>
          <p:nvPr/>
        </p:nvSpPr>
        <p:spPr>
          <a:xfrm>
            <a:off x="8602410" y="4450818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EE94FA8-D84A-4D4B-ADAC-0BC52F84E5DC}"/>
              </a:ext>
            </a:extLst>
          </p:cNvPr>
          <p:cNvSpPr/>
          <p:nvPr/>
        </p:nvSpPr>
        <p:spPr>
          <a:xfrm>
            <a:off x="2600328" y="4450818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Autor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DA270A-FAA7-4E9A-B953-911929EF33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9" y="2898561"/>
            <a:ext cx="5248275" cy="13881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85223AD-82A9-4644-8827-6BF34B85A4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43" y="2858648"/>
            <a:ext cx="4682218" cy="1428024"/>
          </a:xfrm>
          <a:prstGeom prst="rect">
            <a:avLst/>
          </a:prstGeom>
        </p:spPr>
      </p:pic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7C7AB5A6-BA1C-4825-A355-2A67EB026E8E}"/>
              </a:ext>
            </a:extLst>
          </p:cNvPr>
          <p:cNvSpPr txBox="1">
            <a:spLocks/>
          </p:cNvSpPr>
          <p:nvPr/>
        </p:nvSpPr>
        <p:spPr>
          <a:xfrm>
            <a:off x="387531" y="1642437"/>
            <a:ext cx="11673840" cy="854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600" dirty="0"/>
              <a:t>Utilizou-se os dados  previsão do tempo fornecidos pelo Climatempo para comparar com as previsões geradas pelos modelos e encontrou-se certa diferença entre os valores.</a:t>
            </a:r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7625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1143001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pt-BR" b="1" dirty="0"/>
              <a:t>Marcelo Cunha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marcelocunhampc@gmail.com</a:t>
            </a:r>
            <a:endParaRPr lang="pt-BR" dirty="0"/>
          </a:p>
          <a:p>
            <a:pPr>
              <a:buClrTx/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Contato</a:t>
            </a:r>
          </a:p>
        </p:txBody>
      </p:sp>
    </p:spTree>
    <p:extLst>
      <p:ext uri="{BB962C8B-B14F-4D97-AF65-F5344CB8AC3E}">
        <p14:creationId xmlns:p14="http://schemas.microsoft.com/office/powerpoint/2010/main" val="207158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Muito Obrigado!!!</a:t>
            </a:r>
          </a:p>
        </p:txBody>
      </p:sp>
      <p:pic>
        <p:nvPicPr>
          <p:cNvPr id="4" name="Picture 2" descr="C:\Documents and Settings\WINDOWS XP\Desktop\como-conseguir-novos-mais-seguidores-no-facebook-fan-pa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80" y="1481138"/>
            <a:ext cx="8653639" cy="4525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887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3.gstatic.com/images?q=tbn:ANd9GcRAPNWLTinsJCzGF8ou9zc7LWiL7U8Tc-98jE1X_RmBY5vSbB2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1375" y="5263816"/>
            <a:ext cx="1524000" cy="1143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2484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APLICAÇÃO DE TÉCNICAS DE DEEP LEARNING EM PREVISÃO DE VARIÁVEIS CLIMÁTICAS</a:t>
            </a: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3000" dirty="0">
                <a:effectLst/>
              </a:rPr>
              <a:t>Programa de Pós-graduação </a:t>
            </a:r>
            <a:r>
              <a:rPr lang="pt-BR" sz="3000" i="1" dirty="0">
                <a:effectLst/>
              </a:rPr>
              <a:t>Lato Sensu</a:t>
            </a:r>
            <a:r>
              <a:rPr lang="pt-BR" sz="3000" dirty="0">
                <a:effectLst/>
              </a:rPr>
              <a:t> em Ciência de Dados e Big Data</a:t>
            </a:r>
            <a:br>
              <a:rPr lang="pt-BR" dirty="0">
                <a:effectLst/>
              </a:rPr>
            </a:br>
            <a:r>
              <a:rPr lang="pt-B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</a:t>
            </a:r>
            <a:br>
              <a:rPr lang="pt-B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</a:t>
            </a: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Aluno: Marcelo Cunha</a:t>
            </a:r>
            <a:b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</a:t>
            </a:r>
            <a:b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  </a:t>
            </a:r>
            <a:b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Introdução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Coleta de Dados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Processamento/Tratamento de Dados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Análise e Exploração dos Dados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Apresentação dos Resultados</a:t>
            </a:r>
          </a:p>
          <a:p>
            <a:pPr marL="109728" indent="0">
              <a:buClrTx/>
              <a:buNone/>
            </a:pPr>
            <a:endParaRPr lang="pt-BR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317342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10732"/>
            <a:ext cx="10972800" cy="1143000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609600" y="1245238"/>
            <a:ext cx="10833463" cy="426728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7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7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700" dirty="0"/>
              <a:t>A previsão do tempo usando métodos numéricos surgiu com </a:t>
            </a:r>
            <a:r>
              <a:rPr lang="pt-BR" sz="2700" dirty="0" err="1"/>
              <a:t>Vilhelm</a:t>
            </a:r>
            <a:r>
              <a:rPr lang="pt-BR" sz="2700" dirty="0"/>
              <a:t> </a:t>
            </a:r>
            <a:r>
              <a:rPr lang="pt-BR" sz="2700" dirty="0" err="1"/>
              <a:t>Bjerknes</a:t>
            </a:r>
            <a:r>
              <a:rPr lang="pt-BR" sz="2700" dirty="0"/>
              <a:t> (1904), pois identificou que o estado futuro da atmosfera poderia ser obtido pelas equações diferenciais que governam o seu comportamento.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700" dirty="0"/>
              <a:t>Previsão de variáveis climáticas possui grande impacto na vida cotidiana e em áreas como turismo, agricultura, pecuária, construção civil, prevenção de desastres e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700" dirty="0"/>
              <a:t>Previsão do Clima ≠ Previsão do Tempo.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E658CF2-C76E-4BCD-93CF-C3D79D3D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5655733" cy="4525963"/>
          </a:xfrm>
        </p:spPr>
        <p:txBody>
          <a:bodyPr/>
          <a:lstStyle/>
          <a:p>
            <a:r>
              <a:rPr lang="pt-BR" dirty="0"/>
              <a:t>Modelos Numéricos demandam grande esforço computacional para serem resolvidos, além de um grande volume de condições iniciais de variáveis para gerar um resultado aceitável.</a:t>
            </a:r>
          </a:p>
          <a:p>
            <a:r>
              <a:rPr lang="pt-BR" dirty="0"/>
              <a:t>Grande complexidade de elaboração dos modelos</a:t>
            </a:r>
          </a:p>
          <a:p>
            <a:r>
              <a:rPr lang="pt-BR" dirty="0"/>
              <a:t>São estáticos.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198F80-5600-457D-BDDB-51607DC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Numéricos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52211D-49DC-4009-9E5F-05300B88B5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50" y="1481329"/>
            <a:ext cx="4961950" cy="30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1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E658CF2-C76E-4BCD-93CF-C3D79D3D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9474926" cy="4525963"/>
          </a:xfrm>
        </p:spPr>
        <p:txBody>
          <a:bodyPr/>
          <a:lstStyle/>
          <a:p>
            <a:r>
              <a:rPr lang="pt-BR" dirty="0"/>
              <a:t>Abstraem à complexidade do modelo.</a:t>
            </a:r>
          </a:p>
          <a:p>
            <a:r>
              <a:rPr lang="pt-BR" dirty="0"/>
              <a:t>Podem ser treinados novamente como novos dados.</a:t>
            </a:r>
          </a:p>
          <a:p>
            <a:r>
              <a:rPr lang="pt-BR" dirty="0"/>
              <a:t>Menor custo computacional.</a:t>
            </a:r>
          </a:p>
          <a:p>
            <a:r>
              <a:rPr lang="pt-BR" dirty="0"/>
              <a:t>Não são necessárias condições iniciais de contorno do sistema dinâmico como no caso das equações diferenciais.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198F80-5600-457D-BDDB-51607DC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Vantagem de Utilizar </a:t>
            </a:r>
            <a:r>
              <a:rPr lang="pt-BR" dirty="0" err="1"/>
              <a:t>Deep</a:t>
            </a:r>
            <a:r>
              <a:rPr lang="pt-BR" dirty="0"/>
              <a:t> Learning como Alternativa aos Modelos Numéricos</a:t>
            </a:r>
          </a:p>
        </p:txBody>
      </p:sp>
    </p:spTree>
    <p:extLst>
      <p:ext uri="{BB962C8B-B14F-4D97-AF65-F5344CB8AC3E}">
        <p14:creationId xmlns:p14="http://schemas.microsoft.com/office/powerpoint/2010/main" val="198286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10732"/>
            <a:ext cx="10972800" cy="1143000"/>
          </a:xfrm>
        </p:spPr>
        <p:txBody>
          <a:bodyPr/>
          <a:lstStyle/>
          <a:p>
            <a:pPr algn="ctr"/>
            <a:r>
              <a:rPr lang="pt-BR" dirty="0"/>
              <a:t>Coleta de Dados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365760" y="1187222"/>
            <a:ext cx="8765177" cy="2381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pt-BR" sz="2000" dirty="0"/>
              <a:t>INMET (Instituto Nacional de Meteorologia) </a:t>
            </a:r>
          </a:p>
          <a:p>
            <a:pPr algn="just"/>
            <a:endParaRPr lang="pt-BR" sz="2000" dirty="0"/>
          </a:p>
          <a:p>
            <a:pPr algn="just"/>
            <a:r>
              <a:rPr lang="pt-BR" sz="1600" dirty="0"/>
              <a:t>Dataset1 (Dados de 01/01/2020 à 31/12/2020)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700" dirty="0"/>
              <a:t> 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07DD3549-2FAC-41D7-92B4-41EDBF1CF941}"/>
              </a:ext>
            </a:extLst>
          </p:cNvPr>
          <p:cNvSpPr txBox="1">
            <a:spLocks/>
          </p:cNvSpPr>
          <p:nvPr/>
        </p:nvSpPr>
        <p:spPr>
          <a:xfrm>
            <a:off x="6257109" y="1453732"/>
            <a:ext cx="6670765" cy="214884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endParaRPr lang="pt-BR" sz="2000" dirty="0"/>
          </a:p>
          <a:p>
            <a:pPr algn="just"/>
            <a:r>
              <a:rPr lang="pt-BR" sz="1600" dirty="0"/>
              <a:t>Dataset2 (Dados de 01/07/2021 à 14/07/2021)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700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F7284-17FC-4D5B-9518-50D6FA96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89" y="2501862"/>
            <a:ext cx="5754534" cy="28287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7B0BA9-B4E1-4507-9606-8BFC0796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2" y="2377847"/>
            <a:ext cx="47434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7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10732"/>
            <a:ext cx="10972800" cy="1143000"/>
          </a:xfrm>
        </p:spPr>
        <p:txBody>
          <a:bodyPr/>
          <a:lstStyle/>
          <a:p>
            <a:pPr algn="ctr"/>
            <a:r>
              <a:rPr lang="pt-BR" dirty="0"/>
              <a:t>Coleta de Dados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365760" y="1187222"/>
            <a:ext cx="8765177" cy="2381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pt-BR" sz="2000" dirty="0" err="1"/>
              <a:t>ClimaTempo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1600" dirty="0"/>
              <a:t>Dataset1 (Dados de  14/07/2021 à 16/07/2021)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7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EBE691-59C0-40D1-8461-F4FF82143B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8" y="2952207"/>
            <a:ext cx="5425440" cy="213564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88B1E01-C569-4DBC-899B-BD7EE33C534F}"/>
              </a:ext>
            </a:extLst>
          </p:cNvPr>
          <p:cNvSpPr/>
          <p:nvPr/>
        </p:nvSpPr>
        <p:spPr>
          <a:xfrm>
            <a:off x="3612890" y="2582875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 Python de Consulta da API Clima Tempo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94602B-EF72-493B-BB9B-6221E716B81F}"/>
              </a:ext>
            </a:extLst>
          </p:cNvPr>
          <p:cNvSpPr/>
          <p:nvPr/>
        </p:nvSpPr>
        <p:spPr>
          <a:xfrm>
            <a:off x="5126549" y="5087848"/>
            <a:ext cx="1303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 Autor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89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10732"/>
            <a:ext cx="10972800" cy="1143000"/>
          </a:xfrm>
        </p:spPr>
        <p:txBody>
          <a:bodyPr/>
          <a:lstStyle/>
          <a:p>
            <a:pPr algn="ctr"/>
            <a:r>
              <a:rPr lang="pt-BR" dirty="0"/>
              <a:t>Processamento/Tratamento de Dados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365760" y="1187222"/>
            <a:ext cx="11691257" cy="238125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pt-BR" sz="2000" dirty="0"/>
              <a:t>Nessa etapa, foram realizados os ajustes de dados nulos, substituindo-os por valores médios. Uma das variáveis (Radiação Global), que possuía aproximadamente 50% de seus valores nulos, foi removida.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700" dirty="0"/>
              <a:t> </a:t>
            </a:r>
          </a:p>
        </p:txBody>
      </p:sp>
      <p:pic>
        <p:nvPicPr>
          <p:cNvPr id="1026" name="Picture 2" descr="Guia Básico de Pré-Processamento de Dados | Sigmoidal">
            <a:extLst>
              <a:ext uri="{FF2B5EF4-FFF2-40B4-BE49-F238E27FC236}">
                <a16:creationId xmlns:a16="http://schemas.microsoft.com/office/drawing/2014/main" id="{3632A23C-04F7-4BBF-A565-82EA3FA88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30" y="2551610"/>
            <a:ext cx="5109029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622408B-43B4-400E-B803-0FE263025B7D}"/>
              </a:ext>
            </a:extLst>
          </p:cNvPr>
          <p:cNvSpPr/>
          <p:nvPr/>
        </p:nvSpPr>
        <p:spPr>
          <a:xfrm>
            <a:off x="5282575" y="5486112"/>
            <a:ext cx="1746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Sigmoidal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14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727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Concurso</vt:lpstr>
      <vt:lpstr>        Pontifícia Universidade Católica de Minas Gerais                                                 </vt:lpstr>
      <vt:lpstr> APLICAÇÃO DE TÉCNICAS DE DEEP LEARNING EM PREVISÃO DE VARIÁVEIS CLIMÁTICAS   Programa de Pós-graduação Lato Sensu em Ciência de Dados e Big Data                                                                                               Aluno: Marcelo Cunha                                                                                                                                                             </vt:lpstr>
      <vt:lpstr>Visão Geral</vt:lpstr>
      <vt:lpstr>Introdução</vt:lpstr>
      <vt:lpstr>Modelos Numéricos</vt:lpstr>
      <vt:lpstr>Vantagem de Utilizar Deep Learning como Alternativa aos Modelos Numéricos</vt:lpstr>
      <vt:lpstr>Coleta de Dados</vt:lpstr>
      <vt:lpstr>Coleta de Dados</vt:lpstr>
      <vt:lpstr>Processamento/Tratamento de Dados</vt:lpstr>
      <vt:lpstr>Análise dos Dados</vt:lpstr>
      <vt:lpstr>Análise dos Dados</vt:lpstr>
      <vt:lpstr>MODELO DE MACHINE LEARNING</vt:lpstr>
      <vt:lpstr>LSTM</vt:lpstr>
      <vt:lpstr>ARIMA</vt:lpstr>
      <vt:lpstr>Apresentação dos Resultados</vt:lpstr>
      <vt:lpstr>Apresentação dos Resultados</vt:lpstr>
      <vt:lpstr>Apresentação dos Resultados</vt:lpstr>
      <vt:lpstr>Contato</vt:lpstr>
      <vt:lpstr>Muito 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GERAL DA SIDERURGIA</dc:title>
  <dc:creator>Joao Daniel Aquino</dc:creator>
  <cp:lastModifiedBy>Marcelo Pereira Cunha</cp:lastModifiedBy>
  <cp:revision>239</cp:revision>
  <dcterms:created xsi:type="dcterms:W3CDTF">2014-02-11T13:11:55Z</dcterms:created>
  <dcterms:modified xsi:type="dcterms:W3CDTF">2021-07-27T12:25:32Z</dcterms:modified>
</cp:coreProperties>
</file>