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8"/>
  </p:notesMasterIdLst>
  <p:sldIdLst>
    <p:sldId id="256" r:id="rId3"/>
    <p:sldId id="285" r:id="rId4"/>
    <p:sldId id="284" r:id="rId5"/>
    <p:sldId id="257" r:id="rId6"/>
    <p:sldId id="28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B9"/>
    <a:srgbClr val="F89A39"/>
    <a:srgbClr val="30C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712" autoAdjust="0"/>
  </p:normalViewPr>
  <p:slideViewPr>
    <p:cSldViewPr snapToGrid="0">
      <p:cViewPr varScale="1">
        <p:scale>
          <a:sx n="70" d="100"/>
          <a:sy n="70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32F47-44AA-42DC-B158-B16CFB7ECC09}" type="datetimeFigureOut">
              <a:rPr lang="pt-BR" smtClean="0"/>
              <a:t>13/07/2021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FA98-5C7E-4375-8E7B-2AD5829C52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19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47900" y="1562634"/>
            <a:ext cx="9258300" cy="2069566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rgbClr val="009EB9"/>
                </a:solidFill>
              </a:defRPr>
            </a:lvl1pPr>
          </a:lstStyle>
          <a:p>
            <a:r>
              <a:rPr lang="pt-BR" dirty="0" smtClean="0"/>
              <a:t>Achatamento na curva de aprendizado em tutores inteligentes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48000" y="4042309"/>
            <a:ext cx="84582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F89A3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Orientador : Dr. </a:t>
            </a:r>
            <a:r>
              <a:rPr lang="pt-BR" dirty="0" err="1" smtClean="0"/>
              <a:t>Validinei</a:t>
            </a:r>
            <a:r>
              <a:rPr lang="pt-BR" dirty="0" smtClean="0"/>
              <a:t> Freire da Silva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7053693" y="168514"/>
            <a:ext cx="498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/>
              <a:t>Programa de Pós-Graduação em Sistemas de Informação</a:t>
            </a:r>
          </a:p>
          <a:p>
            <a:pPr algn="r"/>
            <a:r>
              <a:rPr lang="pt-BR" sz="1600" b="1" dirty="0" smtClean="0"/>
              <a:t>Escola</a:t>
            </a:r>
            <a:r>
              <a:rPr lang="pt-BR" sz="1600" b="1" baseline="0" dirty="0" smtClean="0"/>
              <a:t> de Artes, Ciências e Humanidades</a:t>
            </a:r>
          </a:p>
          <a:p>
            <a:pPr algn="r"/>
            <a:r>
              <a:rPr lang="pt-BR" sz="1600" b="1" baseline="0" dirty="0" smtClean="0"/>
              <a:t>Universidade de São Paulo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" y="1562634"/>
            <a:ext cx="2579421" cy="51588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5" y="107989"/>
            <a:ext cx="2603505" cy="9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EB9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9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12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433" y="0"/>
            <a:ext cx="10981267" cy="6730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11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9532" y="1709738"/>
            <a:ext cx="8466668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9EB9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39532" y="4589463"/>
            <a:ext cx="8466668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89A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" y="1562634"/>
            <a:ext cx="2579421" cy="5158841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661183"/>
            <a:ext cx="12192000" cy="58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85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33" y="-126609"/>
            <a:ext cx="7780867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87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133" y="0"/>
            <a:ext cx="11008255" cy="7596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5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33" y="-254983"/>
            <a:ext cx="10981267" cy="121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60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2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623" y="-200680"/>
            <a:ext cx="10786533" cy="1202267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1490133"/>
            <a:ext cx="6172200" cy="43709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488949"/>
            <a:ext cx="3932237" cy="43800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76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266" y="-200151"/>
            <a:ext cx="10786534" cy="1193800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1490133"/>
            <a:ext cx="6172200" cy="4370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488949"/>
            <a:ext cx="3932237" cy="43800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9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" y="1"/>
            <a:ext cx="12204000" cy="121532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2533" y="1"/>
            <a:ext cx="10981267" cy="121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18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009EB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F89A3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30C1D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2533" y="1"/>
            <a:ext cx="10981267" cy="121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71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9EB9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009EB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F89A3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30C1D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bariscarballo@gmail.com" TargetMode="External"/><Relationship Id="rId2" Type="http://schemas.openxmlformats.org/officeDocument/2006/relationships/hyperlink" Target="mailto:sabariscarballo@usp.b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08739" y="3927232"/>
            <a:ext cx="8458200" cy="2368060"/>
          </a:xfrm>
        </p:spPr>
        <p:txBody>
          <a:bodyPr>
            <a:normAutofit/>
          </a:bodyPr>
          <a:lstStyle/>
          <a:p>
            <a:r>
              <a:rPr lang="pt-BR" dirty="0" smtClean="0"/>
              <a:t>Marcelo Sabaris Carballo Pinto </a:t>
            </a:r>
          </a:p>
          <a:p>
            <a:r>
              <a:rPr lang="pt-BR" sz="2000" dirty="0" smtClean="0">
                <a:hlinkClick r:id="rId2"/>
              </a:rPr>
              <a:t>sabariscarballo@usp.br</a:t>
            </a:r>
            <a:r>
              <a:rPr lang="pt-BR" sz="2000" dirty="0" smtClean="0"/>
              <a:t> / </a:t>
            </a:r>
            <a:r>
              <a:rPr lang="pt-BR" sz="2000" dirty="0" smtClean="0">
                <a:hlinkClick r:id="rId3"/>
              </a:rPr>
              <a:t>sabariscarballo@gmail.com</a:t>
            </a:r>
            <a:r>
              <a:rPr lang="pt-BR" sz="2000" dirty="0" smtClean="0"/>
              <a:t> </a:t>
            </a:r>
          </a:p>
          <a:p>
            <a:r>
              <a:rPr lang="pt-BR" sz="2000" dirty="0" smtClean="0"/>
              <a:t>Tipo de orientação : Mestrado </a:t>
            </a:r>
          </a:p>
          <a:p>
            <a:endParaRPr lang="pt-BR" dirty="0" smtClean="0"/>
          </a:p>
          <a:p>
            <a:r>
              <a:rPr lang="pt-BR" dirty="0" smtClean="0"/>
              <a:t>Orientador: Dr. Valdinei Freire Silva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</a:t>
            </a:fld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2247900" y="1562634"/>
            <a:ext cx="9258300" cy="2069566"/>
          </a:xfrm>
        </p:spPr>
        <p:txBody>
          <a:bodyPr>
            <a:normAutofit fontScale="90000"/>
          </a:bodyPr>
          <a:lstStyle/>
          <a:p>
            <a:r>
              <a:rPr lang="pt-BR" b="0" dirty="0" smtClean="0"/>
              <a:t>Redução curva </a:t>
            </a:r>
            <a:r>
              <a:rPr lang="pt-BR" b="0" dirty="0"/>
              <a:t>de aprendizado </a:t>
            </a:r>
            <a:r>
              <a:rPr lang="pt-BR" b="0" dirty="0" smtClean="0"/>
              <a:t>em </a:t>
            </a:r>
            <a:r>
              <a:rPr lang="pt-BR" b="0" dirty="0"/>
              <a:t>tutoriais </a:t>
            </a:r>
            <a:r>
              <a:rPr lang="pt-BR" b="0" dirty="0" smtClean="0"/>
              <a:t>inteligentes utilizando aprendizado por reforço para calibração da base de conhecimento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O estudo foi realizado utilizando a base de dados</a:t>
            </a:r>
            <a:r>
              <a:rPr lang="pt-BR" dirty="0" smtClean="0"/>
              <a:t> </a:t>
            </a:r>
            <a:r>
              <a:rPr lang="pt-BR" b="0" dirty="0" smtClean="0"/>
              <a:t>CLEVR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en-US" b="0" dirty="0"/>
              <a:t>A Diagnostic Dataset </a:t>
            </a:r>
            <a:r>
              <a:rPr lang="en-US" b="0" dirty="0" smtClean="0"/>
              <a:t>for Compositional </a:t>
            </a:r>
            <a:r>
              <a:rPr lang="en-US" b="0" dirty="0"/>
              <a:t>Language and Elementary Visual </a:t>
            </a:r>
            <a:r>
              <a:rPr lang="en-US" b="0" dirty="0" smtClean="0"/>
              <a:t>Reasoning)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A base é constituída por  </a:t>
            </a:r>
          </a:p>
          <a:p>
            <a:endParaRPr lang="en-US" b="0" dirty="0" smtClean="0"/>
          </a:p>
          <a:p>
            <a:r>
              <a:rPr lang="en-US" b="0" dirty="0" smtClean="0"/>
              <a:t> </a:t>
            </a:r>
            <a:endParaRPr lang="en-US" b="0" dirty="0"/>
          </a:p>
          <a:p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80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realizados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233" y="1188243"/>
            <a:ext cx="10515600" cy="4652963"/>
          </a:xfrm>
        </p:spPr>
        <p:txBody>
          <a:bodyPr/>
          <a:lstStyle/>
          <a:p>
            <a:r>
              <a:rPr lang="pt-BR" dirty="0" smtClean="0"/>
              <a:t> - Foi criado uma rede neural com a arquitetura abaixo , utilizando </a:t>
            </a:r>
            <a:r>
              <a:rPr lang="pt-BR" dirty="0" err="1" smtClean="0"/>
              <a:t>python</a:t>
            </a:r>
            <a:r>
              <a:rPr lang="pt-BR" dirty="0" smtClean="0"/>
              <a:t> e </a:t>
            </a:r>
            <a:r>
              <a:rPr lang="pt-BR" dirty="0" err="1" smtClean="0"/>
              <a:t>tensorflow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b="0" dirty="0"/>
              <a:t>CNN – entrada da imagem, </a:t>
            </a:r>
            <a:r>
              <a:rPr lang="pt-BR" b="0" dirty="0" err="1"/>
              <a:t>pré</a:t>
            </a:r>
            <a:r>
              <a:rPr lang="pt-BR" b="0" dirty="0"/>
              <a:t> processamento</a:t>
            </a:r>
            <a:r>
              <a:rPr lang="pt-BR" dirty="0" smtClean="0"/>
              <a:t>  </a:t>
            </a:r>
          </a:p>
          <a:p>
            <a:r>
              <a:rPr lang="pt-BR" b="0" dirty="0" smtClean="0"/>
              <a:t>MobileNetV2 -&gt; para processamento das imagens </a:t>
            </a:r>
          </a:p>
          <a:p>
            <a:r>
              <a:rPr lang="pt-BR" b="0" dirty="0" smtClean="0"/>
              <a:t>RNN – processamento de texto </a:t>
            </a:r>
            <a:endParaRPr lang="pt-BR" b="0" dirty="0"/>
          </a:p>
          <a:p>
            <a:endParaRPr lang="pt-BR" dirty="0"/>
          </a:p>
          <a:p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09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33" y="2"/>
            <a:ext cx="10981267" cy="78779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153" y="1322363"/>
            <a:ext cx="11836792" cy="502341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b="0" dirty="0" smtClean="0"/>
              <a:t>Os </a:t>
            </a:r>
            <a:r>
              <a:rPr lang="pt-BR" b="0" dirty="0"/>
              <a:t>Sistemas Tutores Inteligentes são sistemas instrucionais baseados em computador com modelos de conteúdo instrucional que especificam ‘que’ </a:t>
            </a:r>
            <a:r>
              <a:rPr lang="pt-BR" b="0" dirty="0" smtClean="0"/>
              <a:t>ensinar e </a:t>
            </a:r>
            <a:r>
              <a:rPr lang="pt-BR" b="0" dirty="0"/>
              <a:t>estratégias de ensino que especificam ‘como’ ensinar</a:t>
            </a:r>
            <a:r>
              <a:rPr lang="pt-BR" dirty="0"/>
              <a:t>” </a:t>
            </a:r>
            <a:r>
              <a:rPr lang="pt-BR" b="0" dirty="0" smtClean="0"/>
              <a:t>[</a:t>
            </a:r>
            <a:r>
              <a:rPr lang="en-US" b="0" dirty="0"/>
              <a:t>WENGER</a:t>
            </a:r>
            <a:r>
              <a:rPr lang="pt-BR" b="0" dirty="0" smtClean="0"/>
              <a:t>]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b="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b="0" dirty="0" smtClean="0"/>
              <a:t>Fase do projeto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800" b="0" dirty="0">
                <a:solidFill>
                  <a:schemeClr val="tx1"/>
                </a:solidFill>
              </a:rPr>
              <a:t>Geração de testes com a base de dados </a:t>
            </a:r>
            <a:r>
              <a:rPr lang="pt-BR" sz="2800" b="0" dirty="0" err="1">
                <a:solidFill>
                  <a:schemeClr val="tx1"/>
                </a:solidFill>
              </a:rPr>
              <a:t>Cclver</a:t>
            </a:r>
            <a:r>
              <a:rPr lang="pt-BR" sz="2800" b="0" dirty="0">
                <a:solidFill>
                  <a:schemeClr val="tx1"/>
                </a:solidFill>
              </a:rPr>
              <a:t> </a:t>
            </a:r>
            <a:r>
              <a:rPr lang="pt-BR" sz="2800" b="0" dirty="0" smtClean="0">
                <a:solidFill>
                  <a:schemeClr val="tx1"/>
                </a:solidFill>
              </a:rPr>
              <a:t>( base estruturada composta por questões que exploram diferentes níveis de cognição 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800" b="0" dirty="0" smtClean="0">
                <a:solidFill>
                  <a:schemeClr val="tx1"/>
                </a:solidFill>
              </a:rPr>
              <a:t>Geração de modelos de rede neurais para emular cognições utilizando  </a:t>
            </a:r>
            <a:r>
              <a:rPr lang="pt-BR" sz="2800" b="0" dirty="0" err="1" smtClean="0">
                <a:solidFill>
                  <a:schemeClr val="tx1"/>
                </a:solidFill>
              </a:rPr>
              <a:t>python</a:t>
            </a:r>
            <a:r>
              <a:rPr lang="pt-BR" sz="2800" b="0" dirty="0" smtClean="0">
                <a:solidFill>
                  <a:schemeClr val="tx1"/>
                </a:solidFill>
              </a:rPr>
              <a:t> , condas , </a:t>
            </a:r>
            <a:r>
              <a:rPr lang="pt-BR" sz="2800" b="0" dirty="0" err="1">
                <a:solidFill>
                  <a:schemeClr val="tx1"/>
                </a:solidFill>
              </a:rPr>
              <a:t>tensorflow</a:t>
            </a:r>
            <a:r>
              <a:rPr lang="pt-BR" sz="2800" b="0" dirty="0" smtClean="0">
                <a:solidFill>
                  <a:schemeClr val="tx1"/>
                </a:solidFill>
              </a:rPr>
              <a:t>, RNN (Recorrente neural network ),CNN(</a:t>
            </a:r>
            <a:r>
              <a:rPr lang="pt-BR" sz="2800" b="0" dirty="0" err="1" smtClean="0">
                <a:solidFill>
                  <a:schemeClr val="tx1"/>
                </a:solidFill>
              </a:rPr>
              <a:t>convolotional</a:t>
            </a:r>
            <a:r>
              <a:rPr lang="pt-BR" sz="2800" b="0" dirty="0" smtClean="0">
                <a:solidFill>
                  <a:schemeClr val="tx1"/>
                </a:solidFill>
              </a:rPr>
              <a:t> neural network ),LSMT(</a:t>
            </a:r>
            <a:r>
              <a:rPr lang="pt-BR" sz="2800" b="0" dirty="0" err="1" smtClean="0">
                <a:solidFill>
                  <a:schemeClr val="tx1"/>
                </a:solidFill>
              </a:rPr>
              <a:t>Long</a:t>
            </a:r>
            <a:r>
              <a:rPr lang="pt-BR" sz="2800" b="0" dirty="0">
                <a:solidFill>
                  <a:schemeClr val="tx1"/>
                </a:solidFill>
              </a:rPr>
              <a:t> Short-</a:t>
            </a:r>
            <a:r>
              <a:rPr lang="pt-BR" sz="2800" b="0" dirty="0" err="1">
                <a:solidFill>
                  <a:schemeClr val="tx1"/>
                </a:solidFill>
              </a:rPr>
              <a:t>Term</a:t>
            </a:r>
            <a:r>
              <a:rPr lang="pt-BR" sz="2800" b="0" dirty="0">
                <a:solidFill>
                  <a:schemeClr val="tx1"/>
                </a:solidFill>
              </a:rPr>
              <a:t> </a:t>
            </a:r>
            <a:r>
              <a:rPr lang="pt-BR" sz="2800" b="0" dirty="0" err="1" smtClean="0">
                <a:solidFill>
                  <a:schemeClr val="tx1"/>
                </a:solidFill>
              </a:rPr>
              <a:t>Memory</a:t>
            </a:r>
            <a:r>
              <a:rPr lang="pt-BR" sz="2800" b="0" dirty="0">
                <a:solidFill>
                  <a:schemeClr val="tx1"/>
                </a:solidFill>
              </a:rPr>
              <a:t>) </a:t>
            </a:r>
            <a:r>
              <a:rPr lang="pt-BR" sz="2800" b="0" dirty="0" smtClean="0">
                <a:solidFill>
                  <a:schemeClr val="tx1"/>
                </a:solidFill>
              </a:rPr>
              <a:t>e MobileNetV2   </a:t>
            </a:r>
            <a:endParaRPr lang="pt-BR" sz="2800" b="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5982777"/>
            <a:ext cx="2743200" cy="365125"/>
          </a:xfrm>
        </p:spPr>
        <p:txBody>
          <a:bodyPr/>
          <a:lstStyle/>
          <a:p>
            <a:fld id="{3EBE14EB-223E-495E-93EA-4AA64DE8DAD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3155" y="2350424"/>
            <a:ext cx="9258300" cy="2069566"/>
          </a:xfrm>
        </p:spPr>
        <p:txBody>
          <a:bodyPr>
            <a:normAutofit/>
          </a:bodyPr>
          <a:lstStyle/>
          <a:p>
            <a:r>
              <a:rPr lang="pt-BR" sz="8000" dirty="0" smtClean="0"/>
              <a:t>Obrigado ! </a:t>
            </a:r>
            <a:endParaRPr lang="pt-BR" sz="8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25238</TotalTime>
  <Words>199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Tema do Office</vt:lpstr>
      <vt:lpstr>1_Tema do Office</vt:lpstr>
      <vt:lpstr>Redução curva de aprendizado em tutoriais inteligentes utilizando aprendizado por reforço para calibração da base de conhecimento</vt:lpstr>
      <vt:lpstr>Introdução</vt:lpstr>
      <vt:lpstr>Testes realizados </vt:lpstr>
      <vt:lpstr>Introdução</vt:lpstr>
      <vt:lpstr>Obrigado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 Santos</dc:creator>
  <cp:lastModifiedBy>Admin</cp:lastModifiedBy>
  <cp:revision>97</cp:revision>
  <dcterms:created xsi:type="dcterms:W3CDTF">2020-07-03T01:15:50Z</dcterms:created>
  <dcterms:modified xsi:type="dcterms:W3CDTF">2021-07-14T02:29:23Z</dcterms:modified>
</cp:coreProperties>
</file>