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notesMasterIdLst>
    <p:notesMasterId r:id="rId24"/>
  </p:notesMasterIdLst>
  <p:sldIdLst>
    <p:sldId id="256" r:id="rId3"/>
    <p:sldId id="285" r:id="rId4"/>
    <p:sldId id="286" r:id="rId5"/>
    <p:sldId id="288" r:id="rId6"/>
    <p:sldId id="290" r:id="rId7"/>
    <p:sldId id="291" r:id="rId8"/>
    <p:sldId id="284" r:id="rId9"/>
    <p:sldId id="292" r:id="rId10"/>
    <p:sldId id="293" r:id="rId11"/>
    <p:sldId id="294" r:id="rId12"/>
    <p:sldId id="295" r:id="rId13"/>
    <p:sldId id="296" r:id="rId14"/>
    <p:sldId id="297" r:id="rId15"/>
    <p:sldId id="299" r:id="rId16"/>
    <p:sldId id="298" r:id="rId17"/>
    <p:sldId id="300" r:id="rId18"/>
    <p:sldId id="302" r:id="rId19"/>
    <p:sldId id="303" r:id="rId20"/>
    <p:sldId id="301" r:id="rId21"/>
    <p:sldId id="289" r:id="rId22"/>
    <p:sldId id="283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B9"/>
    <a:srgbClr val="F89A39"/>
    <a:srgbClr val="30C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712" autoAdjust="0"/>
  </p:normalViewPr>
  <p:slideViewPr>
    <p:cSldViewPr snapToGrid="0">
      <p:cViewPr>
        <p:scale>
          <a:sx n="125" d="100"/>
          <a:sy n="125" d="100"/>
        </p:scale>
        <p:origin x="108" y="-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32F47-44AA-42DC-B158-B16CFB7ECC09}" type="datetimeFigureOut">
              <a:rPr lang="pt-BR" smtClean="0"/>
              <a:t>20/07/2021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CFA98-5C7E-4375-8E7B-2AD5829C52B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2193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CFA98-5C7E-4375-8E7B-2AD5829C52B5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6544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CFA98-5C7E-4375-8E7B-2AD5829C52B5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795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247900" y="1562634"/>
            <a:ext cx="9258300" cy="2069566"/>
          </a:xfrm>
        </p:spPr>
        <p:txBody>
          <a:bodyPr anchor="b">
            <a:normAutofit/>
          </a:bodyPr>
          <a:lstStyle>
            <a:lvl1pPr algn="ctr">
              <a:defRPr sz="4400" baseline="0">
                <a:solidFill>
                  <a:srgbClr val="009EB9"/>
                </a:solidFill>
              </a:defRPr>
            </a:lvl1pPr>
          </a:lstStyle>
          <a:p>
            <a:r>
              <a:rPr lang="pt-BR" dirty="0" smtClean="0"/>
              <a:t>Achatamento na curva de aprendizado em tutores inteligentes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048000" y="4042309"/>
            <a:ext cx="84582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rgbClr val="F89A3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Orientador : Dr. </a:t>
            </a:r>
            <a:r>
              <a:rPr lang="pt-BR" dirty="0" err="1" smtClean="0"/>
              <a:t>Validinei</a:t>
            </a:r>
            <a:r>
              <a:rPr lang="pt-BR" dirty="0" smtClean="0"/>
              <a:t> Freire da Silva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CaixaDeTexto 9"/>
          <p:cNvSpPr txBox="1"/>
          <p:nvPr userDrawn="1"/>
        </p:nvSpPr>
        <p:spPr>
          <a:xfrm>
            <a:off x="7053693" y="168514"/>
            <a:ext cx="4989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/>
              <a:t>Programa de Pós-Graduação em Sistemas de Informação</a:t>
            </a:r>
          </a:p>
          <a:p>
            <a:pPr algn="r"/>
            <a:r>
              <a:rPr lang="pt-BR" sz="1600" b="1" dirty="0" smtClean="0"/>
              <a:t>Escola</a:t>
            </a:r>
            <a:r>
              <a:rPr lang="pt-BR" sz="1600" b="1" baseline="0" dirty="0" smtClean="0"/>
              <a:t> de Artes, Ciências e Humanidades</a:t>
            </a:r>
          </a:p>
          <a:p>
            <a:pPr algn="r"/>
            <a:r>
              <a:rPr lang="pt-BR" sz="1600" b="1" baseline="0" dirty="0" smtClean="0"/>
              <a:t>Universidade de São Paulo</a:t>
            </a:r>
            <a:endParaRPr lang="pt-BR" sz="1600" b="1" dirty="0"/>
          </a:p>
        </p:txBody>
      </p:sp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" y="1562634"/>
            <a:ext cx="2579421" cy="515884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5" y="107989"/>
            <a:ext cx="2603505" cy="98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54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EB9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92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212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7433" y="0"/>
            <a:ext cx="10981267" cy="6730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4" name="Retângulo 3"/>
          <p:cNvSpPr/>
          <p:nvPr userDrawn="1"/>
        </p:nvSpPr>
        <p:spPr>
          <a:xfrm>
            <a:off x="0" y="673099"/>
            <a:ext cx="12192000" cy="571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8116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39532" y="1709738"/>
            <a:ext cx="8466668" cy="2852737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009EB9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39532" y="4589463"/>
            <a:ext cx="8466668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89A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" y="1562634"/>
            <a:ext cx="2579421" cy="5158841"/>
          </a:xfrm>
          <a:prstGeom prst="rect">
            <a:avLst/>
          </a:prstGeom>
        </p:spPr>
      </p:pic>
      <p:sp>
        <p:nvSpPr>
          <p:cNvPr id="7" name="Retângulo 6"/>
          <p:cNvSpPr/>
          <p:nvPr userDrawn="1"/>
        </p:nvSpPr>
        <p:spPr>
          <a:xfrm>
            <a:off x="0" y="661183"/>
            <a:ext cx="12192000" cy="583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985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2533" y="-126609"/>
            <a:ext cx="7780867" cy="914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673099"/>
            <a:ext cx="12192000" cy="571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3876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7133" y="0"/>
            <a:ext cx="11008255" cy="7596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73099"/>
            <a:ext cx="12192000" cy="571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35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2533" y="-254983"/>
            <a:ext cx="10981267" cy="121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73099"/>
            <a:ext cx="12192000" cy="571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060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673099"/>
            <a:ext cx="12192000" cy="571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727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9623" y="-200680"/>
            <a:ext cx="10786533" cy="1202267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1490133"/>
            <a:ext cx="6172200" cy="43709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1488949"/>
            <a:ext cx="3932237" cy="43800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673099"/>
            <a:ext cx="12192000" cy="571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776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7266" y="-200151"/>
            <a:ext cx="10786534" cy="1193800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1490133"/>
            <a:ext cx="6172200" cy="437091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1488949"/>
            <a:ext cx="3932237" cy="43800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673099"/>
            <a:ext cx="12192000" cy="571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899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0" y="1"/>
            <a:ext cx="12204000" cy="121532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72533" y="1"/>
            <a:ext cx="10981267" cy="121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E14EB-223E-495E-93EA-4AA64DE8DAD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818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b="1" kern="1200">
          <a:solidFill>
            <a:srgbClr val="009EB9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b="1" kern="1200">
          <a:solidFill>
            <a:srgbClr val="F89A39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rgbClr val="30C1D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72533" y="1"/>
            <a:ext cx="10981267" cy="121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E14EB-223E-495E-93EA-4AA64DE8DAD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271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9EB9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b="1" kern="1200">
          <a:solidFill>
            <a:srgbClr val="009EB9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b="1" kern="1200">
          <a:solidFill>
            <a:srgbClr val="F89A39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rgbClr val="30C1D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bariscarballo@gmail.com" TargetMode="External"/><Relationship Id="rId2" Type="http://schemas.openxmlformats.org/officeDocument/2006/relationships/hyperlink" Target="mailto:sabariscarballo@usp.b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CVPR.2018.00474" TargetMode="External"/><Relationship Id="rId2" Type="http://schemas.openxmlformats.org/officeDocument/2006/relationships/hyperlink" Target="https://doi.org/10.1109/WACV.2018.00201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08739" y="3927232"/>
            <a:ext cx="8458200" cy="2368060"/>
          </a:xfrm>
        </p:spPr>
        <p:txBody>
          <a:bodyPr>
            <a:normAutofit/>
          </a:bodyPr>
          <a:lstStyle/>
          <a:p>
            <a:r>
              <a:rPr lang="pt-BR" dirty="0" smtClean="0"/>
              <a:t>Marcelo Sabaris Carballo Pinto </a:t>
            </a:r>
          </a:p>
          <a:p>
            <a:r>
              <a:rPr lang="pt-BR" sz="2000" dirty="0" smtClean="0">
                <a:hlinkClick r:id="rId2"/>
              </a:rPr>
              <a:t>sabariscarballo@usp.br</a:t>
            </a:r>
            <a:r>
              <a:rPr lang="pt-BR" sz="2000" dirty="0" smtClean="0"/>
              <a:t> / </a:t>
            </a:r>
            <a:r>
              <a:rPr lang="pt-BR" sz="2000" dirty="0" smtClean="0">
                <a:hlinkClick r:id="rId3"/>
              </a:rPr>
              <a:t>sabariscarballo@gmail.com</a:t>
            </a:r>
            <a:r>
              <a:rPr lang="pt-BR" sz="2000" dirty="0" smtClean="0"/>
              <a:t> </a:t>
            </a:r>
          </a:p>
          <a:p>
            <a:r>
              <a:rPr lang="pt-BR" sz="2000" dirty="0" smtClean="0"/>
              <a:t>Tipo de orientação : Mestrado </a:t>
            </a:r>
          </a:p>
          <a:p>
            <a:endParaRPr lang="pt-BR" dirty="0" smtClean="0"/>
          </a:p>
          <a:p>
            <a:r>
              <a:rPr lang="pt-BR" dirty="0" smtClean="0"/>
              <a:t>Orientador: Dr. Valdinei Freire Silva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1</a:t>
            </a:fld>
            <a:endParaRPr lang="pt-BR" dirty="0"/>
          </a:p>
        </p:txBody>
      </p:sp>
      <p:sp>
        <p:nvSpPr>
          <p:cNvPr id="7" name="Título 1"/>
          <p:cNvSpPr>
            <a:spLocks noGrp="1"/>
          </p:cNvSpPr>
          <p:nvPr>
            <p:ph type="ctrTitle"/>
          </p:nvPr>
        </p:nvSpPr>
        <p:spPr>
          <a:xfrm>
            <a:off x="2247900" y="1562634"/>
            <a:ext cx="9258300" cy="2069566"/>
          </a:xfrm>
        </p:spPr>
        <p:txBody>
          <a:bodyPr>
            <a:normAutofit fontScale="90000"/>
          </a:bodyPr>
          <a:lstStyle/>
          <a:p>
            <a:r>
              <a:rPr lang="pt-BR" b="0" dirty="0" smtClean="0"/>
              <a:t>Redução curva </a:t>
            </a:r>
            <a:r>
              <a:rPr lang="pt-BR" b="0" dirty="0"/>
              <a:t>de aprendizado </a:t>
            </a:r>
            <a:r>
              <a:rPr lang="pt-BR" b="0" dirty="0" smtClean="0"/>
              <a:t>em </a:t>
            </a:r>
            <a:r>
              <a:rPr lang="pt-BR" b="0" dirty="0"/>
              <a:t>tutoriais </a:t>
            </a:r>
            <a:r>
              <a:rPr lang="pt-BR" b="0" dirty="0" smtClean="0"/>
              <a:t>inteligentes utilizando aprendizado por reforço para calibração da base de conhecimento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77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10</a:t>
            </a:fld>
            <a:endParaRPr lang="pt-BR" dirty="0"/>
          </a:p>
        </p:txBody>
      </p:sp>
      <p:pic>
        <p:nvPicPr>
          <p:cNvPr id="9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23" y="673099"/>
            <a:ext cx="5357032" cy="3571355"/>
          </a:xfrm>
        </p:spPr>
      </p:pic>
      <p:sp>
        <p:nvSpPr>
          <p:cNvPr id="10" name="Retângulo 9"/>
          <p:cNvSpPr/>
          <p:nvPr/>
        </p:nvSpPr>
        <p:spPr>
          <a:xfrm>
            <a:off x="2363939" y="4480121"/>
            <a:ext cx="9941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/>
              <a:t>100%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29326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 6 épocas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11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40" y="1559484"/>
            <a:ext cx="5485714" cy="365714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412" y="1559484"/>
            <a:ext cx="5485714" cy="3657143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2254756" y="5353577"/>
            <a:ext cx="811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/>
              <a:t>15%</a:t>
            </a:r>
            <a:endParaRPr lang="pt-BR" sz="2800" b="1" dirty="0"/>
          </a:p>
        </p:txBody>
      </p:sp>
      <p:sp>
        <p:nvSpPr>
          <p:cNvPr id="10" name="Retângulo 9"/>
          <p:cNvSpPr/>
          <p:nvPr/>
        </p:nvSpPr>
        <p:spPr>
          <a:xfrm>
            <a:off x="8610600" y="5615187"/>
            <a:ext cx="811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/>
              <a:t>15%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97242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Execução e armazenamento da rede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0266" y="882555"/>
            <a:ext cx="10515600" cy="4652963"/>
          </a:xfrm>
        </p:spPr>
        <p:txBody>
          <a:bodyPr/>
          <a:lstStyle/>
          <a:p>
            <a:r>
              <a:rPr lang="pt-BR" b="0" dirty="0" smtClean="0"/>
              <a:t>-&gt; Na execução das redes, ao se conseguir uma melhor acurácia , foi armazenado em um arquivo o estado da mesma, conforme listagem abaixo : 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12</a:t>
            </a:fld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850710" y="2493367"/>
            <a:ext cx="802033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15_teste2_Val__01_1_14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15_teste2_Val__02_1_04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15_teste2_Val__03_1_02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15_teste2_Val__04_1_01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15_teste2_Val__05_1_00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15_teste2_Val__06_1_00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15_teste2_Val__07_1_00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15_Val__01_1_06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15_Val__</a:t>
            </a:r>
            <a:r>
              <a:rPr lang="pt-BR" dirty="0" smtClean="0"/>
              <a:t>02_1_04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859866" y="251003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25_Val__01_1_03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25_Val__02_0_99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50_Val__01_1_00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50_Val__02_0_99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75_Val__01_1_02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75_Val__02_1_03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100_Val</a:t>
            </a:r>
            <a:r>
              <a:rPr lang="pt-BR" dirty="0"/>
              <a:t>__01_0_99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100_Val</a:t>
            </a:r>
            <a:r>
              <a:rPr lang="pt-BR" dirty="0"/>
              <a:t>__02_0_99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577754" y="5281865"/>
            <a:ext cx="103781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/>
              <a:t>O padrão de nomenclatura , ficou da seguinte forma : </a:t>
            </a:r>
          </a:p>
          <a:p>
            <a:r>
              <a:rPr lang="pt-BR" sz="2800" dirty="0" smtClean="0"/>
              <a:t> porcentual execução – Bateria de teste (opcional) – época – porcentual de erro, sendo de as , foram trocadas por _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0777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 para 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7433" y="1188243"/>
            <a:ext cx="10515600" cy="4652963"/>
          </a:xfrm>
        </p:spPr>
        <p:txBody>
          <a:bodyPr/>
          <a:lstStyle/>
          <a:p>
            <a:r>
              <a:rPr lang="pt-BR" dirty="0" smtClean="0"/>
              <a:t>-&gt; Após a obtenção das redes emulando diferentes cognições , foi feito u programa em </a:t>
            </a:r>
            <a:r>
              <a:rPr lang="pt-BR" dirty="0" err="1" smtClean="0"/>
              <a:t>python</a:t>
            </a:r>
            <a:r>
              <a:rPr lang="pt-BR" dirty="0" smtClean="0"/>
              <a:t> para leitura das redes geradas e geração de arquivos com as predições das questões já expostas para a rede em questão </a:t>
            </a:r>
          </a:p>
          <a:p>
            <a:r>
              <a:rPr lang="pt-BR" dirty="0" smtClean="0"/>
              <a:t>-&gt; Com o arquivo com os acertos e erros de cada rede, foi desenvolvido um programa para carregamento a base de dados e assim , fazer o cruzamento das informações usando o </a:t>
            </a:r>
            <a:r>
              <a:rPr lang="pt-BR" dirty="0" err="1" smtClean="0"/>
              <a:t>pivot</a:t>
            </a:r>
            <a:r>
              <a:rPr lang="pt-BR" dirty="0" smtClean="0"/>
              <a:t> do </a:t>
            </a:r>
            <a:r>
              <a:rPr lang="pt-BR" dirty="0" err="1" smtClean="0"/>
              <a:t>PostGree</a:t>
            </a:r>
            <a:r>
              <a:rPr lang="pt-BR" dirty="0" smtClean="0"/>
              <a:t> 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456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14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33" y="2741216"/>
            <a:ext cx="11630025" cy="2238375"/>
          </a:xfrm>
          <a:prstGeom prst="rect">
            <a:avLst/>
          </a:prstGeom>
        </p:spPr>
      </p:pic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07433" y="1188243"/>
            <a:ext cx="10515600" cy="4652963"/>
          </a:xfrm>
        </p:spPr>
        <p:txBody>
          <a:bodyPr/>
          <a:lstStyle/>
          <a:p>
            <a:r>
              <a:rPr lang="pt-BR" dirty="0" smtClean="0"/>
              <a:t>Esta visão de informações aonde a coluna é identificada pela capacidade de predição da rede e as  linhas com 0 acertou e 1 errou , pode nos levar a uma modelagem do sistema.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365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Analise da base de dados e conclusões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0266" y="991737"/>
            <a:ext cx="10515600" cy="4652963"/>
          </a:xfrm>
        </p:spPr>
        <p:txBody>
          <a:bodyPr/>
          <a:lstStyle/>
          <a:p>
            <a:r>
              <a:rPr lang="pt-BR" dirty="0" smtClean="0"/>
              <a:t>O tipo de questão na qual é apresentado para a rede no treinamento e na validação podem distorcer a curva de erros e aprendizado, :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15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397" y="2178737"/>
            <a:ext cx="3418441" cy="227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0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7950" y="1188243"/>
            <a:ext cx="10515600" cy="4652963"/>
          </a:xfrm>
        </p:spPr>
        <p:txBody>
          <a:bodyPr/>
          <a:lstStyle/>
          <a:p>
            <a:r>
              <a:rPr lang="pt-BR" dirty="0" smtClean="0"/>
              <a:t>A quantidade de épocas na qual a rede é submetida  não tem uma proporção na acurácia da rede </a:t>
            </a:r>
          </a:p>
          <a:p>
            <a:endParaRPr lang="pt-BR" dirty="0" smtClean="0"/>
          </a:p>
          <a:p>
            <a:r>
              <a:rPr lang="pt-BR" dirty="0"/>
              <a:t>A quantidade de </a:t>
            </a:r>
            <a:r>
              <a:rPr lang="pt-BR" dirty="0" smtClean="0"/>
              <a:t>questões submetida a rede não tem </a:t>
            </a:r>
            <a:r>
              <a:rPr lang="pt-BR" dirty="0"/>
              <a:t>uma proporção na acurácia da rede 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46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rodando no momento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-&gt; 7 épocas usando 100 da massa , 5 dias rodando no servidor, ainda não foi finalizado </a:t>
            </a:r>
          </a:p>
          <a:p>
            <a:r>
              <a:rPr lang="pt-BR" dirty="0" smtClean="0"/>
              <a:t>-&gt; como identificar os tipos de questões ? </a:t>
            </a:r>
          </a:p>
          <a:p>
            <a:r>
              <a:rPr lang="pt-BR" dirty="0" smtClean="0"/>
              <a:t>-&gt; quais são as questões mais fáceis  ?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980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que gostaria de fazer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Pegar uma rede calibrada com um certo grau de assertividade (acurácia ) </a:t>
            </a:r>
          </a:p>
          <a:p>
            <a:r>
              <a:rPr lang="pt-BR" dirty="0" smtClean="0"/>
              <a:t>Pegar as questões que as duas subsequentes acertaram </a:t>
            </a:r>
          </a:p>
          <a:p>
            <a:r>
              <a:rPr lang="pt-BR" dirty="0" smtClean="0"/>
              <a:t>Submeter a rede as questões que foram acertadas </a:t>
            </a:r>
          </a:p>
          <a:p>
            <a:r>
              <a:rPr lang="pt-BR" dirty="0" smtClean="0"/>
              <a:t>Verificar se isso, faria a rede aprender mais rápido e com melhor eficácia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583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 que gostaria de responder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-&gt; a ordem das questões interferem no aprendizado da rede ? </a:t>
            </a:r>
          </a:p>
          <a:p>
            <a:r>
              <a:rPr lang="pt-BR" dirty="0" smtClean="0"/>
              <a:t>-&gt; continuando </a:t>
            </a:r>
            <a:r>
              <a:rPr lang="pt-BR" dirty="0"/>
              <a:t>o artigo de </a:t>
            </a:r>
            <a:r>
              <a:rPr lang="pt-BR" dirty="0" err="1" smtClean="0"/>
              <a:t>Kimberly</a:t>
            </a:r>
            <a:r>
              <a:rPr lang="pt-BR" dirty="0"/>
              <a:t> </a:t>
            </a:r>
            <a:r>
              <a:rPr lang="pt-BR" dirty="0" smtClean="0"/>
              <a:t>2017, o agente-x pode ter as recompensas direto no que foi apurado pela rede , sendo assim tendo uma melhor eficácia na ordem de apresentação das questões ao aluno pelo tutor inteligente ?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960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5245" y="1188243"/>
            <a:ext cx="10515600" cy="465296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0" dirty="0" smtClean="0"/>
              <a:t>O estudo foi realizado utilizando a base de dados</a:t>
            </a:r>
            <a:r>
              <a:rPr lang="pt-BR" dirty="0" smtClean="0"/>
              <a:t> </a:t>
            </a:r>
            <a:r>
              <a:rPr lang="pt-BR" b="0" dirty="0" smtClean="0"/>
              <a:t>CLEVR</a:t>
            </a:r>
            <a:r>
              <a:rPr lang="pt-BR" dirty="0"/>
              <a:t> </a:t>
            </a:r>
            <a:r>
              <a:rPr lang="pt-BR" dirty="0" smtClean="0"/>
              <a:t>(</a:t>
            </a:r>
            <a:r>
              <a:rPr lang="en-US" b="0" dirty="0"/>
              <a:t>A Diagnostic Dataset </a:t>
            </a:r>
            <a:r>
              <a:rPr lang="en-US" b="0" dirty="0" smtClean="0"/>
              <a:t>for Compositional </a:t>
            </a:r>
            <a:r>
              <a:rPr lang="en-US" b="0" dirty="0"/>
              <a:t>Language and Elementary Visual </a:t>
            </a:r>
            <a:r>
              <a:rPr lang="en-US" b="0" dirty="0" smtClean="0"/>
              <a:t>Reasoning)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0" dirty="0" smtClean="0"/>
              <a:t>A base é constituída por questões de exploração do ambiente , na qual tentam extrair do ambiente questões de raciocínio simples e complexas. (VQA)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0" dirty="0" smtClean="0"/>
              <a:t>A principal diferença desta base em relação a outras já existentes de VQA são : </a:t>
            </a:r>
            <a:endParaRPr lang="pt-BR" b="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PT" b="0" dirty="0">
                <a:solidFill>
                  <a:srgbClr val="202124"/>
                </a:solidFill>
                <a:latin typeface="inherit"/>
              </a:rPr>
              <a:t>minimiza as tendências de conjuntos de dados VQA </a:t>
            </a:r>
            <a:r>
              <a:rPr lang="pt-PT" b="0" dirty="0" smtClean="0">
                <a:solidFill>
                  <a:srgbClr val="202124"/>
                </a:solidFill>
                <a:latin typeface="inherit"/>
              </a:rPr>
              <a:t>anteriores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PT" b="0" dirty="0">
                <a:solidFill>
                  <a:srgbClr val="202124"/>
                </a:solidFill>
                <a:latin typeface="inherit"/>
              </a:rPr>
              <a:t>a natureza sintética de CLEVR e anotações detalhadas facilitam análises aprofundadas de raciocínio</a:t>
            </a:r>
            <a:endParaRPr lang="pt-PT" b="0" dirty="0" smtClean="0">
              <a:solidFill>
                <a:srgbClr val="202124"/>
              </a:solidFill>
              <a:latin typeface="inheri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080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-Desta</a:t>
            </a:r>
            <a:r>
              <a:rPr lang="pt-BR" dirty="0"/>
              <a:t>, </a:t>
            </a:r>
            <a:r>
              <a:rPr lang="pt-BR" dirty="0" err="1"/>
              <a:t>Mikyas</a:t>
            </a:r>
            <a:r>
              <a:rPr lang="pt-BR" dirty="0"/>
              <a:t> T., Larry Chen, e </a:t>
            </a:r>
            <a:r>
              <a:rPr lang="pt-BR" dirty="0" err="1"/>
              <a:t>Tomasz</a:t>
            </a:r>
            <a:r>
              <a:rPr lang="pt-BR" dirty="0"/>
              <a:t> </a:t>
            </a:r>
            <a:r>
              <a:rPr lang="pt-BR" dirty="0" err="1"/>
              <a:t>Kornuta</a:t>
            </a:r>
            <a:r>
              <a:rPr lang="pt-BR" dirty="0"/>
              <a:t>. “</a:t>
            </a:r>
            <a:r>
              <a:rPr lang="pt-BR" dirty="0" err="1"/>
              <a:t>Object</a:t>
            </a:r>
            <a:r>
              <a:rPr lang="pt-BR" dirty="0"/>
              <a:t>-Based </a:t>
            </a:r>
            <a:r>
              <a:rPr lang="pt-BR" dirty="0" err="1"/>
              <a:t>Reasoning</a:t>
            </a:r>
            <a:r>
              <a:rPr lang="pt-BR" dirty="0"/>
              <a:t> in VQA”. In </a:t>
            </a:r>
            <a:r>
              <a:rPr lang="pt-BR" i="1" dirty="0"/>
              <a:t>2018 IEEE </a:t>
            </a:r>
            <a:r>
              <a:rPr lang="pt-BR" i="1" dirty="0" err="1"/>
              <a:t>Winter</a:t>
            </a:r>
            <a:r>
              <a:rPr lang="pt-BR" i="1" dirty="0"/>
              <a:t> Conference on Applications of Computer Vision (WACV)</a:t>
            </a:r>
            <a:r>
              <a:rPr lang="pt-BR" dirty="0"/>
              <a:t>, 1814–23. Lake </a:t>
            </a:r>
            <a:r>
              <a:rPr lang="pt-BR" dirty="0" err="1"/>
              <a:t>Tahoe</a:t>
            </a:r>
            <a:r>
              <a:rPr lang="pt-BR" dirty="0"/>
              <a:t>, NV: IEEE, 2018. </a:t>
            </a:r>
            <a:r>
              <a:rPr lang="pt-BR" dirty="0">
                <a:hlinkClick r:id="rId2"/>
              </a:rPr>
              <a:t>https://doi.org/10.1109/WACV.2018.00201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20</a:t>
            </a:fld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838200" y="3384351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Sandler, Mark, Andrew Howard, </a:t>
            </a:r>
            <a:r>
              <a:rPr lang="pt-BR" dirty="0" err="1"/>
              <a:t>Menglong</a:t>
            </a:r>
            <a:r>
              <a:rPr lang="pt-BR" dirty="0"/>
              <a:t> Zhu, Andrey </a:t>
            </a:r>
            <a:r>
              <a:rPr lang="pt-BR" dirty="0" err="1"/>
              <a:t>Zhmoginov</a:t>
            </a:r>
            <a:r>
              <a:rPr lang="pt-BR" dirty="0"/>
              <a:t>, e </a:t>
            </a:r>
            <a:r>
              <a:rPr lang="pt-BR" dirty="0" err="1"/>
              <a:t>Liang</a:t>
            </a:r>
            <a:r>
              <a:rPr lang="pt-BR" dirty="0"/>
              <a:t>-Chieh Chen. “MobileNetV2: </a:t>
            </a:r>
            <a:r>
              <a:rPr lang="pt-BR" dirty="0" err="1"/>
              <a:t>Inverted</a:t>
            </a:r>
            <a:r>
              <a:rPr lang="pt-BR" dirty="0"/>
              <a:t> </a:t>
            </a:r>
            <a:r>
              <a:rPr lang="pt-BR" dirty="0" err="1"/>
              <a:t>Residuals</a:t>
            </a:r>
            <a:r>
              <a:rPr lang="pt-BR" dirty="0"/>
              <a:t> and Linear </a:t>
            </a:r>
            <a:r>
              <a:rPr lang="pt-BR" dirty="0" err="1"/>
              <a:t>Bottlenecks</a:t>
            </a:r>
            <a:r>
              <a:rPr lang="pt-BR" dirty="0"/>
              <a:t>”. In </a:t>
            </a:r>
            <a:r>
              <a:rPr lang="pt-BR" i="1" dirty="0"/>
              <a:t>2018 IEEE/CVF Conference on Computer Vision and </a:t>
            </a:r>
            <a:r>
              <a:rPr lang="pt-BR" i="1" dirty="0" err="1"/>
              <a:t>Pattern</a:t>
            </a:r>
            <a:r>
              <a:rPr lang="pt-BR" i="1" dirty="0"/>
              <a:t> </a:t>
            </a:r>
            <a:r>
              <a:rPr lang="pt-BR" i="1" dirty="0" err="1"/>
              <a:t>Recognition</a:t>
            </a:r>
            <a:r>
              <a:rPr lang="pt-BR" dirty="0"/>
              <a:t>, 4510–20. Salt Lake City, UT: IEEE, 2018. </a:t>
            </a:r>
            <a:r>
              <a:rPr lang="pt-BR" dirty="0">
                <a:hlinkClick r:id="rId3"/>
              </a:rPr>
              <a:t>https://doi.org/10.1109/CVPR.2018.00474</a:t>
            </a:r>
            <a:r>
              <a:rPr lang="pt-BR" dirty="0"/>
              <a:t>.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123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93155" y="2350424"/>
            <a:ext cx="9258300" cy="2069566"/>
          </a:xfrm>
        </p:spPr>
        <p:txBody>
          <a:bodyPr>
            <a:normAutofit/>
          </a:bodyPr>
          <a:lstStyle/>
          <a:p>
            <a:r>
              <a:rPr lang="pt-BR" sz="8000" dirty="0" smtClean="0"/>
              <a:t>Obrigado ! </a:t>
            </a:r>
            <a:endParaRPr lang="pt-BR" sz="8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842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Clevr</a:t>
            </a:r>
            <a:r>
              <a:rPr lang="pt-BR" dirty="0" smtClean="0"/>
              <a:t> </a:t>
            </a:r>
            <a:r>
              <a:rPr lang="pt-BR" dirty="0" err="1" smtClean="0"/>
              <a:t>Dataset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0266" y="1188243"/>
            <a:ext cx="10515600" cy="465296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0" dirty="0" smtClean="0"/>
              <a:t>CLEVR tem como base o </a:t>
            </a:r>
            <a:r>
              <a:rPr lang="pt-BR" b="0" u="sng" dirty="0" smtClean="0"/>
              <a:t>SHAPES </a:t>
            </a:r>
            <a:r>
              <a:rPr lang="pt-BR" b="0" dirty="0" err="1" smtClean="0"/>
              <a:t>dataset</a:t>
            </a:r>
            <a:r>
              <a:rPr lang="pt-BR" b="0" dirty="0" smtClean="0"/>
              <a:t> , mas possuem questões mais variadas e complexas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0" dirty="0" smtClean="0"/>
              <a:t>SHAPES contem 15,616 questões dentro delas 244 únicas  , já no CLEVR contem perto de um milhão de questões destas 853,444 são únicas 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0" dirty="0" smtClean="0"/>
              <a:t>A base CLEVR é composta por questões que envolvem raciocínios lógicos conforme o gráfico abaixo 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/>
              <a:t> 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3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322" y="3904218"/>
            <a:ext cx="3219450" cy="244792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864772" y="6352143"/>
            <a:ext cx="3681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https://arxiv.org/pdf/1612.06890.pdf</a:t>
            </a:r>
          </a:p>
        </p:txBody>
      </p:sp>
    </p:spTree>
    <p:extLst>
      <p:ext uri="{BB962C8B-B14F-4D97-AF65-F5344CB8AC3E}">
        <p14:creationId xmlns:p14="http://schemas.microsoft.com/office/powerpoint/2010/main" val="95705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– Geração da estrutura para testes 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0265" y="937147"/>
            <a:ext cx="11392343" cy="5419203"/>
          </a:xfrm>
        </p:spPr>
        <p:txBody>
          <a:bodyPr>
            <a:normAutofit/>
          </a:bodyPr>
          <a:lstStyle/>
          <a:p>
            <a:r>
              <a:rPr lang="pt-BR" sz="2400" b="0" dirty="0" smtClean="0"/>
              <a:t>A arquitetura deste testes foram idealizadas  baseando-se em  </a:t>
            </a:r>
            <a:r>
              <a:rPr lang="pt-BR" sz="2400" dirty="0" smtClean="0"/>
              <a:t>Larry, </a:t>
            </a:r>
            <a:r>
              <a:rPr lang="pt-BR" sz="2400" dirty="0" err="1" smtClean="0"/>
              <a:t>Dethas</a:t>
            </a:r>
            <a:r>
              <a:rPr lang="pt-BR" sz="2400" dirty="0" smtClean="0"/>
              <a:t> </a:t>
            </a:r>
            <a:r>
              <a:rPr lang="pt-BR" sz="2400" b="0" dirty="0" smtClean="0"/>
              <a:t>e </a:t>
            </a:r>
            <a:r>
              <a:rPr lang="pt-BR" sz="2400" b="0" dirty="0" err="1" smtClean="0"/>
              <a:t>Tomasz</a:t>
            </a:r>
            <a:r>
              <a:rPr lang="pt-BR" sz="2400" b="0" dirty="0" smtClean="0"/>
              <a:t> (2018) na qual consiste originalmente em duas </a:t>
            </a:r>
            <a:r>
              <a:rPr lang="pt-BR" sz="2400" b="0" dirty="0" err="1" smtClean="0"/>
              <a:t>RNNs</a:t>
            </a:r>
            <a:r>
              <a:rPr lang="pt-BR" sz="2400" b="0" dirty="0" smtClean="0"/>
              <a:t> , na qual a primeira serve para  codificar uma sequencia de símbolos em uma rede e a outra para decodificar a representação em outra saída de símbolos , conforme representada na figura 2 . </a:t>
            </a:r>
          </a:p>
          <a:p>
            <a:r>
              <a:rPr lang="pt-BR" sz="2400" b="0" dirty="0" smtClean="0"/>
              <a:t> </a:t>
            </a:r>
          </a:p>
          <a:p>
            <a:r>
              <a:rPr lang="pt-BR" sz="2400" b="0" dirty="0" smtClean="0"/>
              <a:t> 	</a:t>
            </a:r>
          </a:p>
          <a:p>
            <a:endParaRPr lang="pt-BR" sz="2400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4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564" y="2615677"/>
            <a:ext cx="8776704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2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– Geração da estrutura para testes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7433" y="964442"/>
            <a:ext cx="11625176" cy="5391908"/>
          </a:xfrm>
        </p:spPr>
        <p:txBody>
          <a:bodyPr>
            <a:normAutofit lnSpcReduction="10000"/>
          </a:bodyPr>
          <a:lstStyle/>
          <a:p>
            <a:r>
              <a:rPr lang="pt-BR" b="0" dirty="0" smtClean="0"/>
              <a:t> </a:t>
            </a:r>
            <a:r>
              <a:rPr lang="pt-BR" b="0" dirty="0" err="1"/>
              <a:t>I</a:t>
            </a:r>
            <a:r>
              <a:rPr lang="pt-BR" b="0" dirty="0" err="1" smtClean="0"/>
              <a:t>mage</a:t>
            </a:r>
            <a:r>
              <a:rPr lang="pt-BR" b="0" dirty="0" smtClean="0"/>
              <a:t> </a:t>
            </a:r>
            <a:r>
              <a:rPr lang="pt-BR" b="0" dirty="0" err="1" smtClean="0"/>
              <a:t>encoder</a:t>
            </a:r>
            <a:r>
              <a:rPr lang="pt-BR" b="0" dirty="0" smtClean="0"/>
              <a:t>  : Antes da decodificação da imagem  foi usando a técnica de </a:t>
            </a:r>
            <a:r>
              <a:rPr lang="pt-BR" b="0" dirty="0" err="1" smtClean="0"/>
              <a:t>padding</a:t>
            </a:r>
            <a:r>
              <a:rPr lang="pt-BR" b="0" dirty="0" smtClean="0"/>
              <a:t>, que consiste em criar uma moldura na imagem conforme imagem abaixo : </a:t>
            </a:r>
          </a:p>
          <a:p>
            <a:endParaRPr lang="pt-BR" b="0" dirty="0" smtClean="0"/>
          </a:p>
          <a:p>
            <a:endParaRPr lang="pt-BR" b="0" dirty="0"/>
          </a:p>
          <a:p>
            <a:endParaRPr lang="pt-BR" b="0" dirty="0" smtClean="0"/>
          </a:p>
          <a:p>
            <a:endParaRPr lang="pt-BR" b="0" dirty="0" smtClean="0"/>
          </a:p>
          <a:p>
            <a:endParaRPr lang="pt-BR" b="0" dirty="0"/>
          </a:p>
          <a:p>
            <a:r>
              <a:rPr lang="pt-BR" b="0" dirty="0" smtClean="0"/>
              <a:t>Após a aplicação desta </a:t>
            </a:r>
            <a:r>
              <a:rPr lang="pt-BR" b="0" dirty="0" err="1" smtClean="0"/>
              <a:t>ténica</a:t>
            </a:r>
            <a:r>
              <a:rPr lang="pt-BR" b="0" dirty="0" smtClean="0"/>
              <a:t> foi utilizada a arquitetura de rede mobilnetv2 da </a:t>
            </a:r>
            <a:r>
              <a:rPr lang="pt-BR" b="0" dirty="0" err="1" smtClean="0"/>
              <a:t>google</a:t>
            </a:r>
            <a:r>
              <a:rPr lang="pt-BR" b="0" dirty="0" smtClean="0"/>
              <a:t>  que segundo </a:t>
            </a:r>
            <a:r>
              <a:rPr lang="pt-BR" b="0" dirty="0" err="1" smtClean="0"/>
              <a:t>Sandller</a:t>
            </a:r>
            <a:r>
              <a:rPr lang="pt-BR" b="0" dirty="0" smtClean="0"/>
              <a:t> 2018 , tem uma alta performance no reconhecimento de imagem </a:t>
            </a:r>
            <a:r>
              <a:rPr lang="pt-BR" dirty="0" smtClean="0"/>
              <a:t> .</a:t>
            </a:r>
            <a:endParaRPr lang="pt-BR" b="0" dirty="0"/>
          </a:p>
          <a:p>
            <a:r>
              <a:rPr lang="pt-BR" b="0" dirty="0" smtClean="0"/>
              <a:t> 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5</a:t>
            </a:fld>
            <a:endParaRPr lang="pt-BR" dirty="0"/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4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2585350" cy="258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763" y="2110996"/>
            <a:ext cx="4559837" cy="190144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919" y="2418663"/>
            <a:ext cx="5429370" cy="124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3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– Geração da estrutura para testes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6</a:t>
            </a:fld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07433" y="964442"/>
            <a:ext cx="11625176" cy="5391908"/>
          </a:xfrm>
        </p:spPr>
        <p:txBody>
          <a:bodyPr>
            <a:normAutofit/>
          </a:bodyPr>
          <a:lstStyle/>
          <a:p>
            <a:r>
              <a:rPr lang="pt-BR" b="0" dirty="0" smtClean="0"/>
              <a:t> Para codificação do texto foi utilizado o </a:t>
            </a:r>
            <a:r>
              <a:rPr lang="pt-BR" b="0" dirty="0" err="1" smtClean="0"/>
              <a:t>GloVe</a:t>
            </a:r>
            <a:r>
              <a:rPr lang="pt-BR" b="0" dirty="0" smtClean="0"/>
              <a:t> </a:t>
            </a:r>
            <a:r>
              <a:rPr lang="pt-BR" b="0" dirty="0"/>
              <a:t>(vetores globais para representação de palavras) para codificar palavras </a:t>
            </a:r>
            <a:r>
              <a:rPr lang="pt-BR" b="0" dirty="0" smtClean="0"/>
              <a:t>interrogativas e uma LSTM </a:t>
            </a:r>
            <a:r>
              <a:rPr lang="pt-BR" b="0" dirty="0"/>
              <a:t>para produzir uma lista de saída codificada: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08" y="2939457"/>
            <a:ext cx="6149901" cy="1195814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1863083" y="4133168"/>
            <a:ext cx="2437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Inter"/>
              </a:rPr>
              <a:t>Source</a:t>
            </a:r>
            <a:r>
              <a:rPr lang="pt-BR" dirty="0">
                <a:latin typeface="Inter"/>
              </a:rPr>
              <a:t> : </a:t>
            </a:r>
            <a:r>
              <a:rPr lang="pt-BR" dirty="0" smtClean="0">
                <a:latin typeface="Inter"/>
              </a:rPr>
              <a:t>DESTA,2018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59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– </a:t>
            </a:r>
            <a:r>
              <a:rPr lang="pt-BR" dirty="0" smtClean="0"/>
              <a:t>Resumo da estrutura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3233" y="1188243"/>
            <a:ext cx="10515600" cy="465296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 Foi criado uma rede neural conforme </a:t>
            </a:r>
            <a:r>
              <a:rPr lang="pt-BR" dirty="0"/>
              <a:t> </a:t>
            </a:r>
            <a:r>
              <a:rPr lang="pt-BR" dirty="0" smtClean="0"/>
              <a:t>baseando no artigo de </a:t>
            </a:r>
            <a:r>
              <a:rPr lang="pt-BR" dirty="0" err="1" smtClean="0"/>
              <a:t>Dataz</a:t>
            </a:r>
            <a:r>
              <a:rPr lang="pt-BR" dirty="0" smtClean="0"/>
              <a:t>, </a:t>
            </a:r>
            <a:r>
              <a:rPr lang="pt-BR" dirty="0" err="1" smtClean="0"/>
              <a:t>leary,alterando</a:t>
            </a:r>
            <a:r>
              <a:rPr lang="pt-BR" dirty="0" smtClean="0"/>
              <a:t> apenas a rede neural de entrada para processamento de imagem para o mobile</a:t>
            </a:r>
          </a:p>
          <a:p>
            <a:r>
              <a:rPr lang="pt-BR" dirty="0" smtClean="0"/>
              <a:t>NetV2 , em síntese temos a arquitetura abaixo :</a:t>
            </a:r>
          </a:p>
          <a:p>
            <a:r>
              <a:rPr lang="pt-BR" b="0" dirty="0"/>
              <a:t>CNN – entrada da imagem, </a:t>
            </a:r>
            <a:r>
              <a:rPr lang="pt-BR" b="0" dirty="0" err="1"/>
              <a:t>pré</a:t>
            </a:r>
            <a:r>
              <a:rPr lang="pt-BR" b="0" dirty="0"/>
              <a:t> processamento</a:t>
            </a:r>
            <a:r>
              <a:rPr lang="pt-BR" dirty="0" smtClean="0"/>
              <a:t>  </a:t>
            </a:r>
          </a:p>
          <a:p>
            <a:r>
              <a:rPr lang="pt-BR" b="0" dirty="0" smtClean="0"/>
              <a:t>MobileNetV2 -&gt; para processamento das imagens </a:t>
            </a:r>
          </a:p>
          <a:p>
            <a:r>
              <a:rPr lang="pt-BR" b="0" dirty="0" smtClean="0"/>
              <a:t>RNN – processamento de texto </a:t>
            </a:r>
          </a:p>
          <a:p>
            <a:r>
              <a:rPr lang="pt-BR" b="0" dirty="0" smtClean="0"/>
              <a:t>LSMT-&gt; faz o processamento de todas redes </a:t>
            </a:r>
            <a:endParaRPr lang="pt-BR" b="0" dirty="0"/>
          </a:p>
          <a:p>
            <a:endParaRPr lang="pt-BR" dirty="0"/>
          </a:p>
          <a:p>
            <a:r>
              <a:rPr lang="pt-BR" dirty="0" smtClean="0"/>
              <a:t> 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409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Realizados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0" dirty="0" smtClean="0"/>
              <a:t>-&gt; foram criados 4 </a:t>
            </a:r>
            <a:r>
              <a:rPr lang="pt-BR" b="0" dirty="0" err="1" smtClean="0"/>
              <a:t>buckets</a:t>
            </a:r>
            <a:r>
              <a:rPr lang="pt-BR" b="0" dirty="0" smtClean="0"/>
              <a:t>, para separação da base de dados do </a:t>
            </a:r>
            <a:r>
              <a:rPr lang="pt-BR" b="0" dirty="0" err="1" smtClean="0"/>
              <a:t>cclever</a:t>
            </a:r>
            <a:r>
              <a:rPr lang="pt-BR" b="0" dirty="0" smtClean="0"/>
              <a:t> conforme descrito abaixo : </a:t>
            </a:r>
          </a:p>
          <a:p>
            <a:endParaRPr lang="pt-BR" b="0" dirty="0" smtClean="0"/>
          </a:p>
          <a:p>
            <a:r>
              <a:rPr lang="pt-BR" b="0" dirty="0" smtClean="0"/>
              <a:t> </a:t>
            </a:r>
            <a:r>
              <a:rPr lang="pt-BR" b="0" dirty="0" err="1" smtClean="0"/>
              <a:t>bucket</a:t>
            </a:r>
            <a:r>
              <a:rPr lang="pt-BR" b="0" dirty="0" smtClean="0"/>
              <a:t> 1 – 15%  (massa de testes e aprendizado )</a:t>
            </a:r>
          </a:p>
          <a:p>
            <a:r>
              <a:rPr lang="pt-BR" b="0" dirty="0"/>
              <a:t> </a:t>
            </a:r>
            <a:r>
              <a:rPr lang="pt-BR" b="0" dirty="0" err="1"/>
              <a:t>bucket</a:t>
            </a:r>
            <a:r>
              <a:rPr lang="pt-BR" b="0" dirty="0"/>
              <a:t> </a:t>
            </a:r>
            <a:r>
              <a:rPr lang="pt-BR" b="0" dirty="0" smtClean="0"/>
              <a:t>2 </a:t>
            </a:r>
            <a:r>
              <a:rPr lang="pt-BR" b="0" dirty="0"/>
              <a:t>– </a:t>
            </a:r>
            <a:r>
              <a:rPr lang="pt-BR" b="0" dirty="0" smtClean="0"/>
              <a:t>25</a:t>
            </a:r>
            <a:r>
              <a:rPr lang="pt-BR" b="0" dirty="0"/>
              <a:t>% (massa de testes e aprendizado )</a:t>
            </a:r>
          </a:p>
          <a:p>
            <a:r>
              <a:rPr lang="pt-BR" b="0" dirty="0" smtClean="0"/>
              <a:t> </a:t>
            </a:r>
            <a:r>
              <a:rPr lang="pt-BR" b="0" dirty="0" err="1" smtClean="0"/>
              <a:t>Bucket</a:t>
            </a:r>
            <a:r>
              <a:rPr lang="pt-BR" b="0" dirty="0" smtClean="0"/>
              <a:t> 3 – 50% </a:t>
            </a:r>
            <a:r>
              <a:rPr lang="pt-BR" b="0" dirty="0"/>
              <a:t>(massa de testes e aprendizado )</a:t>
            </a:r>
          </a:p>
          <a:p>
            <a:r>
              <a:rPr lang="pt-BR" b="0" dirty="0" smtClean="0"/>
              <a:t> </a:t>
            </a:r>
            <a:r>
              <a:rPr lang="pt-BR" b="0" dirty="0" err="1" smtClean="0"/>
              <a:t>Bucket</a:t>
            </a:r>
            <a:r>
              <a:rPr lang="pt-BR" b="0" dirty="0" smtClean="0"/>
              <a:t> 4 – 75% </a:t>
            </a:r>
            <a:r>
              <a:rPr lang="pt-BR" b="0" dirty="0"/>
              <a:t>(massa de testes e aprendizado )</a:t>
            </a:r>
          </a:p>
          <a:p>
            <a:r>
              <a:rPr lang="pt-BR" b="0" dirty="0" smtClean="0"/>
              <a:t> </a:t>
            </a:r>
            <a:r>
              <a:rPr lang="pt-BR" b="0" dirty="0" err="1" smtClean="0"/>
              <a:t>Bucket</a:t>
            </a:r>
            <a:r>
              <a:rPr lang="pt-BR" b="0" dirty="0" smtClean="0"/>
              <a:t> 6 – 100 % </a:t>
            </a:r>
            <a:r>
              <a:rPr lang="pt-BR" b="0" dirty="0"/>
              <a:t>(massa de testes e aprendizado )</a:t>
            </a:r>
          </a:p>
          <a:p>
            <a:endParaRPr lang="pt-BR" b="0" dirty="0" smtClean="0"/>
          </a:p>
          <a:p>
            <a:endParaRPr lang="pt-BR" b="0" dirty="0" smtClean="0"/>
          </a:p>
          <a:p>
            <a:r>
              <a:rPr lang="pt-BR" dirty="0"/>
              <a:t> </a:t>
            </a:r>
            <a:r>
              <a:rPr lang="pt-BR" dirty="0" smtClean="0"/>
              <a:t>  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481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0266" y="950794"/>
            <a:ext cx="10515600" cy="4652963"/>
          </a:xfrm>
        </p:spPr>
        <p:txBody>
          <a:bodyPr>
            <a:normAutofit/>
          </a:bodyPr>
          <a:lstStyle/>
          <a:p>
            <a:r>
              <a:rPr lang="pt-BR" dirty="0" smtClean="0"/>
              <a:t>Ao se executar com duas épocas , tivemos os gráficos abaixo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                        15%                                                         25%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14EB-223E-495E-93EA-4AA64DE8DADD}" type="slidenum">
              <a:rPr lang="pt-BR" smtClean="0"/>
              <a:t>9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96" y="1283970"/>
            <a:ext cx="3346131" cy="223075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740" y="1129392"/>
            <a:ext cx="3664101" cy="2442734"/>
          </a:xfrm>
          <a:prstGeom prst="rect">
            <a:avLst/>
          </a:prstGeom>
        </p:spPr>
      </p:pic>
      <p:pic>
        <p:nvPicPr>
          <p:cNvPr id="7" name="Espaço Reservado para Conteúdo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75" y="3701092"/>
            <a:ext cx="3418441" cy="227896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427" y="3745251"/>
            <a:ext cx="3418441" cy="2278961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2294476" y="6094275"/>
            <a:ext cx="811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/>
              <a:t>50%</a:t>
            </a:r>
            <a:endParaRPr lang="pt-BR" sz="2800" b="1" dirty="0"/>
          </a:p>
        </p:txBody>
      </p:sp>
      <p:sp>
        <p:nvSpPr>
          <p:cNvPr id="10" name="Retângulo 9"/>
          <p:cNvSpPr/>
          <p:nvPr/>
        </p:nvSpPr>
        <p:spPr>
          <a:xfrm>
            <a:off x="7668926" y="6081327"/>
            <a:ext cx="811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/>
              <a:t>75%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45548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29303</TotalTime>
  <Words>1104</Words>
  <Application>Microsoft Office PowerPoint</Application>
  <PresentationFormat>Widescreen</PresentationFormat>
  <Paragraphs>144</Paragraphs>
  <Slides>21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inherit</vt:lpstr>
      <vt:lpstr>Inter</vt:lpstr>
      <vt:lpstr>Tema do Office</vt:lpstr>
      <vt:lpstr>1_Tema do Office</vt:lpstr>
      <vt:lpstr>Redução curva de aprendizado em tutoriais inteligentes utilizando aprendizado por reforço para calibração da base de conhecimento</vt:lpstr>
      <vt:lpstr>Introdução</vt:lpstr>
      <vt:lpstr>Clevr Dataset </vt:lpstr>
      <vt:lpstr>Teste – Geração da estrutura para testes  </vt:lpstr>
      <vt:lpstr>Teste – Geração da estrutura para testes </vt:lpstr>
      <vt:lpstr>Teste – Geração da estrutura para testes </vt:lpstr>
      <vt:lpstr>Teste – Resumo da estrutura</vt:lpstr>
      <vt:lpstr>Testes Realizados </vt:lpstr>
      <vt:lpstr>Resultados </vt:lpstr>
      <vt:lpstr>Apresentação do PowerPoint</vt:lpstr>
      <vt:lpstr>Com 6 épocas </vt:lpstr>
      <vt:lpstr>Execução e armazenamento da rede</vt:lpstr>
      <vt:lpstr>Programa para testes</vt:lpstr>
      <vt:lpstr>Resultado </vt:lpstr>
      <vt:lpstr>Analise da base de dados e conclusões </vt:lpstr>
      <vt:lpstr>Apresentação do PowerPoint</vt:lpstr>
      <vt:lpstr>Testes rodando no momento </vt:lpstr>
      <vt:lpstr>Testes que gostaria de fazer </vt:lpstr>
      <vt:lpstr>Perguntas que gostaria de responder</vt:lpstr>
      <vt:lpstr>Referencia </vt:lpstr>
      <vt:lpstr>Obrigado 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Glauber Santos</dc:creator>
  <cp:lastModifiedBy>Admin</cp:lastModifiedBy>
  <cp:revision>138</cp:revision>
  <dcterms:created xsi:type="dcterms:W3CDTF">2020-07-03T01:15:50Z</dcterms:created>
  <dcterms:modified xsi:type="dcterms:W3CDTF">2021-07-21T03:06:04Z</dcterms:modified>
</cp:coreProperties>
</file>