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9"/>
  </p:notesMasterIdLst>
  <p:sldIdLst>
    <p:sldId id="256" r:id="rId3"/>
    <p:sldId id="285" r:id="rId4"/>
    <p:sldId id="286" r:id="rId5"/>
    <p:sldId id="288" r:id="rId6"/>
    <p:sldId id="290" r:id="rId7"/>
    <p:sldId id="291" r:id="rId8"/>
    <p:sldId id="284" r:id="rId9"/>
    <p:sldId id="292" r:id="rId10"/>
    <p:sldId id="304" r:id="rId11"/>
    <p:sldId id="297" r:id="rId12"/>
    <p:sldId id="300" r:id="rId13"/>
    <p:sldId id="302" r:id="rId14"/>
    <p:sldId id="303" r:id="rId15"/>
    <p:sldId id="301" r:id="rId16"/>
    <p:sldId id="289" r:id="rId17"/>
    <p:sldId id="28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B9"/>
    <a:srgbClr val="F89A39"/>
    <a:srgbClr val="30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712" autoAdjust="0"/>
  </p:normalViewPr>
  <p:slideViewPr>
    <p:cSldViewPr snapToGrid="0">
      <p:cViewPr>
        <p:scale>
          <a:sx n="50" d="100"/>
          <a:sy n="50" d="100"/>
        </p:scale>
        <p:origin x="143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2F47-44AA-42DC-B158-B16CFB7ECC09}" type="datetimeFigureOut">
              <a:rPr lang="pt-BR" smtClean="0"/>
              <a:t>02/08/2021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FA98-5C7E-4375-8E7B-2AD5829C52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1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54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56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7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47900" y="1562634"/>
            <a:ext cx="9258300" cy="2069566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Achatamento na curva de aprendizado em tutores inteligentes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042309"/>
            <a:ext cx="84582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F89A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Orientador : Dr. </a:t>
            </a:r>
            <a:r>
              <a:rPr lang="pt-BR" dirty="0" err="1" smtClean="0"/>
              <a:t>Validinei</a:t>
            </a:r>
            <a:r>
              <a:rPr lang="pt-BR" dirty="0" smtClean="0"/>
              <a:t> Freire da Silva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7053693" y="168514"/>
            <a:ext cx="498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/>
              <a:t>Programa de Pós-Graduação em Sistemas de Informação</a:t>
            </a:r>
          </a:p>
          <a:p>
            <a:pPr algn="r"/>
            <a:r>
              <a:rPr lang="pt-BR" sz="1600" b="1" dirty="0" smtClean="0"/>
              <a:t>Escola</a:t>
            </a:r>
            <a:r>
              <a:rPr lang="pt-BR" sz="1600" b="1" baseline="0" dirty="0" smtClean="0"/>
              <a:t> de Artes, Ciências e Humanidades</a:t>
            </a:r>
          </a:p>
          <a:p>
            <a:pPr algn="r"/>
            <a:r>
              <a:rPr lang="pt-BR" sz="1600" b="1" baseline="0" dirty="0" smtClean="0"/>
              <a:t>Universidade de São Paulo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5" y="107989"/>
            <a:ext cx="2603505" cy="9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EB9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1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33" y="0"/>
            <a:ext cx="10981267" cy="6730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11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9532" y="1709738"/>
            <a:ext cx="8466668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39532" y="4589463"/>
            <a:ext cx="8466668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89A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661183"/>
            <a:ext cx="12192000" cy="58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126609"/>
            <a:ext cx="778086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87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133" y="0"/>
            <a:ext cx="11008255" cy="759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254983"/>
            <a:ext cx="10981267" cy="121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6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623" y="-200680"/>
            <a:ext cx="10786533" cy="1202267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7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266" y="-200151"/>
            <a:ext cx="10786534" cy="119380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9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" y="1"/>
            <a:ext cx="12204000" cy="12153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EB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bariscarballo@gmail.com" TargetMode="External"/><Relationship Id="rId2" Type="http://schemas.openxmlformats.org/officeDocument/2006/relationships/hyperlink" Target="mailto:sabariscarballo@usp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VPR.2018.00474" TargetMode="External"/><Relationship Id="rId2" Type="http://schemas.openxmlformats.org/officeDocument/2006/relationships/hyperlink" Target="https://doi.org/10.1109/WACV.2018.002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08739" y="3927232"/>
            <a:ext cx="8458200" cy="2368060"/>
          </a:xfrm>
        </p:spPr>
        <p:txBody>
          <a:bodyPr>
            <a:normAutofit/>
          </a:bodyPr>
          <a:lstStyle/>
          <a:p>
            <a:r>
              <a:rPr lang="pt-BR" dirty="0" smtClean="0"/>
              <a:t>Marcelo Sabaris Carballo Pinto </a:t>
            </a:r>
          </a:p>
          <a:p>
            <a:r>
              <a:rPr lang="pt-BR" sz="2000" dirty="0" smtClean="0">
                <a:hlinkClick r:id="rId2"/>
              </a:rPr>
              <a:t>sabariscarballo@usp.br</a:t>
            </a:r>
            <a:r>
              <a:rPr lang="pt-BR" sz="2000" dirty="0" smtClean="0"/>
              <a:t> / </a:t>
            </a:r>
            <a:r>
              <a:rPr lang="pt-BR" sz="2000" dirty="0" smtClean="0">
                <a:hlinkClick r:id="rId3"/>
              </a:rPr>
              <a:t>sabariscarballo@gmail.com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Tipo de orientação : Mestrado </a:t>
            </a:r>
          </a:p>
          <a:p>
            <a:endParaRPr lang="pt-BR" dirty="0" smtClean="0"/>
          </a:p>
          <a:p>
            <a:r>
              <a:rPr lang="pt-BR" dirty="0" smtClean="0"/>
              <a:t>Orientador: Dr. Valdinei Freire Silva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</a:t>
            </a:fld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2247900" y="1562634"/>
            <a:ext cx="9258300" cy="2069566"/>
          </a:xfrm>
        </p:spPr>
        <p:txBody>
          <a:bodyPr>
            <a:normAutofit fontScale="90000"/>
          </a:bodyPr>
          <a:lstStyle/>
          <a:p>
            <a:r>
              <a:rPr lang="pt-BR" b="0" dirty="0" smtClean="0"/>
              <a:t>Redução curva </a:t>
            </a:r>
            <a:r>
              <a:rPr lang="pt-BR" b="0" dirty="0"/>
              <a:t>de aprendizado </a:t>
            </a:r>
            <a:r>
              <a:rPr lang="pt-BR" b="0" dirty="0" smtClean="0"/>
              <a:t>em </a:t>
            </a:r>
            <a:r>
              <a:rPr lang="pt-BR" b="0" dirty="0"/>
              <a:t>tutoriais </a:t>
            </a:r>
            <a:r>
              <a:rPr lang="pt-BR" b="0" dirty="0" smtClean="0"/>
              <a:t>inteligentes utilizando aprendizado por reforço para calibração da base de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para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1188243"/>
            <a:ext cx="10515600" cy="4652963"/>
          </a:xfrm>
        </p:spPr>
        <p:txBody>
          <a:bodyPr/>
          <a:lstStyle/>
          <a:p>
            <a:r>
              <a:rPr lang="pt-BR" dirty="0" smtClean="0"/>
              <a:t>-&gt; Após a obtenção das redes emulando diferentes cognições , foi feito u programa em </a:t>
            </a:r>
            <a:r>
              <a:rPr lang="pt-BR" dirty="0" err="1" smtClean="0"/>
              <a:t>python</a:t>
            </a:r>
            <a:r>
              <a:rPr lang="pt-BR" dirty="0" smtClean="0"/>
              <a:t> para leitura das redes geradas e geração de arquivos com as predições das questões já expostas para a rede em questão </a:t>
            </a:r>
          </a:p>
          <a:p>
            <a:r>
              <a:rPr lang="pt-BR" dirty="0" smtClean="0"/>
              <a:t>-&gt; Com o arquivo com os acertos e erros de cada rede, foi desenvolvido um programa para carregamento a base de dados e assim , fazer o cruzamento das informações usando o </a:t>
            </a:r>
            <a:r>
              <a:rPr lang="pt-BR" dirty="0" err="1" smtClean="0"/>
              <a:t>pivot</a:t>
            </a:r>
            <a:r>
              <a:rPr lang="pt-BR" dirty="0" smtClean="0"/>
              <a:t> do </a:t>
            </a:r>
            <a:r>
              <a:rPr lang="pt-BR" dirty="0" err="1" smtClean="0"/>
              <a:t>PostGree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5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7950" y="1188243"/>
            <a:ext cx="10515600" cy="4652963"/>
          </a:xfrm>
        </p:spPr>
        <p:txBody>
          <a:bodyPr/>
          <a:lstStyle/>
          <a:p>
            <a:r>
              <a:rPr lang="pt-BR" dirty="0" smtClean="0"/>
              <a:t>A quantidade de épocas na qual a rede é submetida  não tem </a:t>
            </a:r>
            <a:r>
              <a:rPr lang="pt-BR" dirty="0" smtClean="0"/>
              <a:t>uma proporção direta </a:t>
            </a:r>
            <a:r>
              <a:rPr lang="pt-BR" dirty="0" smtClean="0"/>
              <a:t>na acurácia da rede </a:t>
            </a:r>
          </a:p>
          <a:p>
            <a:endParaRPr lang="pt-BR" dirty="0" smtClean="0"/>
          </a:p>
          <a:p>
            <a:r>
              <a:rPr lang="pt-BR" dirty="0"/>
              <a:t>A quantidade de </a:t>
            </a:r>
            <a:r>
              <a:rPr lang="pt-BR" dirty="0" smtClean="0"/>
              <a:t>questões submetida a rede não tem </a:t>
            </a:r>
            <a:r>
              <a:rPr lang="pt-BR" dirty="0"/>
              <a:t>uma </a:t>
            </a:r>
            <a:r>
              <a:rPr lang="pt-BR" dirty="0" smtClean="0"/>
              <a:t>proporção direta na </a:t>
            </a:r>
            <a:r>
              <a:rPr lang="pt-BR" dirty="0"/>
              <a:t>acurácia da </a:t>
            </a:r>
            <a:r>
              <a:rPr lang="pt-BR" dirty="0" smtClean="0"/>
              <a:t>rede </a:t>
            </a:r>
          </a:p>
          <a:p>
            <a:endParaRPr lang="pt-BR" dirty="0"/>
          </a:p>
          <a:p>
            <a:r>
              <a:rPr lang="pt-BR" dirty="0" smtClean="0"/>
              <a:t>A acurácia apurada pela função de entropia cruzada utilizada nestes experimentos podem gerar falsos positivos e gerar uma diferença de até 10 % na sua eficácia 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rodando no momento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dirty="0" smtClean="0"/>
              <a:t>buscando uma apuraria superior a 80 % nos </a:t>
            </a:r>
            <a:r>
              <a:rPr lang="pt-BR" dirty="0" err="1" smtClean="0"/>
              <a:t>buckets</a:t>
            </a:r>
            <a:r>
              <a:rPr lang="pt-BR" dirty="0" smtClean="0"/>
              <a:t> </a:t>
            </a:r>
            <a:r>
              <a:rPr lang="pt-BR" dirty="0" err="1" smtClean="0"/>
              <a:t>epscificados</a:t>
            </a:r>
            <a:r>
              <a:rPr lang="pt-BR" dirty="0" smtClean="0"/>
              <a:t> superiormente </a:t>
            </a:r>
          </a:p>
          <a:p>
            <a:r>
              <a:rPr lang="pt-BR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8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que gostaria de fazer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Pegar uma rede calibrada com um certo grau de assertividade (acurácia ) </a:t>
            </a:r>
          </a:p>
          <a:p>
            <a:r>
              <a:rPr lang="pt-BR" dirty="0" smtClean="0"/>
              <a:t>Pegar as questões que as duas subsequentes acertaram </a:t>
            </a:r>
          </a:p>
          <a:p>
            <a:r>
              <a:rPr lang="pt-BR" dirty="0" smtClean="0"/>
              <a:t>Submeter a rede as questões que foram acertadas </a:t>
            </a:r>
          </a:p>
          <a:p>
            <a:r>
              <a:rPr lang="pt-BR" dirty="0" smtClean="0"/>
              <a:t>Verificar se isso, faria a rede aprender mais rápido e com melhor eficácia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que gostaria de responder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-&gt; a ordem das questões interferem no aprendizado da rede ? </a:t>
            </a:r>
          </a:p>
          <a:p>
            <a:r>
              <a:rPr lang="pt-BR" dirty="0" smtClean="0"/>
              <a:t>-&gt; continuando </a:t>
            </a:r>
            <a:r>
              <a:rPr lang="pt-BR" dirty="0"/>
              <a:t>o artigo de </a:t>
            </a:r>
            <a:r>
              <a:rPr lang="pt-BR" dirty="0" err="1" smtClean="0"/>
              <a:t>Kimberly</a:t>
            </a:r>
            <a:r>
              <a:rPr lang="pt-BR" dirty="0"/>
              <a:t> </a:t>
            </a:r>
            <a:r>
              <a:rPr lang="pt-BR" dirty="0" smtClean="0"/>
              <a:t>2017, o agente-x pode ter as recompensas direto no que foi apurado pela rede , sendo assim tendo uma melhor eficácia na ordem de apresentação das questões ao aluno pelo tutor inteligente ?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6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-Desta</a:t>
            </a:r>
            <a:r>
              <a:rPr lang="pt-BR" dirty="0"/>
              <a:t>, </a:t>
            </a:r>
            <a:r>
              <a:rPr lang="pt-BR" dirty="0" err="1"/>
              <a:t>Mikyas</a:t>
            </a:r>
            <a:r>
              <a:rPr lang="pt-BR" dirty="0"/>
              <a:t> T., Larry Chen, e </a:t>
            </a:r>
            <a:r>
              <a:rPr lang="pt-BR" dirty="0" err="1"/>
              <a:t>Tomasz</a:t>
            </a:r>
            <a:r>
              <a:rPr lang="pt-BR" dirty="0"/>
              <a:t> </a:t>
            </a:r>
            <a:r>
              <a:rPr lang="pt-BR" dirty="0" err="1"/>
              <a:t>Kornuta</a:t>
            </a:r>
            <a:r>
              <a:rPr lang="pt-BR" dirty="0"/>
              <a:t>. “</a:t>
            </a:r>
            <a:r>
              <a:rPr lang="pt-BR" dirty="0" err="1"/>
              <a:t>Object</a:t>
            </a:r>
            <a:r>
              <a:rPr lang="pt-BR" dirty="0"/>
              <a:t>-Based </a:t>
            </a:r>
            <a:r>
              <a:rPr lang="pt-BR" dirty="0" err="1"/>
              <a:t>Reasoning</a:t>
            </a:r>
            <a:r>
              <a:rPr lang="pt-BR" dirty="0"/>
              <a:t> in VQA”. In </a:t>
            </a:r>
            <a:r>
              <a:rPr lang="pt-BR" i="1" dirty="0"/>
              <a:t>2018 IEEE </a:t>
            </a:r>
            <a:r>
              <a:rPr lang="pt-BR" i="1" dirty="0" err="1"/>
              <a:t>Winter</a:t>
            </a:r>
            <a:r>
              <a:rPr lang="pt-BR" i="1" dirty="0"/>
              <a:t> Conference on Applications of Computer Vision (WACV)</a:t>
            </a:r>
            <a:r>
              <a:rPr lang="pt-BR" dirty="0"/>
              <a:t>, 1814–23. Lake </a:t>
            </a:r>
            <a:r>
              <a:rPr lang="pt-BR" dirty="0" err="1"/>
              <a:t>Tahoe</a:t>
            </a:r>
            <a:r>
              <a:rPr lang="pt-BR" dirty="0"/>
              <a:t>, NV: IEEE, 2018. </a:t>
            </a:r>
            <a:r>
              <a:rPr lang="pt-BR" dirty="0">
                <a:hlinkClick r:id="rId2"/>
              </a:rPr>
              <a:t>https://doi.org/10.1109/WACV.2018.00201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200" y="338435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Sandler, Mark, Andrew Howard, </a:t>
            </a:r>
            <a:r>
              <a:rPr lang="pt-BR" dirty="0" err="1"/>
              <a:t>Menglong</a:t>
            </a:r>
            <a:r>
              <a:rPr lang="pt-BR" dirty="0"/>
              <a:t> Zhu, Andrey </a:t>
            </a:r>
            <a:r>
              <a:rPr lang="pt-BR" dirty="0" err="1"/>
              <a:t>Zhmoginov</a:t>
            </a:r>
            <a:r>
              <a:rPr lang="pt-BR" dirty="0"/>
              <a:t>, e </a:t>
            </a:r>
            <a:r>
              <a:rPr lang="pt-BR" dirty="0" err="1"/>
              <a:t>Liang</a:t>
            </a:r>
            <a:r>
              <a:rPr lang="pt-BR" dirty="0"/>
              <a:t>-Chieh Chen. “MobileNetV2: </a:t>
            </a:r>
            <a:r>
              <a:rPr lang="pt-BR" dirty="0" err="1"/>
              <a:t>Inverted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 and Linear </a:t>
            </a:r>
            <a:r>
              <a:rPr lang="pt-BR" dirty="0" err="1"/>
              <a:t>Bottlenecks</a:t>
            </a:r>
            <a:r>
              <a:rPr lang="pt-BR" dirty="0"/>
              <a:t>”. In </a:t>
            </a:r>
            <a:r>
              <a:rPr lang="pt-BR" i="1" dirty="0"/>
              <a:t>2018 IEEE/CVF Conference on Computer Vision and 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dirty="0"/>
              <a:t>, 4510–20. Salt Lake City, UT: IEEE, 2018. </a:t>
            </a:r>
            <a:r>
              <a:rPr lang="pt-BR" dirty="0">
                <a:hlinkClick r:id="rId3"/>
              </a:rPr>
              <a:t>https://doi.org/10.1109/CVPR.2018.00474</a:t>
            </a:r>
            <a:r>
              <a:rPr lang="pt-BR" dirty="0"/>
              <a:t>.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12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3155" y="2350424"/>
            <a:ext cx="9258300" cy="2069566"/>
          </a:xfrm>
        </p:spPr>
        <p:txBody>
          <a:bodyPr>
            <a:normAutofit/>
          </a:bodyPr>
          <a:lstStyle/>
          <a:p>
            <a:r>
              <a:rPr lang="pt-BR" sz="8000" dirty="0" smtClean="0"/>
              <a:t>Obrigado ! </a:t>
            </a:r>
            <a:endParaRPr lang="pt-BR" sz="8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5245" y="1188243"/>
            <a:ext cx="10515600" cy="4652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O estudo foi realizado utilizando a base de dados</a:t>
            </a:r>
            <a:r>
              <a:rPr lang="pt-BR" dirty="0" smtClean="0"/>
              <a:t> </a:t>
            </a:r>
            <a:r>
              <a:rPr lang="pt-BR" b="0" dirty="0" smtClean="0"/>
              <a:t>CLEVR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en-US" b="0" dirty="0"/>
              <a:t>A Diagnostic Dataset </a:t>
            </a:r>
            <a:r>
              <a:rPr lang="en-US" b="0" dirty="0" smtClean="0"/>
              <a:t>for Compositional </a:t>
            </a:r>
            <a:r>
              <a:rPr lang="en-US" b="0" dirty="0"/>
              <a:t>Language and Elementary Visual </a:t>
            </a:r>
            <a:r>
              <a:rPr lang="en-US" b="0" dirty="0" smtClean="0"/>
              <a:t>Reasoning)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base é constituída por questões de exploração do ambiente , na qual tentam extrair do ambiente questões de raciocínio simples e complexas. (VQA)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principal diferença desta base em relação a outras já existentes de VQA são : </a:t>
            </a:r>
            <a:endParaRPr lang="pt-BR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>
                <a:solidFill>
                  <a:srgbClr val="202124"/>
                </a:solidFill>
                <a:latin typeface="inherit"/>
              </a:rPr>
              <a:t>minimiza as tendências de conjuntos de dados VQA </a:t>
            </a:r>
            <a:r>
              <a:rPr lang="pt-PT" b="0" dirty="0" smtClean="0">
                <a:solidFill>
                  <a:srgbClr val="202124"/>
                </a:solidFill>
                <a:latin typeface="inherit"/>
              </a:rPr>
              <a:t>anteriores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>
                <a:solidFill>
                  <a:srgbClr val="202124"/>
                </a:solidFill>
                <a:latin typeface="inherit"/>
              </a:rPr>
              <a:t>a natureza sintética de CLEVR e anotações detalhadas facilitam análises aprofundadas de raciocínio</a:t>
            </a:r>
            <a:endParaRPr lang="pt-PT" b="0" dirty="0" smtClean="0">
              <a:solidFill>
                <a:srgbClr val="202124"/>
              </a:solidFill>
              <a:latin typeface="inheri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8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Clevr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6" y="1188243"/>
            <a:ext cx="10515600" cy="4652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CLEVR tem como base o </a:t>
            </a:r>
            <a:r>
              <a:rPr lang="pt-BR" b="0" u="sng" dirty="0" smtClean="0"/>
              <a:t>SHAPES </a:t>
            </a:r>
            <a:r>
              <a:rPr lang="pt-BR" b="0" u="sng" dirty="0" smtClean="0"/>
              <a:t> </a:t>
            </a:r>
            <a:r>
              <a:rPr lang="pt-BR" b="0" dirty="0" err="1" smtClean="0"/>
              <a:t>dataset</a:t>
            </a:r>
            <a:r>
              <a:rPr lang="pt-BR" b="0" dirty="0" smtClean="0"/>
              <a:t> </a:t>
            </a:r>
            <a:r>
              <a:rPr lang="pt-BR" b="0" dirty="0" smtClean="0"/>
              <a:t>, mas possuem questões mais variadas e complexas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SHAPES contem 15,616 questões dentro delas 244 únicas  , já no CLEVR contem perto de um milhão de questões destas 853,444 são únicas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base CLEVR é composta por questões que envolvem raciocínios lógicos conforme o gráfico abaixo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22" y="3904218"/>
            <a:ext cx="3219450" cy="24479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864772" y="6352143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https://arxiv.org/pdf/1612.06890.pdf</a:t>
            </a:r>
          </a:p>
        </p:txBody>
      </p:sp>
    </p:spTree>
    <p:extLst>
      <p:ext uri="{BB962C8B-B14F-4D97-AF65-F5344CB8AC3E}">
        <p14:creationId xmlns:p14="http://schemas.microsoft.com/office/powerpoint/2010/main" val="9570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– Geração da estrutura para testes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5" y="937147"/>
            <a:ext cx="11392343" cy="5419203"/>
          </a:xfrm>
        </p:spPr>
        <p:txBody>
          <a:bodyPr>
            <a:normAutofit/>
          </a:bodyPr>
          <a:lstStyle/>
          <a:p>
            <a:r>
              <a:rPr lang="pt-BR" sz="2400" b="0" dirty="0" smtClean="0"/>
              <a:t>A arquitetura deste testes foram idealizadas  baseando-se em  </a:t>
            </a:r>
            <a:r>
              <a:rPr lang="pt-BR" sz="2400" dirty="0" smtClean="0"/>
              <a:t>Larry, </a:t>
            </a:r>
            <a:r>
              <a:rPr lang="pt-BR" sz="2400" dirty="0" err="1" smtClean="0"/>
              <a:t>Dethas</a:t>
            </a:r>
            <a:r>
              <a:rPr lang="pt-BR" sz="2400" dirty="0" smtClean="0"/>
              <a:t> </a:t>
            </a:r>
            <a:r>
              <a:rPr lang="pt-BR" sz="2400" b="0" dirty="0" smtClean="0"/>
              <a:t>e </a:t>
            </a:r>
            <a:r>
              <a:rPr lang="pt-BR" sz="2400" b="0" dirty="0" err="1" smtClean="0"/>
              <a:t>Tomasz</a:t>
            </a:r>
            <a:r>
              <a:rPr lang="pt-BR" sz="2400" b="0" dirty="0" smtClean="0"/>
              <a:t> (2018) na qual consiste originalmente em duas </a:t>
            </a:r>
            <a:r>
              <a:rPr lang="pt-BR" sz="2400" b="0" dirty="0" err="1" smtClean="0"/>
              <a:t>RNNs</a:t>
            </a:r>
            <a:r>
              <a:rPr lang="pt-BR" sz="2400" b="0" dirty="0" smtClean="0"/>
              <a:t> , na qual a primeira serve para  codificar uma sequencia de símbolos em uma rede e a outra para decodificar a representação em outra saída de símbolos , conforme representada na figura 2 . </a:t>
            </a:r>
          </a:p>
          <a:p>
            <a:r>
              <a:rPr lang="pt-BR" sz="2400" b="0" dirty="0" smtClean="0"/>
              <a:t> </a:t>
            </a:r>
          </a:p>
          <a:p>
            <a:r>
              <a:rPr lang="pt-BR" sz="2400" b="0" dirty="0" smtClean="0"/>
              <a:t> 	</a:t>
            </a:r>
          </a:p>
          <a:p>
            <a:endParaRPr lang="pt-BR" sz="24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64" y="2615677"/>
            <a:ext cx="877670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Geração da estrutura para testes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64442"/>
            <a:ext cx="11625176" cy="5391908"/>
          </a:xfrm>
        </p:spPr>
        <p:txBody>
          <a:bodyPr>
            <a:normAutofit lnSpcReduction="10000"/>
          </a:bodyPr>
          <a:lstStyle/>
          <a:p>
            <a:r>
              <a:rPr lang="pt-BR" b="0" dirty="0" smtClean="0"/>
              <a:t> </a:t>
            </a:r>
            <a:r>
              <a:rPr lang="pt-BR" b="0" dirty="0" err="1"/>
              <a:t>I</a:t>
            </a:r>
            <a:r>
              <a:rPr lang="pt-BR" b="0" dirty="0" err="1" smtClean="0"/>
              <a:t>mage</a:t>
            </a:r>
            <a:r>
              <a:rPr lang="pt-BR" b="0" dirty="0" smtClean="0"/>
              <a:t> </a:t>
            </a:r>
            <a:r>
              <a:rPr lang="pt-BR" b="0" dirty="0" err="1" smtClean="0"/>
              <a:t>encoder</a:t>
            </a:r>
            <a:r>
              <a:rPr lang="pt-BR" b="0" dirty="0" smtClean="0"/>
              <a:t>  : Antes da decodificação da imagem  foi usando a técnica de </a:t>
            </a:r>
            <a:r>
              <a:rPr lang="pt-BR" b="0" dirty="0" err="1" smtClean="0"/>
              <a:t>padding</a:t>
            </a:r>
            <a:r>
              <a:rPr lang="pt-BR" b="0" dirty="0" smtClean="0"/>
              <a:t>, que consiste em criar uma moldura na imagem conforme imagem abaixo : </a:t>
            </a:r>
          </a:p>
          <a:p>
            <a:endParaRPr lang="pt-BR" b="0" dirty="0" smtClean="0"/>
          </a:p>
          <a:p>
            <a:endParaRPr lang="pt-BR" b="0" dirty="0"/>
          </a:p>
          <a:p>
            <a:endParaRPr lang="pt-BR" b="0" dirty="0" smtClean="0"/>
          </a:p>
          <a:p>
            <a:endParaRPr lang="pt-BR" b="0" dirty="0" smtClean="0"/>
          </a:p>
          <a:p>
            <a:endParaRPr lang="pt-BR" b="0" dirty="0"/>
          </a:p>
          <a:p>
            <a:r>
              <a:rPr lang="pt-BR" b="0" dirty="0" smtClean="0"/>
              <a:t>Após a aplicação desta </a:t>
            </a:r>
            <a:r>
              <a:rPr lang="pt-BR" b="0" dirty="0" err="1" smtClean="0"/>
              <a:t>ténica</a:t>
            </a:r>
            <a:r>
              <a:rPr lang="pt-BR" b="0" dirty="0" smtClean="0"/>
              <a:t> foi utilizada a arquitetura de rede mobilnetv2 da </a:t>
            </a:r>
            <a:r>
              <a:rPr lang="pt-BR" b="0" dirty="0" err="1" smtClean="0"/>
              <a:t>google</a:t>
            </a:r>
            <a:r>
              <a:rPr lang="pt-BR" b="0" dirty="0" smtClean="0"/>
              <a:t>  que segundo </a:t>
            </a:r>
            <a:r>
              <a:rPr lang="pt-BR" b="0" dirty="0" err="1" smtClean="0"/>
              <a:t>Sandller</a:t>
            </a:r>
            <a:r>
              <a:rPr lang="pt-BR" b="0" dirty="0" smtClean="0"/>
              <a:t> 2018 , tem uma alta performance no reconhecimento de imagem </a:t>
            </a:r>
            <a:r>
              <a:rPr lang="pt-BR" dirty="0" smtClean="0"/>
              <a:t> .</a:t>
            </a:r>
            <a:endParaRPr lang="pt-BR" b="0" dirty="0"/>
          </a:p>
          <a:p>
            <a:r>
              <a:rPr lang="pt-BR" b="0" dirty="0" smtClean="0"/>
              <a:t>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2585350" cy="2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63" y="2110996"/>
            <a:ext cx="4559837" cy="19014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19" y="2418663"/>
            <a:ext cx="5429370" cy="12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Geração da estrutura para testes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64442"/>
            <a:ext cx="11625176" cy="5391908"/>
          </a:xfrm>
        </p:spPr>
        <p:txBody>
          <a:bodyPr>
            <a:normAutofit/>
          </a:bodyPr>
          <a:lstStyle/>
          <a:p>
            <a:r>
              <a:rPr lang="pt-BR" b="0" dirty="0" smtClean="0"/>
              <a:t> Para codificação do texto foi utilizado o </a:t>
            </a:r>
            <a:r>
              <a:rPr lang="pt-BR" b="0" dirty="0" err="1" smtClean="0"/>
              <a:t>GloVe</a:t>
            </a:r>
            <a:r>
              <a:rPr lang="pt-BR" b="0" dirty="0" smtClean="0"/>
              <a:t> </a:t>
            </a:r>
            <a:r>
              <a:rPr lang="pt-BR" b="0" dirty="0"/>
              <a:t>(vetores globais para representação de palavras) para codificar palavras </a:t>
            </a:r>
            <a:r>
              <a:rPr lang="pt-BR" b="0" dirty="0" smtClean="0"/>
              <a:t>interrogativas e uma LSTM </a:t>
            </a:r>
            <a:r>
              <a:rPr lang="pt-BR" b="0" dirty="0"/>
              <a:t>para produzir uma lista de saída codificada: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08" y="2939457"/>
            <a:ext cx="6149901" cy="119581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63083" y="4133168"/>
            <a:ext cx="243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Inter"/>
              </a:rPr>
              <a:t>Source</a:t>
            </a:r>
            <a:r>
              <a:rPr lang="pt-BR" dirty="0">
                <a:latin typeface="Inter"/>
              </a:rPr>
              <a:t> : </a:t>
            </a:r>
            <a:r>
              <a:rPr lang="pt-BR" dirty="0" smtClean="0">
                <a:latin typeface="Inter"/>
              </a:rPr>
              <a:t>DESTA,2018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</a:t>
            </a:r>
            <a:r>
              <a:rPr lang="pt-BR" dirty="0" smtClean="0"/>
              <a:t>Resumo da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233" y="1188243"/>
            <a:ext cx="10515600" cy="4652963"/>
          </a:xfrm>
        </p:spPr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Segue abaixo estrutura da rede utilizada : </a:t>
            </a:r>
            <a:endParaRPr lang="pt-BR" dirty="0" smtClean="0"/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smtClean="0"/>
              <a:t>epoca </a:t>
            </a:r>
            <a:r>
              <a:rPr lang="pt-BR" b="0" dirty="0" smtClean="0"/>
              <a:t>1 </a:t>
            </a:r>
            <a:r>
              <a:rPr lang="pt-BR" b="0" dirty="0"/>
              <a:t>– 0.01 (massa de testes e aprendizado)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1 – 15%  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2 – 25% 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3 – 50% 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4 – 75% 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6 – 100 % (massa de testes e aprendizado 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Realizados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490" y="928048"/>
            <a:ext cx="10985310" cy="5248915"/>
          </a:xfrm>
        </p:spPr>
        <p:txBody>
          <a:bodyPr>
            <a:normAutofit fontScale="70000" lnSpcReduction="20000"/>
          </a:bodyPr>
          <a:lstStyle/>
          <a:p>
            <a:r>
              <a:rPr lang="pt-BR" b="0" dirty="0" smtClean="0"/>
              <a:t>-&gt; foram criados </a:t>
            </a:r>
            <a:r>
              <a:rPr lang="pt-BR" b="0" dirty="0" smtClean="0"/>
              <a:t>5 </a:t>
            </a:r>
            <a:r>
              <a:rPr lang="pt-BR" b="0" dirty="0" err="1" smtClean="0"/>
              <a:t>buckets</a:t>
            </a:r>
            <a:r>
              <a:rPr lang="pt-BR" b="0" dirty="0" smtClean="0"/>
              <a:t>, para separação da base de dados do </a:t>
            </a:r>
            <a:r>
              <a:rPr lang="pt-BR" b="0" dirty="0" err="1" smtClean="0"/>
              <a:t>cclever</a:t>
            </a:r>
            <a:r>
              <a:rPr lang="pt-BR" b="0" dirty="0" smtClean="0"/>
              <a:t> conforme descrito </a:t>
            </a:r>
            <a:r>
              <a:rPr lang="pt-BR" b="0" dirty="0" smtClean="0"/>
              <a:t>abaixo e selecionados sequencialmente </a:t>
            </a:r>
            <a:r>
              <a:rPr lang="pt-BR" b="0" dirty="0" smtClean="0"/>
              <a:t>: </a:t>
            </a:r>
            <a:endParaRPr lang="pt-BR" b="0" dirty="0" smtClean="0"/>
          </a:p>
          <a:p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1 – 0.01 (massa de testes e aprendizado)</a:t>
            </a: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1 – 15%  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</a:t>
            </a:r>
            <a:r>
              <a:rPr lang="pt-BR" b="0" dirty="0" smtClean="0"/>
              <a:t>2 </a:t>
            </a:r>
            <a:r>
              <a:rPr lang="pt-BR" b="0" dirty="0"/>
              <a:t>– </a:t>
            </a:r>
            <a:r>
              <a:rPr lang="pt-BR" b="0" dirty="0" smtClean="0"/>
              <a:t>25</a:t>
            </a:r>
            <a:r>
              <a:rPr lang="pt-BR" b="0" dirty="0"/>
              <a:t>% 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3 – 50% </a:t>
            </a:r>
            <a:r>
              <a:rPr lang="pt-BR" b="0" dirty="0"/>
              <a:t>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4 – 75% </a:t>
            </a:r>
            <a:r>
              <a:rPr lang="pt-BR" b="0" dirty="0"/>
              <a:t>(massa de testes e aprendizado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6 – 100 % </a:t>
            </a:r>
            <a:r>
              <a:rPr lang="pt-BR" b="0" dirty="0"/>
              <a:t>(massa de testes e aprendizado </a:t>
            </a:r>
            <a:r>
              <a:rPr lang="pt-BR" b="0" dirty="0" smtClean="0"/>
              <a:t>)</a:t>
            </a:r>
          </a:p>
          <a:p>
            <a:endParaRPr lang="pt-BR" b="0" dirty="0"/>
          </a:p>
          <a:p>
            <a:r>
              <a:rPr lang="pt-BR" b="0" dirty="0" smtClean="0"/>
              <a:t>-&gt; Devido ao tipo de rede utilizada para codificação do texto e para que seja possível a reprodução dos experimentos , foi gravada no disco o objeto de </a:t>
            </a:r>
            <a:r>
              <a:rPr lang="pt-BR" b="0" dirty="0" err="1" smtClean="0"/>
              <a:t>decoder</a:t>
            </a:r>
            <a:r>
              <a:rPr lang="pt-BR" b="0" dirty="0" smtClean="0"/>
              <a:t> com toda a massa de dados para que qualquer rede ou experimento possa ser utilizado. </a:t>
            </a:r>
            <a:endParaRPr lang="pt-BR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endParaRPr lang="pt-BR" b="0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err="1" smtClean="0"/>
              <a:t>bucket</a:t>
            </a:r>
            <a:r>
              <a:rPr lang="pt-BR" dirty="0" smtClean="0"/>
              <a:t> 1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23498"/>
            <a:ext cx="10515600" cy="4652963"/>
          </a:xfrm>
        </p:spPr>
        <p:txBody>
          <a:bodyPr/>
          <a:lstStyle/>
          <a:p>
            <a:r>
              <a:rPr lang="pt-BR" dirty="0" smtClean="0"/>
              <a:t>Evolução do treinamento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9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43" y="1230540"/>
            <a:ext cx="7962557" cy="5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27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29409</TotalTime>
  <Words>978</Words>
  <Application>Microsoft Office PowerPoint</Application>
  <PresentationFormat>Widescreen</PresentationFormat>
  <Paragraphs>105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inherit</vt:lpstr>
      <vt:lpstr>Inter</vt:lpstr>
      <vt:lpstr>Tema do Office</vt:lpstr>
      <vt:lpstr>1_Tema do Office</vt:lpstr>
      <vt:lpstr>Redução curva de aprendizado em tutoriais inteligentes utilizando aprendizado por reforço para calibração da base de conhecimento</vt:lpstr>
      <vt:lpstr>Introdução</vt:lpstr>
      <vt:lpstr>Clevr Dataset </vt:lpstr>
      <vt:lpstr>Teste – Geração da estrutura para testes  </vt:lpstr>
      <vt:lpstr>Teste – Geração da estrutura para testes </vt:lpstr>
      <vt:lpstr>Teste – Geração da estrutura para testes </vt:lpstr>
      <vt:lpstr>Teste – Resumo da estrutura</vt:lpstr>
      <vt:lpstr>Testes Realizados </vt:lpstr>
      <vt:lpstr>Resultados bucket 1 </vt:lpstr>
      <vt:lpstr>Programa para testes</vt:lpstr>
      <vt:lpstr>Apresentação do PowerPoint</vt:lpstr>
      <vt:lpstr>Testes rodando no momento </vt:lpstr>
      <vt:lpstr>Testes que gostaria de fazer </vt:lpstr>
      <vt:lpstr>Perguntas que gostaria de responder</vt:lpstr>
      <vt:lpstr>Referencia </vt:lpstr>
      <vt:lpstr>Obrigado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 Santos</dc:creator>
  <cp:lastModifiedBy>Admin</cp:lastModifiedBy>
  <cp:revision>149</cp:revision>
  <dcterms:created xsi:type="dcterms:W3CDTF">2020-07-03T01:15:50Z</dcterms:created>
  <dcterms:modified xsi:type="dcterms:W3CDTF">2021-08-03T04:32:30Z</dcterms:modified>
</cp:coreProperties>
</file>