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9"/>
  </p:notesMasterIdLst>
  <p:handoutMasterIdLst>
    <p:handoutMasterId r:id="rId70"/>
  </p:handoutMasterIdLst>
  <p:sldIdLst>
    <p:sldId id="520" r:id="rId5"/>
    <p:sldId id="686" r:id="rId6"/>
    <p:sldId id="687" r:id="rId7"/>
    <p:sldId id="688" r:id="rId8"/>
    <p:sldId id="689" r:id="rId9"/>
    <p:sldId id="637" r:id="rId10"/>
    <p:sldId id="659" r:id="rId11"/>
    <p:sldId id="660" r:id="rId12"/>
    <p:sldId id="661" r:id="rId13"/>
    <p:sldId id="676" r:id="rId14"/>
    <p:sldId id="662" r:id="rId15"/>
    <p:sldId id="638" r:id="rId16"/>
    <p:sldId id="663" r:id="rId17"/>
    <p:sldId id="658" r:id="rId18"/>
    <p:sldId id="679" r:id="rId19"/>
    <p:sldId id="678" r:id="rId20"/>
    <p:sldId id="698" r:id="rId21"/>
    <p:sldId id="677" r:id="rId22"/>
    <p:sldId id="642" r:id="rId23"/>
    <p:sldId id="639" r:id="rId24"/>
    <p:sldId id="636" r:id="rId25"/>
    <p:sldId id="643" r:id="rId26"/>
    <p:sldId id="685" r:id="rId27"/>
    <p:sldId id="646" r:id="rId28"/>
    <p:sldId id="645" r:id="rId29"/>
    <p:sldId id="647" r:id="rId30"/>
    <p:sldId id="648" r:id="rId31"/>
    <p:sldId id="649" r:id="rId32"/>
    <p:sldId id="650" r:id="rId33"/>
    <p:sldId id="651" r:id="rId34"/>
    <p:sldId id="680" r:id="rId35"/>
    <p:sldId id="681" r:id="rId36"/>
    <p:sldId id="682" r:id="rId37"/>
    <p:sldId id="683" r:id="rId38"/>
    <p:sldId id="684" r:id="rId39"/>
    <p:sldId id="699" r:id="rId40"/>
    <p:sldId id="700" r:id="rId41"/>
    <p:sldId id="701" r:id="rId42"/>
    <p:sldId id="702" r:id="rId43"/>
    <p:sldId id="703" r:id="rId44"/>
    <p:sldId id="705" r:id="rId45"/>
    <p:sldId id="653" r:id="rId46"/>
    <p:sldId id="652" r:id="rId47"/>
    <p:sldId id="655" r:id="rId48"/>
    <p:sldId id="657" r:id="rId49"/>
    <p:sldId id="656" r:id="rId50"/>
    <p:sldId id="690" r:id="rId51"/>
    <p:sldId id="691" r:id="rId52"/>
    <p:sldId id="709" r:id="rId53"/>
    <p:sldId id="707" r:id="rId54"/>
    <p:sldId id="708" r:id="rId55"/>
    <p:sldId id="669" r:id="rId56"/>
    <p:sldId id="710" r:id="rId57"/>
    <p:sldId id="711" r:id="rId58"/>
    <p:sldId id="712" r:id="rId59"/>
    <p:sldId id="713" r:id="rId60"/>
    <p:sldId id="714" r:id="rId61"/>
    <p:sldId id="718" r:id="rId62"/>
    <p:sldId id="715" r:id="rId63"/>
    <p:sldId id="716" r:id="rId64"/>
    <p:sldId id="719" r:id="rId65"/>
    <p:sldId id="717" r:id="rId66"/>
    <p:sldId id="695" r:id="rId67"/>
    <p:sldId id="635" r:id="rId68"/>
  </p:sldIdLst>
  <p:sldSz cx="9144000" cy="5943600"/>
  <p:notesSz cx="6858000" cy="9144000"/>
  <p:custDataLst>
    <p:tags r:id="rId7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 id="3" name="Dandu, Kishore K." initials="DKK" lastIdx="1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39C"/>
    <a:srgbClr val="551155"/>
    <a:srgbClr val="00BBEE"/>
    <a:srgbClr val="408FCD"/>
    <a:srgbClr val="D98029"/>
    <a:srgbClr val="FFDD99"/>
    <a:srgbClr val="B4C399"/>
    <a:srgbClr val="00AA99"/>
    <a:srgbClr val="002266"/>
    <a:srgbClr val="AAD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10" autoAdjust="0"/>
  </p:normalViewPr>
  <p:slideViewPr>
    <p:cSldViewPr snapToGrid="0" snapToObjects="1" showGuides="1">
      <p:cViewPr varScale="1">
        <p:scale>
          <a:sx n="88" d="100"/>
          <a:sy n="88" d="100"/>
        </p:scale>
        <p:origin x="763" y="77"/>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28/10/2015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10/28/2015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echopedia.com/definition/1234/relational-database-rdb"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techopedia.com/definition/25218/non-relational-databa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nfoworld.com/d/data-management/which-freaking-database-should-i-use-199184"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infoworld.com/slideshow/80986/infoworlds-2013-technology-of-the-year-award-winners-210419#slide19"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hoolofdata.org/handbook/courses/appendix/glossary/#term-machine-readabl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techopedia.com/definition/13865/unstructured-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Note to Narrator: </a:t>
            </a:r>
            <a:r>
              <a:rPr lang="en-US" dirty="0" smtClean="0"/>
              <a:t>Do NOT narrate any words, acronyms, or anything enclosed in ( ) that’s in the narrative script.</a:t>
            </a: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3C2869-1497-4514-AA87-BD6324E4C737}" type="slidenum">
              <a:rPr lang="en-US">
                <a:cs typeface="Arial" charset="0"/>
              </a:rPr>
              <a:pPr fontAlgn="base">
                <a:spcBef>
                  <a:spcPct val="0"/>
                </a:spcBef>
                <a:spcAft>
                  <a:spcPct val="0"/>
                </a:spcAft>
                <a:defRPr/>
              </a:pPr>
              <a:t>1</a:t>
            </a:fld>
            <a:endParaRPr lang="en-US" dirty="0">
              <a:cs typeface="Arial" charset="0"/>
            </a:endParaRPr>
          </a:p>
        </p:txBody>
      </p:sp>
    </p:spTree>
    <p:extLst>
      <p:ext uri="{BB962C8B-B14F-4D97-AF65-F5344CB8AC3E}">
        <p14:creationId xmlns:p14="http://schemas.microsoft.com/office/powerpoint/2010/main" val="190449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Narration</a:t>
            </a:r>
            <a:endParaRPr lang="en-US" dirty="0" smtClean="0"/>
          </a:p>
          <a:p>
            <a:endParaRPr lang="en-US" dirty="0" smtClean="0"/>
          </a:p>
          <a:p>
            <a:r>
              <a:rPr lang="en-US" dirty="0" smtClean="0"/>
              <a:t>What is this noSQL Essentials course about and why are we dealing with these topics? There has</a:t>
            </a:r>
            <a:r>
              <a:rPr lang="en-US" baseline="0" dirty="0" smtClean="0"/>
              <a:t> been a shakeup of the storage market and there is one core cause: data is growing, and it is growing quickly and getting more complex. It is almost impossible to structure it. </a:t>
            </a:r>
          </a:p>
          <a:p>
            <a:endParaRPr lang="en-US" baseline="0" dirty="0" smtClean="0"/>
          </a:p>
          <a:p>
            <a:r>
              <a:rPr lang="en-US" baseline="0" dirty="0" smtClean="0"/>
              <a:t>On the left side of your screen, we see the latest IDC study showing that data is growing in exabytes. IDC has revised their study upward every year since 2007, and data grows faster and faster each year.</a:t>
            </a:r>
          </a:p>
          <a:p>
            <a:endParaRPr lang="en-US" baseline="0" dirty="0" smtClean="0"/>
          </a:p>
          <a:p>
            <a:r>
              <a:rPr lang="en-US" baseline="0" dirty="0" smtClean="0"/>
              <a:t>In addition to growing, data is becoming different. It is unstructured and we demand more of it. We want to store it at lower costs. We want to have a certain agility and deal with data loss. You will hear many fancy buzzwords such as real-time, analytics and predictive analytics. </a:t>
            </a:r>
            <a:r>
              <a:rPr lang="en-US" b="0" i="0" u="none" baseline="0" dirty="0" smtClean="0"/>
              <a:t>All these desires apply new requirements on the data.</a:t>
            </a:r>
            <a:endParaRPr lang="en-US" b="0" i="0" u="none" dirty="0" smtClean="0"/>
          </a:p>
        </p:txBody>
      </p:sp>
    </p:spTree>
    <p:extLst>
      <p:ext uri="{BB962C8B-B14F-4D97-AF65-F5344CB8AC3E}">
        <p14:creationId xmlns:p14="http://schemas.microsoft.com/office/powerpoint/2010/main" val="679573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the past, structured data was the norm, and much of structuring data was done by human hands. (e.g. humans mined documents for fixed-length information that could be built into database tables).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leading to a major change in how companies collect, store and use data, with high-powered analytics systems and other resources. In turn, this has a major effect on business operations, for example customer relationships, supply chains, and internal efforts to grow or expand a business.</a:t>
            </a:r>
            <a:endParaRPr lang="en-US" sz="1400"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dirty="0"/>
          </a:p>
        </p:txBody>
      </p:sp>
    </p:spTree>
    <p:extLst>
      <p:ext uri="{BB962C8B-B14F-4D97-AF65-F5344CB8AC3E}">
        <p14:creationId xmlns:p14="http://schemas.microsoft.com/office/powerpoint/2010/main" val="307136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A database is a collection of information organized to provide efficient retrieval. The collected information could be in any number of formats (electronic, printed, graphic, audio, statistical, combinations). There are physical (paper/print) and electronic databases.</a:t>
            </a:r>
          </a:p>
          <a:p>
            <a:pPr marL="0" indent="0">
              <a:buNone/>
            </a:pPr>
            <a:endParaRPr lang="en-US" dirty="0" smtClean="0"/>
          </a:p>
          <a:p>
            <a:pPr marL="0" indent="0">
              <a:buNone/>
            </a:pPr>
            <a:r>
              <a:rPr lang="en-US" sz="1200" dirty="0" smtClean="0"/>
              <a:t>For example, consider a simple application that allows users to create blog entries. In this application, blog entries are categorized by subject area (sports, fashion, and so on.). Users can also choose to subscribe to the blogs of other users. In this example, the user id is the primary key in the users table and the foreign key in the blog and subscriber tables. Likewise, the </a:t>
            </a:r>
            <a:r>
              <a:rPr lang="en-US" sz="1200" dirty="0" err="1" smtClean="0"/>
              <a:t>categoryid</a:t>
            </a:r>
            <a:r>
              <a:rPr lang="en-US" sz="1200" dirty="0" smtClean="0"/>
              <a:t> is the primary key of the category table and the foreign key in the </a:t>
            </a:r>
            <a:r>
              <a:rPr lang="en-US" sz="1200" dirty="0" err="1" smtClean="0"/>
              <a:t>blog_entry</a:t>
            </a:r>
            <a:r>
              <a:rPr lang="en-US" sz="1200" dirty="0" smtClean="0"/>
              <a:t> table.</a:t>
            </a:r>
            <a:br>
              <a:rPr lang="en-US" sz="1200" dirty="0" smtClean="0"/>
            </a:br>
            <a:endParaRPr lang="en-US" sz="1200"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dirty="0"/>
          </a:p>
        </p:txBody>
      </p:sp>
    </p:spTree>
    <p:extLst>
      <p:ext uri="{BB962C8B-B14F-4D97-AF65-F5344CB8AC3E}">
        <p14:creationId xmlns:p14="http://schemas.microsoft.com/office/powerpoint/2010/main" val="1545942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relational database, data is stored in tables and the tables comprising an application are typically related to each other.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DBs organize data in different ways. Each table is known as a relation, which contains one or more data category columns. Each table record (or row) contains a unique data instance defined for a corresponding column category. One or more data or record characteristics relate to one or many records to form functional dependencies. These are classified as follows: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to One: One table record relates to another record in another table.</a:t>
            </a:r>
          </a:p>
          <a:p>
            <a:r>
              <a:rPr lang="en-US" sz="1200" b="0" i="0" kern="1200" dirty="0" smtClean="0">
                <a:solidFill>
                  <a:schemeClr val="tx1"/>
                </a:solidFill>
                <a:effectLst/>
                <a:latin typeface="+mn-lt"/>
                <a:ea typeface="+mn-ea"/>
                <a:cs typeface="+mn-cs"/>
              </a:rPr>
              <a:t>One to Many: One table record relates to many records in another table.</a:t>
            </a:r>
          </a:p>
          <a:p>
            <a:r>
              <a:rPr lang="en-US" sz="1200" b="0" i="0" kern="1200" dirty="0" smtClean="0">
                <a:solidFill>
                  <a:schemeClr val="tx1"/>
                </a:solidFill>
                <a:effectLst/>
                <a:latin typeface="+mn-lt"/>
                <a:ea typeface="+mn-ea"/>
                <a:cs typeface="+mn-cs"/>
              </a:rPr>
              <a:t>Many to One: More than one table record relates to another table record.</a:t>
            </a:r>
          </a:p>
          <a:p>
            <a:r>
              <a:rPr lang="en-US" sz="1200" b="0" i="0" kern="1200" dirty="0" smtClean="0">
                <a:solidFill>
                  <a:schemeClr val="tx1"/>
                </a:solidFill>
                <a:effectLst/>
                <a:latin typeface="+mn-lt"/>
                <a:ea typeface="+mn-ea"/>
                <a:cs typeface="+mn-cs"/>
              </a:rPr>
              <a:t>Many to Many: More than one table record relates to more than one record in another table.</a:t>
            </a:r>
          </a:p>
          <a:p>
            <a:r>
              <a:rPr lang="en-US" sz="1200" b="0" i="0" kern="1200" dirty="0" smtClean="0">
                <a:solidFill>
                  <a:schemeClr val="tx1"/>
                </a:solidFill>
                <a:effectLst/>
                <a:latin typeface="+mn-lt"/>
                <a:ea typeface="+mn-ea"/>
                <a:cs typeface="+mn-cs"/>
              </a:rPr>
              <a:t>RDB performs "select", "project" and "join" database operations, where select is used for data </a:t>
            </a:r>
            <a:r>
              <a:rPr lang="en-US" sz="1200" b="0" i="0" u="sng" kern="1200" dirty="0" smtClean="0">
                <a:solidFill>
                  <a:schemeClr val="tx1"/>
                </a:solidFill>
                <a:effectLst/>
                <a:latin typeface="+mn-lt"/>
                <a:ea typeface="+mn-ea"/>
                <a:cs typeface="+mn-cs"/>
                <a:hlinkClick r:id="rId3"/>
              </a:rPr>
              <a:t>retrieval</a:t>
            </a:r>
            <a:r>
              <a:rPr lang="en-US" sz="1200" b="0" i="0" kern="1200" dirty="0" smtClean="0">
                <a:solidFill>
                  <a:schemeClr val="tx1"/>
                </a:solidFill>
                <a:effectLst/>
                <a:latin typeface="+mn-lt"/>
                <a:ea typeface="+mn-ea"/>
                <a:cs typeface="+mn-cs"/>
              </a:rPr>
              <a:t>, project identifies data attributes, and join combines relations.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this relational model, SQL queries can perform joins on the various tables to answer questions such as "what users subscribe to my blog" or "show me all of the blog entries about fashion" or "show me the most recent entries for the blogs I subscribe to".</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dirty="0"/>
          </a:p>
        </p:txBody>
      </p:sp>
    </p:spTree>
    <p:extLst>
      <p:ext uri="{BB962C8B-B14F-4D97-AF65-F5344CB8AC3E}">
        <p14:creationId xmlns:p14="http://schemas.microsoft.com/office/powerpoint/2010/main" val="1935700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non-relational database is a database that does not incorporate the table/key model that relational database management systems (RDBMS) promote. These kinds of databases require data manipulation techniques and processes designed to provide solutions to big data problems that big companies face. The most popular emerging non-relational database is called NoSQL (Not Only SQL).</a:t>
            </a:r>
          </a:p>
          <a:p>
            <a:endParaRPr lang="en-US" sz="1200" b="0" i="0" kern="1200" dirty="0" smtClean="0">
              <a:solidFill>
                <a:schemeClr val="tx1"/>
              </a:solidFill>
              <a:effectLst/>
              <a:latin typeface="+mn-lt"/>
              <a:ea typeface="+mn-ea"/>
              <a:cs typeface="+mn-cs"/>
            </a:endParaRPr>
          </a:p>
          <a:p>
            <a:r>
              <a:rPr lang="en-US" sz="1200" dirty="0" smtClean="0"/>
              <a:t>Unstructured databases do not  have forced relationships between column families the way that relational databases do between tables. </a:t>
            </a:r>
          </a:p>
          <a:p>
            <a:r>
              <a:rPr lang="en-US" sz="1200" dirty="0" smtClean="0"/>
              <a:t>Each column family has a self-contained set of columns that are intended to be accessed together to satisfy specific queries from your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Most non-relational databases are incorporated into websites such as </a:t>
            </a:r>
            <a:r>
              <a:rPr lang="en-US" sz="1200" b="0" i="0" kern="1200" dirty="0" err="1" smtClean="0">
                <a:solidFill>
                  <a:schemeClr val="tx1"/>
                </a:solidFill>
                <a:effectLst/>
                <a:latin typeface="+mn-lt"/>
                <a:ea typeface="+mn-ea"/>
                <a:cs typeface="+mn-cs"/>
              </a:rPr>
              <a:t>Google,</a:t>
            </a:r>
            <a:r>
              <a:rPr lang="en-US" sz="1200" i="0" u="sng" kern="1200" dirty="0" err="1" smtClean="0">
                <a:solidFill>
                  <a:schemeClr val="tx1"/>
                </a:solidFill>
                <a:effectLst/>
                <a:latin typeface="+mn-lt"/>
                <a:ea typeface="+mn-ea"/>
                <a:cs typeface="+mn-cs"/>
                <a:hlinkClick r:id="rId3"/>
              </a:rPr>
              <a:t>Yahoo</a:t>
            </a:r>
            <a:r>
              <a:rPr lang="en-US" sz="1200" b="0" i="0" kern="1200" dirty="0" smtClean="0">
                <a:solidFill>
                  <a:schemeClr val="tx1"/>
                </a:solidFill>
                <a:effectLst/>
                <a:latin typeface="+mn-lt"/>
                <a:ea typeface="+mn-ea"/>
                <a:cs typeface="+mn-cs"/>
              </a:rPr>
              <a:t>!, Amazon and Facebook. These websites introduce a slew of new applications every single day with millions and millions of users, so they would not be able to handle large traffic spikes with existing RDBMS solutions. Since RDBMS cannot handle the problem, they’ve switched to a new kind of DBMS that is capable of handling </a:t>
            </a:r>
            <a:r>
              <a:rPr lang="en-US" sz="1200" i="0" u="sng" kern="1200" dirty="0" smtClean="0">
                <a:solidFill>
                  <a:schemeClr val="tx1"/>
                </a:solidFill>
                <a:effectLst/>
                <a:latin typeface="+mn-lt"/>
                <a:ea typeface="+mn-ea"/>
                <a:cs typeface="+mn-cs"/>
                <a:hlinkClick r:id="rId3"/>
              </a:rPr>
              <a:t>Web</a:t>
            </a:r>
            <a:r>
              <a:rPr lang="en-US" sz="1200" b="0" i="0" kern="1200" dirty="0" smtClean="0">
                <a:solidFill>
                  <a:schemeClr val="tx1"/>
                </a:solidFill>
                <a:effectLst/>
                <a:latin typeface="+mn-lt"/>
                <a:ea typeface="+mn-ea"/>
                <a:cs typeface="+mn-cs"/>
              </a:rPr>
              <a:t> scale data in a non-relational way.</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An interesting aspect of a non-relational database such as NoSQL is scalability. NoSQL uses the BASE system (basically available, soft-state, eventually consistent). Non-relational databases forgo the table form of rows and columns relational databases use in favor of specialized </a:t>
            </a:r>
            <a:r>
              <a:rPr lang="en-US" sz="1200" i="0" u="sng" kern="1200" dirty="0" smtClean="0">
                <a:solidFill>
                  <a:schemeClr val="tx1"/>
                </a:solidFill>
                <a:effectLst/>
                <a:latin typeface="+mn-lt"/>
                <a:ea typeface="+mn-ea"/>
                <a:cs typeface="+mn-cs"/>
                <a:hlinkClick r:id="rId3"/>
              </a:rPr>
              <a:t>frameworks</a:t>
            </a:r>
            <a:r>
              <a:rPr lang="en-US" sz="1200" b="0" i="0" kern="1200" dirty="0" smtClean="0">
                <a:solidFill>
                  <a:schemeClr val="tx1"/>
                </a:solidFill>
                <a:effectLst/>
                <a:latin typeface="+mn-lt"/>
                <a:ea typeface="+mn-ea"/>
                <a:cs typeface="+mn-cs"/>
              </a:rPr>
              <a:t> to store data, which can be accessed by special query APIs. Persistence is an important element in these databases. To enable fast throughput of vast amounts of data the best option for performance is "in memory," rather than reading and writing from disks.</a:t>
            </a:r>
          </a:p>
          <a:p>
            <a:endParaRPr lang="en-US" dirty="0" smtClean="0"/>
          </a:p>
          <a:p>
            <a:r>
              <a:rPr lang="en-US" sz="1600" dirty="0" smtClean="0"/>
              <a:t>For example, using the blog application example, you might have a column family for user data and blog entries similar to the relational model. Other column families (or secondary indexes) could then be added to support the queries your application needs to perform. For example, to answer the queries:</a:t>
            </a:r>
          </a:p>
          <a:p>
            <a:pPr lvl="1"/>
            <a:r>
              <a:rPr lang="en-US" sz="1400" dirty="0" smtClean="0"/>
              <a:t>What users subscribe to my blog?</a:t>
            </a:r>
          </a:p>
          <a:p>
            <a:pPr lvl="1"/>
            <a:r>
              <a:rPr lang="en-US" sz="1400" dirty="0" smtClean="0"/>
              <a:t>Show me all of the blog entries about fashion.</a:t>
            </a:r>
          </a:p>
          <a:p>
            <a:pPr lvl="1"/>
            <a:r>
              <a:rPr lang="en-US" sz="1400" dirty="0" smtClean="0"/>
              <a:t>Show me the most recent entries for the blogs I subscribe to.</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dirty="0"/>
          </a:p>
        </p:txBody>
      </p:sp>
    </p:spTree>
    <p:extLst>
      <p:ext uri="{BB962C8B-B14F-4D97-AF65-F5344CB8AC3E}">
        <p14:creationId xmlns:p14="http://schemas.microsoft.com/office/powerpoint/2010/main" val="261924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normAutofit/>
          </a:bodyPr>
          <a:lstStyle/>
          <a:p>
            <a:r>
              <a:rPr lang="en-US" b="1" dirty="0" smtClean="0"/>
              <a:t>Narration</a:t>
            </a:r>
            <a:endParaRPr lang="en-US" dirty="0" smtClean="0"/>
          </a:p>
          <a:p>
            <a:endParaRPr lang="en-US" dirty="0" smtClean="0"/>
          </a:p>
          <a:p>
            <a:r>
              <a:rPr lang="en-US" dirty="0" smtClean="0"/>
              <a:t>As usual, the solution is a new buzzword, and everyone tries to claim they know something about it on their resumes.</a:t>
            </a:r>
          </a:p>
          <a:p>
            <a:endParaRPr lang="en-US" baseline="0" dirty="0" smtClean="0"/>
          </a:p>
          <a:p>
            <a:r>
              <a:rPr lang="en-US" baseline="0" dirty="0" smtClean="0"/>
              <a:t>Just like the illustration hints, if you have </a:t>
            </a:r>
            <a:r>
              <a:rPr lang="en-US" b="1" baseline="0" dirty="0" smtClean="0"/>
              <a:t>no</a:t>
            </a:r>
            <a:r>
              <a:rPr lang="en-US" baseline="0" dirty="0" smtClean="0"/>
              <a:t> experience whatsoever, you can just write </a:t>
            </a:r>
            <a:r>
              <a:rPr lang="en-US" b="1" baseline="0" dirty="0" err="1" smtClean="0"/>
              <a:t>no</a:t>
            </a:r>
            <a:r>
              <a:rPr lang="en-US" baseline="0" dirty="0" err="1" smtClean="0"/>
              <a:t>SQL</a:t>
            </a:r>
            <a:r>
              <a:rPr lang="en-US" baseline="0" dirty="0" smtClean="0"/>
              <a:t> expert in your resume and you are essentially a professional. </a:t>
            </a:r>
          </a:p>
          <a:p>
            <a:endParaRPr lang="en-US" baseline="0" dirty="0" smtClean="0"/>
          </a:p>
          <a:p>
            <a:r>
              <a:rPr lang="en-US" baseline="0" dirty="0" smtClean="0"/>
              <a:t>In this course, we will see that there is much more to being an expert in </a:t>
            </a:r>
            <a:r>
              <a:rPr lang="en-US" baseline="0" dirty="0" err="1" smtClean="0"/>
              <a:t>noSQL</a:t>
            </a:r>
            <a:r>
              <a:rPr lang="en-US" baseline="0" dirty="0" smtClean="0"/>
              <a:t>.</a:t>
            </a:r>
          </a:p>
        </p:txBody>
      </p:sp>
    </p:spTree>
    <p:extLst>
      <p:ext uri="{BB962C8B-B14F-4D97-AF65-F5344CB8AC3E}">
        <p14:creationId xmlns:p14="http://schemas.microsoft.com/office/powerpoint/2010/main" val="651974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developers have been frustrated with the impedance mismatch between the relational data structures and the in-memory data structures of the application. Using NoSQL databases allows developers to develop without having to convert in-memory structures to relational structures. </a:t>
            </a:r>
          </a:p>
          <a:p>
            <a:endParaRPr lang="en-US" dirty="0" smtClean="0"/>
          </a:p>
          <a:p>
            <a:r>
              <a:rPr lang="en-US" dirty="0" smtClean="0"/>
              <a:t>Global Internet usage is growing rapidly, as is the amount of time each user spends online daily. With the proliferation of smart phones, people use their apps even more frequently. Increasing use of online apps means a rapidly growing number of database operations and the need for a much easier way to scale the database to meet these demands. </a:t>
            </a:r>
          </a:p>
          <a:p>
            <a:endParaRPr lang="en-US" dirty="0" smtClean="0"/>
          </a:p>
          <a:p>
            <a:r>
              <a:rPr lang="en-US" dirty="0" smtClean="0"/>
              <a:t>The first reason to use NoSQL is because you have big data projects to tackle. A big data project is normally typified by: 1. Data velocity – lots of data coming in very quickly, possibly from different locations 2. Data variety – storage of data that is structured, semi-structured, and unstructured 3. Data volume – data that involves many terabytes or petabytes in size 4. Data complexity – data that is stored and managed in different locales, data centers, or cloud geo-zones</a:t>
            </a:r>
          </a:p>
          <a:p>
            <a:endParaRPr lang="en-US" dirty="0" smtClean="0"/>
          </a:p>
          <a:p>
            <a:r>
              <a:rPr lang="en-US" sz="1200" b="0" i="0" kern="1200" dirty="0" smtClean="0">
                <a:solidFill>
                  <a:schemeClr val="tx1"/>
                </a:solidFill>
                <a:effectLst/>
                <a:latin typeface="+mn-lt"/>
                <a:ea typeface="+mn-ea"/>
                <a:cs typeface="+mn-cs"/>
              </a:rPr>
              <a:t>NoSQL databases are also simple and inexpensive compared with their relational counterparts. The simplicity contributes to fast development and fast performance at scale. Many (though not all) NoSQL databases are open source, so you can get started with free community software and add commercial support and helpful commercial add-on modules as your deployment grows. Given that the biggest dissatisfaction with existing databases comes from licensing costs and terms, free and open will look appealing to many IT teams, especially those bootstrapping a pilot project.</a:t>
            </a: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dirty="0"/>
          </a:p>
        </p:txBody>
      </p:sp>
    </p:spTree>
    <p:extLst>
      <p:ext uri="{BB962C8B-B14F-4D97-AF65-F5344CB8AC3E}">
        <p14:creationId xmlns:p14="http://schemas.microsoft.com/office/powerpoint/2010/main" val="99388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Let’s take a look at an example of how NoSQL can be useful. Netflix is the world’s leading Internet television network with more than 48 million streaming members in more than 40 countries. Early on, Netflix was managed on a single Oracle SQL database. </a:t>
            </a:r>
            <a:r>
              <a:rPr lang="en-US" sz="1200" b="0" i="0" kern="1200" dirty="0" smtClean="0">
                <a:solidFill>
                  <a:schemeClr val="tx1"/>
                </a:solidFill>
                <a:effectLst/>
                <a:latin typeface="+mn-lt"/>
                <a:ea typeface="+mn-ea"/>
                <a:cs typeface="+mn-cs"/>
              </a:rPr>
              <a:t>As Netflix's "watch now" streaming service has grown, the company has had to rethink its data and storage strategies to cope with ballooning workloads managed in the cloud. Today, the company is nearly complete in its migration from Oracle SQL database to the </a:t>
            </a:r>
            <a:r>
              <a:rPr lang="en-US" sz="1200" b="0" i="0" u="none" strike="noStrike" kern="1200" dirty="0" smtClean="0">
                <a:solidFill>
                  <a:schemeClr val="tx1"/>
                </a:solidFill>
                <a:effectLst/>
                <a:latin typeface="+mn-lt"/>
                <a:ea typeface="+mn-ea"/>
                <a:cs typeface="+mn-cs"/>
                <a:hlinkClick r:id="rId3"/>
              </a:rPr>
              <a:t>NoSQL database</a:t>
            </a:r>
            <a:r>
              <a:rPr lang="en-US" sz="1200" b="0" i="0" kern="1200" dirty="0" smtClean="0">
                <a:solidFill>
                  <a:schemeClr val="tx1"/>
                </a:solidFill>
                <a:effectLst/>
                <a:latin typeface="+mn-lt"/>
                <a:ea typeface="+mn-ea"/>
                <a:cs typeface="+mn-cs"/>
              </a:rPr>
              <a:t> Cassandra, improving availability and essentially eliminating downtime incurred by database schema changes.</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Netflix launched its streaming service in 2007, using the Oracle database as the back end. "We had a single data center, which meant we had a single point of failure," explains Adrian Cockcroft, cloud architect at Netflix. "We were approaching limits on trafﬁc and capacity. Now that people can watch Netflix streaming programming from their phones, from Wii devices, Roku boxes, and many others, the demand for availability increases all the time. We have more customers every quarter, more customers are using streaming, and they're using streaming at a greater rate."</a:t>
            </a:r>
            <a:endParaRPr lang="en-US" dirty="0" smtClean="0"/>
          </a:p>
          <a:p>
            <a:pPr marL="0" indent="0">
              <a:buNone/>
            </a:pPr>
            <a:endParaRPr lang="en-US" dirty="0" smtClean="0"/>
          </a:p>
          <a:p>
            <a:pPr marL="0" indent="0">
              <a:buNone/>
            </a:pPr>
            <a:r>
              <a:rPr lang="en-US" dirty="0" smtClean="0"/>
              <a:t>Challenges: </a:t>
            </a:r>
          </a:p>
          <a:p>
            <a:pPr lvl="1"/>
            <a:r>
              <a:rPr lang="en-US" dirty="0" smtClean="0"/>
              <a:t>Affordable capacity to store and process immense amounts of data (more than 2.1 billion reads and 4.3 billion writes per day) </a:t>
            </a:r>
          </a:p>
          <a:p>
            <a:pPr lvl="1"/>
            <a:r>
              <a:rPr lang="en-US" dirty="0" smtClean="0"/>
              <a:t>Single point of failure with Oracle’s legacy regional architecture using Oracle SQL database</a:t>
            </a:r>
          </a:p>
          <a:p>
            <a:pPr lvl="1"/>
            <a:r>
              <a:rPr lang="en-US" dirty="0" smtClean="0"/>
              <a:t>Achieving business agility for international expansion</a:t>
            </a:r>
          </a:p>
          <a:p>
            <a:pPr marL="0" indent="0">
              <a:buNone/>
            </a:pPr>
            <a:endParaRPr lang="en-US" dirty="0" smtClean="0"/>
          </a:p>
          <a:p>
            <a:r>
              <a:rPr lang="en-US" sz="1200" b="0" i="0" kern="1200" dirty="0" smtClean="0">
                <a:solidFill>
                  <a:schemeClr val="tx1"/>
                </a:solidFill>
                <a:effectLst/>
                <a:latin typeface="+mn-lt"/>
                <a:ea typeface="+mn-ea"/>
                <a:cs typeface="+mn-cs"/>
              </a:rPr>
              <a:t>In 2010, Netflix began moving its data to Amazon Web Services. The next step was to replace its Oracle database with </a:t>
            </a:r>
            <a:r>
              <a:rPr lang="en-US" sz="1200" b="0" i="0" u="none" strike="noStrike" kern="1200" dirty="0" smtClean="0">
                <a:solidFill>
                  <a:schemeClr val="tx1"/>
                </a:solidFill>
                <a:effectLst/>
                <a:latin typeface="+mn-lt"/>
                <a:ea typeface="+mn-ea"/>
                <a:cs typeface="+mn-cs"/>
                <a:hlinkClick r:id="rId4"/>
              </a:rPr>
              <a:t>Apache Cassandra</a:t>
            </a:r>
            <a:r>
              <a:rPr lang="en-US" sz="1200" b="0" i="0" kern="1200" dirty="0" smtClean="0">
                <a:solidFill>
                  <a:schemeClr val="tx1"/>
                </a:solidFill>
                <a:effectLst/>
                <a:latin typeface="+mn-lt"/>
                <a:ea typeface="+mn-ea"/>
                <a:cs typeface="+mn-cs"/>
              </a:rPr>
              <a:t>, an open source NoSQL database known for its scalability and enterprise-grade reliability. "For us, the problem with a central SQL database was that everything was in one place in which is only convenient until it fails," Cockcroft explains. "And because these databases are expensive, you tend to put everything in there. Then everything fails at </a:t>
            </a:r>
            <a:r>
              <a:rPr lang="en-US" sz="1200" b="0" i="0" kern="1200" dirty="0" err="1" smtClean="0">
                <a:solidFill>
                  <a:schemeClr val="tx1"/>
                </a:solidFill>
                <a:effectLst/>
                <a:latin typeface="+mn-lt"/>
                <a:ea typeface="+mn-ea"/>
                <a:cs typeface="+mn-cs"/>
              </a:rPr>
              <a:t>once.“Another</a:t>
            </a:r>
            <a:r>
              <a:rPr lang="en-US" sz="1200" b="0" i="0" kern="1200" dirty="0" smtClean="0">
                <a:solidFill>
                  <a:schemeClr val="tx1"/>
                </a:solidFill>
                <a:effectLst/>
                <a:latin typeface="+mn-lt"/>
                <a:ea typeface="+mn-ea"/>
                <a:cs typeface="+mn-cs"/>
              </a:rPr>
              <a:t> problem was that schema changes required system downtime. "Every two weeks, we'd have at least 10 minutes of downtime to put in the new schema," he explains. "The limitations of a SQL database impacted our availability and scalability."</a:t>
            </a:r>
          </a:p>
          <a:p>
            <a:endParaRPr lang="en-US" dirty="0" smtClean="0"/>
          </a:p>
          <a:p>
            <a:r>
              <a:rPr lang="en-US" dirty="0" smtClean="0"/>
              <a:t>Netflix learned that traditional relational database technologies were not built to accommodate large volumes of data, neither from a cost-effective perspective nor regarding the needs for continuous availability and flexibility. The Netflix team performed an extensive evaluation of their database options and chose Cassandra. Besides affordable scalability, Cassandra’s </a:t>
            </a:r>
            <a:r>
              <a:rPr lang="en-US" dirty="0" err="1" smtClean="0"/>
              <a:t>schemaless</a:t>
            </a:r>
            <a:r>
              <a:rPr lang="en-US" dirty="0" smtClean="0"/>
              <a:t> architecture ensures no single point of failure and eliminates any downtime incurred by schema changes. The entire migration of more than 80 clusters and 2500+ nodes was completed with only two engineers.</a:t>
            </a:r>
            <a:br>
              <a:rPr lang="en-US" dirty="0" smtClean="0"/>
            </a:br>
            <a:endParaRPr lang="en-US" dirty="0" smtClean="0"/>
          </a:p>
          <a:p>
            <a:pPr marL="0" indent="0">
              <a:buNone/>
            </a:pPr>
            <a:endParaRPr lang="en-US" dirty="0" smtClean="0"/>
          </a:p>
          <a:p>
            <a:pPr marL="0" indent="0">
              <a:buNone/>
            </a:pPr>
            <a:r>
              <a:rPr lang="en-US" dirty="0" smtClean="0"/>
              <a:t>Results (after implementing </a:t>
            </a:r>
            <a:r>
              <a:rPr lang="en-US" dirty="0" err="1" smtClean="0"/>
              <a:t>noSQL</a:t>
            </a:r>
            <a:r>
              <a:rPr lang="en-US" dirty="0" smtClean="0"/>
              <a:t>)</a:t>
            </a:r>
          </a:p>
          <a:p>
            <a:pPr lvl="1"/>
            <a:r>
              <a:rPr lang="en-US" dirty="0" smtClean="0"/>
              <a:t>New system delivers a throughput of more than 10 million transactions per second </a:t>
            </a:r>
          </a:p>
          <a:p>
            <a:pPr lvl="1"/>
            <a:r>
              <a:rPr lang="en-US" dirty="0" smtClean="0"/>
              <a:t>Effortless creation/management of new data clusters across various regions </a:t>
            </a:r>
          </a:p>
          <a:p>
            <a:pPr lvl="1"/>
            <a:r>
              <a:rPr lang="en-US" dirty="0" smtClean="0"/>
              <a:t>Capture of every detail of customer viewing and log data</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23</a:t>
            </a:fld>
            <a:endParaRPr lang="en-US" dirty="0"/>
          </a:p>
        </p:txBody>
      </p:sp>
    </p:spTree>
    <p:extLst>
      <p:ext uri="{BB962C8B-B14F-4D97-AF65-F5344CB8AC3E}">
        <p14:creationId xmlns:p14="http://schemas.microsoft.com/office/powerpoint/2010/main" val="3402503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RDBMS</a:t>
            </a:r>
            <a:r>
              <a:rPr lang="en-US" baseline="0" dirty="0" smtClean="0"/>
              <a:t> o</a:t>
            </a:r>
            <a:r>
              <a:rPr lang="en-US" dirty="0" smtClean="0"/>
              <a:t>perates with a relational model defined by schema, where each table is a strictly defined collection of rows and columns and a relationship can then be established between each row in one table and a row in another table.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problem with the traditional RDBMS is that it is not a real time system.  It is poll based.  This means a query is constructed, submitted and the results are returned to the application.  This itself may happen very quickly, maybe only a few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to execute and receive a </a:t>
            </a:r>
            <a:r>
              <a:rPr lang="en-US" sz="1200" b="0" i="0" kern="1200" dirty="0" err="1" smtClean="0">
                <a:solidFill>
                  <a:schemeClr val="tx1"/>
                </a:solidFill>
                <a:effectLst/>
                <a:latin typeface="+mn-lt"/>
                <a:ea typeface="+mn-ea"/>
                <a:cs typeface="+mn-cs"/>
              </a:rPr>
              <a:t>resultset</a:t>
            </a:r>
            <a:r>
              <a:rPr lang="en-US" sz="1200" b="0" i="0" kern="1200" dirty="0" smtClean="0">
                <a:solidFill>
                  <a:schemeClr val="tx1"/>
                </a:solidFill>
                <a:effectLst/>
                <a:latin typeface="+mn-lt"/>
                <a:ea typeface="+mn-ea"/>
                <a:cs typeface="+mn-cs"/>
              </a:rPr>
              <a:t>.  However the problem is of course, the data is only “valid” for the exact moment when the query was executed.  From that moment onwards the data becomes stale and numerous changes could be happening on the data within the RDBMS while the extracted </a:t>
            </a:r>
            <a:r>
              <a:rPr lang="en-US" sz="1200" b="0" i="0" kern="1200" dirty="0" err="1" smtClean="0">
                <a:solidFill>
                  <a:schemeClr val="tx1"/>
                </a:solidFill>
                <a:effectLst/>
                <a:latin typeface="+mn-lt"/>
                <a:ea typeface="+mn-ea"/>
                <a:cs typeface="+mn-cs"/>
              </a:rPr>
              <a:t>resultset</a:t>
            </a:r>
            <a:r>
              <a:rPr lang="en-US" sz="1200" b="0" i="0" kern="1200" dirty="0" smtClean="0">
                <a:solidFill>
                  <a:schemeClr val="tx1"/>
                </a:solidFill>
                <a:effectLst/>
                <a:latin typeface="+mn-lt"/>
                <a:ea typeface="+mn-ea"/>
                <a:cs typeface="+mn-cs"/>
              </a:rPr>
              <a:t> is processed.</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Relational databases power many different types of business applications, including customer relationship management systems and billing programs. These databases offer powerful information management tools to business leaders, but the technology behind a relational database also imposes limitations. These drawbacks become apparent not only within the database itself, but also in the mechanisms by which business applications access the data.</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Data Complexity</a:t>
            </a:r>
          </a:p>
          <a:p>
            <a:pPr fontAlgn="base"/>
            <a:r>
              <a:rPr lang="en-US" sz="1200" b="0" i="0" kern="1200" dirty="0" smtClean="0">
                <a:solidFill>
                  <a:schemeClr val="tx1"/>
                </a:solidFill>
                <a:effectLst/>
                <a:latin typeface="+mn-lt"/>
                <a:ea typeface="+mn-ea"/>
                <a:cs typeface="+mn-cs"/>
              </a:rPr>
              <a:t>Data in an RDBMS resides in multiple tables, which are linked to each other through shared key values. An RDBMS does not force database designers to impose a coherent table structure; inexperienced programmers may design systems that create unnecessary complexity or limit the future development of the database through poorly chosen data types. The flexibility of an RDBMS presents a double-edged sword. Experienced designers work magic, but inexperienced designers wreak havoc on a company's data.</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Broken Keys and Records</a:t>
            </a:r>
          </a:p>
          <a:p>
            <a:pPr fontAlgn="base"/>
            <a:r>
              <a:rPr lang="en-US" sz="1200" b="0" i="0" kern="1200" dirty="0" smtClean="0">
                <a:solidFill>
                  <a:schemeClr val="tx1"/>
                </a:solidFill>
                <a:effectLst/>
                <a:latin typeface="+mn-lt"/>
                <a:ea typeface="+mn-ea"/>
                <a:cs typeface="+mn-cs"/>
              </a:rPr>
              <a:t>Relational databases require shared keys to link information spread across several tables. For example, a customer table may include client demographics, with a unique index number identifying the record within the table. A sales table may identify the customer only by that index number. If the data types linking the keys are different, the database cannot link the records without additional rework by the report developer. Likewise, if a table lacks a unique key, the database may return inaccurate results. If the application accessing a database isn't coded to lock records during an edit, users could inadvertently corrupt data, leading to broken records.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Developer Expertise</a:t>
            </a:r>
          </a:p>
          <a:p>
            <a:pPr fontAlgn="base"/>
            <a:r>
              <a:rPr lang="en-US" sz="1200" b="0" i="0" kern="1200" dirty="0" smtClean="0">
                <a:solidFill>
                  <a:schemeClr val="tx1"/>
                </a:solidFill>
                <a:effectLst/>
                <a:latin typeface="+mn-lt"/>
                <a:ea typeface="+mn-ea"/>
                <a:cs typeface="+mn-cs"/>
              </a:rPr>
              <a:t>As the complexity of a relational database increases, the skill set required by the RDBMS administrator, various users and report developers also increases. A mission-critical database may require expertise that exceeds the budget of a small business; furthermore, if the developers did not uniformly engage in best practice design, a subsequent developer may not understand hidden intricacies that could lead to broken queries or inaccurate reports. This risk increases if database and application development is performed by different people.</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Hardware Performance</a:t>
            </a:r>
          </a:p>
          <a:p>
            <a:pPr fontAlgn="base"/>
            <a:r>
              <a:rPr lang="en-US" sz="1200" b="0" i="0" kern="1200" dirty="0" smtClean="0">
                <a:solidFill>
                  <a:schemeClr val="tx1"/>
                </a:solidFill>
                <a:effectLst/>
                <a:latin typeface="+mn-lt"/>
                <a:ea typeface="+mn-ea"/>
                <a:cs typeface="+mn-cs"/>
              </a:rPr>
              <a:t>Complex queries require sophisticated processing power. Although most desktop computers can manage the databases of the size and complexity often encountered in a small business setting, a database with external data sources or very complex data structures may require more powerful servers to return results within an acceptable response time.</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25</a:t>
            </a:fld>
            <a:endParaRPr lang="en-US" dirty="0"/>
          </a:p>
        </p:txBody>
      </p:sp>
    </p:spTree>
    <p:extLst>
      <p:ext uri="{BB962C8B-B14F-4D97-AF65-F5344CB8AC3E}">
        <p14:creationId xmlns:p14="http://schemas.microsoft.com/office/powerpoint/2010/main" val="547058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NoSQL databases were developed from the ground up to be distributed, scale out databases that use a cluster of standard, physical or virtual servers to store data and support database operations.</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To scale, additional servers are joined to the cluster, and the data and database operations are spread across the larger cluster. Since commodity servers are expected to fail from time-to-time, NoSQL databases are built to tolerate and recover from such failures, making them highly resilient.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NoSQL databases provide a much easier, linear approach to database scaling. If 10,000 new users start using your application, simply add another database server to your cluster. Add 10,000 more users and add another server.</a:t>
            </a:r>
          </a:p>
          <a:p>
            <a:r>
              <a:rPr lang="en-US" sz="1200" b="0" i="0" kern="1200" dirty="0" smtClean="0">
                <a:solidFill>
                  <a:schemeClr val="tx1"/>
                </a:solidFill>
                <a:effectLst/>
                <a:latin typeface="+mn-lt"/>
                <a:ea typeface="+mn-ea"/>
                <a:cs typeface="+mn-cs"/>
              </a:rPr>
              <a:t>There’s no need to modify the application as you scale since the application always sees a single (distributed) database.</a:t>
            </a:r>
          </a:p>
          <a:p>
            <a:endParaRPr lang="en-US" dirty="0" smtClean="0"/>
          </a:p>
          <a:p>
            <a:r>
              <a:rPr lang="en-US" sz="1200" b="0" i="0" kern="1200" dirty="0" smtClean="0">
                <a:solidFill>
                  <a:schemeClr val="tx1"/>
                </a:solidFill>
                <a:effectLst/>
                <a:latin typeface="+mn-lt"/>
                <a:ea typeface="+mn-ea"/>
                <a:cs typeface="+mn-cs"/>
              </a:rPr>
              <a:t>At scale, a distributed scale out approach also usually ends up being less expensive than the scale up alternative. This is because large, complex, fault tolerant servers are expensive to design, build and support.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Licensing costs of commercial relational databases can also be prohibitive because they are priced with a single server in mind. NoSQL databases on the other hand are generally open source, priced to operate on a cluster of servers, and relatively inexpensive.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dirty="0"/>
          </a:p>
        </p:txBody>
      </p:sp>
    </p:spTree>
    <p:extLst>
      <p:ext uri="{BB962C8B-B14F-4D97-AF65-F5344CB8AC3E}">
        <p14:creationId xmlns:p14="http://schemas.microsoft.com/office/powerpoint/2010/main" val="240763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Narration</a:t>
            </a:r>
            <a:endParaRPr lang="en-US" dirty="0" smtClean="0"/>
          </a:p>
          <a:p>
            <a:endParaRPr lang="en-US" dirty="0" smtClean="0">
              <a:ea typeface="Geneva"/>
              <a:cs typeface="Geneva"/>
            </a:endParaRPr>
          </a:p>
          <a:p>
            <a:r>
              <a:rPr lang="en-US" dirty="0" smtClean="0">
                <a:ea typeface="Geneva"/>
                <a:cs typeface="Geneva"/>
              </a:rPr>
              <a:t>The</a:t>
            </a:r>
            <a:r>
              <a:rPr lang="en-US" baseline="0" dirty="0" smtClean="0">
                <a:ea typeface="Geneva"/>
                <a:cs typeface="Geneva"/>
              </a:rPr>
              <a:t> aim of this course is to help you make smart decisions about your data store. We introduce key terms, provide a short history and help you understand the theory of distributed computing. </a:t>
            </a:r>
          </a:p>
          <a:p>
            <a:endParaRPr lang="en-US" baseline="0" dirty="0" smtClean="0">
              <a:ea typeface="Geneva"/>
              <a:cs typeface="Geneva"/>
            </a:endParaRPr>
          </a:p>
          <a:p>
            <a:r>
              <a:rPr lang="en-US" baseline="0" dirty="0" smtClean="0">
                <a:ea typeface="Geneva"/>
                <a:cs typeface="Geneva"/>
              </a:rPr>
              <a:t>In addition, you will be introduced to a clean model for distributed data and classifications of data stores. </a:t>
            </a:r>
          </a:p>
          <a:p>
            <a:endParaRPr lang="en-US" baseline="0" dirty="0" smtClean="0">
              <a:ea typeface="Geneva"/>
              <a:cs typeface="Genev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ea typeface="Geneva"/>
                <a:cs typeface="Geneva"/>
              </a:rPr>
              <a:t>This section will help you decide which data stores or combination of data stores are needed for your project. Finally, we will tour common databases in noSQL and evaluate tradeoffs based on your business needs.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ea typeface="Geneva"/>
              <a:cs typeface="Geneva"/>
            </a:endParaRPr>
          </a:p>
          <a:p>
            <a:r>
              <a:rPr lang="en-US" baseline="0" dirty="0" smtClean="0">
                <a:ea typeface="Geneva"/>
                <a:cs typeface="Geneva"/>
              </a:rPr>
              <a:t>Let us get started.</a:t>
            </a:r>
            <a:endParaRPr lang="en-US" dirty="0" smtClean="0">
              <a:ea typeface="Geneva"/>
              <a:cs typeface="Geneva"/>
            </a:endParaRPr>
          </a:p>
        </p:txBody>
      </p:sp>
    </p:spTree>
    <p:extLst>
      <p:ext uri="{BB962C8B-B14F-4D97-AF65-F5344CB8AC3E}">
        <p14:creationId xmlns:p14="http://schemas.microsoft.com/office/powerpoint/2010/main" val="2705131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dirty="0"/>
          </a:p>
        </p:txBody>
      </p:sp>
    </p:spTree>
    <p:extLst>
      <p:ext uri="{BB962C8B-B14F-4D97-AF65-F5344CB8AC3E}">
        <p14:creationId xmlns:p14="http://schemas.microsoft.com/office/powerpoint/2010/main" val="126787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Maintaining high-end RDBMS systems is expensive and can be only done with the assistance of expensive, highly trained DBAs. On the other hand, NoSQL databases require less management. Features like automatic repair, easier data distribution, and simpler data models make administration and tuning requirements lesser in NoSQL.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NoSQL databases typically use clusters of cheap commodity servers to manage the exploding data and transaction volumes, while RDBMS tends to rely on expensive proprietary servers and storage systems. So the storing and processing data cost per gigabyte in case of NoSQL can be many times lesser than the cost of RDBMS.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frees the IT department from the headaches of provisioning hardware and systems software, setting up and configuring a distributed database cluster, and managing ongoing cluster operations. There are no hardware administration costs since there is no hardware to maintain. There are no NoSQL database administration costs such as patching the OS and managing the NoSQL cluster, since there is no software to maintain. You experience significant cost savings from both the elimination of hardware and software costs and from the elimination of manual database administration efforts. It handles all the complexities of scaling and partitions and re-partitions your data over more machine resources to meet your I/O performance requirements so you can focus on your application instead of worrying about infrastructure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28</a:t>
            </a:fld>
            <a:endParaRPr lang="en-US" dirty="0"/>
          </a:p>
        </p:txBody>
      </p:sp>
    </p:spTree>
    <p:extLst>
      <p:ext uri="{BB962C8B-B14F-4D97-AF65-F5344CB8AC3E}">
        <p14:creationId xmlns:p14="http://schemas.microsoft.com/office/powerpoint/2010/main" val="3270088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RDBMS mandates that schema be defined before any data is added. It fits poorly with Agile Development methodologies where the schema often needs to change based on ever changing requirements.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the data is huge, this process may involve significant (and frequent </a:t>
            </a:r>
            <a:r>
              <a:rPr lang="en-US" sz="1200" b="0" i="0" kern="1200" dirty="0" err="1" smtClean="0">
                <a:solidFill>
                  <a:schemeClr val="tx1"/>
                </a:solidFill>
                <a:effectLst/>
                <a:latin typeface="+mn-lt"/>
                <a:ea typeface="+mn-ea"/>
                <a:cs typeface="+mn-cs"/>
              </a:rPr>
              <a:t>ofcourse</a:t>
            </a:r>
            <a:r>
              <a:rPr lang="en-US" sz="1200" b="0" i="0" kern="1200" dirty="0" smtClean="0">
                <a:solidFill>
                  <a:schemeClr val="tx1"/>
                </a:solidFill>
                <a:effectLst/>
                <a:latin typeface="+mn-lt"/>
                <a:ea typeface="+mn-ea"/>
                <a:cs typeface="+mn-cs"/>
              </a:rPr>
              <a:t> due to agile development)downtime.</a:t>
            </a:r>
          </a:p>
          <a:p>
            <a:pPr fontAlgn="base"/>
            <a:r>
              <a:rPr lang="en-US" sz="1200" b="0" i="0" kern="1200" dirty="0" smtClean="0">
                <a:solidFill>
                  <a:schemeClr val="tx1"/>
                </a:solidFill>
                <a:effectLst/>
                <a:latin typeface="+mn-lt"/>
                <a:ea typeface="+mn-ea"/>
                <a:cs typeface="+mn-cs"/>
              </a:rPr>
              <a:t>NoSQL databases are built to allow the insertion of data without a predefined schema. That makes it easy to make significant application changes in real-time, without worrying about service interruptions – which means development is faster, code integration is more reliable, and less database administrator time is needed.</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29</a:t>
            </a:fld>
            <a:endParaRPr lang="en-US" dirty="0"/>
          </a:p>
        </p:txBody>
      </p:sp>
    </p:spTree>
    <p:extLst>
      <p:ext uri="{BB962C8B-B14F-4D97-AF65-F5344CB8AC3E}">
        <p14:creationId xmlns:p14="http://schemas.microsoft.com/office/powerpoint/2010/main" val="26479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For SQL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systems, you need to use a third party system for caching. These systems may improve your read performance but make the system deployment a lot more complicated. Distributed caches can help if your application is read heavy but they wont help much if it is write heavy or a  mix of reads and writes.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Many NoSQL database technologies have excellent integrated caching capabilities, keeping frequently-used data in system memory as much as possible and removing the need for a separate caching layer that must be maintained.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30</a:t>
            </a:fld>
            <a:endParaRPr lang="en-US" dirty="0"/>
          </a:p>
        </p:txBody>
      </p:sp>
    </p:spTree>
    <p:extLst>
      <p:ext uri="{BB962C8B-B14F-4D97-AF65-F5344CB8AC3E}">
        <p14:creationId xmlns:p14="http://schemas.microsoft.com/office/powerpoint/2010/main" val="2243901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RDBMS systems have been around for a long time. NoSQL advocates will argue that their advancing age is a sign of their obsolescence, but for most CIOs, the maturity of the RDBMS is reassuring. For the most part, RDBMS systems are stable and richly functional. In comparison, most NoSQL alternatives are in pre-production versions with many key features yet to be implemented.</a:t>
            </a:r>
          </a:p>
          <a:p>
            <a:r>
              <a:rPr lang="en-US" dirty="0" smtClean="0"/>
              <a:t>Living on the technological leading edge is an exciting prospect for many developers, but enterprises should approach it with extreme caution.</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32</a:t>
            </a:fld>
            <a:endParaRPr lang="en-US" dirty="0"/>
          </a:p>
        </p:txBody>
      </p:sp>
    </p:spTree>
    <p:extLst>
      <p:ext uri="{BB962C8B-B14F-4D97-AF65-F5344CB8AC3E}">
        <p14:creationId xmlns:p14="http://schemas.microsoft.com/office/powerpoint/2010/main" val="4284194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Enterprises want the reassurance that if a key system fails, they will be able to get timely and competent support. All RDBMS vendors go to great lengths to provide a high level of enterprise support.</a:t>
            </a:r>
          </a:p>
          <a:p>
            <a:endParaRPr lang="en-US" dirty="0" smtClean="0"/>
          </a:p>
          <a:p>
            <a:r>
              <a:rPr lang="en-US" dirty="0" smtClean="0"/>
              <a:t>In contrast, most NoSQL systems are open source projects, and although there are usually one or more firms offering support for each NoSQL database, these companies often are small start-ups without the global reach, support resources, or credibility of an Oracle, Microsoft, or IBM.</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33</a:t>
            </a:fld>
            <a:endParaRPr lang="en-US" dirty="0"/>
          </a:p>
        </p:txBody>
      </p:sp>
    </p:spTree>
    <p:extLst>
      <p:ext uri="{BB962C8B-B14F-4D97-AF65-F5344CB8AC3E}">
        <p14:creationId xmlns:p14="http://schemas.microsoft.com/office/powerpoint/2010/main" val="943759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databases have evolved to meet the scaling demands of modern Web 2.0 applications. Consequently, most of their feature set is oriented toward the demands of these applications. However, data in an application has value to the business that goes beyond the insert-read-update-delete cycle of a typical Web application. Businesses mine information in corporate databases to improve their efficiency and competitiveness, and business intelligence (BI) is a key IT issue for all medium to large companies.</a:t>
            </a:r>
          </a:p>
          <a:p>
            <a:r>
              <a:rPr lang="en-US" dirty="0" smtClean="0"/>
              <a:t>NoSQL databases offer few facilities for ad-hoc query and analysis. Even a simple query requires significant programming expertise, and commonly used BI tools do not provide connectivity to NoSQL.</a:t>
            </a:r>
          </a:p>
          <a:p>
            <a:pPr marL="0" indent="0">
              <a:buNone/>
            </a:pP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34</a:t>
            </a:fld>
            <a:endParaRPr lang="en-US" dirty="0"/>
          </a:p>
        </p:txBody>
      </p:sp>
    </p:spTree>
    <p:extLst>
      <p:ext uri="{BB962C8B-B14F-4D97-AF65-F5344CB8AC3E}">
        <p14:creationId xmlns:p14="http://schemas.microsoft.com/office/powerpoint/2010/main" val="405732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goals for NoSQL may be to provide a zero-admin solution, but the current reality falls well short of that goal. NoSQL today requires a lot of skill to install and a lot of effort to maintain.</a:t>
            </a:r>
          </a:p>
          <a:p>
            <a:endParaRPr lang="en-US" dirty="0" smtClean="0"/>
          </a:p>
          <a:p>
            <a:r>
              <a:rPr lang="en-US" dirty="0" smtClean="0"/>
              <a:t>There are literally millions of developers throughout the world, and in every business segment, who are familiar with RDBMS concepts and programming. In contrast, almost every NoSQL developer is in a learning mode. This situation will address naturally over time, but for now, it's far easier to find experienced RDBMS programmers or administrators than a NoSQL expert.</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35</a:t>
            </a:fld>
            <a:endParaRPr lang="en-US" dirty="0"/>
          </a:p>
        </p:txBody>
      </p:sp>
    </p:spTree>
    <p:extLst>
      <p:ext uri="{BB962C8B-B14F-4D97-AF65-F5344CB8AC3E}">
        <p14:creationId xmlns:p14="http://schemas.microsoft.com/office/powerpoint/2010/main" val="3562094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Geneva" pitchFamily="-105" charset="-128"/>
                <a:cs typeface="Geneva" pitchFamily="-105" charset="-128"/>
              </a:rPr>
              <a:t>The CAP Theorem states that you can have only two properties at once and there is a proof for it. If you do not really believe this theorem, you can try the intuitive explanations story, the plain English introduction to the CAP Theorem, which essentially plays in a scenario where two humans interact with each other providing a service and goes through all the steps and compensation strategies taken to achieve more than two, but it never works. So it is a very, very nice scenario-based story line that takes you into the CAP Theorem.</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dirty="0"/>
          </a:p>
        </p:txBody>
      </p:sp>
    </p:spTree>
    <p:extLst>
      <p:ext uri="{BB962C8B-B14F-4D97-AF65-F5344CB8AC3E}">
        <p14:creationId xmlns:p14="http://schemas.microsoft.com/office/powerpoint/2010/main" val="2317965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Narration</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Geneva" pitchFamily="-105" charset="-128"/>
                <a:cs typeface="Geneva" pitchFamily="-105" charset="-128"/>
              </a:rPr>
              <a:t>This topic </a:t>
            </a:r>
            <a:r>
              <a:rPr lang="en-US" sz="1200" kern="1200" baseline="0" dirty="0" smtClean="0">
                <a:solidFill>
                  <a:schemeClr val="tx1"/>
                </a:solidFill>
                <a:effectLst/>
                <a:latin typeface="+mn-lt"/>
                <a:ea typeface="Geneva" pitchFamily="-105" charset="-128"/>
                <a:cs typeface="Geneva" pitchFamily="-105" charset="-128"/>
              </a:rPr>
              <a:t>relates to</a:t>
            </a:r>
            <a:r>
              <a:rPr lang="en-US" sz="1200" kern="1200" dirty="0" smtClean="0">
                <a:solidFill>
                  <a:schemeClr val="tx1"/>
                </a:solidFill>
                <a:effectLst/>
                <a:latin typeface="+mn-lt"/>
                <a:ea typeface="Geneva" pitchFamily="-105" charset="-128"/>
                <a:cs typeface="Geneva" pitchFamily="-105" charset="-128"/>
              </a:rPr>
              <a:t> scalability,</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latency and consistency,</a:t>
            </a:r>
            <a:r>
              <a:rPr lang="en-US" sz="1200" kern="1200" baseline="0" dirty="0" smtClean="0">
                <a:solidFill>
                  <a:schemeClr val="tx1"/>
                </a:solidFill>
                <a:effectLst/>
                <a:latin typeface="+mn-lt"/>
                <a:ea typeface="Geneva" pitchFamily="-105" charset="-128"/>
                <a:cs typeface="Geneva" pitchFamily="-105" charset="-128"/>
              </a:rPr>
              <a:t> which we have talked about earlier in the course.</a:t>
            </a:r>
            <a:r>
              <a:rPr lang="en-US" sz="1200" kern="1200" dirty="0" smtClean="0">
                <a:solidFill>
                  <a:schemeClr val="tx1"/>
                </a:solidFill>
                <a:effectLst/>
                <a:latin typeface="+mn-lt"/>
                <a:ea typeface="Geneva" pitchFamily="-105" charset="-128"/>
                <a:cs typeface="Geneva" pitchFamily="-105" charset="-128"/>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Geneva" pitchFamily="-105" charset="-128"/>
              <a:cs typeface="Geneva" pitchFamily="-10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Geneva" pitchFamily="-105" charset="-128"/>
                <a:cs typeface="Geneva" pitchFamily="-105" charset="-128"/>
              </a:rPr>
              <a:t>The</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CAP Theorem started as a conjecture formulated by Eric Brewer in 2000, which </a:t>
            </a:r>
            <a:r>
              <a:rPr lang="en-US" sz="1200" kern="1200" baseline="0" dirty="0" smtClean="0">
                <a:solidFill>
                  <a:schemeClr val="tx1"/>
                </a:solidFill>
                <a:effectLst/>
                <a:latin typeface="+mn-lt"/>
                <a:ea typeface="Geneva" pitchFamily="-105" charset="-128"/>
                <a:cs typeface="Geneva" pitchFamily="-105" charset="-128"/>
              </a:rPr>
              <a:t>is</a:t>
            </a:r>
            <a:r>
              <a:rPr lang="en-US" sz="1200" kern="1200" dirty="0" smtClean="0">
                <a:solidFill>
                  <a:schemeClr val="tx1"/>
                </a:solidFill>
                <a:effectLst/>
                <a:latin typeface="+mn-lt"/>
                <a:ea typeface="Geneva" pitchFamily="-105" charset="-128"/>
                <a:cs typeface="Geneva" pitchFamily="-105" charset="-128"/>
              </a:rPr>
              <a:t> why it</a:t>
            </a:r>
            <a:r>
              <a:rPr lang="en-US" sz="1200" kern="1200" baseline="0" dirty="0" smtClean="0">
                <a:solidFill>
                  <a:schemeClr val="tx1"/>
                </a:solidFill>
                <a:effectLst/>
                <a:latin typeface="+mn-lt"/>
                <a:ea typeface="Geneva" pitchFamily="-105" charset="-128"/>
                <a:cs typeface="Geneva" pitchFamily="-105" charset="-128"/>
              </a:rPr>
              <a:t> is</a:t>
            </a:r>
            <a:r>
              <a:rPr lang="en-US" sz="1200" kern="1200" dirty="0" smtClean="0">
                <a:solidFill>
                  <a:schemeClr val="tx1"/>
                </a:solidFill>
                <a:effectLst/>
                <a:latin typeface="+mn-lt"/>
                <a:ea typeface="Geneva" pitchFamily="-105" charset="-128"/>
                <a:cs typeface="Geneva" pitchFamily="-105" charset="-128"/>
              </a:rPr>
              <a:t> also known as Brewer’s Theorem, but Seth Gilbert and Nancy Lynch of the MIT did the formal proof in 2002.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Geneva" pitchFamily="-105" charset="-128"/>
              <a:cs typeface="Geneva" pitchFamily="-10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mn-lt"/>
                <a:ea typeface="Geneva" pitchFamily="-105" charset="-128"/>
                <a:cs typeface="Geneva" pitchFamily="-105" charset="-128"/>
              </a:rPr>
              <a:t>You</a:t>
            </a:r>
            <a:r>
              <a:rPr lang="en-US" sz="1200" kern="1200" dirty="0" smtClean="0">
                <a:solidFill>
                  <a:schemeClr val="tx1"/>
                </a:solidFill>
                <a:effectLst/>
                <a:latin typeface="+mn-lt"/>
                <a:ea typeface="Geneva" pitchFamily="-105" charset="-128"/>
                <a:cs typeface="Geneva" pitchFamily="-105" charset="-128"/>
              </a:rPr>
              <a:t> can create a distributed system or distributed database that is </a:t>
            </a:r>
            <a:r>
              <a:rPr lang="en-US" sz="1200" b="1" kern="1200" dirty="0" smtClean="0">
                <a:solidFill>
                  <a:schemeClr val="tx1"/>
                </a:solidFill>
                <a:effectLst/>
                <a:latin typeface="+mn-lt"/>
                <a:ea typeface="Geneva" pitchFamily="-105" charset="-128"/>
                <a:cs typeface="Geneva" pitchFamily="-105" charset="-128"/>
              </a:rPr>
              <a:t>consistent</a:t>
            </a:r>
            <a:r>
              <a:rPr lang="en-US" sz="1200" kern="1200" dirty="0" smtClean="0">
                <a:solidFill>
                  <a:schemeClr val="tx1"/>
                </a:solidFill>
                <a:effectLst/>
                <a:latin typeface="+mn-lt"/>
                <a:ea typeface="Geneva" pitchFamily="-105" charset="-128"/>
                <a:cs typeface="Geneva" pitchFamily="-105" charset="-128"/>
              </a:rPr>
              <a:t>, meaning</a:t>
            </a:r>
            <a:r>
              <a:rPr lang="en-US" sz="1200" kern="1200" baseline="0" dirty="0" smtClean="0">
                <a:solidFill>
                  <a:schemeClr val="tx1"/>
                </a:solidFill>
                <a:effectLst/>
                <a:latin typeface="+mn-lt"/>
                <a:ea typeface="Geneva" pitchFamily="-105" charset="-128"/>
                <a:cs typeface="Geneva" pitchFamily="-105" charset="-128"/>
              </a:rPr>
              <a:t> that</a:t>
            </a:r>
            <a:r>
              <a:rPr lang="en-US" sz="1200" kern="1200" dirty="0" smtClean="0">
                <a:solidFill>
                  <a:schemeClr val="tx1"/>
                </a:solidFill>
                <a:effectLst/>
                <a:latin typeface="+mn-lt"/>
                <a:ea typeface="Geneva" pitchFamily="-105" charset="-128"/>
                <a:cs typeface="Geneva" pitchFamily="-105" charset="-128"/>
              </a:rPr>
              <a:t> writes are atomic and all subsequent</a:t>
            </a:r>
            <a:r>
              <a:rPr lang="en-US" sz="1200" kern="1200" baseline="0" dirty="0" smtClean="0">
                <a:solidFill>
                  <a:schemeClr val="tx1"/>
                </a:solidFill>
                <a:effectLst/>
                <a:latin typeface="+mn-lt"/>
                <a:ea typeface="Geneva" pitchFamily="-105" charset="-128"/>
                <a:cs typeface="Geneva" pitchFamily="-105" charset="-128"/>
              </a:rPr>
              <a:t> requests retrieve a new value. This is nice because if</a:t>
            </a:r>
            <a:r>
              <a:rPr lang="en-US" sz="1200" kern="1200" dirty="0" smtClean="0">
                <a:solidFill>
                  <a:schemeClr val="tx1"/>
                </a:solidFill>
                <a:effectLst/>
                <a:latin typeface="+mn-lt"/>
                <a:ea typeface="Geneva" pitchFamily="-105" charset="-128"/>
                <a:cs typeface="Geneva" pitchFamily="-105" charset="-128"/>
              </a:rPr>
              <a:t> a programmer sets a value and issues a get-write afterwards, the</a:t>
            </a:r>
            <a:r>
              <a:rPr lang="en-US" sz="1200" kern="1200" baseline="0" dirty="0" smtClean="0">
                <a:solidFill>
                  <a:schemeClr val="tx1"/>
                </a:solidFill>
                <a:effectLst/>
                <a:latin typeface="+mn-lt"/>
                <a:ea typeface="Geneva" pitchFamily="-105" charset="-128"/>
                <a:cs typeface="Geneva" pitchFamily="-105" charset="-128"/>
              </a:rPr>
              <a:t> programmer</a:t>
            </a:r>
            <a:r>
              <a:rPr lang="en-US" sz="1200" kern="1200" dirty="0" smtClean="0">
                <a:solidFill>
                  <a:schemeClr val="tx1"/>
                </a:solidFill>
                <a:effectLst/>
                <a:latin typeface="+mn-lt"/>
                <a:ea typeface="Geneva" pitchFamily="-105" charset="-128"/>
                <a:cs typeface="Geneva" pitchFamily="-105" charset="-128"/>
              </a:rPr>
              <a:t> typically expects to get the new value and not the old one back. That</a:t>
            </a:r>
            <a:r>
              <a:rPr lang="en-US" sz="1200" kern="1200" baseline="0" dirty="0" smtClean="0">
                <a:solidFill>
                  <a:schemeClr val="tx1"/>
                </a:solidFill>
                <a:effectLst/>
                <a:latin typeface="+mn-lt"/>
                <a:ea typeface="Geneva" pitchFamily="-105" charset="-128"/>
                <a:cs typeface="Geneva" pitchFamily="-105" charset="-128"/>
              </a:rPr>
              <a:t> expectation is known as</a:t>
            </a:r>
            <a:r>
              <a:rPr lang="en-US" sz="1200" kern="1200" dirty="0" smtClean="0">
                <a:solidFill>
                  <a:schemeClr val="tx1"/>
                </a:solidFill>
                <a:effectLst/>
                <a:latin typeface="+mn-lt"/>
                <a:ea typeface="Geneva" pitchFamily="-105" charset="-128"/>
                <a:cs typeface="Geneva" pitchFamily="-105" charset="-128"/>
              </a:rPr>
              <a:t> consistency.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Geneva" pitchFamily="-105" charset="-128"/>
              <a:cs typeface="Geneva" pitchFamily="-10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Geneva" pitchFamily="-105" charset="-128"/>
                <a:cs typeface="Geneva" pitchFamily="-105" charset="-128"/>
              </a:rPr>
              <a:t>You can also have the </a:t>
            </a:r>
            <a:r>
              <a:rPr lang="en-US" sz="1200" b="1" kern="1200" dirty="0" smtClean="0">
                <a:solidFill>
                  <a:schemeClr val="tx1"/>
                </a:solidFill>
                <a:effectLst/>
                <a:latin typeface="+mn-lt"/>
                <a:ea typeface="Geneva" pitchFamily="-105" charset="-128"/>
                <a:cs typeface="Geneva" pitchFamily="-105" charset="-128"/>
              </a:rPr>
              <a:t>available</a:t>
            </a:r>
            <a:r>
              <a:rPr lang="en-US" sz="1200" kern="1200" dirty="0" smtClean="0">
                <a:solidFill>
                  <a:schemeClr val="tx1"/>
                </a:solidFill>
                <a:effectLst/>
                <a:latin typeface="+mn-lt"/>
                <a:ea typeface="Geneva" pitchFamily="-105" charset="-128"/>
                <a:cs typeface="Geneva" pitchFamily="-105" charset="-128"/>
              </a:rPr>
              <a:t> property.</a:t>
            </a:r>
            <a:r>
              <a:rPr lang="en-US" sz="1200" kern="1200" baseline="0" dirty="0" smtClean="0">
                <a:solidFill>
                  <a:schemeClr val="tx1"/>
                </a:solidFill>
                <a:effectLst/>
                <a:latin typeface="+mn-lt"/>
                <a:ea typeface="Geneva" pitchFamily="-105" charset="-128"/>
                <a:cs typeface="Geneva" pitchFamily="-105" charset="-128"/>
              </a:rPr>
              <a:t> T</a:t>
            </a:r>
            <a:r>
              <a:rPr lang="en-US" sz="1200" kern="1200" dirty="0" smtClean="0">
                <a:solidFill>
                  <a:schemeClr val="tx1"/>
                </a:solidFill>
                <a:effectLst/>
                <a:latin typeface="+mn-lt"/>
                <a:ea typeface="Geneva" pitchFamily="-105" charset="-128"/>
                <a:cs typeface="Geneva" pitchFamily="-105" charset="-128"/>
              </a:rPr>
              <a:t>he database will always return a value as long as a single server is running. That</a:t>
            </a:r>
            <a:r>
              <a:rPr lang="en-US" sz="1200" kern="1200" baseline="0" dirty="0" smtClean="0">
                <a:solidFill>
                  <a:schemeClr val="tx1"/>
                </a:solidFill>
                <a:effectLst/>
                <a:latin typeface="+mn-lt"/>
                <a:ea typeface="Geneva" pitchFamily="-105" charset="-128"/>
                <a:cs typeface="Geneva" pitchFamily="-105" charset="-128"/>
              </a:rPr>
              <a:t> is</a:t>
            </a:r>
            <a:r>
              <a:rPr lang="en-US" sz="1200" kern="1200" dirty="0" smtClean="0">
                <a:solidFill>
                  <a:schemeClr val="tx1"/>
                </a:solidFill>
                <a:effectLst/>
                <a:latin typeface="+mn-lt"/>
                <a:ea typeface="Geneva" pitchFamily="-105" charset="-128"/>
                <a:cs typeface="Geneva" pitchFamily="-105" charset="-128"/>
              </a:rPr>
              <a:t> a pretty nice property because you want the system</a:t>
            </a:r>
            <a:r>
              <a:rPr lang="en-US" sz="1200" kern="1200" baseline="0" dirty="0" smtClean="0">
                <a:solidFill>
                  <a:schemeClr val="tx1"/>
                </a:solidFill>
                <a:effectLst/>
                <a:latin typeface="+mn-lt"/>
                <a:ea typeface="Geneva" pitchFamily="-105" charset="-128"/>
                <a:cs typeface="Geneva" pitchFamily="-105" charset="-128"/>
              </a:rPr>
              <a:t> to answer.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Geneva" pitchFamily="-105" charset="-128"/>
              <a:cs typeface="Geneva" pitchFamily="-10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Geneva" pitchFamily="-105" charset="-128"/>
                <a:cs typeface="Geneva" pitchFamily="-105" charset="-128"/>
              </a:rPr>
              <a:t>A system can be </a:t>
            </a:r>
            <a:r>
              <a:rPr lang="en-US" sz="1200" b="1" kern="1200" dirty="0" smtClean="0">
                <a:solidFill>
                  <a:schemeClr val="tx1"/>
                </a:solidFill>
                <a:effectLst/>
                <a:latin typeface="+mn-lt"/>
                <a:ea typeface="Geneva" pitchFamily="-105" charset="-128"/>
                <a:cs typeface="Geneva" pitchFamily="-105" charset="-128"/>
              </a:rPr>
              <a:t>partition-</a:t>
            </a:r>
            <a:r>
              <a:rPr lang="en-US" sz="1200" b="1" kern="1200" baseline="0" dirty="0" smtClean="0">
                <a:solidFill>
                  <a:schemeClr val="tx1"/>
                </a:solidFill>
                <a:effectLst/>
                <a:latin typeface="+mn-lt"/>
                <a:ea typeface="Geneva" pitchFamily="-105" charset="-128"/>
                <a:cs typeface="Geneva" pitchFamily="-105" charset="-128"/>
              </a:rPr>
              <a:t>tolerant</a:t>
            </a:r>
            <a:r>
              <a:rPr lang="en-US" sz="1200" b="1" kern="120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which means the system will still function even if server communications are temporarily lost,</a:t>
            </a:r>
            <a:r>
              <a:rPr lang="en-US" sz="1200" kern="1200" baseline="0" dirty="0" smtClean="0">
                <a:solidFill>
                  <a:schemeClr val="tx1"/>
                </a:solidFill>
                <a:effectLst/>
                <a:latin typeface="+mn-lt"/>
                <a:ea typeface="Geneva" pitchFamily="-105" charset="-128"/>
                <a:cs typeface="Geneva" pitchFamily="-105" charset="-128"/>
              </a:rPr>
              <a:t> like with a</a:t>
            </a:r>
            <a:r>
              <a:rPr lang="en-US" sz="1200" kern="1200" dirty="0" smtClean="0">
                <a:solidFill>
                  <a:schemeClr val="tx1"/>
                </a:solidFill>
                <a:effectLst/>
                <a:latin typeface="+mn-lt"/>
                <a:ea typeface="Geneva" pitchFamily="-105" charset="-128"/>
                <a:cs typeface="Geneva" pitchFamily="-105" charset="-128"/>
              </a:rPr>
              <a:t> network partition.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Geneva" pitchFamily="-105" charset="-128"/>
              <a:cs typeface="Geneva" pitchFamily="-10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Geneva" pitchFamily="-105" charset="-128"/>
                <a:cs typeface="Geneva" pitchFamily="-105" charset="-128"/>
              </a:rPr>
              <a:t>Th</a:t>
            </a:r>
            <a:r>
              <a:rPr lang="en-US" sz="1200" kern="1200" baseline="0" dirty="0" smtClean="0">
                <a:solidFill>
                  <a:schemeClr val="tx1"/>
                </a:solidFill>
                <a:effectLst/>
                <a:latin typeface="+mn-lt"/>
                <a:ea typeface="Geneva" pitchFamily="-105" charset="-128"/>
                <a:cs typeface="Geneva" pitchFamily="-105" charset="-128"/>
              </a:rPr>
              <a:t>e </a:t>
            </a:r>
            <a:r>
              <a:rPr lang="en-US" sz="1200" kern="1200" dirty="0" smtClean="0">
                <a:solidFill>
                  <a:schemeClr val="tx1"/>
                </a:solidFill>
                <a:effectLst/>
                <a:latin typeface="+mn-lt"/>
                <a:ea typeface="Geneva" pitchFamily="-105" charset="-128"/>
                <a:cs typeface="Geneva" pitchFamily="-105" charset="-128"/>
              </a:rPr>
              <a:t>CAP Theorem states that you can have only two properties at once and there</a:t>
            </a:r>
            <a:r>
              <a:rPr lang="en-US" sz="1200" kern="1200" baseline="0" dirty="0" smtClean="0">
                <a:solidFill>
                  <a:schemeClr val="tx1"/>
                </a:solidFill>
                <a:effectLst/>
                <a:latin typeface="+mn-lt"/>
                <a:ea typeface="Geneva" pitchFamily="-105" charset="-128"/>
                <a:cs typeface="Geneva" pitchFamily="-105" charset="-128"/>
              </a:rPr>
              <a:t> is a</a:t>
            </a:r>
            <a:r>
              <a:rPr lang="en-US" sz="1200" kern="1200" dirty="0" smtClean="0">
                <a:solidFill>
                  <a:schemeClr val="tx1"/>
                </a:solidFill>
                <a:effectLst/>
                <a:latin typeface="+mn-lt"/>
                <a:ea typeface="Geneva" pitchFamily="-105" charset="-128"/>
                <a:cs typeface="Geneva" pitchFamily="-105" charset="-128"/>
              </a:rPr>
              <a:t> proof for it. If you do</a:t>
            </a:r>
            <a:r>
              <a:rPr lang="en-US" sz="1200" kern="1200" baseline="0" dirty="0" smtClean="0">
                <a:solidFill>
                  <a:schemeClr val="tx1"/>
                </a:solidFill>
                <a:effectLst/>
                <a:latin typeface="+mn-lt"/>
                <a:ea typeface="Geneva" pitchFamily="-105" charset="-128"/>
                <a:cs typeface="Geneva" pitchFamily="-105" charset="-128"/>
              </a:rPr>
              <a:t> not</a:t>
            </a:r>
            <a:r>
              <a:rPr lang="en-US" sz="1200" kern="1200" dirty="0" smtClean="0">
                <a:solidFill>
                  <a:schemeClr val="tx1"/>
                </a:solidFill>
                <a:effectLst/>
                <a:latin typeface="+mn-lt"/>
                <a:ea typeface="Geneva" pitchFamily="-105" charset="-128"/>
                <a:cs typeface="Geneva" pitchFamily="-105" charset="-128"/>
              </a:rPr>
              <a:t> really believe this</a:t>
            </a:r>
            <a:r>
              <a:rPr lang="en-US" sz="1200" kern="1200" baseline="0" dirty="0" smtClean="0">
                <a:solidFill>
                  <a:schemeClr val="tx1"/>
                </a:solidFill>
                <a:effectLst/>
                <a:latin typeface="+mn-lt"/>
                <a:ea typeface="Geneva" pitchFamily="-105" charset="-128"/>
                <a:cs typeface="Geneva" pitchFamily="-105" charset="-128"/>
              </a:rPr>
              <a:t> theorem</a:t>
            </a:r>
            <a:r>
              <a:rPr lang="en-US" sz="1200" kern="1200" dirty="0" smtClean="0">
                <a:solidFill>
                  <a:schemeClr val="tx1"/>
                </a:solidFill>
                <a:effectLst/>
                <a:latin typeface="+mn-lt"/>
                <a:ea typeface="Geneva" pitchFamily="-105" charset="-128"/>
                <a:cs typeface="Geneva" pitchFamily="-105" charset="-128"/>
              </a:rPr>
              <a:t>, you can try the intuitive explanations story, the plain English introduction to the CAP Theorem, which essentially plays in a scenario where two humans interact with each other providing a service and goes through all the steps and compensation strategies taken to achieve more than two, but it never works. So it</a:t>
            </a:r>
            <a:r>
              <a:rPr lang="en-US" sz="1200" kern="1200" baseline="0" dirty="0" smtClean="0">
                <a:solidFill>
                  <a:schemeClr val="tx1"/>
                </a:solidFill>
                <a:effectLst/>
                <a:latin typeface="+mn-lt"/>
                <a:ea typeface="Geneva" pitchFamily="-105" charset="-128"/>
                <a:cs typeface="Geneva" pitchFamily="-105" charset="-128"/>
              </a:rPr>
              <a:t> is</a:t>
            </a:r>
            <a:r>
              <a:rPr lang="en-US" sz="1200" kern="1200" dirty="0" smtClean="0">
                <a:solidFill>
                  <a:schemeClr val="tx1"/>
                </a:solidFill>
                <a:effectLst/>
                <a:latin typeface="+mn-lt"/>
                <a:ea typeface="Geneva" pitchFamily="-105" charset="-128"/>
                <a:cs typeface="Geneva" pitchFamily="-105" charset="-128"/>
              </a:rPr>
              <a:t> a very, very nice scenario-based story line that takes you into the CAP Theorem.</a:t>
            </a:r>
          </a:p>
        </p:txBody>
      </p:sp>
    </p:spTree>
    <p:extLst>
      <p:ext uri="{BB962C8B-B14F-4D97-AF65-F5344CB8AC3E}">
        <p14:creationId xmlns:p14="http://schemas.microsoft.com/office/powerpoint/2010/main" val="27063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Narration</a:t>
            </a:r>
            <a:endParaRPr lang="en-US" dirty="0" smtClean="0"/>
          </a:p>
          <a:p>
            <a:endParaRPr lang="en-US" dirty="0" smtClean="0">
              <a:ea typeface="Geneva"/>
              <a:cs typeface="Geneva"/>
            </a:endParaRPr>
          </a:p>
          <a:p>
            <a:r>
              <a:rPr lang="en-US" dirty="0" smtClean="0">
                <a:ea typeface="Geneva"/>
                <a:cs typeface="Geneva"/>
              </a:rPr>
              <a:t>These</a:t>
            </a:r>
            <a:r>
              <a:rPr lang="en-US" baseline="0" dirty="0" smtClean="0">
                <a:ea typeface="Geneva"/>
                <a:cs typeface="Geneva"/>
              </a:rPr>
              <a:t> are the key terms used throughout this course. Let us review each key term.</a:t>
            </a:r>
          </a:p>
          <a:p>
            <a:endParaRPr lang="en-US" baseline="0" dirty="0" smtClean="0">
              <a:ea typeface="Geneva"/>
              <a:cs typeface="Geneva"/>
            </a:endParaRPr>
          </a:p>
          <a:p>
            <a:r>
              <a:rPr lang="en-US" dirty="0" smtClean="0">
                <a:ea typeface="Geneva"/>
                <a:cs typeface="Geneva"/>
              </a:rPr>
              <a:t>Whenever data is too big for one machine to store or query, which is even more complex, you need to somehow</a:t>
            </a:r>
            <a:r>
              <a:rPr lang="en-US" baseline="0" dirty="0" smtClean="0">
                <a:ea typeface="Geneva"/>
                <a:cs typeface="Geneva"/>
              </a:rPr>
              <a:t> cut it into pieces and distribute the data across multiple machines. This process is referred to as </a:t>
            </a:r>
            <a:r>
              <a:rPr lang="en-US" b="1" baseline="0" dirty="0" smtClean="0">
                <a:ea typeface="Geneva"/>
                <a:cs typeface="Geneva"/>
              </a:rPr>
              <a:t>sharding</a:t>
            </a:r>
            <a:r>
              <a:rPr lang="en-US" baseline="0" dirty="0" smtClean="0">
                <a:ea typeface="Geneva"/>
                <a:cs typeface="Geneva"/>
              </a:rPr>
              <a:t>. For everyone who knows Oracle databases, the foundation there is partitioning, </a:t>
            </a:r>
            <a:r>
              <a:rPr lang="en-US" u="none" baseline="0" dirty="0" smtClean="0">
                <a:solidFill>
                  <a:srgbClr val="FF0000"/>
                </a:solidFill>
                <a:ea typeface="Geneva"/>
                <a:cs typeface="Geneva"/>
              </a:rPr>
              <a:t>so you split it up in some way.</a:t>
            </a:r>
          </a:p>
          <a:p>
            <a:endParaRPr lang="en-US" baseline="0" dirty="0" smtClean="0">
              <a:ea typeface="Geneva"/>
              <a:cs typeface="Geneva"/>
            </a:endParaRPr>
          </a:p>
          <a:p>
            <a:r>
              <a:rPr lang="en-US" b="1" baseline="0" dirty="0" smtClean="0">
                <a:ea typeface="Geneva"/>
                <a:cs typeface="Geneva"/>
              </a:rPr>
              <a:t>Active/Passive </a:t>
            </a:r>
            <a:r>
              <a:rPr lang="en-US" baseline="0" dirty="0" smtClean="0">
                <a:ea typeface="Geneva"/>
                <a:cs typeface="Geneva"/>
              </a:rPr>
              <a:t>is a popular method to achieve higher availability. There is an active machine dealing with all the data on an active database server. There is another, the passive machine, standing by to take over all the work should the active machine crash. </a:t>
            </a:r>
          </a:p>
          <a:p>
            <a:endParaRPr lang="en-US" baseline="0" dirty="0" smtClean="0">
              <a:ea typeface="Geneva"/>
              <a:cs typeface="Genev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ea typeface="Geneva"/>
                <a:cs typeface="Geneva"/>
              </a:rPr>
              <a:t>In a </a:t>
            </a:r>
            <a:r>
              <a:rPr lang="en-US" b="1" baseline="0" dirty="0" smtClean="0">
                <a:ea typeface="Geneva"/>
                <a:cs typeface="Geneva"/>
              </a:rPr>
              <a:t>master/slave</a:t>
            </a:r>
            <a:r>
              <a:rPr lang="en-US" baseline="0" dirty="0" smtClean="0">
                <a:ea typeface="Geneva"/>
                <a:cs typeface="Geneva"/>
              </a:rPr>
              <a:t> operation, you have both machines active because having one machine just sitting idle does not really add any value. </a:t>
            </a:r>
            <a:r>
              <a:rPr lang="en-US" sz="1200" kern="1200" dirty="0" smtClean="0">
                <a:solidFill>
                  <a:schemeClr val="tx1"/>
                </a:solidFill>
                <a:effectLst/>
                <a:latin typeface="+mn-lt"/>
                <a:ea typeface="Geneva" pitchFamily="-105" charset="-128"/>
                <a:cs typeface="Geneva" pitchFamily="-105" charset="-128"/>
              </a:rPr>
              <a:t>This is a typical way to scale if the read/write ratio is high. </a:t>
            </a:r>
            <a:r>
              <a:rPr lang="en-US" sz="1200" kern="1200" baseline="0" dirty="0" smtClean="0">
                <a:solidFill>
                  <a:schemeClr val="tx1"/>
                </a:solidFill>
                <a:effectLst/>
                <a:latin typeface="+mn-lt"/>
                <a:ea typeface="Geneva" pitchFamily="-105" charset="-128"/>
                <a:cs typeface="Geneva" pitchFamily="-105" charset="-128"/>
              </a:rPr>
              <a:t>For example,</a:t>
            </a:r>
            <a:r>
              <a:rPr lang="en-US" baseline="0" dirty="0" smtClean="0">
                <a:ea typeface="Geneva"/>
                <a:cs typeface="Geneva"/>
              </a:rPr>
              <a:t> if all writes go to the master, the slave can be used for reads. With that, you can scale in the reads and still get a higher availability. This is a very typical approach employed by relational databases such as Oracle, mySQL or MSSQL [Narrator: say the letters] and so forth. They all support this model at the very core. </a:t>
            </a:r>
          </a:p>
          <a:p>
            <a:endParaRPr lang="en-US" baseline="0" dirty="0" smtClean="0">
              <a:ea typeface="Geneva"/>
              <a:cs typeface="Geneva"/>
            </a:endParaRPr>
          </a:p>
          <a:p>
            <a:r>
              <a:rPr lang="en-US" baseline="0" dirty="0" smtClean="0">
                <a:ea typeface="Geneva"/>
                <a:cs typeface="Geneva"/>
              </a:rPr>
              <a:t>Finally, there is </a:t>
            </a:r>
            <a:r>
              <a:rPr lang="en-US" b="1" baseline="0" dirty="0" smtClean="0">
                <a:ea typeface="Geneva"/>
                <a:cs typeface="Geneva"/>
              </a:rPr>
              <a:t>locks and versioning</a:t>
            </a:r>
            <a:r>
              <a:rPr lang="en-US" baseline="0" dirty="0" smtClean="0">
                <a:ea typeface="Geneva"/>
                <a:cs typeface="Geneva"/>
              </a:rPr>
              <a:t>. Whenever concurrent access happens and the database wants to guarantee some kind of consistency, either the database has to block concurrent accesses to make sure that one wins or you have to use a versioning scheme that can give you consistency if you say, the last one wins or the first one wins. In very extreme cases, where it is no longer so consistent, you can even have multiple versions. There are enough noSQL data stores that allow you to have multiple versions. A relational database has only one active version; hence, there will always be some kind of winner in a concurrency race.</a:t>
            </a:r>
          </a:p>
        </p:txBody>
      </p:sp>
    </p:spTree>
    <p:extLst>
      <p:ext uri="{BB962C8B-B14F-4D97-AF65-F5344CB8AC3E}">
        <p14:creationId xmlns:p14="http://schemas.microsoft.com/office/powerpoint/2010/main" val="1155476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792163" y="685800"/>
            <a:ext cx="5273675" cy="3429000"/>
          </a:xfrm>
          <a:noFill/>
          <a:ln>
            <a:solidFill>
              <a:srgbClr val="000000"/>
            </a:solidFill>
            <a:miter lim="800000"/>
            <a:headEnd/>
            <a:tailEnd/>
          </a:ln>
        </p:spPr>
      </p:sp>
      <p:sp>
        <p:nvSpPr>
          <p:cNvPr id="39939" name="Notes Placeholder 2"/>
          <p:cNvSpPr>
            <a:spLocks noGrp="1"/>
          </p:cNvSpPr>
          <p:nvPr>
            <p:ph type="body" idx="1"/>
          </p:nvPr>
        </p:nvSpPr>
        <p:spPr bwMode="auto">
          <a:noFill/>
        </p:spPr>
        <p:txBody>
          <a:bodyPr>
            <a:normAutofit fontScale="85000" lnSpcReduction="20000"/>
          </a:bodyPr>
          <a:lstStyle/>
          <a:p>
            <a:r>
              <a:rPr lang="en-US" b="1" dirty="0" smtClean="0"/>
              <a:t>Narration</a:t>
            </a:r>
          </a:p>
          <a:p>
            <a:endParaRPr lang="en-US" dirty="0" smtClean="0"/>
          </a:p>
          <a:p>
            <a:r>
              <a:rPr lang="en-US" sz="1200" kern="1200" dirty="0" smtClean="0">
                <a:solidFill>
                  <a:schemeClr val="tx1"/>
                </a:solidFill>
                <a:effectLst/>
                <a:latin typeface="+mn-lt"/>
                <a:ea typeface="Geneva" pitchFamily="-105" charset="-128"/>
                <a:cs typeface="Geneva" pitchFamily="-105" charset="-128"/>
              </a:rPr>
              <a:t>Visually,</a:t>
            </a:r>
            <a:r>
              <a:rPr lang="en-US" sz="1200" kern="1200" baseline="0" dirty="0" smtClean="0">
                <a:solidFill>
                  <a:schemeClr val="tx1"/>
                </a:solidFill>
                <a:effectLst/>
                <a:latin typeface="+mn-lt"/>
                <a:ea typeface="Geneva" pitchFamily="-105" charset="-128"/>
                <a:cs typeface="Geneva" pitchFamily="-105" charset="-128"/>
              </a:rPr>
              <a:t> the CAP Theorem </a:t>
            </a:r>
            <a:r>
              <a:rPr lang="en-US" sz="1200" kern="1200" dirty="0" smtClean="0">
                <a:solidFill>
                  <a:schemeClr val="tx1"/>
                </a:solidFill>
                <a:effectLst/>
                <a:latin typeface="+mn-lt"/>
                <a:ea typeface="Geneva" pitchFamily="-105" charset="-128"/>
                <a:cs typeface="Geneva" pitchFamily="-105" charset="-128"/>
              </a:rPr>
              <a:t>can be displayed as a triangle</a:t>
            </a:r>
            <a:r>
              <a:rPr lang="en-US" sz="1200" kern="1200" baseline="0" dirty="0" smtClean="0">
                <a:solidFill>
                  <a:schemeClr val="tx1"/>
                </a:solidFill>
                <a:effectLst/>
                <a:latin typeface="+mn-lt"/>
                <a:ea typeface="Geneva" pitchFamily="-105" charset="-128"/>
                <a:cs typeface="Geneva" pitchFamily="-105" charset="-128"/>
              </a:rPr>
              <a:t> with </a:t>
            </a:r>
            <a:r>
              <a:rPr lang="en-US" sz="1200" kern="1200" dirty="0" smtClean="0">
                <a:solidFill>
                  <a:schemeClr val="tx1"/>
                </a:solidFill>
                <a:effectLst/>
                <a:latin typeface="+mn-lt"/>
                <a:ea typeface="Geneva" pitchFamily="-105" charset="-128"/>
                <a:cs typeface="Geneva" pitchFamily="-105" charset="-128"/>
              </a:rPr>
              <a:t>three different core combinations. Typical RDBMS fall into the consistent property because we know RDBMS are based on ACID. Also,</a:t>
            </a:r>
            <a:r>
              <a:rPr lang="en-US" sz="1200" kern="1200" baseline="0" dirty="0" smtClean="0">
                <a:solidFill>
                  <a:schemeClr val="tx1"/>
                </a:solidFill>
                <a:effectLst/>
                <a:latin typeface="+mn-lt"/>
                <a:ea typeface="Geneva" pitchFamily="-105" charset="-128"/>
                <a:cs typeface="Geneva" pitchFamily="-105" charset="-128"/>
              </a:rPr>
              <a:t> with RDBMS, you get availability</a:t>
            </a:r>
            <a:r>
              <a:rPr lang="en-US" sz="1200" kern="1200" dirty="0" smtClean="0">
                <a:solidFill>
                  <a:schemeClr val="tx1"/>
                </a:solidFill>
                <a:effectLst/>
                <a:latin typeface="+mn-lt"/>
                <a:ea typeface="Geneva" pitchFamily="-105" charset="-128"/>
                <a:cs typeface="Geneva" pitchFamily="-105" charset="-128"/>
              </a:rPr>
              <a:t>. RDBMS</a:t>
            </a:r>
            <a:r>
              <a:rPr lang="en-US" sz="1200" kern="1200" baseline="0" dirty="0" smtClean="0">
                <a:solidFill>
                  <a:schemeClr val="tx1"/>
                </a:solidFill>
                <a:effectLst/>
                <a:latin typeface="+mn-lt"/>
                <a:ea typeface="Geneva" pitchFamily="-105" charset="-128"/>
                <a:cs typeface="Geneva" pitchFamily="-105" charset="-128"/>
              </a:rPr>
              <a:t> is</a:t>
            </a:r>
            <a:r>
              <a:rPr lang="en-US" sz="1200" kern="1200" dirty="0" smtClean="0">
                <a:solidFill>
                  <a:schemeClr val="tx1"/>
                </a:solidFill>
                <a:effectLst/>
                <a:latin typeface="+mn-lt"/>
                <a:ea typeface="Geneva" pitchFamily="-105" charset="-128"/>
                <a:cs typeface="Geneva" pitchFamily="-105" charset="-128"/>
              </a:rPr>
              <a:t> not really built for a partition tolerance because it was never designed for a distributed system. Typically, if you have a second server, it will never be fully in sync</a:t>
            </a:r>
            <a:r>
              <a:rPr lang="en-US" sz="1200" kern="1200" baseline="0" dirty="0" smtClean="0">
                <a:solidFill>
                  <a:schemeClr val="tx1"/>
                </a:solidFill>
                <a:effectLst/>
                <a:latin typeface="+mn-lt"/>
                <a:ea typeface="Geneva" pitchFamily="-105" charset="-128"/>
                <a:cs typeface="Geneva" pitchFamily="-105" charset="-128"/>
              </a:rPr>
              <a:t> and </a:t>
            </a:r>
            <a:r>
              <a:rPr lang="en-US" sz="1200" kern="1200" dirty="0" smtClean="0">
                <a:solidFill>
                  <a:schemeClr val="tx1"/>
                </a:solidFill>
                <a:effectLst/>
                <a:latin typeface="+mn-lt"/>
                <a:ea typeface="Geneva" pitchFamily="-105" charset="-128"/>
                <a:cs typeface="Geneva" pitchFamily="-105" charset="-128"/>
              </a:rPr>
              <a:t>will always lag behind, so you would lose consistency. RDBMS is purely in the </a:t>
            </a:r>
            <a:r>
              <a:rPr lang="en-US" sz="1200" b="1" kern="1200" dirty="0" smtClean="0">
                <a:solidFill>
                  <a:schemeClr val="tx1"/>
                </a:solidFill>
                <a:effectLst/>
                <a:latin typeface="+mn-lt"/>
                <a:ea typeface="Geneva" pitchFamily="-105" charset="-128"/>
                <a:cs typeface="Geneva" pitchFamily="-105" charset="-128"/>
              </a:rPr>
              <a:t>CA</a:t>
            </a:r>
            <a:r>
              <a:rPr lang="en-US" sz="1200" kern="1200" dirty="0" smtClean="0">
                <a:solidFill>
                  <a:schemeClr val="tx1"/>
                </a:solidFill>
                <a:effectLst/>
                <a:latin typeface="+mn-lt"/>
                <a:ea typeface="Geneva" pitchFamily="-105" charset="-128"/>
                <a:cs typeface="Geneva" pitchFamily="-105" charset="-128"/>
              </a:rPr>
              <a:t> area of the triangle.</a:t>
            </a:r>
          </a:p>
          <a:p>
            <a:endParaRPr lang="en-US" sz="1200" kern="1200" dirty="0" smtClean="0">
              <a:solidFill>
                <a:schemeClr val="tx1"/>
              </a:solidFill>
              <a:effectLst/>
              <a:latin typeface="+mn-lt"/>
              <a:ea typeface="Geneva" pitchFamily="-105" charset="-128"/>
              <a:cs typeface="Geneva" pitchFamily="-105" charset="-128"/>
            </a:endParaRPr>
          </a:p>
          <a:p>
            <a:r>
              <a:rPr lang="en-US" sz="1200" kern="1200" dirty="0" smtClean="0">
                <a:solidFill>
                  <a:schemeClr val="tx1"/>
                </a:solidFill>
                <a:effectLst/>
                <a:latin typeface="+mn-lt"/>
                <a:ea typeface="Geneva" pitchFamily="-105" charset="-128"/>
                <a:cs typeface="Geneva" pitchFamily="-105" charset="-128"/>
              </a:rPr>
              <a:t>With the </a:t>
            </a:r>
            <a:r>
              <a:rPr lang="en-US" sz="1200" b="1" kern="1200" dirty="0" smtClean="0">
                <a:solidFill>
                  <a:schemeClr val="tx1"/>
                </a:solidFill>
                <a:effectLst/>
                <a:latin typeface="+mn-lt"/>
                <a:ea typeface="Geneva" pitchFamily="-105" charset="-128"/>
                <a:cs typeface="Geneva" pitchFamily="-105" charset="-128"/>
              </a:rPr>
              <a:t>AP</a:t>
            </a:r>
            <a:r>
              <a:rPr lang="en-US" sz="1200" kern="1200" baseline="0" dirty="0" smtClean="0">
                <a:solidFill>
                  <a:schemeClr val="tx1"/>
                </a:solidFill>
                <a:effectLst/>
                <a:latin typeface="+mn-lt"/>
                <a:ea typeface="Geneva" pitchFamily="-105" charset="-128"/>
                <a:cs typeface="Geneva" pitchFamily="-105" charset="-128"/>
              </a:rPr>
              <a:t> extreme, you</a:t>
            </a:r>
            <a:r>
              <a:rPr lang="en-US" sz="1200" kern="1200" dirty="0" smtClean="0">
                <a:solidFill>
                  <a:schemeClr val="tx1"/>
                </a:solidFill>
                <a:effectLst/>
                <a:latin typeface="+mn-lt"/>
                <a:ea typeface="Geneva" pitchFamily="-105" charset="-128"/>
                <a:cs typeface="Geneva" pitchFamily="-105" charset="-128"/>
              </a:rPr>
              <a:t> have availability and partition</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tolerance. An</a:t>
            </a:r>
            <a:r>
              <a:rPr lang="en-US" sz="1200" kern="1200" baseline="0" dirty="0" smtClean="0">
                <a:solidFill>
                  <a:schemeClr val="tx1"/>
                </a:solidFill>
                <a:effectLst/>
                <a:latin typeface="+mn-lt"/>
                <a:ea typeface="Geneva" pitchFamily="-105" charset="-128"/>
                <a:cs typeface="Geneva" pitchFamily="-105" charset="-128"/>
              </a:rPr>
              <a:t> example would be a Do</a:t>
            </a:r>
            <a:r>
              <a:rPr lang="en-US" sz="1200" kern="1200" dirty="0" smtClean="0">
                <a:solidFill>
                  <a:schemeClr val="tx1"/>
                </a:solidFill>
                <a:effectLst/>
                <a:latin typeface="+mn-lt"/>
                <a:ea typeface="Geneva" pitchFamily="-105" charset="-128"/>
                <a:cs typeface="Geneva" pitchFamily="-105" charset="-128"/>
              </a:rPr>
              <a:t>main Name System (</a:t>
            </a:r>
            <a:r>
              <a:rPr lang="en-US" sz="1200" kern="1200" baseline="0" dirty="0" smtClean="0">
                <a:solidFill>
                  <a:schemeClr val="tx1"/>
                </a:solidFill>
                <a:effectLst/>
                <a:latin typeface="+mn-lt"/>
                <a:ea typeface="Geneva" pitchFamily="-105" charset="-128"/>
                <a:cs typeface="Geneva" pitchFamily="-105" charset="-128"/>
              </a:rPr>
              <a:t>DNS)</a:t>
            </a:r>
            <a:r>
              <a:rPr lang="en-US" sz="1200" kern="1200" dirty="0" smtClean="0">
                <a:solidFill>
                  <a:schemeClr val="tx1"/>
                </a:solidFill>
                <a:effectLst/>
                <a:latin typeface="+mn-lt"/>
                <a:ea typeface="Geneva" pitchFamily="-105" charset="-128"/>
                <a:cs typeface="Geneva" pitchFamily="-105" charset="-128"/>
              </a:rPr>
              <a:t>, which is essentially responsible for making an IP address out of Accenture.com or Amazon.com. DNS is like a dictionary. So you go in with a domain</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name</a:t>
            </a:r>
            <a:r>
              <a:rPr lang="en-US" sz="1200" kern="1200" baseline="0" dirty="0" smtClean="0">
                <a:solidFill>
                  <a:schemeClr val="tx1"/>
                </a:solidFill>
                <a:effectLst/>
                <a:latin typeface="+mn-lt"/>
                <a:ea typeface="Geneva" pitchFamily="-105" charset="-128"/>
                <a:cs typeface="Geneva" pitchFamily="-105" charset="-128"/>
              </a:rPr>
              <a:t> and y</a:t>
            </a:r>
            <a:r>
              <a:rPr lang="en-US" sz="1200" kern="1200" dirty="0" smtClean="0">
                <a:solidFill>
                  <a:schemeClr val="tx1"/>
                </a:solidFill>
                <a:effectLst/>
                <a:latin typeface="+mn-lt"/>
                <a:ea typeface="Geneva" pitchFamily="-105" charset="-128"/>
                <a:cs typeface="Geneva" pitchFamily="-105" charset="-128"/>
              </a:rPr>
              <a:t>ou get back an IP address. There are a lot of service</a:t>
            </a:r>
            <a:r>
              <a:rPr lang="en-US" sz="1200" kern="1200" baseline="0" dirty="0" smtClean="0">
                <a:solidFill>
                  <a:schemeClr val="tx1"/>
                </a:solidFill>
                <a:effectLst/>
                <a:latin typeface="+mn-lt"/>
                <a:ea typeface="Geneva" pitchFamily="-105" charset="-128"/>
                <a:cs typeface="Geneva" pitchFamily="-105" charset="-128"/>
              </a:rPr>
              <a:t> providers that</a:t>
            </a:r>
            <a:r>
              <a:rPr lang="en-US" sz="1200" kern="1200" dirty="0" smtClean="0">
                <a:solidFill>
                  <a:schemeClr val="tx1"/>
                </a:solidFill>
                <a:effectLst/>
                <a:latin typeface="+mn-lt"/>
                <a:ea typeface="Geneva" pitchFamily="-105" charset="-128"/>
                <a:cs typeface="Geneva" pitchFamily="-105" charset="-128"/>
              </a:rPr>
              <a:t> deal with DNS information. It</a:t>
            </a:r>
            <a:r>
              <a:rPr lang="en-US" sz="1200" kern="1200" baseline="0" dirty="0" smtClean="0">
                <a:solidFill>
                  <a:schemeClr val="tx1"/>
                </a:solidFill>
                <a:effectLst/>
                <a:latin typeface="+mn-lt"/>
                <a:ea typeface="Geneva" pitchFamily="-105" charset="-128"/>
                <a:cs typeface="Geneva" pitchFamily="-105" charset="-128"/>
              </a:rPr>
              <a:t> is</a:t>
            </a:r>
            <a:r>
              <a:rPr lang="en-US" sz="1200" kern="1200" dirty="0" smtClean="0">
                <a:solidFill>
                  <a:schemeClr val="tx1"/>
                </a:solidFill>
                <a:effectLst/>
                <a:latin typeface="+mn-lt"/>
                <a:ea typeface="Geneva" pitchFamily="-105" charset="-128"/>
                <a:cs typeface="Geneva" pitchFamily="-105" charset="-128"/>
              </a:rPr>
              <a:t> fully decentralized</a:t>
            </a:r>
            <a:r>
              <a:rPr lang="en-US" sz="1200" kern="1200" baseline="0" dirty="0" smtClean="0">
                <a:solidFill>
                  <a:schemeClr val="tx1"/>
                </a:solidFill>
                <a:effectLst/>
                <a:latin typeface="+mn-lt"/>
                <a:ea typeface="Geneva" pitchFamily="-105" charset="-128"/>
                <a:cs typeface="Geneva" pitchFamily="-105" charset="-128"/>
              </a:rPr>
              <a:t> and </a:t>
            </a:r>
            <a:r>
              <a:rPr lang="en-US" sz="1200" kern="1200" dirty="0" smtClean="0">
                <a:solidFill>
                  <a:schemeClr val="tx1"/>
                </a:solidFill>
                <a:effectLst/>
                <a:latin typeface="+mn-lt"/>
                <a:ea typeface="Geneva" pitchFamily="-105" charset="-128"/>
                <a:cs typeface="Geneva" pitchFamily="-105" charset="-128"/>
              </a:rPr>
              <a:t>there is a hierarchy in it where one set of service is responsible for dot coms. This service</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tells you where Amazon.com or Accenture.com or Microsoft.com is in the form of an IP address. Then, there are servers at Microsoft.com, Amazon.com and Accenture.com that give you information about the sub domain.</a:t>
            </a:r>
            <a:r>
              <a:rPr lang="en-US" sz="1200" kern="1200" baseline="0" dirty="0" smtClean="0">
                <a:solidFill>
                  <a:schemeClr val="tx1"/>
                </a:solidFill>
                <a:effectLst/>
                <a:latin typeface="+mn-lt"/>
                <a:ea typeface="Geneva" pitchFamily="-105" charset="-128"/>
                <a:cs typeface="Geneva" pitchFamily="-105" charset="-128"/>
              </a:rPr>
              <a:t> F</a:t>
            </a:r>
            <a:r>
              <a:rPr lang="en-US" sz="1200" kern="1200" dirty="0" smtClean="0">
                <a:solidFill>
                  <a:schemeClr val="tx1"/>
                </a:solidFill>
                <a:effectLst/>
                <a:latin typeface="+mn-lt"/>
                <a:ea typeface="Geneva" pitchFamily="-105" charset="-128"/>
                <a:cs typeface="Geneva" pitchFamily="-105" charset="-128"/>
              </a:rPr>
              <a:t>or example, within Accenture.com, you have sub</a:t>
            </a:r>
            <a:r>
              <a:rPr lang="en-US" sz="1200" kern="1200" baseline="0" dirty="0" smtClean="0">
                <a:solidFill>
                  <a:schemeClr val="tx1"/>
                </a:solidFill>
                <a:effectLst/>
                <a:latin typeface="+mn-lt"/>
                <a:ea typeface="Geneva" pitchFamily="-105" charset="-128"/>
                <a:cs typeface="Geneva" pitchFamily="-105" charset="-128"/>
              </a:rPr>
              <a:t> domains like myScheduling and myPerformance.</a:t>
            </a:r>
            <a:r>
              <a:rPr lang="en-US" sz="1200" kern="1200" dirty="0" smtClean="0">
                <a:solidFill>
                  <a:schemeClr val="tx1"/>
                </a:solidFill>
                <a:effectLst/>
                <a:latin typeface="+mn-lt"/>
                <a:ea typeface="Geneva" pitchFamily="-105" charset="-128"/>
                <a:cs typeface="Geneva" pitchFamily="-105" charset="-128"/>
              </a:rPr>
              <a:t> </a:t>
            </a:r>
          </a:p>
          <a:p>
            <a:endParaRPr lang="en-US" sz="1200" kern="1200" dirty="0" smtClean="0">
              <a:solidFill>
                <a:schemeClr val="tx1"/>
              </a:solidFill>
              <a:effectLst/>
              <a:latin typeface="+mn-lt"/>
              <a:ea typeface="Geneva" pitchFamily="-105" charset="-128"/>
              <a:cs typeface="Geneva" pitchFamily="-105" charset="-128"/>
            </a:endParaRPr>
          </a:p>
          <a:p>
            <a:r>
              <a:rPr lang="en-US" sz="1200" kern="1200" dirty="0" smtClean="0">
                <a:solidFill>
                  <a:schemeClr val="tx1"/>
                </a:solidFill>
                <a:effectLst/>
                <a:latin typeface="+mn-lt"/>
                <a:ea typeface="Geneva" pitchFamily="-105" charset="-128"/>
                <a:cs typeface="Geneva" pitchFamily="-105" charset="-128"/>
              </a:rPr>
              <a:t>Now, all this information is cached globally. Whenever you look up a domain name somewhere in the world, you go to your DNS server that stores that information. That also means it is never fully consistent. For</a:t>
            </a:r>
            <a:r>
              <a:rPr lang="en-US" sz="1200" kern="1200" baseline="0" dirty="0" smtClean="0">
                <a:solidFill>
                  <a:schemeClr val="tx1"/>
                </a:solidFill>
                <a:effectLst/>
                <a:latin typeface="+mn-lt"/>
                <a:ea typeface="Geneva" pitchFamily="-105" charset="-128"/>
                <a:cs typeface="Geneva" pitchFamily="-105" charset="-128"/>
              </a:rPr>
              <a:t> example, if </a:t>
            </a:r>
            <a:r>
              <a:rPr lang="en-US" sz="1200" kern="1200" dirty="0" smtClean="0">
                <a:solidFill>
                  <a:schemeClr val="tx1"/>
                </a:solidFill>
                <a:effectLst/>
                <a:latin typeface="+mn-lt"/>
                <a:ea typeface="Geneva" pitchFamily="-105" charset="-128"/>
                <a:cs typeface="Geneva" pitchFamily="-105" charset="-128"/>
              </a:rPr>
              <a:t>you register</a:t>
            </a:r>
            <a:r>
              <a:rPr lang="en-US" sz="1200" kern="1200" baseline="0" dirty="0" smtClean="0">
                <a:solidFill>
                  <a:schemeClr val="tx1"/>
                </a:solidFill>
                <a:effectLst/>
                <a:latin typeface="+mn-lt"/>
                <a:ea typeface="Geneva" pitchFamily="-105" charset="-128"/>
                <a:cs typeface="Geneva" pitchFamily="-105" charset="-128"/>
              </a:rPr>
              <a:t> a new </a:t>
            </a:r>
            <a:r>
              <a:rPr lang="en-US" sz="1200" kern="1200" dirty="0" smtClean="0">
                <a:solidFill>
                  <a:schemeClr val="tx1"/>
                </a:solidFill>
                <a:effectLst/>
                <a:latin typeface="+mn-lt"/>
                <a:ea typeface="Geneva" pitchFamily="-105" charset="-128"/>
                <a:cs typeface="Geneva" pitchFamily="-105" charset="-128"/>
              </a:rPr>
              <a:t>domain name on an online service, the fine print always says it will take about 24 to 48 hours until this information perpetuates globally and your site is online. So that means it</a:t>
            </a:r>
            <a:r>
              <a:rPr lang="en-US" sz="1200" kern="1200" baseline="0" dirty="0" smtClean="0">
                <a:solidFill>
                  <a:schemeClr val="tx1"/>
                </a:solidFill>
                <a:effectLst/>
                <a:latin typeface="+mn-lt"/>
                <a:ea typeface="Geneva" pitchFamily="-105" charset="-128"/>
                <a:cs typeface="Geneva" pitchFamily="-105" charset="-128"/>
              </a:rPr>
              <a:t> is</a:t>
            </a:r>
            <a:r>
              <a:rPr lang="en-US" sz="1200" kern="1200" dirty="0" smtClean="0">
                <a:solidFill>
                  <a:schemeClr val="tx1"/>
                </a:solidFill>
                <a:effectLst/>
                <a:latin typeface="+mn-lt"/>
                <a:ea typeface="Geneva" pitchFamily="-105" charset="-128"/>
                <a:cs typeface="Geneva" pitchFamily="-105" charset="-128"/>
              </a:rPr>
              <a:t> </a:t>
            </a:r>
            <a:r>
              <a:rPr lang="en-US" sz="1200" u="sng" kern="1200" dirty="0" smtClean="0">
                <a:solidFill>
                  <a:schemeClr val="tx1"/>
                </a:solidFill>
                <a:effectLst/>
                <a:latin typeface="+mn-lt"/>
                <a:ea typeface="Geneva" pitchFamily="-105" charset="-128"/>
                <a:cs typeface="Geneva" pitchFamily="-105" charset="-128"/>
              </a:rPr>
              <a:t>never</a:t>
            </a:r>
            <a:r>
              <a:rPr lang="en-US" sz="1200" kern="1200" dirty="0" smtClean="0">
                <a:solidFill>
                  <a:schemeClr val="tx1"/>
                </a:solidFill>
                <a:effectLst/>
                <a:latin typeface="+mn-lt"/>
                <a:ea typeface="Geneva" pitchFamily="-105" charset="-128"/>
                <a:cs typeface="Geneva" pitchFamily="-105" charset="-128"/>
              </a:rPr>
              <a:t> consistent, but it</a:t>
            </a:r>
            <a:r>
              <a:rPr lang="en-US" sz="1200" kern="1200" baseline="0" dirty="0" smtClean="0">
                <a:solidFill>
                  <a:schemeClr val="tx1"/>
                </a:solidFill>
                <a:effectLst/>
                <a:latin typeface="+mn-lt"/>
                <a:ea typeface="Geneva" pitchFamily="-105" charset="-128"/>
                <a:cs typeface="Geneva" pitchFamily="-105" charset="-128"/>
              </a:rPr>
              <a:t> is</a:t>
            </a:r>
            <a:r>
              <a:rPr lang="en-US" sz="1200" kern="1200" dirty="0" smtClean="0">
                <a:solidFill>
                  <a:schemeClr val="tx1"/>
                </a:solidFill>
                <a:effectLst/>
                <a:latin typeface="+mn-lt"/>
                <a:ea typeface="Geneva" pitchFamily="-105" charset="-128"/>
                <a:cs typeface="Geneva" pitchFamily="-105" charset="-128"/>
              </a:rPr>
              <a:t> always </a:t>
            </a:r>
            <a:r>
              <a:rPr lang="en-US" sz="1200" u="sng" kern="1200" dirty="0" smtClean="0">
                <a:solidFill>
                  <a:schemeClr val="tx1"/>
                </a:solidFill>
                <a:effectLst/>
                <a:latin typeface="+mn-lt"/>
                <a:ea typeface="Geneva" pitchFamily="-105" charset="-128"/>
                <a:cs typeface="Geneva" pitchFamily="-105" charset="-128"/>
              </a:rPr>
              <a:t>available</a:t>
            </a:r>
            <a:r>
              <a:rPr lang="en-US" sz="1200" kern="1200" dirty="0" smtClean="0">
                <a:solidFill>
                  <a:schemeClr val="tx1"/>
                </a:solidFill>
                <a:effectLst/>
                <a:latin typeface="+mn-lt"/>
                <a:ea typeface="Geneva" pitchFamily="-105" charset="-128"/>
                <a:cs typeface="Geneva" pitchFamily="-105" charset="-128"/>
              </a:rPr>
              <a:t> and it is highly </a:t>
            </a:r>
            <a:r>
              <a:rPr lang="en-US" sz="1200" u="sng" kern="1200" dirty="0" smtClean="0">
                <a:solidFill>
                  <a:schemeClr val="tx1"/>
                </a:solidFill>
                <a:effectLst/>
                <a:latin typeface="+mn-lt"/>
                <a:ea typeface="Geneva" pitchFamily="-105" charset="-128"/>
                <a:cs typeface="Geneva" pitchFamily="-105" charset="-128"/>
              </a:rPr>
              <a:t>partition-tolerant</a:t>
            </a:r>
            <a:r>
              <a:rPr lang="en-US" sz="1200" kern="1200" dirty="0" smtClean="0">
                <a:solidFill>
                  <a:schemeClr val="tx1"/>
                </a:solidFill>
                <a:effectLst/>
                <a:latin typeface="+mn-lt"/>
                <a:ea typeface="Geneva" pitchFamily="-105" charset="-128"/>
                <a:cs typeface="Geneva" pitchFamily="-105" charset="-128"/>
              </a:rPr>
              <a:t>. If one DNS server fails because an undersea</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cable is cut, for</a:t>
            </a:r>
            <a:r>
              <a:rPr lang="en-US" sz="1200" kern="1200" baseline="0" dirty="0" smtClean="0">
                <a:solidFill>
                  <a:schemeClr val="tx1"/>
                </a:solidFill>
                <a:effectLst/>
                <a:latin typeface="+mn-lt"/>
                <a:ea typeface="Geneva" pitchFamily="-105" charset="-128"/>
                <a:cs typeface="Geneva" pitchFamily="-105" charset="-128"/>
              </a:rPr>
              <a:t> example</a:t>
            </a:r>
            <a:r>
              <a:rPr lang="en-US" sz="1200" kern="1200" dirty="0" smtClean="0">
                <a:solidFill>
                  <a:schemeClr val="tx1"/>
                </a:solidFill>
                <a:effectLst/>
                <a:latin typeface="+mn-lt"/>
                <a:ea typeface="Geneva" pitchFamily="-105" charset="-128"/>
                <a:cs typeface="Geneva" pitchFamily="-105" charset="-128"/>
              </a:rPr>
              <a:t>, the DNS system just keeps on working.</a:t>
            </a:r>
          </a:p>
          <a:p>
            <a:endParaRPr lang="en-US" sz="1200" kern="1200" dirty="0" smtClean="0">
              <a:solidFill>
                <a:schemeClr val="tx1"/>
              </a:solidFill>
              <a:effectLst/>
              <a:latin typeface="+mn-lt"/>
              <a:ea typeface="Geneva" pitchFamily="-105" charset="-128"/>
              <a:cs typeface="Geneva" pitchFamily="-105" charset="-128"/>
            </a:endParaRPr>
          </a:p>
          <a:p>
            <a:r>
              <a:rPr lang="en-US" sz="1200" kern="1200" dirty="0" smtClean="0">
                <a:solidFill>
                  <a:schemeClr val="tx1"/>
                </a:solidFill>
                <a:effectLst/>
                <a:latin typeface="+mn-lt"/>
                <a:ea typeface="Geneva" pitchFamily="-105" charset="-128"/>
                <a:cs typeface="Geneva" pitchFamily="-105" charset="-128"/>
              </a:rPr>
              <a:t>Lastly,</a:t>
            </a:r>
            <a:r>
              <a:rPr lang="en-US" sz="1200" kern="1200" baseline="0" dirty="0" smtClean="0">
                <a:solidFill>
                  <a:schemeClr val="tx1"/>
                </a:solidFill>
                <a:effectLst/>
                <a:latin typeface="+mn-lt"/>
                <a:ea typeface="Geneva" pitchFamily="-105" charset="-128"/>
                <a:cs typeface="Geneva" pitchFamily="-105" charset="-128"/>
              </a:rPr>
              <a:t> we have the </a:t>
            </a:r>
            <a:r>
              <a:rPr lang="en-US" sz="1200" b="1" kern="1200" baseline="0" dirty="0" smtClean="0">
                <a:solidFill>
                  <a:schemeClr val="tx1"/>
                </a:solidFill>
                <a:effectLst/>
                <a:latin typeface="+mn-lt"/>
                <a:ea typeface="Geneva" pitchFamily="-105" charset="-128"/>
                <a:cs typeface="Geneva" pitchFamily="-105" charset="-128"/>
              </a:rPr>
              <a:t>CP</a:t>
            </a:r>
            <a:r>
              <a:rPr lang="en-US" sz="1200" kern="1200" baseline="0" dirty="0" smtClean="0">
                <a:solidFill>
                  <a:schemeClr val="tx1"/>
                </a:solidFill>
                <a:effectLst/>
                <a:latin typeface="+mn-lt"/>
                <a:ea typeface="Geneva" pitchFamily="-105" charset="-128"/>
                <a:cs typeface="Geneva" pitchFamily="-105" charset="-128"/>
              </a:rPr>
              <a:t> extreme found in banking.</a:t>
            </a:r>
            <a:r>
              <a:rPr lang="en-US" sz="1200" kern="1200" dirty="0" smtClean="0">
                <a:solidFill>
                  <a:schemeClr val="tx1"/>
                </a:solidFill>
                <a:effectLst/>
                <a:latin typeface="+mn-lt"/>
                <a:ea typeface="Geneva" pitchFamily="-105" charset="-128"/>
                <a:cs typeface="Geneva" pitchFamily="-105" charset="-128"/>
              </a:rPr>
              <a:t> When you use the ATM machine, the machine will always want to have a connection to the server. And, if it does</a:t>
            </a:r>
            <a:r>
              <a:rPr lang="en-US" sz="1200" kern="1200" baseline="0" dirty="0" smtClean="0">
                <a:solidFill>
                  <a:schemeClr val="tx1"/>
                </a:solidFill>
                <a:effectLst/>
                <a:latin typeface="+mn-lt"/>
                <a:ea typeface="Geneva" pitchFamily="-105" charset="-128"/>
                <a:cs typeface="Geneva" pitchFamily="-105" charset="-128"/>
              </a:rPr>
              <a:t> not</a:t>
            </a:r>
            <a:r>
              <a:rPr lang="en-US" sz="1200" kern="1200" dirty="0" smtClean="0">
                <a:solidFill>
                  <a:schemeClr val="tx1"/>
                </a:solidFill>
                <a:effectLst/>
                <a:latin typeface="+mn-lt"/>
                <a:ea typeface="Geneva" pitchFamily="-105" charset="-128"/>
                <a:cs typeface="Geneva" pitchFamily="-105" charset="-128"/>
              </a:rPr>
              <a:t> have a connection to the server, it will just tell you it is it not available. ATM's try to be consistent and partition-tolerant, but it can also switch its mode. It can say, well, I</a:t>
            </a:r>
            <a:r>
              <a:rPr lang="en-US" sz="1200" kern="1200" baseline="0" dirty="0" smtClean="0">
                <a:solidFill>
                  <a:schemeClr val="tx1"/>
                </a:solidFill>
                <a:effectLst/>
                <a:latin typeface="+mn-lt"/>
                <a:ea typeface="Geneva" pitchFamily="-105" charset="-128"/>
                <a:cs typeface="Geneva" pitchFamily="-105" charset="-128"/>
              </a:rPr>
              <a:t> a</a:t>
            </a:r>
            <a:r>
              <a:rPr lang="en-US" sz="1200" kern="1200" dirty="0" smtClean="0">
                <a:solidFill>
                  <a:schemeClr val="tx1"/>
                </a:solidFill>
                <a:effectLst/>
                <a:latin typeface="+mn-lt"/>
                <a:ea typeface="Geneva" pitchFamily="-105" charset="-128"/>
                <a:cs typeface="Geneva" pitchFamily="-105" charset="-128"/>
              </a:rPr>
              <a:t>m offline, but</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I</a:t>
            </a:r>
            <a:r>
              <a:rPr lang="en-US" sz="1200" kern="1200" baseline="0" dirty="0" smtClean="0">
                <a:solidFill>
                  <a:schemeClr val="tx1"/>
                </a:solidFill>
                <a:effectLst/>
                <a:latin typeface="+mn-lt"/>
                <a:ea typeface="Geneva" pitchFamily="-105" charset="-128"/>
                <a:cs typeface="Geneva" pitchFamily="-105" charset="-128"/>
              </a:rPr>
              <a:t> am</a:t>
            </a:r>
            <a:r>
              <a:rPr lang="en-US" sz="1200" kern="1200" dirty="0" smtClean="0">
                <a:solidFill>
                  <a:schemeClr val="tx1"/>
                </a:solidFill>
                <a:effectLst/>
                <a:latin typeface="+mn-lt"/>
                <a:ea typeface="Geneva" pitchFamily="-105" charset="-128"/>
                <a:cs typeface="Geneva" pitchFamily="-105" charset="-128"/>
              </a:rPr>
              <a:t> switching into a special offline mode and can still give you cash, but only to a limit that is stored on your card. This is the ATM's offline mode.</a:t>
            </a:r>
            <a:endParaRPr lang="en-US" dirty="0" smtClean="0">
              <a:ea typeface="Geneva"/>
              <a:cs typeface="Geneva"/>
            </a:endParaRPr>
          </a:p>
        </p:txBody>
      </p:sp>
    </p:spTree>
    <p:extLst>
      <p:ext uri="{BB962C8B-B14F-4D97-AF65-F5344CB8AC3E}">
        <p14:creationId xmlns:p14="http://schemas.microsoft.com/office/powerpoint/2010/main" val="3176151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dirty="0" smtClean="0">
                <a:solidFill>
                  <a:schemeClr val="tx1"/>
                </a:solidFill>
                <a:effectLst/>
                <a:latin typeface="+mn-lt"/>
                <a:ea typeface="Geneva" pitchFamily="-105" charset="-128"/>
                <a:cs typeface="Geneva" pitchFamily="-105" charset="-128"/>
              </a:rPr>
              <a:t>Narration</a:t>
            </a:r>
          </a:p>
          <a:p>
            <a:endParaRPr lang="en-US" sz="1200" kern="1200" dirty="0" smtClean="0">
              <a:solidFill>
                <a:schemeClr val="tx1"/>
              </a:solidFill>
              <a:effectLst/>
              <a:latin typeface="+mn-lt"/>
              <a:ea typeface="Geneva" pitchFamily="-105" charset="-128"/>
              <a:cs typeface="Geneva" pitchFamily="-105" charset="-128"/>
            </a:endParaRPr>
          </a:p>
          <a:p>
            <a:r>
              <a:rPr lang="en-US" sz="1200" kern="1200" dirty="0" smtClean="0">
                <a:solidFill>
                  <a:schemeClr val="tx1"/>
                </a:solidFill>
                <a:effectLst/>
                <a:latin typeface="+mn-lt"/>
                <a:ea typeface="Geneva" pitchFamily="-105" charset="-128"/>
                <a:cs typeface="Geneva" pitchFamily="-105" charset="-128"/>
              </a:rPr>
              <a:t>Interestingly,</a:t>
            </a:r>
            <a:r>
              <a:rPr lang="en-US" sz="1200" kern="1200" baseline="0" dirty="0" smtClean="0">
                <a:solidFill>
                  <a:schemeClr val="tx1"/>
                </a:solidFill>
                <a:effectLst/>
                <a:latin typeface="+mn-lt"/>
                <a:ea typeface="Geneva" pitchFamily="-105" charset="-128"/>
                <a:cs typeface="Geneva" pitchFamily="-105" charset="-128"/>
              </a:rPr>
              <a:t> t</a:t>
            </a:r>
            <a:r>
              <a:rPr lang="en-US" sz="1200" kern="1200" dirty="0" smtClean="0">
                <a:solidFill>
                  <a:schemeClr val="tx1"/>
                </a:solidFill>
                <a:effectLst/>
                <a:latin typeface="+mn-lt"/>
                <a:ea typeface="Geneva" pitchFamily="-105" charset="-128"/>
                <a:cs typeface="Geneva" pitchFamily="-105" charset="-128"/>
              </a:rPr>
              <a:t>he CAP Theorem should</a:t>
            </a:r>
            <a:r>
              <a:rPr lang="en-US" sz="1200" kern="1200" baseline="0" dirty="0" smtClean="0">
                <a:solidFill>
                  <a:schemeClr val="tx1"/>
                </a:solidFill>
                <a:effectLst/>
                <a:latin typeface="+mn-lt"/>
                <a:ea typeface="Geneva" pitchFamily="-105" charset="-128"/>
                <a:cs typeface="Geneva" pitchFamily="-105" charset="-128"/>
              </a:rPr>
              <a:t> not</a:t>
            </a:r>
            <a:r>
              <a:rPr lang="en-US" sz="1200" kern="1200" dirty="0" smtClean="0">
                <a:solidFill>
                  <a:schemeClr val="tx1"/>
                </a:solidFill>
                <a:effectLst/>
                <a:latin typeface="+mn-lt"/>
                <a:ea typeface="Geneva" pitchFamily="-105" charset="-128"/>
                <a:cs typeface="Geneva" pitchFamily="-105" charset="-128"/>
              </a:rPr>
              <a:t> be taken to these extremes</a:t>
            </a:r>
            <a:r>
              <a:rPr lang="en-US" sz="1200" kern="1200" baseline="0" dirty="0" smtClean="0">
                <a:solidFill>
                  <a:schemeClr val="tx1"/>
                </a:solidFill>
                <a:effectLst/>
                <a:latin typeface="+mn-lt"/>
                <a:ea typeface="Geneva" pitchFamily="-105" charset="-128"/>
                <a:cs typeface="Geneva" pitchFamily="-105" charset="-128"/>
              </a:rPr>
              <a:t> so that you either choose </a:t>
            </a:r>
            <a:r>
              <a:rPr lang="en-US" sz="1200" kern="1200" dirty="0" smtClean="0">
                <a:solidFill>
                  <a:schemeClr val="tx1"/>
                </a:solidFill>
                <a:effectLst/>
                <a:latin typeface="+mn-lt"/>
                <a:ea typeface="Geneva" pitchFamily="-105" charset="-128"/>
                <a:cs typeface="Geneva" pitchFamily="-105" charset="-128"/>
              </a:rPr>
              <a:t>CA or CP or AP.</a:t>
            </a:r>
            <a:r>
              <a:rPr lang="en-US" sz="1200" kern="1200" baseline="0" dirty="0" smtClean="0">
                <a:solidFill>
                  <a:schemeClr val="tx1"/>
                </a:solidFill>
                <a:effectLst/>
                <a:latin typeface="+mn-lt"/>
                <a:ea typeface="Geneva" pitchFamily="-105" charset="-128"/>
                <a:cs typeface="Geneva" pitchFamily="-105" charset="-128"/>
              </a:rPr>
              <a:t> It is really about </a:t>
            </a:r>
            <a:r>
              <a:rPr lang="en-US" sz="1200" kern="1200" dirty="0" smtClean="0">
                <a:solidFill>
                  <a:schemeClr val="tx1"/>
                </a:solidFill>
                <a:effectLst/>
                <a:latin typeface="+mn-lt"/>
                <a:ea typeface="Geneva" pitchFamily="-105" charset="-128"/>
                <a:cs typeface="Geneva" pitchFamily="-105" charset="-128"/>
              </a:rPr>
              <a:t>choosing the</a:t>
            </a:r>
            <a:r>
              <a:rPr lang="en-US" sz="1200" kern="1200" baseline="0" dirty="0" smtClean="0">
                <a:solidFill>
                  <a:schemeClr val="tx1"/>
                </a:solidFill>
                <a:effectLst/>
                <a:latin typeface="+mn-lt"/>
                <a:ea typeface="Geneva" pitchFamily="-105" charset="-128"/>
                <a:cs typeface="Geneva" pitchFamily="-105" charset="-128"/>
              </a:rPr>
              <a:t> wisest</a:t>
            </a:r>
            <a:r>
              <a:rPr lang="en-US" sz="1200" kern="1200" dirty="0" smtClean="0">
                <a:solidFill>
                  <a:schemeClr val="tx1"/>
                </a:solidFill>
                <a:effectLst/>
                <a:latin typeface="+mn-lt"/>
                <a:ea typeface="Geneva" pitchFamily="-105" charset="-128"/>
                <a:cs typeface="Geneva" pitchFamily="-105" charset="-128"/>
              </a:rPr>
              <a:t> point in the middle</a:t>
            </a:r>
            <a:r>
              <a:rPr lang="en-US" sz="1200" kern="1200" baseline="0" dirty="0" smtClean="0">
                <a:solidFill>
                  <a:schemeClr val="tx1"/>
                </a:solidFill>
                <a:effectLst/>
                <a:latin typeface="+mn-lt"/>
                <a:ea typeface="Geneva" pitchFamily="-105" charset="-128"/>
                <a:cs typeface="Geneva" pitchFamily="-105" charset="-128"/>
              </a:rPr>
              <a:t> between the two extremes. Here, you have some questions to ask yourself about your system. </a:t>
            </a:r>
            <a:r>
              <a:rPr lang="en-US" sz="1200" kern="1200" dirty="0" smtClean="0">
                <a:solidFill>
                  <a:schemeClr val="tx1"/>
                </a:solidFill>
                <a:effectLst/>
                <a:latin typeface="+mn-lt"/>
                <a:ea typeface="Geneva" pitchFamily="-105" charset="-128"/>
                <a:cs typeface="Geneva" pitchFamily="-105" charset="-128"/>
              </a:rPr>
              <a:t>Is it really necessary that the system stays fully available even if only one machine is left? Not necessarily. Out</a:t>
            </a:r>
            <a:r>
              <a:rPr lang="en-US" sz="1200" kern="1200" baseline="0" dirty="0" smtClean="0">
                <a:solidFill>
                  <a:schemeClr val="tx1"/>
                </a:solidFill>
                <a:effectLst/>
                <a:latin typeface="+mn-lt"/>
                <a:ea typeface="Geneva" pitchFamily="-105" charset="-128"/>
                <a:cs typeface="Geneva" pitchFamily="-105" charset="-128"/>
              </a:rPr>
              <a:t> of a group of 10 machines, you might say if three die, </a:t>
            </a:r>
            <a:r>
              <a:rPr lang="en-US" sz="1200" kern="1200" dirty="0" smtClean="0">
                <a:solidFill>
                  <a:schemeClr val="tx1"/>
                </a:solidFill>
                <a:effectLst/>
                <a:latin typeface="+mn-lt"/>
                <a:ea typeface="Geneva" pitchFamily="-105" charset="-128"/>
                <a:cs typeface="Geneva" pitchFamily="-105" charset="-128"/>
              </a:rPr>
              <a:t>you will still be running. If nine die, well, you</a:t>
            </a:r>
            <a:r>
              <a:rPr lang="en-US" sz="1200" kern="1200" baseline="0" dirty="0" smtClean="0">
                <a:solidFill>
                  <a:schemeClr val="tx1"/>
                </a:solidFill>
                <a:effectLst/>
                <a:latin typeface="+mn-lt"/>
                <a:ea typeface="Geneva" pitchFamily="-105" charset="-128"/>
                <a:cs typeface="Geneva" pitchFamily="-105" charset="-128"/>
              </a:rPr>
              <a:t> might</a:t>
            </a:r>
            <a:r>
              <a:rPr lang="en-US" sz="1200" kern="1200" dirty="0" smtClean="0">
                <a:solidFill>
                  <a:schemeClr val="tx1"/>
                </a:solidFill>
                <a:effectLst/>
                <a:latin typeface="+mn-lt"/>
                <a:ea typeface="Geneva" pitchFamily="-105" charset="-128"/>
                <a:cs typeface="Geneva" pitchFamily="-105" charset="-128"/>
              </a:rPr>
              <a:t> not be so sure. It is about making smart decisions and especially making smart decisions about consistency. Understanding the consequences of the CAP Theorem will help you make the right choice.</a:t>
            </a:r>
          </a:p>
          <a:p>
            <a:endParaRPr lang="en-US" sz="1200" kern="1200" dirty="0" smtClean="0">
              <a:solidFill>
                <a:schemeClr val="tx1"/>
              </a:solidFill>
              <a:effectLst/>
              <a:latin typeface="+mn-lt"/>
              <a:ea typeface="Geneva" pitchFamily="-105" charset="-128"/>
              <a:cs typeface="Geneva" pitchFamily="-105" charset="-128"/>
            </a:endParaRPr>
          </a:p>
          <a:p>
            <a:r>
              <a:rPr lang="en-US" sz="1200" kern="1200" dirty="0" smtClean="0">
                <a:solidFill>
                  <a:schemeClr val="tx1"/>
                </a:solidFill>
                <a:effectLst/>
                <a:latin typeface="+mn-lt"/>
                <a:ea typeface="Geneva" pitchFamily="-105" charset="-128"/>
                <a:cs typeface="Geneva" pitchFamily="-105" charset="-128"/>
              </a:rPr>
              <a:t>For a fully distributed system, partition tolerance is a must. You cannot really sacrifice the P because the P always happens. Data packages get lost, cables go away, network cards fail; in a distributed system, you really have to deal with the P. You can choose between how much availability to trade for consistency,</a:t>
            </a:r>
            <a:r>
              <a:rPr lang="en-US" sz="1200" kern="1200" baseline="0" dirty="0" smtClean="0">
                <a:solidFill>
                  <a:schemeClr val="tx1"/>
                </a:solidFill>
                <a:effectLst/>
                <a:latin typeface="+mn-lt"/>
                <a:ea typeface="Geneva" pitchFamily="-105" charset="-128"/>
                <a:cs typeface="Geneva" pitchFamily="-105" charset="-128"/>
              </a:rPr>
              <a:t> but you can never have all three in the CAP Theorem. </a:t>
            </a:r>
          </a:p>
          <a:p>
            <a:endParaRPr lang="en-US" sz="1200" kern="1200" baseline="0" dirty="0" smtClean="0">
              <a:solidFill>
                <a:schemeClr val="tx1"/>
              </a:solidFill>
              <a:effectLst/>
              <a:latin typeface="+mn-lt"/>
              <a:ea typeface="Geneva" pitchFamily="-105" charset="-128"/>
              <a:cs typeface="Geneva" pitchFamily="-105" charset="-128"/>
            </a:endParaRPr>
          </a:p>
          <a:p>
            <a:r>
              <a:rPr lang="en-US" sz="1200" kern="1200" baseline="0" dirty="0" smtClean="0">
                <a:solidFill>
                  <a:schemeClr val="tx1"/>
                </a:solidFill>
                <a:effectLst/>
                <a:latin typeface="+mn-lt"/>
                <a:ea typeface="Geneva" pitchFamily="-105" charset="-128"/>
                <a:cs typeface="Geneva" pitchFamily="-105" charset="-128"/>
              </a:rPr>
              <a:t>This </a:t>
            </a:r>
            <a:r>
              <a:rPr lang="en-US" sz="1200" kern="1200" dirty="0" smtClean="0">
                <a:solidFill>
                  <a:schemeClr val="tx1"/>
                </a:solidFill>
                <a:effectLst/>
                <a:latin typeface="+mn-lt"/>
                <a:ea typeface="Geneva" pitchFamily="-105" charset="-128"/>
                <a:cs typeface="Geneva" pitchFamily="-105" charset="-128"/>
              </a:rPr>
              <a:t>leads us to another acronym coined by Werner Vogels, the CTO of Amazon. Vogels</a:t>
            </a:r>
            <a:r>
              <a:rPr lang="en-US" sz="1200" kern="1200" baseline="0" dirty="0" smtClean="0">
                <a:solidFill>
                  <a:schemeClr val="tx1"/>
                </a:solidFill>
                <a:effectLst/>
                <a:latin typeface="+mn-lt"/>
                <a:ea typeface="Geneva" pitchFamily="-105" charset="-128"/>
                <a:cs typeface="Geneva" pitchFamily="-105" charset="-128"/>
              </a:rPr>
              <a:t> </a:t>
            </a:r>
            <a:r>
              <a:rPr lang="en-US" sz="1200" kern="1200" dirty="0" smtClean="0">
                <a:solidFill>
                  <a:schemeClr val="tx1"/>
                </a:solidFill>
                <a:effectLst/>
                <a:latin typeface="+mn-lt"/>
                <a:ea typeface="Geneva" pitchFamily="-105" charset="-128"/>
                <a:cs typeface="Geneva" pitchFamily="-105" charset="-128"/>
              </a:rPr>
              <a:t>wants a system that is </a:t>
            </a:r>
            <a:r>
              <a:rPr lang="en-US" sz="1200" b="1" kern="1200" dirty="0" smtClean="0">
                <a:solidFill>
                  <a:schemeClr val="tx1"/>
                </a:solidFill>
                <a:effectLst/>
                <a:latin typeface="+mn-lt"/>
                <a:ea typeface="Geneva" pitchFamily="-105" charset="-128"/>
                <a:cs typeface="Geneva" pitchFamily="-105" charset="-128"/>
              </a:rPr>
              <a:t>BASE</a:t>
            </a:r>
            <a:r>
              <a:rPr lang="en-US" sz="1200" kern="1200" dirty="0" smtClean="0">
                <a:solidFill>
                  <a:schemeClr val="tx1"/>
                </a:solidFill>
                <a:effectLst/>
                <a:latin typeface="+mn-lt"/>
                <a:ea typeface="Geneva" pitchFamily="-105" charset="-128"/>
                <a:cs typeface="Geneva" pitchFamily="-105" charset="-128"/>
              </a:rPr>
              <a:t>,</a:t>
            </a:r>
            <a:r>
              <a:rPr lang="en-US" sz="1200" kern="1200" baseline="0" dirty="0" smtClean="0">
                <a:solidFill>
                  <a:schemeClr val="tx1"/>
                </a:solidFill>
                <a:effectLst/>
                <a:latin typeface="+mn-lt"/>
                <a:ea typeface="Geneva" pitchFamily="-105" charset="-128"/>
                <a:cs typeface="Geneva" pitchFamily="-105" charset="-128"/>
              </a:rPr>
              <a:t> which stands for </a:t>
            </a:r>
            <a:r>
              <a:rPr lang="en-US" sz="1200" b="1" kern="1200" baseline="0" dirty="0" smtClean="0">
                <a:solidFill>
                  <a:schemeClr val="tx1"/>
                </a:solidFill>
                <a:effectLst/>
                <a:latin typeface="+mn-lt"/>
                <a:ea typeface="Geneva" pitchFamily="-105" charset="-128"/>
                <a:cs typeface="Geneva" pitchFamily="-105" charset="-128"/>
              </a:rPr>
              <a:t>B</a:t>
            </a:r>
            <a:r>
              <a:rPr lang="en-US" sz="1200" kern="1200" dirty="0" smtClean="0">
                <a:solidFill>
                  <a:schemeClr val="tx1"/>
                </a:solidFill>
                <a:effectLst/>
                <a:latin typeface="+mn-lt"/>
                <a:ea typeface="Geneva" pitchFamily="-105" charset="-128"/>
                <a:cs typeface="Geneva" pitchFamily="-105" charset="-128"/>
              </a:rPr>
              <a:t>asically </a:t>
            </a:r>
            <a:r>
              <a:rPr lang="en-US" sz="1200" b="1" kern="1200" dirty="0" smtClean="0">
                <a:solidFill>
                  <a:schemeClr val="tx1"/>
                </a:solidFill>
                <a:effectLst/>
                <a:latin typeface="+mn-lt"/>
                <a:ea typeface="Geneva" pitchFamily="-105" charset="-128"/>
                <a:cs typeface="Geneva" pitchFamily="-105" charset="-128"/>
              </a:rPr>
              <a:t>A</a:t>
            </a:r>
            <a:r>
              <a:rPr lang="en-US" sz="1200" kern="1200" dirty="0" smtClean="0">
                <a:solidFill>
                  <a:schemeClr val="tx1"/>
                </a:solidFill>
                <a:effectLst/>
                <a:latin typeface="+mn-lt"/>
                <a:ea typeface="Geneva" pitchFamily="-105" charset="-128"/>
                <a:cs typeface="Geneva" pitchFamily="-105" charset="-128"/>
              </a:rPr>
              <a:t>vailable, </a:t>
            </a:r>
            <a:r>
              <a:rPr lang="en-US" sz="1200" b="1" kern="1200" dirty="0" smtClean="0">
                <a:solidFill>
                  <a:schemeClr val="tx1"/>
                </a:solidFill>
                <a:effectLst/>
                <a:latin typeface="+mn-lt"/>
                <a:ea typeface="Geneva" pitchFamily="-105" charset="-128"/>
                <a:cs typeface="Geneva" pitchFamily="-105" charset="-128"/>
              </a:rPr>
              <a:t>S</a:t>
            </a:r>
            <a:r>
              <a:rPr lang="en-US" sz="1200" kern="1200" dirty="0" smtClean="0">
                <a:solidFill>
                  <a:schemeClr val="tx1"/>
                </a:solidFill>
                <a:effectLst/>
                <a:latin typeface="+mn-lt"/>
                <a:ea typeface="Geneva" pitchFamily="-105" charset="-128"/>
                <a:cs typeface="Geneva" pitchFamily="-105" charset="-128"/>
              </a:rPr>
              <a:t>oft state and </a:t>
            </a:r>
            <a:r>
              <a:rPr lang="en-US" sz="1200" b="1" kern="1200" dirty="0" smtClean="0">
                <a:solidFill>
                  <a:schemeClr val="tx1"/>
                </a:solidFill>
                <a:effectLst/>
                <a:latin typeface="+mn-lt"/>
                <a:ea typeface="Geneva" pitchFamily="-105" charset="-128"/>
                <a:cs typeface="Geneva" pitchFamily="-105" charset="-128"/>
              </a:rPr>
              <a:t>E</a:t>
            </a:r>
            <a:r>
              <a:rPr lang="en-US" sz="1200" kern="1200" dirty="0" smtClean="0">
                <a:solidFill>
                  <a:schemeClr val="tx1"/>
                </a:solidFill>
                <a:effectLst/>
                <a:latin typeface="+mn-lt"/>
                <a:ea typeface="Geneva" pitchFamily="-105" charset="-128"/>
                <a:cs typeface="Geneva" pitchFamily="-105" charset="-128"/>
              </a:rPr>
              <a:t>ventually consistent. What Amazon does, and they employed it a lot, is to have some statistical evaluation to pretest.</a:t>
            </a:r>
            <a:r>
              <a:rPr lang="en-US" sz="1200" kern="1200" baseline="0" dirty="0" smtClean="0">
                <a:solidFill>
                  <a:schemeClr val="tx1"/>
                </a:solidFill>
                <a:effectLst/>
                <a:latin typeface="+mn-lt"/>
                <a:ea typeface="Geneva" pitchFamily="-105" charset="-128"/>
                <a:cs typeface="Geneva" pitchFamily="-105" charset="-128"/>
              </a:rPr>
              <a:t> Af</a:t>
            </a:r>
            <a:r>
              <a:rPr lang="en-US" sz="1200" kern="1200" dirty="0" smtClean="0">
                <a:solidFill>
                  <a:schemeClr val="tx1"/>
                </a:solidFill>
                <a:effectLst/>
                <a:latin typeface="+mn-lt"/>
                <a:ea typeface="Geneva" pitchFamily="-105" charset="-128"/>
                <a:cs typeface="Geneva" pitchFamily="-105" charset="-128"/>
              </a:rPr>
              <a:t>ter a certain time with a certain probability, the system will be consistent or the state will be there. This is the approach they take.</a:t>
            </a:r>
          </a:p>
          <a:p>
            <a:endParaRPr lang="en-US" sz="1200" kern="1200" dirty="0" smtClean="0">
              <a:solidFill>
                <a:schemeClr val="tx1"/>
              </a:solidFill>
              <a:effectLst/>
              <a:latin typeface="+mn-lt"/>
              <a:ea typeface="Geneva" pitchFamily="-105" charset="-128"/>
              <a:cs typeface="Geneva" pitchFamily="-105" charset="-128"/>
            </a:endParaRPr>
          </a:p>
          <a:p>
            <a:r>
              <a:rPr lang="en-US" sz="1200" kern="1200" dirty="0" smtClean="0">
                <a:solidFill>
                  <a:schemeClr val="tx1"/>
                </a:solidFill>
                <a:effectLst/>
                <a:latin typeface="+mn-lt"/>
                <a:ea typeface="Geneva" pitchFamily="-105" charset="-128"/>
                <a:cs typeface="Geneva" pitchFamily="-105" charset="-128"/>
              </a:rPr>
              <a:t>Let us now move to our final foundational</a:t>
            </a:r>
            <a:r>
              <a:rPr lang="en-US" sz="1200" kern="1200" baseline="0" dirty="0" smtClean="0">
                <a:solidFill>
                  <a:schemeClr val="tx1"/>
                </a:solidFill>
                <a:effectLst/>
                <a:latin typeface="+mn-lt"/>
                <a:ea typeface="Geneva" pitchFamily="-105" charset="-128"/>
                <a:cs typeface="Geneva" pitchFamily="-105" charset="-128"/>
              </a:rPr>
              <a:t> theory called Amazon's Dynamo.</a:t>
            </a:r>
            <a:endParaRPr lang="en-US" sz="1200" kern="1200" dirty="0" smtClean="0">
              <a:solidFill>
                <a:schemeClr val="tx1"/>
              </a:solidFill>
              <a:effectLst/>
              <a:latin typeface="+mn-lt"/>
              <a:ea typeface="Geneva" pitchFamily="-105" charset="-128"/>
              <a:cs typeface="Geneva" pitchFamily="-105" charset="-128"/>
            </a:endParaRPr>
          </a:p>
        </p:txBody>
      </p:sp>
    </p:spTree>
    <p:extLst>
      <p:ext uri="{BB962C8B-B14F-4D97-AF65-F5344CB8AC3E}">
        <p14:creationId xmlns:p14="http://schemas.microsoft.com/office/powerpoint/2010/main" val="411178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As the data volume grows, scaling vertically is not the solution anymore. The solution is to scale horizontally, by adding servers instead of concentrating more capacity in a single server.</a:t>
            </a:r>
          </a:p>
          <a:p>
            <a:pPr fontAlgn="base"/>
            <a:r>
              <a:rPr lang="en-US" sz="1200" b="0" i="0" kern="1200" dirty="0" err="1" smtClean="0">
                <a:solidFill>
                  <a:schemeClr val="tx1"/>
                </a:solidFill>
                <a:effectLst/>
                <a:latin typeface="+mn-lt"/>
                <a:ea typeface="+mn-ea"/>
                <a:cs typeface="+mn-cs"/>
              </a:rPr>
              <a:t>Sharding</a:t>
            </a:r>
            <a:r>
              <a:rPr lang="en-US" sz="1200" b="0" i="0" kern="1200" dirty="0" smtClean="0">
                <a:solidFill>
                  <a:schemeClr val="tx1"/>
                </a:solidFill>
                <a:effectLst/>
                <a:latin typeface="+mn-lt"/>
                <a:ea typeface="+mn-ea"/>
                <a:cs typeface="+mn-cs"/>
              </a:rPr>
              <a:t> can also be achieved with SQL databases but is accomplished by very complex arrangements through SANs. SQL DBs do not provide this natively, the logic for the same has to be embedded in your application i.e. distribute the data, distributed queries, aggregate the results etc. Additional code is required to provide features such as failovers, data rebalancing, replication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NoSQL databases, on the other hand, usually support auto-</a:t>
            </a:r>
            <a:r>
              <a:rPr lang="en-US" sz="1200" b="0" i="0" kern="1200" dirty="0" err="1" smtClean="0">
                <a:solidFill>
                  <a:schemeClr val="tx1"/>
                </a:solidFill>
                <a:effectLst/>
                <a:latin typeface="+mn-lt"/>
                <a:ea typeface="+mn-ea"/>
                <a:cs typeface="+mn-cs"/>
              </a:rPr>
              <a:t>sharding</a:t>
            </a:r>
            <a:r>
              <a:rPr lang="en-US" sz="1200" b="0" i="0" kern="1200" dirty="0" smtClean="0">
                <a:solidFill>
                  <a:schemeClr val="tx1"/>
                </a:solidFill>
                <a:effectLst/>
                <a:latin typeface="+mn-lt"/>
                <a:ea typeface="+mn-ea"/>
                <a:cs typeface="+mn-cs"/>
              </a:rPr>
              <a:t>, i.e. without the application being aware of any such thing, they automatically distribute data across a number of servers. Data and query load are automatically balanced across servers, and when a server goes down, it can be quickly and transparently replaced with no application disruption.</a:t>
            </a:r>
          </a:p>
          <a:p>
            <a:pPr fontAlgn="base"/>
            <a:r>
              <a:rPr lang="en-US" sz="1200" b="0" i="0" kern="1200" dirty="0" smtClean="0">
                <a:solidFill>
                  <a:schemeClr val="tx1"/>
                </a:solidFill>
                <a:effectLst/>
                <a:latin typeface="+mn-lt"/>
                <a:ea typeface="+mn-ea"/>
                <a:cs typeface="+mn-cs"/>
              </a:rPr>
              <a:t>Such kind of feature is most ably supported by Cloud Computing where you can add servers on demand to fulfil the needs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dirty="0"/>
          </a:p>
        </p:txBody>
      </p:sp>
    </p:spTree>
    <p:extLst>
      <p:ext uri="{BB962C8B-B14F-4D97-AF65-F5344CB8AC3E}">
        <p14:creationId xmlns:p14="http://schemas.microsoft.com/office/powerpoint/2010/main" val="661609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45</a:t>
            </a:fld>
            <a:endParaRPr lang="en-US" dirty="0"/>
          </a:p>
        </p:txBody>
      </p:sp>
    </p:spTree>
    <p:extLst>
      <p:ext uri="{BB962C8B-B14F-4D97-AF65-F5344CB8AC3E}">
        <p14:creationId xmlns:p14="http://schemas.microsoft.com/office/powerpoint/2010/main" val="3441760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Master-slave replication reduces the chance of update conflicts but </a:t>
            </a:r>
            <a:r>
              <a:rPr lang="en-US" dirty="0" err="1" smtClean="0"/>
              <a:t>peerto</a:t>
            </a:r>
            <a:r>
              <a:rPr lang="en-US" dirty="0" smtClean="0"/>
              <a:t>-peer replication avoids loading all writes onto a single point of failure. </a:t>
            </a:r>
          </a:p>
          <a:p>
            <a:endParaRPr lang="en-US" dirty="0" smtClean="0"/>
          </a:p>
          <a:p>
            <a:pPr rtl="0" fontAlgn="base"/>
            <a:r>
              <a:rPr lang="en-US" sz="1200" b="0" i="0" kern="1200" dirty="0" smtClean="0">
                <a:solidFill>
                  <a:schemeClr val="tx1"/>
                </a:solidFill>
                <a:effectLst/>
                <a:latin typeface="+mn-lt"/>
                <a:ea typeface="+mn-ea"/>
                <a:cs typeface="+mn-cs"/>
              </a:rPr>
              <a:t>Data replication is the concept of having data, within a system, be geo-distributed; preferably through a non-interactive, reliable process. In traditional RDBMS databases, implementing any sort of replication is a struggle because these systems were not developed with horizontal scaling in mind. Instead, these systems can be backed up via a semi-manual process where live recovery wouldn’t be  much of an issue.   Even with live recovery not being much of an issue, it downplays the complexity of this setup. When dealing with today’s globally distributed data, the former </a:t>
            </a:r>
            <a:r>
              <a:rPr lang="en-US" sz="1200" b="0" i="0" kern="1200" dirty="0" err="1" smtClean="0">
                <a:solidFill>
                  <a:schemeClr val="tx1"/>
                </a:solidFill>
                <a:effectLst/>
                <a:latin typeface="+mn-lt"/>
                <a:ea typeface="+mn-ea"/>
                <a:cs typeface="+mn-cs"/>
              </a:rPr>
              <a:t>colocated</a:t>
            </a:r>
            <a:r>
              <a:rPr lang="en-US" sz="1200" b="0" i="0" kern="1200" dirty="0" smtClean="0">
                <a:solidFill>
                  <a:schemeClr val="tx1"/>
                </a:solidFill>
                <a:effectLst/>
                <a:latin typeface="+mn-lt"/>
                <a:ea typeface="+mn-ea"/>
                <a:cs typeface="+mn-cs"/>
              </a:rPr>
              <a:t> replication concepts will not suffice when implemented at geographic scale.</a:t>
            </a:r>
          </a:p>
          <a:p>
            <a:pPr fontAlgn="base"/>
            <a:r>
              <a:rPr lang="en-US" sz="1200" b="0" i="0" kern="1200" dirty="0" smtClean="0">
                <a:solidFill>
                  <a:schemeClr val="tx1"/>
                </a:solidFill>
                <a:effectLst/>
                <a:latin typeface="+mn-lt"/>
                <a:ea typeface="+mn-ea"/>
                <a:cs typeface="+mn-cs"/>
              </a:rPr>
              <a:t>Today’s infrastructure requires systems that  natively support active and real-time replication, achieved through transparent and simple configurations. The ability to dictate where and how your data is replicated via easily tunable settings, along with providing users with easily understood concepts is what modern day NoSQL databases strive to offer.</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dirty="0"/>
          </a:p>
        </p:txBody>
      </p:sp>
    </p:spTree>
    <p:extLst>
      <p:ext uri="{BB962C8B-B14F-4D97-AF65-F5344CB8AC3E}">
        <p14:creationId xmlns:p14="http://schemas.microsoft.com/office/powerpoint/2010/main" val="759316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Master/Slave configuration (sometimes referred to as Primary/Secondary), one centralized "master" device handles all the logic, and controls all of the "slave" devices.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slave device typically requires a dedicated communications conduit back to the master device. In practice, this means a generous amount of wiring must be done to set up the average Master/Slave configuration. This tangle of wiring can be greatly alleviated, however, by placing all of the devices on a single network. Slave devices still must receive control from the master device, but communication can effectively be daisy-chained via the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all control processing happens in the master device, Master/Slave configurations sometimes suffer from bandwidth bottlenecking, as well as from the creation of a single point of failure. If the master device malfunctions, the entire system comes to a halt. Fortunately, because all the "smarts" in the system are centrally located in the master device, finding the physical location of the problem is relatively easy.</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47</a:t>
            </a:fld>
            <a:endParaRPr lang="en-US" dirty="0"/>
          </a:p>
        </p:txBody>
      </p:sp>
    </p:spTree>
    <p:extLst>
      <p:ext uri="{BB962C8B-B14F-4D97-AF65-F5344CB8AC3E}">
        <p14:creationId xmlns:p14="http://schemas.microsoft.com/office/powerpoint/2010/main" val="505958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Peer-to-Peer configuration, control and communication is distributed among devices in the field. Each device communicates directly with the devices around it, without having to go through a master device. A master may be present for the purpose of monitoring the system and injecting commands, but its presence is not necessary for the peer devices to function.</a:t>
            </a:r>
          </a:p>
          <a:p>
            <a:r>
              <a:rPr lang="en-US" sz="1200" b="0" i="0" kern="1200" dirty="0" smtClean="0">
                <a:solidFill>
                  <a:schemeClr val="tx1"/>
                </a:solidFill>
                <a:effectLst/>
                <a:latin typeface="+mn-lt"/>
                <a:ea typeface="+mn-ea"/>
                <a:cs typeface="+mn-cs"/>
              </a:rPr>
              <a:t>Because each peer device is effectively both "master" and "slave," the potential for bandwidth bottlenecks is eliminated. Moreover, wiring is drastically simplified because peer devices can be daisy-chained, rather than tethered directly to a master device.</a:t>
            </a:r>
          </a:p>
          <a:p>
            <a:r>
              <a:rPr lang="en-US" sz="1200" b="0" i="0" kern="1200" dirty="0" smtClean="0">
                <a:solidFill>
                  <a:schemeClr val="tx1"/>
                </a:solidFill>
                <a:effectLst/>
                <a:latin typeface="+mn-lt"/>
                <a:ea typeface="+mn-ea"/>
                <a:cs typeface="+mn-cs"/>
              </a:rPr>
              <a:t>In a peer-to-peer configuration, if one device goes down, the other devices can continue to function normally. Each device knows what it is supposed to do, independent of the other devices. In practice, this can be both beneficial and frustrating. If you did not have a monitoring device in the system, you would have to check each peer device individually to find the point of failure.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48</a:t>
            </a:fld>
            <a:endParaRPr lang="en-US" dirty="0"/>
          </a:p>
        </p:txBody>
      </p:sp>
    </p:spTree>
    <p:extLst>
      <p:ext uri="{BB962C8B-B14F-4D97-AF65-F5344CB8AC3E}">
        <p14:creationId xmlns:p14="http://schemas.microsoft.com/office/powerpoint/2010/main" val="2750211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b="1" kern="1200" dirty="0" smtClean="0">
                <a:solidFill>
                  <a:schemeClr val="tx1"/>
                </a:solidFill>
                <a:latin typeface="+mn-lt"/>
                <a:ea typeface="Geneva" pitchFamily="-105" charset="-128"/>
                <a:cs typeface="Geneva" pitchFamily="-105" charset="-128"/>
              </a:rPr>
              <a:t>Narration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dirty="0" smtClean="0">
              <a:solidFill>
                <a:schemeClr val="tx1"/>
              </a:solidFill>
              <a:latin typeface="+mn-lt"/>
              <a:ea typeface="Geneva" pitchFamily="-105" charset="-128"/>
              <a:cs typeface="Geneva" pitchFamily="-10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mn-lt"/>
                <a:ea typeface="Geneva" pitchFamily="-105" charset="-128"/>
                <a:cs typeface="Geneva" pitchFamily="-105" charset="-128"/>
              </a:rPr>
              <a:t>These</a:t>
            </a:r>
            <a:r>
              <a:rPr lang="en-AU" sz="1200" kern="1200" baseline="0" dirty="0" smtClean="0">
                <a:solidFill>
                  <a:schemeClr val="tx1"/>
                </a:solidFill>
                <a:latin typeface="+mn-lt"/>
                <a:ea typeface="Geneva" pitchFamily="-105" charset="-128"/>
                <a:cs typeface="Geneva" pitchFamily="-105" charset="-128"/>
              </a:rPr>
              <a:t> points are </a:t>
            </a:r>
            <a:r>
              <a:rPr lang="en-AU" sz="1200" kern="1200" dirty="0" smtClean="0">
                <a:solidFill>
                  <a:schemeClr val="tx1"/>
                </a:solidFill>
                <a:latin typeface="+mn-lt"/>
                <a:ea typeface="Geneva" pitchFamily="-105" charset="-128"/>
                <a:cs typeface="Geneva" pitchFamily="-105" charset="-128"/>
              </a:rPr>
              <a:t>important and key concepts to remember.</a:t>
            </a:r>
            <a:endParaRPr lang="en-US" baseline="0" dirty="0" smtClean="0"/>
          </a:p>
          <a:p>
            <a:endParaRPr lang="en-US" noProof="1" smtClean="0"/>
          </a:p>
        </p:txBody>
      </p:sp>
    </p:spTree>
    <p:extLst>
      <p:ext uri="{BB962C8B-B14F-4D97-AF65-F5344CB8AC3E}">
        <p14:creationId xmlns:p14="http://schemas.microsoft.com/office/powerpoint/2010/main" val="233976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b="1" kern="1200" dirty="0" smtClean="0">
                <a:solidFill>
                  <a:schemeClr val="tx1"/>
                </a:solidFill>
                <a:latin typeface="+mn-lt"/>
                <a:ea typeface="Geneva" pitchFamily="-105" charset="-128"/>
                <a:cs typeface="Geneva" pitchFamily="-105" charset="-128"/>
              </a:rPr>
              <a:t>Narration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dirty="0" smtClean="0">
              <a:solidFill>
                <a:schemeClr val="tx1"/>
              </a:solidFill>
              <a:latin typeface="+mn-lt"/>
              <a:ea typeface="Geneva" pitchFamily="-105" charset="-128"/>
              <a:cs typeface="Geneva" pitchFamily="-10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mn-lt"/>
                <a:ea typeface="Geneva" pitchFamily="-105" charset="-128"/>
                <a:cs typeface="Geneva" pitchFamily="-105" charset="-128"/>
              </a:rPr>
              <a:t>These</a:t>
            </a:r>
            <a:r>
              <a:rPr lang="en-AU" sz="1200" kern="1200" baseline="0" dirty="0" smtClean="0">
                <a:solidFill>
                  <a:schemeClr val="tx1"/>
                </a:solidFill>
                <a:latin typeface="+mn-lt"/>
                <a:ea typeface="Geneva" pitchFamily="-105" charset="-128"/>
                <a:cs typeface="Geneva" pitchFamily="-105" charset="-128"/>
              </a:rPr>
              <a:t> points are </a:t>
            </a:r>
            <a:r>
              <a:rPr lang="en-AU" sz="1200" kern="1200" dirty="0" smtClean="0">
                <a:solidFill>
                  <a:schemeClr val="tx1"/>
                </a:solidFill>
                <a:latin typeface="+mn-lt"/>
                <a:ea typeface="Geneva" pitchFamily="-105" charset="-128"/>
                <a:cs typeface="Geneva" pitchFamily="-105" charset="-128"/>
              </a:rPr>
              <a:t>important and key concepts to remember.</a:t>
            </a:r>
            <a:endParaRPr lang="en-US" baseline="0" dirty="0" smtClean="0"/>
          </a:p>
          <a:p>
            <a:endParaRPr lang="en-US" noProof="1" smtClean="0"/>
          </a:p>
          <a:p>
            <a:pPr marL="171450" lvl="1" indent="-171450">
              <a:buFont typeface="Arial" panose="020B0604020202020204" pitchFamily="34" charset="0"/>
              <a:buChar char="•"/>
            </a:pPr>
            <a:r>
              <a:rPr lang="en-US" sz="1400" dirty="0" smtClean="0">
                <a:ea typeface="Geneva" pitchFamily="-105" charset="-128"/>
                <a:cs typeface="Geneva" pitchFamily="-105" charset="-128"/>
              </a:rPr>
              <a:t>Since NoSQL is still a new technology, there is not much expertise available which can pose some challenges depending on the business needs</a:t>
            </a:r>
          </a:p>
          <a:p>
            <a:pPr marL="171450" lvl="1" indent="-171450">
              <a:buFont typeface="Arial" panose="020B0604020202020204" pitchFamily="34" charset="0"/>
              <a:buChar char="•"/>
            </a:pPr>
            <a:r>
              <a:rPr lang="en-US" sz="1400" dirty="0" smtClean="0">
                <a:ea typeface="Geneva" pitchFamily="-105" charset="-128"/>
              </a:rPr>
              <a:t>Data distribution principles for scaling out include </a:t>
            </a:r>
            <a:r>
              <a:rPr lang="en-US" sz="1400" dirty="0" err="1" smtClean="0">
                <a:ea typeface="Geneva" pitchFamily="-105" charset="-128"/>
              </a:rPr>
              <a:t>Sharding</a:t>
            </a:r>
            <a:r>
              <a:rPr lang="en-US" sz="1400" dirty="0" smtClean="0">
                <a:ea typeface="Geneva" pitchFamily="-105" charset="-128"/>
              </a:rPr>
              <a:t> and Replication</a:t>
            </a:r>
          </a:p>
          <a:p>
            <a:pPr marL="171450" lvl="1" indent="-171450">
              <a:buFont typeface="Arial" panose="020B0604020202020204" pitchFamily="34" charset="0"/>
              <a:buChar char="•"/>
            </a:pPr>
            <a:r>
              <a:rPr lang="en-US" sz="1400" dirty="0" smtClean="0"/>
              <a:t>In a distributed system, managing consistency(C), availability(A) and partition toleration(P) is important, Eric Brewer put forth the CAP theorem which states that in any distributed system we can choose only two of consistency, availability or partition tolerance. </a:t>
            </a:r>
            <a:endParaRPr lang="en-US" sz="1400" dirty="0" smtClean="0">
              <a:ea typeface="Geneva" pitchFamily="-105" charset="-128"/>
            </a:endParaRPr>
          </a:p>
          <a:p>
            <a:pPr marL="171450" lvl="1" indent="-171450">
              <a:buFont typeface="Arial" panose="020B0604020202020204" pitchFamily="34" charset="0"/>
              <a:buChar char="•"/>
            </a:pPr>
            <a:r>
              <a:rPr lang="en-US" sz="1400" dirty="0" smtClean="0">
                <a:ea typeface="Geneva" pitchFamily="-105" charset="-128"/>
              </a:rPr>
              <a:t>In order to access the cluster servers, Linux is utilized as a platform and the user communicated with the cloud through Linux communicated with UNIX command</a:t>
            </a:r>
            <a:endParaRPr lang="en-US" sz="1400" dirty="0" smtClean="0"/>
          </a:p>
          <a:p>
            <a:pPr marL="0" lvl="1"/>
            <a:endParaRPr lang="en-US" sz="1400" dirty="0" smtClean="0"/>
          </a:p>
          <a:p>
            <a:endParaRPr lang="en-US" noProof="1" smtClean="0"/>
          </a:p>
        </p:txBody>
      </p:sp>
    </p:spTree>
    <p:extLst>
      <p:ext uri="{BB962C8B-B14F-4D97-AF65-F5344CB8AC3E}">
        <p14:creationId xmlns:p14="http://schemas.microsoft.com/office/powerpoint/2010/main" val="769811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55</a:t>
            </a:fld>
            <a:endParaRPr lang="en-US" dirty="0"/>
          </a:p>
        </p:txBody>
      </p:sp>
    </p:spTree>
    <p:extLst>
      <p:ext uri="{BB962C8B-B14F-4D97-AF65-F5344CB8AC3E}">
        <p14:creationId xmlns:p14="http://schemas.microsoft.com/office/powerpoint/2010/main" val="32819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664067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56</a:t>
            </a:fld>
            <a:endParaRPr lang="en-US" dirty="0"/>
          </a:p>
        </p:txBody>
      </p:sp>
    </p:spTree>
    <p:extLst>
      <p:ext uri="{BB962C8B-B14F-4D97-AF65-F5344CB8AC3E}">
        <p14:creationId xmlns:p14="http://schemas.microsoft.com/office/powerpoint/2010/main" val="1978151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57</a:t>
            </a:fld>
            <a:endParaRPr lang="en-US" dirty="0"/>
          </a:p>
        </p:txBody>
      </p:sp>
    </p:spTree>
    <p:extLst>
      <p:ext uri="{BB962C8B-B14F-4D97-AF65-F5344CB8AC3E}">
        <p14:creationId xmlns:p14="http://schemas.microsoft.com/office/powerpoint/2010/main" val="17927319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60</a:t>
            </a:fld>
            <a:endParaRPr lang="en-US" dirty="0"/>
          </a:p>
        </p:txBody>
      </p:sp>
    </p:spTree>
    <p:extLst>
      <p:ext uri="{BB962C8B-B14F-4D97-AF65-F5344CB8AC3E}">
        <p14:creationId xmlns:p14="http://schemas.microsoft.com/office/powerpoint/2010/main" val="3367480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Please read these important notes about getting completion</a:t>
            </a:r>
            <a:r>
              <a:rPr lang="en-US" sz="1200" b="0" baseline="0" dirty="0" smtClean="0"/>
              <a:t> credit for this course. This concludes the noSQL Essentials course.</a:t>
            </a:r>
            <a:endParaRPr lang="en-US" baseline="0" dirty="0" smtClean="0"/>
          </a:p>
          <a:p>
            <a:endParaRPr lang="en-US" noProof="1" smtClean="0"/>
          </a:p>
        </p:txBody>
      </p:sp>
    </p:spTree>
    <p:extLst>
      <p:ext uri="{BB962C8B-B14F-4D97-AF65-F5344CB8AC3E}">
        <p14:creationId xmlns:p14="http://schemas.microsoft.com/office/powerpoint/2010/main" val="3737887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3330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85391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dirty="0"/>
          </a:p>
        </p:txBody>
      </p:sp>
    </p:spTree>
    <p:extLst>
      <p:ext uri="{BB962C8B-B14F-4D97-AF65-F5344CB8AC3E}">
        <p14:creationId xmlns:p14="http://schemas.microsoft.com/office/powerpoint/2010/main" val="218395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1267139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Structured data first depends on creating a data model – a model of the types of business data that will be recorded and how they will be stored, processed and accessed. This includes defining what fields of data will be stored and how that data will be stored: data type (numeric, currency, alphabetic, name, date, address) and any restrictions on the data input (number of characters; restricted to certain terms such as Mr., Ms. or Dr.; M or F).</a:t>
            </a:r>
          </a:p>
          <a:p>
            <a:pPr fontAlgn="base"/>
            <a:r>
              <a:rPr lang="en-US" sz="1200" b="0" i="0" kern="1200" dirty="0" smtClean="0">
                <a:solidFill>
                  <a:schemeClr val="tx1"/>
                </a:solidFill>
                <a:effectLst/>
                <a:latin typeface="+mn-lt"/>
                <a:ea typeface="+mn-ea"/>
                <a:cs typeface="+mn-cs"/>
              </a:rPr>
              <a:t>Structured data has the advantage of being easily entered, stored, queried and analyzed. At one time, because of the high cost and performance limitations of storage, memory and processing, relational databases and spreadsheets using structured data were the only way to effectively manage data. Anything that couldn't fit into a tightly organized structure would have to be stored on paper in a filing cabinet.</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64803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 plain sentence – “we have 5 white used golf balls with a diameter of 43mm at 50 cents each” – might be easy to understand for a human, but for a computer this is hard to understand. The above sentence is what we call unstructured data. Unstructured has no fixed underlying structure – the sentence could easily be changed and it’s not clear which word refers to what exactly. Likewise, PDFs and scanned images may contain information which is pleasing to the human-eye as it is laid-out nicely, but they are not </a:t>
            </a:r>
            <a:r>
              <a:rPr lang="en-US" i="1" dirty="0" smtClean="0">
                <a:hlinkClick r:id="rId3"/>
              </a:rPr>
              <a:t>machine-readable</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Computers are inherently different from humans. It can be exceptionally hard to make computers extract information from certain sources. Some tasks that humans find easy are still difficult to automate with computers. For example, interpreting text that is presented as an image is still a challenge for a computer. If you want your computer to process and </a:t>
            </a:r>
            <a:r>
              <a:rPr lang="en-US" dirty="0" err="1" smtClean="0"/>
              <a:t>analyse</a:t>
            </a:r>
            <a:r>
              <a:rPr lang="en-US" dirty="0" smtClean="0"/>
              <a:t> your data, it has to be able to read and process the data. This means it needs to be structured and in a </a:t>
            </a:r>
            <a:r>
              <a:rPr lang="en-US" i="1" dirty="0" smtClean="0">
                <a:hlinkClick r:id="rId3"/>
              </a:rPr>
              <a:t>machine-</a:t>
            </a:r>
            <a:r>
              <a:rPr lang="en-US" i="1" dirty="0" err="1" smtClean="0">
                <a:hlinkClick r:id="rId3"/>
              </a:rPr>
              <a:t>readable</a:t>
            </a:r>
            <a:r>
              <a:rPr lang="en-US" dirty="0" err="1" smtClean="0"/>
              <a:t>form</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0" i="0" kern="1200" dirty="0" smtClean="0">
                <a:solidFill>
                  <a:schemeClr val="tx1"/>
                </a:solidFill>
                <a:effectLst/>
                <a:latin typeface="+mn-lt"/>
                <a:ea typeface="+mn-ea"/>
                <a:cs typeface="+mn-cs"/>
              </a:rPr>
              <a:t>Unstructured data refers to data that follows a form that is less ordered than items like spreadsheet pages, database tables or other linear or ordered data sets. In fact, the term "data set" is helpful because it is associated with data that is in neat, accessible arrays, without any extra content, and that is linked or tagged in a specific structure.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Other instances of unstructured textual data include Word documents, PowerPoint presentations, instant messages, </a:t>
            </a:r>
            <a:r>
              <a:rPr lang="en-US" sz="1200" i="0" u="sng" kern="1200" dirty="0" smtClean="0">
                <a:solidFill>
                  <a:schemeClr val="tx1"/>
                </a:solidFill>
                <a:effectLst/>
                <a:latin typeface="+mn-lt"/>
                <a:ea typeface="+mn-ea"/>
                <a:cs typeface="+mn-cs"/>
                <a:hlinkClick r:id="rId4"/>
              </a:rPr>
              <a:t>collaboration software</a:t>
            </a:r>
            <a:r>
              <a:rPr lang="en-US" sz="1200" b="0" i="0" kern="1200" dirty="0" smtClean="0">
                <a:solidFill>
                  <a:schemeClr val="tx1"/>
                </a:solidFill>
                <a:effectLst/>
                <a:latin typeface="+mn-lt"/>
                <a:ea typeface="+mn-ea"/>
                <a:cs typeface="+mn-cs"/>
              </a:rPr>
              <a:t>, documents, books, social media posts and medical records. Non-textual unstructured data is generally created in media, such as MP3 audio files, JPEG images and Flash </a:t>
            </a:r>
            <a:r>
              <a:rPr lang="en-US" sz="1200" i="0" u="sng" kern="1200" dirty="0" smtClean="0">
                <a:solidFill>
                  <a:schemeClr val="tx1"/>
                </a:solidFill>
                <a:effectLst/>
                <a:latin typeface="+mn-lt"/>
                <a:ea typeface="+mn-ea"/>
                <a:cs typeface="+mn-cs"/>
                <a:hlinkClick r:id="rId4"/>
              </a:rPr>
              <a:t>video files</a:t>
            </a:r>
            <a:r>
              <a:rPr lang="en-US" sz="1200" b="0" i="0" kern="1200" dirty="0" smtClean="0">
                <a:solidFill>
                  <a:schemeClr val="tx1"/>
                </a:solidFill>
                <a:effectLst/>
                <a:latin typeface="+mn-lt"/>
                <a:ea typeface="+mn-ea"/>
                <a:cs typeface="+mn-cs"/>
              </a:rPr>
              <a:t>, etc.</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Unstructured data usually does not include a predefined data model, and it may not match well with relational tables. Unstructured data is usually text heavy. However, it may include numbers and dates, as well as facts. This leads to ambiguities that are difficult to identify using conventional software programs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143799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fontAlgn="auto">
              <a:spcBef>
                <a:spcPts val="0"/>
              </a:spcBef>
              <a:spcAft>
                <a:spcPts val="0"/>
              </a:spcAft>
              <a:defRPr/>
            </a:pPr>
            <a:r>
              <a:rPr lang="en-US" sz="900" dirty="0">
                <a:solidFill>
                  <a:srgbClr val="000000"/>
                </a:solidFill>
                <a:latin typeface="+mn-lt"/>
                <a:cs typeface="+mn-cs"/>
              </a:rPr>
              <a:t>Copyright © 2013 </a:t>
            </a:r>
            <a:r>
              <a:rPr lang="en-US" sz="900" dirty="0" smtClean="0">
                <a:solidFill>
                  <a:srgbClr val="000000"/>
                </a:solidFill>
                <a:latin typeface="+mn-lt"/>
                <a:cs typeface="+mn-cs"/>
              </a:rPr>
              <a:t>Accenture. </a:t>
            </a:r>
            <a:r>
              <a:rPr lang="en-US" sz="900" dirty="0">
                <a:solidFill>
                  <a:srgbClr val="000000"/>
                </a:solidFill>
                <a:latin typeface="+mn-lt"/>
                <a:cs typeface="+mn-cs"/>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334754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All </a:t>
            </a:r>
            <a:r>
              <a:rPr lang="en-US" sz="900" dirty="0">
                <a:solidFill>
                  <a:srgbClr val="858789"/>
                </a:solidFill>
                <a:latin typeface="Arial" pitchFamily="34" charset="0"/>
                <a:cs typeface="Arial" pitchFamily="34" charset="0"/>
              </a:rPr>
              <a:t>rights reserved.</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ksat.me/a-plain-english-introduction-to-cap-theore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www.stackexchange.com/"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9WN2NrsxvyI"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Placeholder 16"/>
          <p:cNvSpPr>
            <a:spLocks noGrp="1"/>
          </p:cNvSpPr>
          <p:nvPr>
            <p:ph type="body" sz="quarter" idx="10"/>
          </p:nvPr>
        </p:nvSpPr>
        <p:spPr>
          <a:xfrm>
            <a:off x="458788" y="4129547"/>
            <a:ext cx="5002212" cy="1348915"/>
          </a:xfrm>
        </p:spPr>
        <p:txBody>
          <a:bodyPr anchor="ctr"/>
          <a:lstStyle/>
          <a:p>
            <a:pPr algn="ctr" eaLnBrk="1" hangingPunct="1">
              <a:spcBef>
                <a:spcPct val="0"/>
              </a:spcBef>
              <a:spcAft>
                <a:spcPct val="0"/>
              </a:spcAft>
            </a:pPr>
            <a:r>
              <a:rPr lang="en-CA" dirty="0" smtClean="0">
                <a:latin typeface="Arial" charset="0"/>
                <a:cs typeface="Arial" charset="0"/>
              </a:rPr>
              <a:t>NoSQL Databases</a:t>
            </a:r>
          </a:p>
          <a:p>
            <a:pPr algn="ctr" eaLnBrk="1" hangingPunct="1">
              <a:spcBef>
                <a:spcPct val="0"/>
              </a:spcBef>
              <a:spcAft>
                <a:spcPct val="0"/>
              </a:spcAft>
            </a:pPr>
            <a:r>
              <a:rPr lang="en-CA" dirty="0" smtClean="0">
                <a:latin typeface="Arial" charset="0"/>
                <a:cs typeface="Arial" charset="0"/>
              </a:rPr>
              <a:t>Module 1</a:t>
            </a:r>
          </a:p>
          <a:p>
            <a:pPr algn="ctr" eaLnBrk="1" hangingPunct="1">
              <a:spcBef>
                <a:spcPct val="0"/>
              </a:spcBef>
              <a:spcAft>
                <a:spcPct val="0"/>
              </a:spcAft>
            </a:pPr>
            <a:r>
              <a:rPr lang="en-CA" dirty="0" smtClean="0">
                <a:latin typeface="Arial" charset="0"/>
                <a:cs typeface="Arial" charset="0"/>
              </a:rPr>
              <a:t>Essentials</a:t>
            </a:r>
          </a:p>
        </p:txBody>
      </p:sp>
      <p:sp>
        <p:nvSpPr>
          <p:cNvPr id="4" name="TextBox 3"/>
          <p:cNvSpPr txBox="1"/>
          <p:nvPr/>
        </p:nvSpPr>
        <p:spPr>
          <a:xfrm>
            <a:off x="0" y="905694"/>
            <a:ext cx="9144000" cy="1569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PILOT STUDENTS – Oct/Nov 2015 (this applies to you)</a:t>
            </a:r>
          </a:p>
          <a:p>
            <a:r>
              <a:rPr lang="en-US" sz="2400" dirty="0"/>
              <a:t>(1) When you see an instruction to upload something, upload it to your desktop. If faculty needs it, they will ask for it.</a:t>
            </a:r>
          </a:p>
          <a:p>
            <a:r>
              <a:rPr lang="en-US" sz="2400" dirty="0" smtClean="0"/>
              <a:t>(2) Contact </a:t>
            </a:r>
            <a:r>
              <a:rPr lang="en-US" sz="2400" dirty="0"/>
              <a:t>info is in the FAQ for </a:t>
            </a:r>
            <a:r>
              <a:rPr lang="en-US" sz="2400" dirty="0" smtClean="0"/>
              <a:t>any issues</a:t>
            </a:r>
            <a:r>
              <a:rPr lang="en-US" sz="2400"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3227695" cy="4181159"/>
          </a:xfrm>
        </p:spPr>
        <p:txBody>
          <a:bodyPr>
            <a:normAutofit fontScale="92500" lnSpcReduction="10000"/>
          </a:bodyPr>
          <a:lstStyle/>
          <a:p>
            <a:r>
              <a:rPr lang="en-US" sz="2000" dirty="0"/>
              <a:t>(Data for Computers)</a:t>
            </a:r>
          </a:p>
          <a:p>
            <a:r>
              <a:rPr lang="en-US" sz="2000" dirty="0"/>
              <a:t>Structured data are data that are organized in a format easily used by a database or other technology.</a:t>
            </a:r>
          </a:p>
          <a:p>
            <a:r>
              <a:rPr lang="en-US" sz="2000" dirty="0"/>
              <a:t>E.g. relational databases, spreadsheets, etc.</a:t>
            </a:r>
          </a:p>
          <a:p>
            <a:r>
              <a:rPr lang="en-US" sz="2000" dirty="0"/>
              <a:t>Structured data is organized in such a way that a computer can process and analyze it and thus is </a:t>
            </a:r>
            <a:r>
              <a:rPr lang="en-US" sz="2000" u="sng" dirty="0"/>
              <a:t>machine-readable</a:t>
            </a:r>
            <a:r>
              <a:rPr lang="en-US" sz="2000" dirty="0"/>
              <a:t/>
            </a:r>
            <a:br>
              <a:rPr lang="en-US" sz="2000" dirty="0"/>
            </a:br>
            <a:endParaRPr lang="en-US" sz="2000" b="1" dirty="0"/>
          </a:p>
          <a:p>
            <a:endParaRPr lang="en-US" sz="2800" dirty="0"/>
          </a:p>
        </p:txBody>
      </p:sp>
      <p:sp>
        <p:nvSpPr>
          <p:cNvPr id="3" name="Title 2"/>
          <p:cNvSpPr>
            <a:spLocks noGrp="1"/>
          </p:cNvSpPr>
          <p:nvPr>
            <p:ph type="title"/>
          </p:nvPr>
        </p:nvSpPr>
        <p:spPr/>
        <p:txBody>
          <a:bodyPr/>
          <a:lstStyle/>
          <a:p>
            <a:r>
              <a:rPr lang="en-US" dirty="0" smtClean="0"/>
              <a:t>Structured Data</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182" y="1797934"/>
            <a:ext cx="4841265" cy="2979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75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087793"/>
            <a:ext cx="5042848" cy="4371312"/>
          </a:xfrm>
        </p:spPr>
        <p:txBody>
          <a:bodyPr>
            <a:noAutofit/>
          </a:bodyPr>
          <a:lstStyle/>
          <a:p>
            <a:r>
              <a:rPr lang="en-US" sz="2000" dirty="0"/>
              <a:t>Unstructured data (Data for humans)</a:t>
            </a:r>
          </a:p>
          <a:p>
            <a:r>
              <a:rPr lang="en-US" sz="2000" dirty="0"/>
              <a:t>Unstructured data represents any data that does not have a recognizable structure. It is unorganized and raw and can be non-textual or textual. </a:t>
            </a:r>
            <a:endParaRPr lang="en-US" sz="2000" dirty="0" smtClean="0"/>
          </a:p>
          <a:p>
            <a:r>
              <a:rPr lang="en-US" sz="2000" dirty="0" smtClean="0"/>
              <a:t>e.g. tweets, images, mp3 files, emails, books, etc. </a:t>
            </a:r>
          </a:p>
          <a:p>
            <a:r>
              <a:rPr lang="en-US" sz="2000" dirty="0" smtClean="0"/>
              <a:t>Unstructured data can be pleasing to the human eye, but are </a:t>
            </a:r>
            <a:r>
              <a:rPr lang="en-US" sz="2000" u="sng" dirty="0" smtClean="0"/>
              <a:t>not machine readable</a:t>
            </a:r>
            <a:endParaRPr lang="en-US" sz="3200" u="sng" dirty="0"/>
          </a:p>
        </p:txBody>
      </p:sp>
      <p:sp>
        <p:nvSpPr>
          <p:cNvPr id="3" name="Title 2"/>
          <p:cNvSpPr>
            <a:spLocks noGrp="1"/>
          </p:cNvSpPr>
          <p:nvPr>
            <p:ph type="title"/>
          </p:nvPr>
        </p:nvSpPr>
        <p:spPr/>
        <p:txBody>
          <a:bodyPr/>
          <a:lstStyle/>
          <a:p>
            <a:r>
              <a:rPr lang="en-US" dirty="0"/>
              <a:t>Unstructured </a:t>
            </a:r>
            <a:r>
              <a:rPr lang="en-US" dirty="0" smtClean="0"/>
              <a:t>Data</a:t>
            </a:r>
            <a:r>
              <a:rPr lang="en-US" dirty="0"/>
              <a:t/>
            </a:r>
            <a:br>
              <a:rPr lang="en-US" dirty="0"/>
            </a:br>
            <a:endParaRPr lang="en-US" dirty="0"/>
          </a:p>
        </p:txBody>
      </p:sp>
      <p:pic>
        <p:nvPicPr>
          <p:cNvPr id="2050" name="Picture 2" descr="http://www.aliviatechnology.com/Portals/92951/images/Twi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748" y="1582596"/>
            <a:ext cx="2683159" cy="291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90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115" y="2441964"/>
            <a:ext cx="4091672" cy="2528745"/>
          </a:xfrm>
          <a:prstGeom prst="rect">
            <a:avLst/>
          </a:prstGeom>
        </p:spPr>
      </p:pic>
      <p:sp>
        <p:nvSpPr>
          <p:cNvPr id="2" name="Title 1"/>
          <p:cNvSpPr>
            <a:spLocks noGrp="1"/>
          </p:cNvSpPr>
          <p:nvPr>
            <p:ph type="title"/>
          </p:nvPr>
        </p:nvSpPr>
        <p:spPr/>
        <p:txBody>
          <a:bodyPr/>
          <a:lstStyle/>
          <a:p>
            <a:r>
              <a:rPr lang="de-DE" dirty="0"/>
              <a:t>Data is Big and Complexity is Growing</a:t>
            </a:r>
            <a:endParaRPr lang="en-US" dirty="0"/>
          </a:p>
        </p:txBody>
      </p:sp>
      <p:sp>
        <p:nvSpPr>
          <p:cNvPr id="3" name="Content Placeholder 16"/>
          <p:cNvSpPr txBox="1">
            <a:spLocks/>
          </p:cNvSpPr>
          <p:nvPr/>
        </p:nvSpPr>
        <p:spPr>
          <a:xfrm>
            <a:off x="4785756" y="1876985"/>
            <a:ext cx="4152253" cy="3631174"/>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dk1"/>
                </a:solidFill>
                <a:latin typeface="+mn-lt"/>
                <a:ea typeface="+mn-ea"/>
                <a:cs typeface="+mn-cs"/>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chemeClr val="dk1"/>
                </a:solidFill>
                <a:latin typeface="+mn-lt"/>
                <a:ea typeface="+mn-ea"/>
                <a:cs typeface="+mn-cs"/>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chemeClr val="dk1"/>
                </a:solidFill>
                <a:latin typeface="+mn-lt"/>
                <a:ea typeface="+mn-ea"/>
                <a:cs typeface="+mn-cs"/>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chemeClr val="dk1"/>
                </a:solidFill>
                <a:latin typeface="+mn-lt"/>
                <a:ea typeface="+mn-ea"/>
                <a:cs typeface="+mn-cs"/>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119063" indent="0">
              <a:spcBef>
                <a:spcPts val="0"/>
              </a:spcBef>
              <a:spcAft>
                <a:spcPts val="600"/>
              </a:spcAft>
              <a:buSzPct val="100000"/>
              <a:buFont typeface="Arial" pitchFamily="34" charset="0"/>
              <a:buNone/>
            </a:pPr>
            <a:endParaRPr lang="en-US" sz="1400" dirty="0" smtClean="0">
              <a:solidFill>
                <a:prstClr val="black"/>
              </a:solidFill>
            </a:endParaRPr>
          </a:p>
        </p:txBody>
      </p:sp>
      <p:sp>
        <p:nvSpPr>
          <p:cNvPr id="4" name="TextBox 3"/>
          <p:cNvSpPr txBox="1"/>
          <p:nvPr/>
        </p:nvSpPr>
        <p:spPr>
          <a:xfrm>
            <a:off x="5025618" y="1692319"/>
            <a:ext cx="2411238" cy="338554"/>
          </a:xfrm>
          <a:prstGeom prst="rect">
            <a:avLst/>
          </a:prstGeom>
          <a:solidFill>
            <a:srgbClr val="00B050"/>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600" b="1" dirty="0" smtClean="0">
                <a:solidFill>
                  <a:prstClr val="white"/>
                </a:solidFill>
              </a:rPr>
              <a:t>Complexity is Growing</a:t>
            </a:r>
          </a:p>
        </p:txBody>
      </p:sp>
      <p:sp>
        <p:nvSpPr>
          <p:cNvPr id="5" name="Content Placeholder 17"/>
          <p:cNvSpPr txBox="1">
            <a:spLocks/>
          </p:cNvSpPr>
          <p:nvPr/>
        </p:nvSpPr>
        <p:spPr>
          <a:xfrm>
            <a:off x="484531" y="1876985"/>
            <a:ext cx="4086675" cy="3631174"/>
          </a:xfrm>
          <a:prstGeom prst="rect">
            <a:avLst/>
          </a:prstGeom>
          <a:noFill/>
          <a:ln w="25400" cap="flat" cmpd="sng" algn="ctr">
            <a:solidFill>
              <a:srgbClr val="FF9905"/>
            </a:solidFill>
            <a:prstDash val="solid"/>
          </a:ln>
        </p:spPr>
        <p:style>
          <a:lnRef idx="2">
            <a:schemeClr val="accent3"/>
          </a:lnRef>
          <a:fillRef idx="1">
            <a:schemeClr val="lt1"/>
          </a:fillRef>
          <a:effectRef idx="0">
            <a:schemeClr val="accent3"/>
          </a:effectRef>
          <a:fontRef idx="minor">
            <a:schemeClr val="dk1"/>
          </a:fontRef>
        </p:style>
        <p:txBody>
          <a:bodyPr>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dk1"/>
                </a:solidFill>
                <a:latin typeface="+mn-lt"/>
                <a:ea typeface="+mn-ea"/>
                <a:cs typeface="+mn-cs"/>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chemeClr val="dk1"/>
                </a:solidFill>
                <a:latin typeface="+mn-lt"/>
                <a:ea typeface="+mn-ea"/>
                <a:cs typeface="+mn-cs"/>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chemeClr val="dk1"/>
                </a:solidFill>
                <a:latin typeface="+mn-lt"/>
                <a:ea typeface="+mn-ea"/>
                <a:cs typeface="+mn-cs"/>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chemeClr val="dk1"/>
                </a:solidFill>
                <a:latin typeface="+mn-lt"/>
                <a:ea typeface="+mn-ea"/>
                <a:cs typeface="+mn-cs"/>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230188" indent="0">
              <a:spcBef>
                <a:spcPts val="0"/>
              </a:spcBef>
              <a:buFont typeface="Arial" pitchFamily="34" charset="0"/>
              <a:buNone/>
            </a:pPr>
            <a:endParaRPr lang="en-US" sz="1400" dirty="0" smtClean="0"/>
          </a:p>
          <a:p>
            <a:pPr indent="0">
              <a:spcBef>
                <a:spcPts val="0"/>
              </a:spcBef>
              <a:buFont typeface="Arial" pitchFamily="34" charset="0"/>
              <a:buNone/>
            </a:pPr>
            <a:endParaRPr lang="en-US" sz="1400" dirty="0" smtClean="0"/>
          </a:p>
          <a:p>
            <a:pPr indent="0">
              <a:spcBef>
                <a:spcPts val="0"/>
              </a:spcBef>
              <a:buFont typeface="Arial" pitchFamily="34" charset="0"/>
              <a:buNone/>
            </a:pPr>
            <a:endParaRPr lang="en-US" sz="1400" dirty="0"/>
          </a:p>
        </p:txBody>
      </p:sp>
      <p:sp>
        <p:nvSpPr>
          <p:cNvPr id="6" name="TextBox 5"/>
          <p:cNvSpPr txBox="1"/>
          <p:nvPr/>
        </p:nvSpPr>
        <p:spPr>
          <a:xfrm>
            <a:off x="722031" y="1704194"/>
            <a:ext cx="1245854" cy="338554"/>
          </a:xfrm>
          <a:prstGeom prst="rect">
            <a:avLst/>
          </a:prstGeom>
          <a:solidFill>
            <a:srgbClr val="FF9905"/>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1600" b="1" dirty="0" smtClean="0">
                <a:solidFill>
                  <a:prstClr val="white"/>
                </a:solidFill>
              </a:rPr>
              <a:t>Data is Big</a:t>
            </a:r>
          </a:p>
        </p:txBody>
      </p:sp>
      <p:sp>
        <p:nvSpPr>
          <p:cNvPr id="8" name="TextBox 7"/>
          <p:cNvSpPr txBox="1"/>
          <p:nvPr/>
        </p:nvSpPr>
        <p:spPr>
          <a:xfrm>
            <a:off x="532031" y="5126123"/>
            <a:ext cx="3695583" cy="369332"/>
          </a:xfrm>
          <a:prstGeom prst="rect">
            <a:avLst/>
          </a:prstGeom>
          <a:noFill/>
        </p:spPr>
        <p:txBody>
          <a:bodyPr wrap="square" lIns="0">
            <a:spAutoFit/>
          </a:bodyPr>
          <a:lstStyle/>
          <a:p>
            <a:pPr>
              <a:defRPr/>
            </a:pPr>
            <a:r>
              <a:rPr lang="en-US" sz="900" dirty="0">
                <a:solidFill>
                  <a:srgbClr val="000000"/>
                </a:solidFill>
                <a:latin typeface="+mj-lt"/>
                <a:cs typeface="Arial" charset="0"/>
              </a:rPr>
              <a:t>Source: IDC’s Digital Universe Study (sponsored by </a:t>
            </a:r>
            <a:r>
              <a:rPr lang="en-US" sz="900" dirty="0" smtClean="0">
                <a:solidFill>
                  <a:srgbClr val="000000"/>
                </a:solidFill>
                <a:latin typeface="+mj-lt"/>
                <a:cs typeface="Arial" charset="0"/>
              </a:rPr>
              <a:t>EMC)</a:t>
            </a:r>
            <a:br>
              <a:rPr lang="en-US" sz="900" dirty="0" smtClean="0">
                <a:solidFill>
                  <a:srgbClr val="000000"/>
                </a:solidFill>
                <a:latin typeface="+mj-lt"/>
                <a:cs typeface="Arial" charset="0"/>
              </a:rPr>
            </a:br>
            <a:r>
              <a:rPr lang="en-US" sz="900" dirty="0" smtClean="0">
                <a:solidFill>
                  <a:srgbClr val="000000"/>
                </a:solidFill>
                <a:latin typeface="+mj-lt"/>
                <a:cs typeface="Arial" charset="0"/>
              </a:rPr>
              <a:t>December 2012</a:t>
            </a:r>
            <a:endParaRPr lang="en-US" sz="900" dirty="0">
              <a:solidFill>
                <a:srgbClr val="000000"/>
              </a:solidFill>
              <a:latin typeface="+mj-lt"/>
              <a:cs typeface="Arial" charset="0"/>
            </a:endParaRPr>
          </a:p>
        </p:txBody>
      </p:sp>
      <p:sp>
        <p:nvSpPr>
          <p:cNvPr id="9" name="TextBox 8"/>
          <p:cNvSpPr txBox="1"/>
          <p:nvPr/>
        </p:nvSpPr>
        <p:spPr>
          <a:xfrm>
            <a:off x="461953" y="1109744"/>
            <a:ext cx="3339119" cy="307777"/>
          </a:xfrm>
          <a:prstGeom prst="rect">
            <a:avLst/>
          </a:prstGeom>
          <a:noFill/>
        </p:spPr>
        <p:txBody>
          <a:bodyPr wrap="none" rtlCol="0">
            <a:spAutoFit/>
          </a:bodyPr>
          <a:lstStyle/>
          <a:p>
            <a:r>
              <a:rPr lang="en-US" sz="1400" dirty="0" smtClean="0"/>
              <a:t>Two ways that data is changing include:</a:t>
            </a:r>
            <a:endParaRPr lang="en-US" sz="14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135" y="2684062"/>
            <a:ext cx="4045374" cy="2776597"/>
          </a:xfrm>
          <a:prstGeom prst="rect">
            <a:avLst/>
          </a:prstGeom>
        </p:spPr>
      </p:pic>
    </p:spTree>
    <p:extLst>
      <p:ext uri="{BB962C8B-B14F-4D97-AF65-F5344CB8AC3E}">
        <p14:creationId xmlns:p14="http://schemas.microsoft.com/office/powerpoint/2010/main" val="173703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537880" cy="4181159"/>
          </a:xfrm>
        </p:spPr>
        <p:txBody>
          <a:bodyPr>
            <a:noAutofit/>
          </a:bodyPr>
          <a:lstStyle/>
          <a:p>
            <a:pPr fontAlgn="base"/>
            <a:r>
              <a:rPr lang="en-US" sz="2000" dirty="0" smtClean="0"/>
              <a:t>Previously, schemas had to be created by hand to organize data. In order to do this, the structure had to be known beforehand</a:t>
            </a:r>
          </a:p>
          <a:p>
            <a:pPr fontAlgn="base"/>
            <a:r>
              <a:rPr lang="en-US" sz="2000" dirty="0" smtClean="0"/>
              <a:t>This data could then be queried using SQL. Structured </a:t>
            </a:r>
            <a:r>
              <a:rPr lang="en-US" sz="2000" dirty="0"/>
              <a:t>data is often managed using Structured Query Language (SQL) – a programming language created for managing and querying data in relational database management </a:t>
            </a:r>
            <a:r>
              <a:rPr lang="en-US" sz="2000" dirty="0" smtClean="0"/>
              <a:t>systems. </a:t>
            </a:r>
            <a:r>
              <a:rPr lang="en-US" sz="1800" dirty="0"/>
              <a:t>(RDBMS)</a:t>
            </a:r>
            <a:br>
              <a:rPr lang="en-US" sz="1800" dirty="0"/>
            </a:br>
            <a:r>
              <a:rPr lang="en-US" sz="1800" dirty="0"/>
              <a:t/>
            </a:r>
            <a:br>
              <a:rPr lang="en-US" sz="1800" dirty="0"/>
            </a:br>
            <a:endParaRPr lang="en-US" sz="1800" dirty="0" smtClean="0"/>
          </a:p>
          <a:p>
            <a:pPr marL="0" indent="0" fontAlgn="base">
              <a:buNone/>
            </a:pPr>
            <a:endParaRPr lang="en-US" sz="1600" dirty="0"/>
          </a:p>
          <a:p>
            <a:pPr marL="0" indent="0" fontAlgn="base">
              <a:buNone/>
            </a:pPr>
            <a:endParaRPr lang="en-US" sz="1600" dirty="0" smtClean="0"/>
          </a:p>
          <a:p>
            <a:pPr marL="0" indent="0" fontAlgn="base">
              <a:buNone/>
            </a:pPr>
            <a:r>
              <a:rPr lang="en-US" sz="1600" dirty="0"/>
              <a:t/>
            </a:r>
            <a:br>
              <a:rPr lang="en-US" sz="1600" dirty="0"/>
            </a:br>
            <a:endParaRPr lang="en-US" sz="1800" dirty="0"/>
          </a:p>
        </p:txBody>
      </p:sp>
      <p:sp>
        <p:nvSpPr>
          <p:cNvPr id="3" name="Title 2"/>
          <p:cNvSpPr>
            <a:spLocks noGrp="1"/>
          </p:cNvSpPr>
          <p:nvPr>
            <p:ph type="title"/>
          </p:nvPr>
        </p:nvSpPr>
        <p:spPr/>
        <p:txBody>
          <a:bodyPr>
            <a:normAutofit/>
          </a:bodyPr>
          <a:lstStyle/>
          <a:p>
            <a:r>
              <a:rPr lang="en-US" dirty="0" smtClean="0"/>
              <a:t>Processing Data </a:t>
            </a:r>
            <a:endParaRPr lang="en-US" dirty="0"/>
          </a:p>
        </p:txBody>
      </p:sp>
      <p:pic>
        <p:nvPicPr>
          <p:cNvPr id="1026" name="Picture 2" descr="http://cached.imagescaler.hbpl.co.uk/resize/scaleWidth/620/offlinehbpl.hbpl.co.uk/news/OKM/5A31FEA0-CCBF-BE24-078A2AA1E7C341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55" y="1325764"/>
            <a:ext cx="3062958" cy="2045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84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741332" cy="4181159"/>
          </a:xfrm>
        </p:spPr>
        <p:txBody>
          <a:bodyPr>
            <a:normAutofit fontScale="92500" lnSpcReduction="20000"/>
          </a:bodyPr>
          <a:lstStyle/>
          <a:p>
            <a:r>
              <a:rPr lang="en-US" sz="2400" dirty="0"/>
              <a:t>A database is a collection of information that is organized so that it can easily be accessed, managed, and updated. </a:t>
            </a:r>
            <a:endParaRPr lang="en-US" sz="2400" dirty="0" smtClean="0"/>
          </a:p>
          <a:p>
            <a:r>
              <a:rPr lang="en-US" sz="2400" dirty="0" smtClean="0"/>
              <a:t>There are two main types of databases depending on whether the data is structured or unstructured:</a:t>
            </a:r>
          </a:p>
          <a:p>
            <a:pPr lvl="1"/>
            <a:r>
              <a:rPr lang="en-US" sz="2200" dirty="0" smtClean="0"/>
              <a:t>Relational/Structured Database</a:t>
            </a:r>
          </a:p>
          <a:p>
            <a:pPr lvl="1"/>
            <a:r>
              <a:rPr lang="en-US" sz="2200" dirty="0" smtClean="0"/>
              <a:t>Non-Relational/Unstructured Database</a:t>
            </a:r>
            <a:endParaRPr lang="en-US" sz="2400" dirty="0" smtClean="0"/>
          </a:p>
          <a:p>
            <a:r>
              <a:rPr lang="en-US" sz="2400" dirty="0" smtClean="0"/>
              <a:t>To understand the difference, let’s take a look at a simple app that we can use to create blog entries.</a:t>
            </a:r>
            <a:endParaRPr lang="en-US" sz="2400" dirty="0"/>
          </a:p>
        </p:txBody>
      </p:sp>
      <p:sp>
        <p:nvSpPr>
          <p:cNvPr id="3" name="Title 2"/>
          <p:cNvSpPr>
            <a:spLocks noGrp="1"/>
          </p:cNvSpPr>
          <p:nvPr>
            <p:ph type="title"/>
          </p:nvPr>
        </p:nvSpPr>
        <p:spPr/>
        <p:txBody>
          <a:bodyPr/>
          <a:lstStyle/>
          <a:p>
            <a:r>
              <a:rPr lang="en-US" dirty="0" smtClean="0"/>
              <a:t>Databases Overview</a:t>
            </a:r>
            <a:endParaRPr lang="en-US" dirty="0"/>
          </a:p>
        </p:txBody>
      </p:sp>
      <p:pic>
        <p:nvPicPr>
          <p:cNvPr id="1026" name="Picture 2" descr="https://dataddict.files.wordpress.com/2013/03/databa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200" y="1196975"/>
            <a:ext cx="2551291" cy="19134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adobe.com/docs/v5_2/html-resources/cq5_howto_socialcollab_blog/graphics/Blog_newentry_dialo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7200" y="2992516"/>
            <a:ext cx="2421467" cy="238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283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Relational Databases</a:t>
            </a:r>
            <a:endParaRPr lang="en-US" dirty="0"/>
          </a:p>
        </p:txBody>
      </p:sp>
      <p:pic>
        <p:nvPicPr>
          <p:cNvPr id="4" name="Picture 3"/>
          <p:cNvPicPr>
            <a:picLocks noChangeAspect="1"/>
          </p:cNvPicPr>
          <p:nvPr/>
        </p:nvPicPr>
        <p:blipFill>
          <a:blip r:embed="rId3"/>
          <a:stretch>
            <a:fillRect/>
          </a:stretch>
        </p:blipFill>
        <p:spPr>
          <a:xfrm>
            <a:off x="1339402" y="1434480"/>
            <a:ext cx="5872767" cy="3409562"/>
          </a:xfrm>
          <a:prstGeom prst="rect">
            <a:avLst/>
          </a:prstGeom>
        </p:spPr>
      </p:pic>
      <p:cxnSp>
        <p:nvCxnSpPr>
          <p:cNvPr id="12" name="Straight Arrow Connector 11"/>
          <p:cNvCxnSpPr>
            <a:stCxn id="14" idx="1"/>
          </p:cNvCxnSpPr>
          <p:nvPr/>
        </p:nvCxnSpPr>
        <p:spPr>
          <a:xfrm flipH="1">
            <a:off x="6673767" y="2309887"/>
            <a:ext cx="1053557" cy="2118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727324" y="1571223"/>
            <a:ext cx="1107583" cy="1477328"/>
          </a:xfrm>
          <a:prstGeom prst="rect">
            <a:avLst/>
          </a:prstGeom>
          <a:noFill/>
        </p:spPr>
        <p:txBody>
          <a:bodyPr wrap="square" rtlCol="0">
            <a:spAutoFit/>
          </a:bodyPr>
          <a:lstStyle/>
          <a:p>
            <a:r>
              <a:rPr lang="en-US" dirty="0" smtClean="0"/>
              <a:t>Each table is known as a relation</a:t>
            </a:r>
            <a:endParaRPr lang="en-US" dirty="0"/>
          </a:p>
        </p:txBody>
      </p:sp>
    </p:spTree>
    <p:extLst>
      <p:ext uri="{BB962C8B-B14F-4D97-AF65-F5344CB8AC3E}">
        <p14:creationId xmlns:p14="http://schemas.microsoft.com/office/powerpoint/2010/main" val="349320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5083790" cy="4181159"/>
          </a:xfrm>
        </p:spPr>
        <p:txBody>
          <a:bodyPr>
            <a:noAutofit/>
          </a:bodyPr>
          <a:lstStyle/>
          <a:p>
            <a:pPr marL="225425" lvl="1" indent="0">
              <a:buNone/>
            </a:pPr>
            <a:r>
              <a:rPr lang="en-US" sz="1800" dirty="0"/>
              <a:t/>
            </a:r>
            <a:br>
              <a:rPr lang="en-US" sz="1800" dirty="0"/>
            </a:br>
            <a:endParaRPr lang="en-US" sz="1800" dirty="0"/>
          </a:p>
        </p:txBody>
      </p:sp>
      <p:sp>
        <p:nvSpPr>
          <p:cNvPr id="3" name="Title 2"/>
          <p:cNvSpPr>
            <a:spLocks noGrp="1"/>
          </p:cNvSpPr>
          <p:nvPr>
            <p:ph type="title"/>
          </p:nvPr>
        </p:nvSpPr>
        <p:spPr/>
        <p:txBody>
          <a:bodyPr/>
          <a:lstStyle/>
          <a:p>
            <a:r>
              <a:rPr lang="en-US" dirty="0" smtClean="0"/>
              <a:t>Unstructured Database</a:t>
            </a:r>
            <a:endParaRPr lang="en-US" dirty="0"/>
          </a:p>
        </p:txBody>
      </p:sp>
      <p:pic>
        <p:nvPicPr>
          <p:cNvPr id="5" name="Picture 4"/>
          <p:cNvPicPr>
            <a:picLocks noChangeAspect="1"/>
          </p:cNvPicPr>
          <p:nvPr/>
        </p:nvPicPr>
        <p:blipFill>
          <a:blip r:embed="rId3"/>
          <a:stretch>
            <a:fillRect/>
          </a:stretch>
        </p:blipFill>
        <p:spPr>
          <a:xfrm>
            <a:off x="2326616" y="1196975"/>
            <a:ext cx="4177216" cy="4226620"/>
          </a:xfrm>
          <a:prstGeom prst="rect">
            <a:avLst/>
          </a:prstGeom>
        </p:spPr>
      </p:pic>
    </p:spTree>
    <p:extLst>
      <p:ext uri="{BB962C8B-B14F-4D97-AF65-F5344CB8AC3E}">
        <p14:creationId xmlns:p14="http://schemas.microsoft.com/office/powerpoint/2010/main" val="1460376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 to NoSQL</a:t>
            </a:r>
            <a:endParaRPr lang="en-US" dirty="0"/>
          </a:p>
        </p:txBody>
      </p:sp>
    </p:spTree>
    <p:extLst>
      <p:ext uri="{BB962C8B-B14F-4D97-AF65-F5344CB8AC3E}">
        <p14:creationId xmlns:p14="http://schemas.microsoft.com/office/powerpoint/2010/main" val="1987269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402666" cy="4181159"/>
          </a:xfrm>
        </p:spPr>
        <p:txBody>
          <a:bodyPr>
            <a:normAutofit/>
          </a:bodyPr>
          <a:lstStyle/>
          <a:p>
            <a:r>
              <a:rPr lang="en-US" sz="2400" dirty="0" smtClean="0"/>
              <a:t>As of recently, different types </a:t>
            </a:r>
            <a:r>
              <a:rPr lang="en-US" sz="2400" dirty="0"/>
              <a:t>of NoSQL technologies and other advances have led to the </a:t>
            </a:r>
            <a:r>
              <a:rPr lang="en-US" sz="2400" dirty="0" smtClean="0"/>
              <a:t>collection </a:t>
            </a:r>
            <a:r>
              <a:rPr lang="en-US" sz="2400" dirty="0"/>
              <a:t>and </a:t>
            </a:r>
            <a:r>
              <a:rPr lang="en-US" sz="2400" dirty="0" smtClean="0"/>
              <a:t>use of</a:t>
            </a:r>
            <a:r>
              <a:rPr lang="en-US" sz="2400" dirty="0"/>
              <a:t> unstructured data, where computer systems can analyze </a:t>
            </a:r>
            <a:r>
              <a:rPr lang="en-US" sz="2400" dirty="0" smtClean="0"/>
              <a:t>unstructured </a:t>
            </a:r>
            <a:r>
              <a:rPr lang="en-US" sz="2400" dirty="0"/>
              <a:t>data in more precise ways. </a:t>
            </a:r>
            <a:endParaRPr lang="en-US" sz="2400" dirty="0" smtClean="0"/>
          </a:p>
          <a:p>
            <a:endParaRPr lang="en-US" dirty="0"/>
          </a:p>
        </p:txBody>
      </p:sp>
      <p:sp>
        <p:nvSpPr>
          <p:cNvPr id="3" name="Title 2"/>
          <p:cNvSpPr>
            <a:spLocks noGrp="1"/>
          </p:cNvSpPr>
          <p:nvPr>
            <p:ph type="title"/>
          </p:nvPr>
        </p:nvSpPr>
        <p:spPr/>
        <p:txBody>
          <a:bodyPr/>
          <a:lstStyle/>
          <a:p>
            <a:r>
              <a:rPr lang="en-US" dirty="0" smtClean="0"/>
              <a:t>How Can We </a:t>
            </a:r>
            <a:r>
              <a:rPr lang="en-US" dirty="0"/>
              <a:t>P</a:t>
            </a:r>
            <a:r>
              <a:rPr lang="en-US" dirty="0" smtClean="0"/>
              <a:t>rocess Unstructured Data?</a:t>
            </a:r>
            <a:endParaRPr lang="en-US" dirty="0"/>
          </a:p>
        </p:txBody>
      </p:sp>
      <p:pic>
        <p:nvPicPr>
          <p:cNvPr id="2050" name="Picture 2" descr="http://www.datadynamicsinc.com/wp-content/uploads/2013/01/unstructured-file-data-explo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75" y="1586971"/>
            <a:ext cx="28575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9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lnSpcReduction="10000"/>
          </a:bodyPr>
          <a:lstStyle/>
          <a:p>
            <a:r>
              <a:rPr lang="en-US" dirty="0" smtClean="0"/>
              <a:t>Relational databases have controlled </a:t>
            </a:r>
            <a:r>
              <a:rPr lang="en-US" dirty="0"/>
              <a:t>the software industry for </a:t>
            </a:r>
            <a:r>
              <a:rPr lang="en-US" dirty="0" smtClean="0"/>
              <a:t>the past decades providing </a:t>
            </a:r>
            <a:r>
              <a:rPr lang="en-US" dirty="0"/>
              <a:t>mechanisms to store data </a:t>
            </a:r>
            <a:r>
              <a:rPr lang="en-US" dirty="0" smtClean="0"/>
              <a:t>and generate reports.</a:t>
            </a:r>
          </a:p>
          <a:p>
            <a:r>
              <a:rPr lang="en-US" dirty="0" smtClean="0"/>
              <a:t>The </a:t>
            </a:r>
            <a:r>
              <a:rPr lang="en-US" dirty="0"/>
              <a:t>dominance of relational </a:t>
            </a:r>
            <a:r>
              <a:rPr lang="en-US" dirty="0" smtClean="0"/>
              <a:t>databases is slowly peaking downwards</a:t>
            </a:r>
          </a:p>
          <a:p>
            <a:r>
              <a:rPr lang="en-US" dirty="0" smtClean="0"/>
              <a:t>In recent years, NoSQL databases have become more relevant and are challenging</a:t>
            </a:r>
            <a:r>
              <a:rPr lang="en-US" dirty="0"/>
              <a:t> </a:t>
            </a:r>
            <a:r>
              <a:rPr lang="en-US" dirty="0" smtClean="0"/>
              <a:t>the existing relational database systems.</a:t>
            </a:r>
            <a:endParaRPr lang="en-US" dirty="0"/>
          </a:p>
          <a:p>
            <a:pPr marL="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Background of NoSQL</a:t>
            </a:r>
            <a:endParaRPr lang="en-US" dirty="0"/>
          </a:p>
        </p:txBody>
      </p:sp>
    </p:spTree>
    <p:extLst>
      <p:ext uri="{BB962C8B-B14F-4D97-AF65-F5344CB8AC3E}">
        <p14:creationId xmlns:p14="http://schemas.microsoft.com/office/powerpoint/2010/main" val="3228766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Course is About</a:t>
            </a:r>
            <a:endParaRPr lang="en-US" dirty="0"/>
          </a:p>
        </p:txBody>
      </p:sp>
      <p:sp>
        <p:nvSpPr>
          <p:cNvPr id="5" name="Text Placeholder 6"/>
          <p:cNvSpPr txBox="1">
            <a:spLocks/>
          </p:cNvSpPr>
          <p:nvPr/>
        </p:nvSpPr>
        <p:spPr>
          <a:xfrm>
            <a:off x="914392" y="2648188"/>
            <a:ext cx="6673932" cy="2683823"/>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n-US" sz="1400" dirty="0" smtClean="0">
                <a:sym typeface="Wingdings" pitchFamily="2" charset="2"/>
              </a:rPr>
              <a:t>Here are some points that </a:t>
            </a:r>
            <a:r>
              <a:rPr lang="en-US" sz="1400" dirty="0">
                <a:sym typeface="Wingdings" pitchFamily="2" charset="2"/>
              </a:rPr>
              <a:t>this </a:t>
            </a:r>
            <a:r>
              <a:rPr lang="en-US" sz="1400" dirty="0" smtClean="0">
                <a:sym typeface="Wingdings" pitchFamily="2" charset="2"/>
              </a:rPr>
              <a:t>course will cover:</a:t>
            </a:r>
          </a:p>
          <a:p>
            <a:pPr marL="225425" indent="-225425">
              <a:spcBef>
                <a:spcPts val="0"/>
              </a:spcBef>
              <a:defRPr/>
            </a:pPr>
            <a:r>
              <a:rPr lang="en-US" sz="1400" dirty="0" smtClean="0">
                <a:sym typeface="Wingdings" pitchFamily="2" charset="2"/>
              </a:rPr>
              <a:t>An introduction to data, comparing Structured vs Unstructured Data</a:t>
            </a:r>
          </a:p>
          <a:p>
            <a:pPr marL="225425" indent="-225425">
              <a:spcBef>
                <a:spcPts val="0"/>
              </a:spcBef>
              <a:defRPr/>
            </a:pPr>
            <a:r>
              <a:rPr lang="en-US" sz="1400" dirty="0">
                <a:sym typeface="Wingdings" pitchFamily="2" charset="2"/>
              </a:rPr>
              <a:t>A tour through common databases in the </a:t>
            </a:r>
            <a:r>
              <a:rPr lang="en-US" sz="1400" dirty="0" err="1">
                <a:sym typeface="Wingdings" pitchFamily="2" charset="2"/>
              </a:rPr>
              <a:t>noSQL</a:t>
            </a:r>
            <a:r>
              <a:rPr lang="en-US" sz="1400" dirty="0">
                <a:sym typeface="Wingdings" pitchFamily="2" charset="2"/>
              </a:rPr>
              <a:t> space and their characteristics</a:t>
            </a:r>
          </a:p>
          <a:p>
            <a:pPr marL="225425" indent="-225425">
              <a:spcBef>
                <a:spcPts val="0"/>
              </a:spcBef>
              <a:defRPr/>
            </a:pPr>
            <a:r>
              <a:rPr lang="en-US" sz="1400" dirty="0" smtClean="0">
                <a:sym typeface="Wingdings" pitchFamily="2" charset="2"/>
              </a:rPr>
              <a:t>What is NoSQL and how is it different from RDBMS</a:t>
            </a:r>
          </a:p>
          <a:p>
            <a:pPr marL="225425" indent="-225425">
              <a:spcBef>
                <a:spcPts val="0"/>
              </a:spcBef>
              <a:defRPr/>
            </a:pPr>
            <a:r>
              <a:rPr lang="en-US" sz="1400" dirty="0" smtClean="0">
                <a:sym typeface="Wingdings" pitchFamily="2" charset="2"/>
              </a:rPr>
              <a:t>Advantages and challenges of using NoSQL</a:t>
            </a:r>
          </a:p>
          <a:p>
            <a:pPr marL="225425" indent="-225425">
              <a:spcBef>
                <a:spcPts val="0"/>
              </a:spcBef>
              <a:defRPr/>
            </a:pPr>
            <a:r>
              <a:rPr lang="en-US" sz="1400" dirty="0" smtClean="0">
                <a:sym typeface="Wingdings" pitchFamily="2" charset="2"/>
              </a:rPr>
              <a:t>Basic understanding of data distribution principles</a:t>
            </a:r>
          </a:p>
          <a:p>
            <a:pPr marL="225425" indent="-225425">
              <a:spcBef>
                <a:spcPts val="0"/>
              </a:spcBef>
              <a:defRPr/>
            </a:pPr>
            <a:r>
              <a:rPr lang="en-US" sz="1400" dirty="0" smtClean="0">
                <a:sym typeface="Wingdings" pitchFamily="2" charset="2"/>
              </a:rPr>
              <a:t>A sound theoretic founding for distributed computing, helping you to get through the fog of marketing (CAP)</a:t>
            </a:r>
          </a:p>
          <a:p>
            <a:pPr marL="225425" indent="-225425">
              <a:spcBef>
                <a:spcPts val="0"/>
              </a:spcBef>
              <a:defRPr/>
            </a:pPr>
            <a:r>
              <a:rPr lang="en-US" sz="1400" dirty="0" smtClean="0">
                <a:sym typeface="Wingdings" pitchFamily="2" charset="2"/>
              </a:rPr>
              <a:t>Setting up for a lab on virtual machines and running NoSQL</a:t>
            </a:r>
          </a:p>
        </p:txBody>
      </p:sp>
      <p:sp>
        <p:nvSpPr>
          <p:cNvPr id="6" name="Rectangle 5"/>
          <p:cNvSpPr/>
          <p:nvPr/>
        </p:nvSpPr>
        <p:spPr>
          <a:xfrm>
            <a:off x="807513" y="1861961"/>
            <a:ext cx="6958941" cy="35769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75001" y="1140468"/>
            <a:ext cx="8122734" cy="307777"/>
          </a:xfrm>
          <a:prstGeom prst="rect">
            <a:avLst/>
          </a:prstGeom>
        </p:spPr>
        <p:txBody>
          <a:bodyPr wrap="square">
            <a:spAutoFit/>
          </a:bodyPr>
          <a:lstStyle/>
          <a:p>
            <a:pPr marL="0" indent="0">
              <a:buNone/>
              <a:defRPr/>
            </a:pPr>
            <a:r>
              <a:rPr lang="en-US" sz="1400" dirty="0"/>
              <a:t>Based on a theoretic </a:t>
            </a:r>
            <a:r>
              <a:rPr lang="en-US" sz="1400" dirty="0" smtClean="0"/>
              <a:t>foundation, we will </a:t>
            </a:r>
            <a:r>
              <a:rPr lang="en-US" sz="1400" dirty="0"/>
              <a:t>tackle data stores from multiple angles.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69" y="1448245"/>
            <a:ext cx="1647825" cy="1247775"/>
          </a:xfrm>
          <a:prstGeom prst="rect">
            <a:avLst/>
          </a:prstGeom>
        </p:spPr>
      </p:pic>
    </p:spTree>
    <p:extLst>
      <p:ext uri="{BB962C8B-B14F-4D97-AF65-F5344CB8AC3E}">
        <p14:creationId xmlns:p14="http://schemas.microsoft.com/office/powerpoint/2010/main" val="91121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793405" y="1196975"/>
            <a:ext cx="3555602" cy="4181475"/>
          </a:xfrm>
        </p:spPr>
      </p:pic>
      <p:sp>
        <p:nvSpPr>
          <p:cNvPr id="6" name="Title 5"/>
          <p:cNvSpPr>
            <a:spLocks noGrp="1"/>
          </p:cNvSpPr>
          <p:nvPr>
            <p:ph type="title"/>
          </p:nvPr>
        </p:nvSpPr>
        <p:spPr/>
        <p:txBody>
          <a:bodyPr/>
          <a:lstStyle/>
          <a:p>
            <a:pPr>
              <a:buFont typeface="Arial" charset="0"/>
              <a:buNone/>
              <a:defRPr/>
            </a:pPr>
            <a:r>
              <a:rPr lang="de-DE" dirty="0" smtClean="0"/>
              <a:t>The New Buzzword Everyone Tries to Claim: noSQL</a:t>
            </a:r>
            <a:endParaRPr lang="de-DE" dirty="0"/>
          </a:p>
        </p:txBody>
      </p:sp>
      <p:sp>
        <p:nvSpPr>
          <p:cNvPr id="9" name="Rectangular Callout 8"/>
          <p:cNvSpPr/>
          <p:nvPr/>
        </p:nvSpPr>
        <p:spPr>
          <a:xfrm>
            <a:off x="712227" y="1687836"/>
            <a:ext cx="2066306" cy="801584"/>
          </a:xfrm>
          <a:prstGeom prst="wedgeRectCallout">
            <a:avLst>
              <a:gd name="adj1" fmla="val 59843"/>
              <a:gd name="adj2" fmla="val 123676"/>
            </a:avLst>
          </a:prstGeom>
          <a:noFill/>
          <a:ln>
            <a:solidFill>
              <a:srgbClr val="359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What do you call an expert who does not know SQL?</a:t>
            </a:r>
            <a:endParaRPr lang="en-US" sz="1400" dirty="0"/>
          </a:p>
        </p:txBody>
      </p:sp>
      <p:sp>
        <p:nvSpPr>
          <p:cNvPr id="13" name="Rectangular Callout 12"/>
          <p:cNvSpPr/>
          <p:nvPr/>
        </p:nvSpPr>
        <p:spPr>
          <a:xfrm>
            <a:off x="6987198" y="1772723"/>
            <a:ext cx="1225139" cy="716477"/>
          </a:xfrm>
          <a:prstGeom prst="wedgeRectCallout">
            <a:avLst>
              <a:gd name="adj1" fmla="val -105427"/>
              <a:gd name="adj2" fmla="val 95572"/>
            </a:avLst>
          </a:prstGeom>
          <a:noFill/>
          <a:ln>
            <a:solidFill>
              <a:srgbClr val="359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 </a:t>
            </a:r>
            <a:r>
              <a:rPr lang="en-US" sz="1400" dirty="0" err="1" smtClean="0">
                <a:solidFill>
                  <a:schemeClr val="tx1"/>
                </a:solidFill>
              </a:rPr>
              <a:t>noSQL</a:t>
            </a:r>
            <a:r>
              <a:rPr lang="en-US" sz="1400" dirty="0" smtClean="0">
                <a:solidFill>
                  <a:schemeClr val="tx1"/>
                </a:solidFill>
              </a:rPr>
              <a:t> expert!</a:t>
            </a:r>
            <a:endParaRPr lang="en-US" sz="1400" dirty="0">
              <a:solidFill>
                <a:schemeClr val="tx1"/>
              </a:solidFill>
            </a:endParaRPr>
          </a:p>
        </p:txBody>
      </p:sp>
      <p:sp>
        <p:nvSpPr>
          <p:cNvPr id="3" name="TextBox 2"/>
          <p:cNvSpPr txBox="1"/>
          <p:nvPr/>
        </p:nvSpPr>
        <p:spPr>
          <a:xfrm>
            <a:off x="430005" y="1162755"/>
            <a:ext cx="7341818" cy="307777"/>
          </a:xfrm>
          <a:prstGeom prst="rect">
            <a:avLst/>
          </a:prstGeom>
          <a:noFill/>
        </p:spPr>
        <p:txBody>
          <a:bodyPr wrap="none" rtlCol="0">
            <a:spAutoFit/>
          </a:bodyPr>
          <a:lstStyle/>
          <a:p>
            <a:r>
              <a:rPr lang="en-US" sz="1400" dirty="0" smtClean="0"/>
              <a:t>Many people think that </a:t>
            </a:r>
            <a:r>
              <a:rPr lang="en-US" sz="1400" dirty="0" err="1" smtClean="0"/>
              <a:t>noSQL</a:t>
            </a:r>
            <a:r>
              <a:rPr lang="en-US" sz="1400" dirty="0" smtClean="0"/>
              <a:t> stands for “no SQL”, while it actually means “not only SQL”.</a:t>
            </a:r>
            <a:endParaRPr lang="en-US" sz="1400" dirty="0"/>
          </a:p>
        </p:txBody>
      </p:sp>
    </p:spTree>
    <p:extLst>
      <p:ext uri="{BB962C8B-B14F-4D97-AF65-F5344CB8AC3E}">
        <p14:creationId xmlns:p14="http://schemas.microsoft.com/office/powerpoint/2010/main" val="212617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 SQL</a:t>
            </a:r>
            <a:endParaRPr lang="en-US" dirty="0"/>
          </a:p>
        </p:txBody>
      </p:sp>
      <p:sp>
        <p:nvSpPr>
          <p:cNvPr id="3" name="Content Placeholder 2"/>
          <p:cNvSpPr>
            <a:spLocks noGrp="1"/>
          </p:cNvSpPr>
          <p:nvPr>
            <p:ph sz="quarter" idx="12"/>
          </p:nvPr>
        </p:nvSpPr>
        <p:spPr/>
        <p:txBody>
          <a:bodyPr>
            <a:normAutofit/>
          </a:bodyPr>
          <a:lstStyle/>
          <a:p>
            <a:pPr marL="0" indent="0">
              <a:buNone/>
            </a:pPr>
            <a:r>
              <a:rPr lang="en-US" sz="2000" dirty="0"/>
              <a:t>NoSQL means Not Only SQL, implying that when designing a software solution or product, there are more than one storage mechanism that could be used based on the needs. </a:t>
            </a:r>
            <a:endParaRPr lang="en-US" sz="2000" dirty="0" smtClean="0"/>
          </a:p>
          <a:p>
            <a:pPr marL="0" indent="0">
              <a:buNone/>
            </a:pPr>
            <a:r>
              <a:rPr lang="en-US" sz="2000" dirty="0" smtClean="0"/>
              <a:t>NoSQL </a:t>
            </a:r>
            <a:r>
              <a:rPr lang="en-US" sz="2000" dirty="0"/>
              <a:t>does not have a prescriptive definition but we can make a set of common observations, such as:</a:t>
            </a:r>
          </a:p>
          <a:p>
            <a:pPr lvl="4"/>
            <a:r>
              <a:rPr lang="en-US" dirty="0"/>
              <a:t>Not using the relational model</a:t>
            </a:r>
          </a:p>
          <a:p>
            <a:pPr lvl="4"/>
            <a:r>
              <a:rPr lang="en-US" dirty="0"/>
              <a:t>Running well on clusters</a:t>
            </a:r>
          </a:p>
          <a:p>
            <a:pPr lvl="4"/>
            <a:r>
              <a:rPr lang="en-US" dirty="0"/>
              <a:t>Mostly open-source</a:t>
            </a:r>
          </a:p>
          <a:p>
            <a:pPr lvl="4"/>
            <a:r>
              <a:rPr lang="en-US" dirty="0"/>
              <a:t>Built for the 21st century web estates</a:t>
            </a:r>
          </a:p>
          <a:p>
            <a:pPr lvl="4"/>
            <a:r>
              <a:rPr lang="en-US" dirty="0"/>
              <a:t>Schema-less</a:t>
            </a:r>
          </a:p>
          <a:p>
            <a:endParaRPr lang="en-US" dirty="0"/>
          </a:p>
        </p:txBody>
      </p:sp>
    </p:spTree>
    <p:extLst>
      <p:ext uri="{BB962C8B-B14F-4D97-AF65-F5344CB8AC3E}">
        <p14:creationId xmlns:p14="http://schemas.microsoft.com/office/powerpoint/2010/main" val="401845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457201" y="1196975"/>
            <a:ext cx="4879074" cy="4181159"/>
          </a:xfrm>
        </p:spPr>
        <p:txBody>
          <a:bodyPr>
            <a:normAutofit/>
          </a:bodyPr>
          <a:lstStyle/>
          <a:p>
            <a:r>
              <a:rPr lang="en-US"/>
              <a:t>To improve programmer productivity by using a database that better matches an application's needs.</a:t>
            </a:r>
          </a:p>
          <a:p>
            <a:r>
              <a:rPr lang="en-US"/>
              <a:t>To improve data access performance via some combination of handling larger data volumes, reducing latency, and improving throughput.</a:t>
            </a:r>
          </a:p>
          <a:p>
            <a:endParaRPr lang="en-US" dirty="0" smtClean="0"/>
          </a:p>
          <a:p>
            <a:endParaRPr lang="en-US" dirty="0"/>
          </a:p>
        </p:txBody>
      </p:sp>
      <p:sp>
        <p:nvSpPr>
          <p:cNvPr id="3" name="Title 2"/>
          <p:cNvSpPr>
            <a:spLocks noGrp="1"/>
          </p:cNvSpPr>
          <p:nvPr>
            <p:ph type="title"/>
          </p:nvPr>
        </p:nvSpPr>
        <p:spPr/>
        <p:txBody>
          <a:bodyPr>
            <a:normAutofit/>
          </a:bodyPr>
          <a:lstStyle/>
          <a:p>
            <a:r>
              <a:rPr lang="en-US" dirty="0" smtClean="0"/>
              <a:t>Why NoSQL </a:t>
            </a:r>
            <a:endParaRPr lang="en-US" dirty="0"/>
          </a:p>
        </p:txBody>
      </p:sp>
      <p:pic>
        <p:nvPicPr>
          <p:cNvPr id="4102" name="Picture 6" descr="http://www.couchbase.com/sites/default/files/uploads/all/images/WhyNoSQL/Figure1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797" y="1897038"/>
            <a:ext cx="3375823" cy="181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397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Study: Netflix</a:t>
            </a:r>
            <a:endParaRPr lang="en-US" dirty="0"/>
          </a:p>
        </p:txBody>
      </p:sp>
      <p:pic>
        <p:nvPicPr>
          <p:cNvPr id="10242" name="Picture 2" descr="https://lh6.googleusercontent.com/Wrx1r65YDFUlg0MCIqUt-kR9ydgMZf-RrAO9N3YziuDTQD9JRdfyxqT7KJMG1xFmKM731wXxUm3bG0QOzXwy1aCaUMujgt9GiCsnX86P7pMkILvmzU2Fi1M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2497" y="1320532"/>
            <a:ext cx="1692321" cy="95193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2"/>
          </p:nvPr>
        </p:nvSpPr>
        <p:spPr>
          <a:xfrm>
            <a:off x="457200" y="1196975"/>
            <a:ext cx="6671733" cy="4181159"/>
          </a:xfrm>
        </p:spPr>
        <p:txBody>
          <a:bodyPr>
            <a:normAutofit fontScale="70000" lnSpcReduction="20000"/>
          </a:bodyPr>
          <a:lstStyle/>
          <a:p>
            <a:r>
              <a:rPr lang="en-US" dirty="0" smtClean="0"/>
              <a:t>Goal: As Netflix’s user base and data was rising after streaming services were introduces, a solution was needed to </a:t>
            </a:r>
            <a:r>
              <a:rPr lang="en-US" dirty="0"/>
              <a:t>build fast, fault tolerant systems at Internet scale</a:t>
            </a:r>
            <a:r>
              <a:rPr lang="en-US" dirty="0" smtClean="0"/>
              <a:t>.</a:t>
            </a:r>
          </a:p>
          <a:p>
            <a:r>
              <a:rPr lang="en-US" dirty="0"/>
              <a:t>Challenges: </a:t>
            </a:r>
          </a:p>
          <a:p>
            <a:pPr lvl="1"/>
            <a:r>
              <a:rPr lang="en-US" dirty="0"/>
              <a:t>Affordable capacity to store and </a:t>
            </a:r>
            <a:r>
              <a:rPr lang="en-US" dirty="0" smtClean="0"/>
              <a:t>process vast amounts of data </a:t>
            </a:r>
            <a:endParaRPr lang="en-US" dirty="0"/>
          </a:p>
          <a:p>
            <a:pPr lvl="1"/>
            <a:r>
              <a:rPr lang="en-US" dirty="0"/>
              <a:t>Single point of failure </a:t>
            </a:r>
            <a:r>
              <a:rPr lang="en-US" dirty="0" smtClean="0"/>
              <a:t>SQL Database</a:t>
            </a:r>
            <a:endParaRPr lang="en-US" dirty="0"/>
          </a:p>
          <a:p>
            <a:pPr lvl="1"/>
            <a:r>
              <a:rPr lang="en-US" dirty="0"/>
              <a:t>Achieving business agility for international </a:t>
            </a:r>
            <a:r>
              <a:rPr lang="en-US" dirty="0" smtClean="0"/>
              <a:t>expansion</a:t>
            </a:r>
          </a:p>
          <a:p>
            <a:r>
              <a:rPr lang="en-US" dirty="0"/>
              <a:t>Results (after implementing </a:t>
            </a:r>
            <a:r>
              <a:rPr lang="en-US" dirty="0" err="1"/>
              <a:t>noSQL</a:t>
            </a:r>
            <a:r>
              <a:rPr lang="en-US" dirty="0"/>
              <a:t>)</a:t>
            </a:r>
          </a:p>
          <a:p>
            <a:pPr lvl="1"/>
            <a:r>
              <a:rPr lang="en-US" dirty="0"/>
              <a:t>New system delivers a throughput of more than 10 million transactions per second </a:t>
            </a:r>
          </a:p>
          <a:p>
            <a:pPr lvl="1"/>
            <a:r>
              <a:rPr lang="en-US" dirty="0"/>
              <a:t>Effortless creation/management of new data clusters across various regions </a:t>
            </a:r>
          </a:p>
          <a:p>
            <a:pPr lvl="1"/>
            <a:r>
              <a:rPr lang="en-US" dirty="0"/>
              <a:t>Capture of every detail of customer viewing and log </a:t>
            </a:r>
            <a:r>
              <a:rPr lang="en-US" dirty="0" smtClean="0"/>
              <a:t>data</a:t>
            </a:r>
            <a:endParaRPr lang="en-US" dirty="0"/>
          </a:p>
          <a:p>
            <a:endParaRPr lang="en-US" dirty="0"/>
          </a:p>
        </p:txBody>
      </p:sp>
    </p:spTree>
    <p:extLst>
      <p:ext uri="{BB962C8B-B14F-4D97-AF65-F5344CB8AC3E}">
        <p14:creationId xmlns:p14="http://schemas.microsoft.com/office/powerpoint/2010/main" val="2429543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Advantages</a:t>
            </a:r>
            <a:endParaRPr lang="en-US" dirty="0"/>
          </a:p>
        </p:txBody>
      </p:sp>
    </p:spTree>
    <p:extLst>
      <p:ext uri="{BB962C8B-B14F-4D97-AF65-F5344CB8AC3E}">
        <p14:creationId xmlns:p14="http://schemas.microsoft.com/office/powerpoint/2010/main" val="1348524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707923" cy="4091717"/>
          </a:xfrm>
        </p:spPr>
        <p:txBody>
          <a:bodyPr>
            <a:noAutofit/>
          </a:bodyPr>
          <a:lstStyle/>
          <a:p>
            <a:r>
              <a:rPr lang="en-US" sz="1800" dirty="0" smtClean="0"/>
              <a:t>RDBMS cannot meet the scales of big data</a:t>
            </a:r>
          </a:p>
          <a:p>
            <a:r>
              <a:rPr lang="en-US" sz="1800" dirty="0" smtClean="0"/>
              <a:t>With RDBMS, the structure has to be known beforehand. </a:t>
            </a:r>
            <a:r>
              <a:rPr lang="en-US" sz="1800" dirty="0"/>
              <a:t>As we can often see in areas like social media, the data used has no specific structure boundary. </a:t>
            </a:r>
            <a:endParaRPr lang="en-US" sz="1800" dirty="0" smtClean="0"/>
          </a:p>
          <a:p>
            <a:r>
              <a:rPr lang="en-US" sz="1800" dirty="0" smtClean="0"/>
              <a:t>Once the limits of the relational database has been reached, there isn’t any way to increase capacity</a:t>
            </a:r>
          </a:p>
          <a:p>
            <a:r>
              <a:rPr lang="en-US" sz="1800" dirty="0" smtClean="0"/>
              <a:t>Moreover, if this database fails, the whole system has failed</a:t>
            </a:r>
          </a:p>
          <a:p>
            <a:endParaRPr lang="en-US" sz="1800" dirty="0"/>
          </a:p>
        </p:txBody>
      </p:sp>
      <p:sp>
        <p:nvSpPr>
          <p:cNvPr id="3" name="Title 2"/>
          <p:cNvSpPr>
            <a:spLocks noGrp="1"/>
          </p:cNvSpPr>
          <p:nvPr>
            <p:ph type="title"/>
          </p:nvPr>
        </p:nvSpPr>
        <p:spPr/>
        <p:txBody>
          <a:bodyPr/>
          <a:lstStyle/>
          <a:p>
            <a:r>
              <a:rPr lang="en-US" dirty="0" smtClean="0"/>
              <a:t>Limitations of RDBMS</a:t>
            </a:r>
            <a:endParaRPr lang="en-US" dirty="0"/>
          </a:p>
        </p:txBody>
      </p:sp>
      <p:pic>
        <p:nvPicPr>
          <p:cNvPr id="3084" name="Picture 12" descr="http://www.webtitan.com/uploads/image/social%20media%20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379" y="1102289"/>
            <a:ext cx="2831351" cy="242447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grace-fp7.eu/sites/default/files/imagecache/Article-popup/article-images/Database_iStock_000020783950XSm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7188" y="4519748"/>
            <a:ext cx="1046992" cy="1043975"/>
          </a:xfrm>
          <a:prstGeom prst="rect">
            <a:avLst/>
          </a:prstGeom>
          <a:noFill/>
          <a:extLst>
            <a:ext uri="{909E8E84-426E-40DD-AFC4-6F175D3DCCD1}">
              <a14:hiddenFill xmlns:a14="http://schemas.microsoft.com/office/drawing/2010/main">
                <a:solidFill>
                  <a:srgbClr val="FFFFFF"/>
                </a:solidFill>
              </a14:hiddenFill>
            </a:ext>
          </a:extLst>
        </p:spPr>
      </p:pic>
      <p:sp>
        <p:nvSpPr>
          <p:cNvPr id="9" name="Down Arrow 8"/>
          <p:cNvSpPr/>
          <p:nvPr/>
        </p:nvSpPr>
        <p:spPr>
          <a:xfrm>
            <a:off x="6635931" y="3526765"/>
            <a:ext cx="928249" cy="992983"/>
          </a:xfrm>
          <a:prstGeom prst="down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3090" name="Picture 18" descr="person%20thinking%20with%20question%20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8540" y="4519748"/>
            <a:ext cx="1043975" cy="104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07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r>
              <a:rPr lang="en-US" dirty="0"/>
              <a:t/>
            </a:r>
            <a:br>
              <a:rPr lang="en-US" dirty="0"/>
            </a:br>
            <a:endParaRPr lang="en-US" dirty="0"/>
          </a:p>
        </p:txBody>
      </p:sp>
      <p:sp>
        <p:nvSpPr>
          <p:cNvPr id="6" name="Content Placeholder 5"/>
          <p:cNvSpPr>
            <a:spLocks noGrp="1"/>
          </p:cNvSpPr>
          <p:nvPr>
            <p:ph sz="quarter" idx="14"/>
          </p:nvPr>
        </p:nvSpPr>
        <p:spPr>
          <a:xfrm>
            <a:off x="461035" y="1196975"/>
            <a:ext cx="4082841" cy="4181159"/>
          </a:xfrm>
        </p:spPr>
        <p:txBody>
          <a:bodyPr>
            <a:normAutofit/>
          </a:bodyPr>
          <a:lstStyle/>
          <a:p>
            <a:pPr marL="342900" indent="-342900">
              <a:buFont typeface="Arial" panose="020B0604020202020204" pitchFamily="34" charset="0"/>
              <a:buChar char="•"/>
            </a:pPr>
            <a:r>
              <a:rPr lang="en-US" sz="1800" b="0" dirty="0">
                <a:solidFill>
                  <a:schemeClr val="tx1"/>
                </a:solidFill>
              </a:rPr>
              <a:t>With big data you want to be able to scale very rapidly and elastically, whenever and wherever you </a:t>
            </a:r>
            <a:r>
              <a:rPr lang="en-US" sz="1800" b="0" dirty="0" smtClean="0">
                <a:solidFill>
                  <a:schemeClr val="tx1"/>
                </a:solidFill>
              </a:rPr>
              <a:t>want.</a:t>
            </a:r>
          </a:p>
          <a:p>
            <a:pPr marL="342900" indent="-342900">
              <a:buFont typeface="Arial" panose="020B0604020202020204" pitchFamily="34" charset="0"/>
              <a:buChar char="•"/>
            </a:pPr>
            <a:r>
              <a:rPr lang="en-US" sz="1800" b="0" u="sng" dirty="0" smtClean="0">
                <a:solidFill>
                  <a:schemeClr val="tx1"/>
                </a:solidFill>
              </a:rPr>
              <a:t>Scaling Up with RDBMS</a:t>
            </a:r>
            <a:r>
              <a:rPr lang="en-US" sz="1800" b="0" dirty="0">
                <a:solidFill>
                  <a:schemeClr val="tx1"/>
                </a:solidFill>
              </a:rPr>
              <a:t>: </a:t>
            </a:r>
            <a:r>
              <a:rPr lang="en-US" sz="1800" b="0" dirty="0" smtClean="0">
                <a:solidFill>
                  <a:schemeClr val="tx1"/>
                </a:solidFill>
              </a:rPr>
              <a:t>DB admins </a:t>
            </a:r>
            <a:r>
              <a:rPr lang="en-US" sz="1800" b="0" dirty="0">
                <a:solidFill>
                  <a:schemeClr val="tx1"/>
                </a:solidFill>
              </a:rPr>
              <a:t>always relied on scaling up or buying bigger, expensive, multiple servers as database load </a:t>
            </a:r>
            <a:r>
              <a:rPr lang="en-US" sz="1800" b="0" dirty="0" smtClean="0">
                <a:solidFill>
                  <a:schemeClr val="tx1"/>
                </a:solidFill>
              </a:rPr>
              <a:t>increased.</a:t>
            </a:r>
          </a:p>
          <a:p>
            <a:pPr marL="342900" indent="-342900">
              <a:buFont typeface="Arial" panose="020B0604020202020204" pitchFamily="34" charset="0"/>
              <a:buChar char="•"/>
            </a:pPr>
            <a:r>
              <a:rPr lang="en-US" sz="1800" b="0" u="sng" dirty="0" smtClean="0">
                <a:solidFill>
                  <a:schemeClr val="tx1"/>
                </a:solidFill>
              </a:rPr>
              <a:t>Scaling Out with </a:t>
            </a:r>
            <a:r>
              <a:rPr lang="en-US" sz="1800" b="0" u="sng" dirty="0" err="1" smtClean="0">
                <a:solidFill>
                  <a:schemeClr val="tx1"/>
                </a:solidFill>
              </a:rPr>
              <a:t>noSQL</a:t>
            </a:r>
            <a:r>
              <a:rPr lang="en-US" sz="1800" b="0" dirty="0" smtClean="0">
                <a:solidFill>
                  <a:schemeClr val="tx1"/>
                </a:solidFill>
              </a:rPr>
              <a:t>: DB admins can now simply add another server and distribute the load across multiple hosts. (We will learn more about this in the Data Distribution section)</a:t>
            </a:r>
            <a:endParaRPr lang="en-US" sz="1800" b="0" dirty="0">
              <a:solidFill>
                <a:schemeClr val="tx1"/>
              </a:solidFill>
            </a:endParaRPr>
          </a:p>
        </p:txBody>
      </p:sp>
      <p:sp>
        <p:nvSpPr>
          <p:cNvPr id="3" name="Title 2"/>
          <p:cNvSpPr>
            <a:spLocks noGrp="1"/>
          </p:cNvSpPr>
          <p:nvPr>
            <p:ph type="title"/>
          </p:nvPr>
        </p:nvSpPr>
        <p:spPr/>
        <p:txBody>
          <a:bodyPr/>
          <a:lstStyle/>
          <a:p>
            <a:r>
              <a:rPr lang="en-US" dirty="0" smtClean="0"/>
              <a:t>Scalability</a:t>
            </a:r>
            <a:endParaRPr lang="en-US" dirty="0"/>
          </a:p>
        </p:txBody>
      </p:sp>
      <p:pic>
        <p:nvPicPr>
          <p:cNvPr id="4098" name="Picture 2" descr="http://www.couchbase.com/binaries/content/gallery/website/figures/why-nosql-4.png"/>
          <p:cNvPicPr>
            <a:picLocks noChangeAspect="1" noChangeArrowheads="1"/>
          </p:cNvPicPr>
          <p:nvPr/>
        </p:nvPicPr>
        <p:blipFill rotWithShape="1">
          <a:blip r:embed="rId3">
            <a:extLst>
              <a:ext uri="{28A0092B-C50C-407E-A947-70E740481C1C}">
                <a14:useLocalDpi xmlns:a14="http://schemas.microsoft.com/office/drawing/2010/main" val="0"/>
              </a:ext>
            </a:extLst>
          </a:blip>
          <a:srcRect r="53608"/>
          <a:stretch/>
        </p:blipFill>
        <p:spPr bwMode="auto">
          <a:xfrm>
            <a:off x="4653221" y="2067683"/>
            <a:ext cx="1498144" cy="2143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7380764" y="2067683"/>
            <a:ext cx="1539380" cy="2191760"/>
            <a:chOff x="6550298" y="3751840"/>
            <a:chExt cx="1539380" cy="2191760"/>
          </a:xfrm>
        </p:grpSpPr>
        <p:pic>
          <p:nvPicPr>
            <p:cNvPr id="4102" name="Picture 6" descr="http://www.couchbase.com/binaries/content/gallery/website/figures/why-nosql-5.png"/>
            <p:cNvPicPr>
              <a:picLocks noChangeAspect="1" noChangeArrowheads="1"/>
            </p:cNvPicPr>
            <p:nvPr/>
          </p:nvPicPr>
          <p:blipFill rotWithShape="1">
            <a:blip r:embed="rId4">
              <a:extLst>
                <a:ext uri="{28A0092B-C50C-407E-A947-70E740481C1C}">
                  <a14:useLocalDpi xmlns:a14="http://schemas.microsoft.com/office/drawing/2010/main" val="0"/>
                </a:ext>
              </a:extLst>
            </a:blip>
            <a:srcRect r="52351"/>
            <a:stretch/>
          </p:blipFill>
          <p:spPr bwMode="auto">
            <a:xfrm>
              <a:off x="6550298" y="3751840"/>
              <a:ext cx="1539380" cy="2191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11074" y="5690765"/>
              <a:ext cx="1478604" cy="246221"/>
            </a:xfrm>
            <a:prstGeom prst="rect">
              <a:avLst/>
            </a:prstGeom>
            <a:solidFill>
              <a:schemeClr val="bg1"/>
            </a:solidFill>
          </p:spPr>
          <p:txBody>
            <a:bodyPr wrap="square" rtlCol="0">
              <a:spAutoFit/>
            </a:bodyPr>
            <a:lstStyle/>
            <a:p>
              <a:r>
                <a:rPr lang="en-US" sz="1000" b="1" dirty="0" smtClean="0"/>
                <a:t>Clustered Data Store</a:t>
              </a:r>
              <a:endParaRPr lang="en-US" sz="1000" b="1" dirty="0"/>
            </a:p>
          </p:txBody>
        </p:sp>
      </p:grpSp>
      <p:sp>
        <p:nvSpPr>
          <p:cNvPr id="5" name="Right Arrow 4"/>
          <p:cNvSpPr/>
          <p:nvPr/>
        </p:nvSpPr>
        <p:spPr>
          <a:xfrm>
            <a:off x="6383930" y="2876625"/>
            <a:ext cx="839102" cy="52529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802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196975"/>
            <a:ext cx="8353167" cy="2843425"/>
          </a:xfrm>
        </p:spPr>
        <p:txBody>
          <a:bodyPr>
            <a:normAutofit fontScale="92500" lnSpcReduction="20000"/>
          </a:bodyPr>
          <a:lstStyle/>
          <a:p>
            <a:pPr fontAlgn="base"/>
            <a:r>
              <a:rPr lang="en-US" sz="2800" dirty="0"/>
              <a:t>RDBMS capacity has been growing to match the increase in volumes of data, but the limitations of data volumes that can be handled by a single RDBMS are intolerable for some enterprises. </a:t>
            </a:r>
            <a:r>
              <a:rPr lang="en-US" sz="2800" b="1" dirty="0"/>
              <a:t>Hadoop</a:t>
            </a:r>
            <a:r>
              <a:rPr lang="en-US" sz="2800" dirty="0"/>
              <a:t>, an enabler of certain types of NoSQL distributed databases, allow data to be spread across thousands of servers with little reduction in performance and it outstrips that which can be handled by the biggest RDBMS.</a:t>
            </a:r>
          </a:p>
        </p:txBody>
      </p:sp>
      <p:sp>
        <p:nvSpPr>
          <p:cNvPr id="3" name="Title 2"/>
          <p:cNvSpPr>
            <a:spLocks noGrp="1"/>
          </p:cNvSpPr>
          <p:nvPr>
            <p:ph type="title"/>
          </p:nvPr>
        </p:nvSpPr>
        <p:spPr/>
        <p:txBody>
          <a:bodyPr/>
          <a:lstStyle/>
          <a:p>
            <a:r>
              <a:rPr lang="en-US" dirty="0" smtClean="0"/>
              <a:t>Capacity</a:t>
            </a:r>
            <a:endParaRPr lang="en-US" dirty="0"/>
          </a:p>
        </p:txBody>
      </p:sp>
      <p:pic>
        <p:nvPicPr>
          <p:cNvPr id="4" name="Picture 2" descr="http://image.slidesharecdn.com/datadistributionpolicy-part1-whatisadatadistributionpolicy-141016192905-conversion-gate02/95/distributed-rdbms-data-distribution-policy-part-1-what-is-a-data-distribution-policy-10-638.jpg?cb=1413506452"/>
          <p:cNvPicPr>
            <a:picLocks noChangeAspect="1" noChangeArrowheads="1"/>
          </p:cNvPicPr>
          <p:nvPr/>
        </p:nvPicPr>
        <p:blipFill rotWithShape="1">
          <a:blip r:embed="rId3">
            <a:extLst>
              <a:ext uri="{28A0092B-C50C-407E-A947-70E740481C1C}">
                <a14:useLocalDpi xmlns:a14="http://schemas.microsoft.com/office/drawing/2010/main" val="0"/>
              </a:ext>
            </a:extLst>
          </a:blip>
          <a:srcRect t="27500" b="40953"/>
          <a:stretch/>
        </p:blipFill>
        <p:spPr bwMode="auto">
          <a:xfrm>
            <a:off x="1323975" y="4040400"/>
            <a:ext cx="6076950" cy="143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802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258490" cy="4181159"/>
          </a:xfrm>
        </p:spPr>
        <p:txBody>
          <a:bodyPr>
            <a:normAutofit/>
          </a:bodyPr>
          <a:lstStyle/>
          <a:p>
            <a:pPr fontAlgn="base"/>
            <a:r>
              <a:rPr lang="en-US" sz="2000" dirty="0" smtClean="0"/>
              <a:t>Server Costs: The cost to acquire another server is often cheaper than increasing than capacity of the current server</a:t>
            </a:r>
          </a:p>
          <a:p>
            <a:pPr fontAlgn="base"/>
            <a:r>
              <a:rPr lang="en-US" sz="2000" dirty="0" smtClean="0"/>
              <a:t>Maintenance: The cost to maintain each of the clusters is often less since they are smaller scale and there is no software that needs to be maintained on each cluster.</a:t>
            </a:r>
            <a:endParaRPr lang="en-US" sz="2000" dirty="0"/>
          </a:p>
        </p:txBody>
      </p:sp>
      <p:sp>
        <p:nvSpPr>
          <p:cNvPr id="3" name="Title 2"/>
          <p:cNvSpPr>
            <a:spLocks noGrp="1"/>
          </p:cNvSpPr>
          <p:nvPr>
            <p:ph type="title"/>
          </p:nvPr>
        </p:nvSpPr>
        <p:spPr/>
        <p:txBody>
          <a:bodyPr/>
          <a:lstStyle/>
          <a:p>
            <a:r>
              <a:rPr lang="en-US" dirty="0" smtClean="0"/>
              <a:t>Costs</a:t>
            </a:r>
            <a:endParaRPr lang="en-US" dirty="0"/>
          </a:p>
        </p:txBody>
      </p:sp>
      <p:pic>
        <p:nvPicPr>
          <p:cNvPr id="6146" name="Picture 2" descr="http://www.showa-america.com/wp-content/uploads/reduce-co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906" y="2044541"/>
            <a:ext cx="276225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802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5434148" cy="4181159"/>
          </a:xfrm>
        </p:spPr>
        <p:txBody>
          <a:bodyPr>
            <a:normAutofit fontScale="85000" lnSpcReduction="10000"/>
          </a:bodyPr>
          <a:lstStyle/>
          <a:p>
            <a:pPr fontAlgn="base"/>
            <a:r>
              <a:rPr lang="en-US" dirty="0"/>
              <a:t>Data can be inserted in a NoSQL database without first defining a rigid database schema. </a:t>
            </a:r>
            <a:endParaRPr lang="en-US" dirty="0" smtClean="0"/>
          </a:p>
          <a:p>
            <a:pPr fontAlgn="base"/>
            <a:r>
              <a:rPr lang="en-US" dirty="0" smtClean="0"/>
              <a:t>Format or </a:t>
            </a:r>
            <a:r>
              <a:rPr lang="en-US" dirty="0"/>
              <a:t>data model being inserted can be changed any </a:t>
            </a:r>
            <a:r>
              <a:rPr lang="en-US" dirty="0" smtClean="0"/>
              <a:t>time, providing </a:t>
            </a:r>
            <a:r>
              <a:rPr lang="en-US" dirty="0"/>
              <a:t>flexibility. </a:t>
            </a:r>
            <a:endParaRPr lang="en-US" dirty="0" smtClean="0"/>
          </a:p>
          <a:p>
            <a:pPr fontAlgn="base"/>
            <a:r>
              <a:rPr lang="en-US" dirty="0" smtClean="0"/>
              <a:t>Change management </a:t>
            </a:r>
            <a:r>
              <a:rPr lang="en-US" dirty="0"/>
              <a:t>is a big headache in SQL. Here, even minor changes to the data model have to be carefully managed and may necessitate downtime or reduced service levels.</a:t>
            </a:r>
          </a:p>
          <a:p>
            <a:pPr marL="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Schema-less</a:t>
            </a:r>
            <a:endParaRPr lang="en-US" dirty="0"/>
          </a:p>
        </p:txBody>
      </p:sp>
      <p:pic>
        <p:nvPicPr>
          <p:cNvPr id="7170" name="Picture 2" descr="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752" y="1987391"/>
            <a:ext cx="1905000"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y 3"/>
          <p:cNvSpPr/>
          <p:nvPr/>
        </p:nvSpPr>
        <p:spPr>
          <a:xfrm>
            <a:off x="6272982" y="1824286"/>
            <a:ext cx="2356936" cy="2926534"/>
          </a:xfrm>
          <a:prstGeom prst="mathMultiply">
            <a:avLst>
              <a:gd name="adj1" fmla="val 8002"/>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802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05638" y="1925253"/>
            <a:ext cx="6958941" cy="357692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smtClean="0"/>
              <a:t>Key Terminology</a:t>
            </a:r>
            <a:endParaRPr lang="en-US" dirty="0"/>
          </a:p>
        </p:txBody>
      </p:sp>
      <p:sp>
        <p:nvSpPr>
          <p:cNvPr id="6" name="Rectangle 5"/>
          <p:cNvSpPr/>
          <p:nvPr/>
        </p:nvSpPr>
        <p:spPr>
          <a:xfrm>
            <a:off x="754111" y="2578383"/>
            <a:ext cx="6703623" cy="52322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sz="1400" b="1" dirty="0" smtClean="0"/>
              <a:t>Sharding/Distribution: </a:t>
            </a:r>
            <a:r>
              <a:rPr lang="en-US" sz="1400" dirty="0" smtClean="0"/>
              <a:t>Refers to cutting and distributing of data when it is too big for one machine to store</a:t>
            </a:r>
            <a:endParaRPr lang="en-US" sz="1400" dirty="0"/>
          </a:p>
        </p:txBody>
      </p:sp>
      <p:sp>
        <p:nvSpPr>
          <p:cNvPr id="8" name="Rectangle 7"/>
          <p:cNvSpPr/>
          <p:nvPr/>
        </p:nvSpPr>
        <p:spPr>
          <a:xfrm>
            <a:off x="754112" y="3828118"/>
            <a:ext cx="6703623" cy="738664"/>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sz="1400" b="1" dirty="0" smtClean="0"/>
              <a:t>Master/Slave: </a:t>
            </a:r>
            <a:r>
              <a:rPr lang="en-US" sz="1400" dirty="0" smtClean="0"/>
              <a:t>Refers to a typical </a:t>
            </a:r>
            <a:r>
              <a:rPr lang="en-US" sz="1400" dirty="0"/>
              <a:t>method </a:t>
            </a:r>
            <a:r>
              <a:rPr lang="en-US" sz="1400" dirty="0" smtClean="0"/>
              <a:t>of scaling when the read/write </a:t>
            </a:r>
            <a:r>
              <a:rPr lang="en-US" sz="1400" dirty="0"/>
              <a:t>ratio is </a:t>
            </a:r>
            <a:r>
              <a:rPr lang="en-US" sz="1400" dirty="0" smtClean="0"/>
              <a:t>high; </a:t>
            </a:r>
            <a:r>
              <a:rPr lang="en-US" sz="1400" dirty="0"/>
              <a:t>a</a:t>
            </a:r>
            <a:r>
              <a:rPr lang="en-US" sz="1400" dirty="0" smtClean="0"/>
              <a:t>ll writes, for example </a:t>
            </a:r>
            <a:r>
              <a:rPr lang="en-US" sz="1400" dirty="0"/>
              <a:t>per </a:t>
            </a:r>
            <a:r>
              <a:rPr lang="en-US" sz="1400" dirty="0" smtClean="0"/>
              <a:t>shard, </a:t>
            </a:r>
            <a:r>
              <a:rPr lang="en-US" sz="1400" dirty="0"/>
              <a:t>are </a:t>
            </a:r>
            <a:r>
              <a:rPr lang="en-US" sz="1400" dirty="0" smtClean="0"/>
              <a:t>synchronized </a:t>
            </a:r>
            <a:r>
              <a:rPr lang="en-US" sz="1400" dirty="0"/>
              <a:t>via the </a:t>
            </a:r>
            <a:r>
              <a:rPr lang="en-US" sz="1400" dirty="0" smtClean="0"/>
              <a:t>master and slaves handle only the reads</a:t>
            </a:r>
            <a:endParaRPr lang="en-US" sz="1400" dirty="0"/>
          </a:p>
        </p:txBody>
      </p:sp>
      <p:sp>
        <p:nvSpPr>
          <p:cNvPr id="10" name="Rectangle 9"/>
          <p:cNvSpPr/>
          <p:nvPr/>
        </p:nvSpPr>
        <p:spPr>
          <a:xfrm>
            <a:off x="754112" y="3177020"/>
            <a:ext cx="6703623" cy="52322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sz="1400" b="1" dirty="0" smtClean="0"/>
              <a:t>Active/Passive: </a:t>
            </a:r>
            <a:r>
              <a:rPr lang="en-US" sz="1400" dirty="0" smtClean="0"/>
              <a:t>Refers to a popular </a:t>
            </a:r>
            <a:r>
              <a:rPr lang="en-US" sz="1400" dirty="0"/>
              <a:t>method to achieve high(er) </a:t>
            </a:r>
            <a:r>
              <a:rPr lang="en-US" sz="1400" dirty="0" smtClean="0"/>
              <a:t>availability; adds a machine that is always </a:t>
            </a:r>
            <a:r>
              <a:rPr lang="en-US" sz="1400" dirty="0"/>
              <a:t>in hot </a:t>
            </a:r>
            <a:r>
              <a:rPr lang="en-US" sz="1400" dirty="0" smtClean="0"/>
              <a:t>standby (passive) in case the active one crashes</a:t>
            </a:r>
          </a:p>
        </p:txBody>
      </p:sp>
      <p:sp>
        <p:nvSpPr>
          <p:cNvPr id="13" name="Rectangle 12"/>
          <p:cNvSpPr/>
          <p:nvPr/>
        </p:nvSpPr>
        <p:spPr>
          <a:xfrm>
            <a:off x="475001" y="1140468"/>
            <a:ext cx="8122734" cy="307777"/>
          </a:xfrm>
          <a:prstGeom prst="rect">
            <a:avLst/>
          </a:prstGeom>
        </p:spPr>
        <p:txBody>
          <a:bodyPr wrap="square">
            <a:spAutoFit/>
          </a:bodyPr>
          <a:lstStyle/>
          <a:p>
            <a:pPr marL="0" indent="0">
              <a:buNone/>
              <a:defRPr/>
            </a:pPr>
            <a:r>
              <a:rPr lang="en-US" sz="1400" dirty="0" smtClean="0"/>
              <a:t>Below are the key terms that are used throughout the course.</a:t>
            </a:r>
            <a:endParaRPr lang="en-US" sz="1400" dirty="0"/>
          </a:p>
        </p:txBody>
      </p:sp>
      <p:sp>
        <p:nvSpPr>
          <p:cNvPr id="14" name="Rectangle 13"/>
          <p:cNvSpPr/>
          <p:nvPr/>
        </p:nvSpPr>
        <p:spPr>
          <a:xfrm>
            <a:off x="719866" y="4857175"/>
            <a:ext cx="6703623" cy="30777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nchor="ctr">
            <a:spAutoFit/>
          </a:bodyPr>
          <a:lstStyle/>
          <a:p>
            <a:pPr>
              <a:defRPr/>
            </a:pPr>
            <a:r>
              <a:rPr lang="en-US" sz="1400" b="1" dirty="0" smtClean="0"/>
              <a:t>RDBMS: </a:t>
            </a:r>
            <a:r>
              <a:rPr lang="en-US" sz="1400" dirty="0" smtClean="0"/>
              <a:t>Relational database management system</a:t>
            </a:r>
            <a:endParaRPr lang="en-US" sz="1400" dirty="0"/>
          </a:p>
        </p:txBody>
      </p:sp>
      <p:pic>
        <p:nvPicPr>
          <p:cNvPr id="5" name="Content Placeholder 4"/>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79700" y="1543245"/>
            <a:ext cx="1311594" cy="993172"/>
          </a:xfrm>
        </p:spPr>
      </p:pic>
    </p:spTree>
    <p:extLst>
      <p:ext uri="{BB962C8B-B14F-4D97-AF65-F5344CB8AC3E}">
        <p14:creationId xmlns:p14="http://schemas.microsoft.com/office/powerpoint/2010/main" val="174407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fontAlgn="base"/>
            <a:r>
              <a:rPr lang="en-US" dirty="0" smtClean="0"/>
              <a:t>In order to increase data output and performance advance NoSQL techniques cache data in system memory. This is in contrast to SQL database where this has to be done using separate infrastructure.</a:t>
            </a:r>
          </a:p>
          <a:p>
            <a:pPr marL="0" indent="0">
              <a:buNone/>
            </a:pPr>
            <a:endParaRPr lang="en-US" dirty="0"/>
          </a:p>
        </p:txBody>
      </p:sp>
      <p:sp>
        <p:nvSpPr>
          <p:cNvPr id="3" name="Title 2"/>
          <p:cNvSpPr>
            <a:spLocks noGrp="1"/>
          </p:cNvSpPr>
          <p:nvPr>
            <p:ph type="title"/>
          </p:nvPr>
        </p:nvSpPr>
        <p:spPr/>
        <p:txBody>
          <a:bodyPr/>
          <a:lstStyle/>
          <a:p>
            <a:r>
              <a:rPr lang="en-US" dirty="0" smtClean="0"/>
              <a:t>Caching</a:t>
            </a:r>
            <a:endParaRPr lang="en-US" dirty="0"/>
          </a:p>
        </p:txBody>
      </p:sp>
      <p:pic>
        <p:nvPicPr>
          <p:cNvPr id="8194" name="Picture 2" descr="http://blog.belvg.com/wp-content/uploads/2012/03/application-caching.png"/>
          <p:cNvPicPr>
            <a:picLocks noChangeAspect="1" noChangeArrowheads="1"/>
          </p:cNvPicPr>
          <p:nvPr/>
        </p:nvPicPr>
        <p:blipFill rotWithShape="1">
          <a:blip r:embed="rId3">
            <a:extLst>
              <a:ext uri="{28A0092B-C50C-407E-A947-70E740481C1C}">
                <a14:useLocalDpi xmlns:a14="http://schemas.microsoft.com/office/drawing/2010/main" val="0"/>
              </a:ext>
            </a:extLst>
          </a:blip>
          <a:srcRect t="17190"/>
          <a:stretch/>
        </p:blipFill>
        <p:spPr bwMode="auto">
          <a:xfrm>
            <a:off x="1905997" y="3027620"/>
            <a:ext cx="4762500" cy="235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39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Challenges</a:t>
            </a:r>
            <a:endParaRPr lang="en-US" dirty="0"/>
          </a:p>
        </p:txBody>
      </p:sp>
    </p:spTree>
    <p:extLst>
      <p:ext uri="{BB962C8B-B14F-4D97-AF65-F5344CB8AC3E}">
        <p14:creationId xmlns:p14="http://schemas.microsoft.com/office/powerpoint/2010/main" val="2357273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885508" cy="4181159"/>
          </a:xfrm>
        </p:spPr>
        <p:txBody>
          <a:bodyPr>
            <a:normAutofit/>
          </a:bodyPr>
          <a:lstStyle/>
          <a:p>
            <a:r>
              <a:rPr lang="en-US" sz="2400" dirty="0" smtClean="0"/>
              <a:t>RDBMS has been around for a long time, thus there is a lot more expertise in this area. It will be the preferred choice for:</a:t>
            </a:r>
          </a:p>
          <a:p>
            <a:pPr lvl="1"/>
            <a:r>
              <a:rPr lang="en-US" sz="2000" dirty="0" smtClean="0"/>
              <a:t>Stability</a:t>
            </a:r>
          </a:p>
          <a:p>
            <a:pPr lvl="1"/>
            <a:r>
              <a:rPr lang="en-US" sz="2000" dirty="0" smtClean="0"/>
              <a:t>Abilities and Constraints already known</a:t>
            </a:r>
          </a:p>
        </p:txBody>
      </p:sp>
      <p:sp>
        <p:nvSpPr>
          <p:cNvPr id="3" name="Title 2"/>
          <p:cNvSpPr>
            <a:spLocks noGrp="1"/>
          </p:cNvSpPr>
          <p:nvPr>
            <p:ph type="title"/>
          </p:nvPr>
        </p:nvSpPr>
        <p:spPr/>
        <p:txBody>
          <a:bodyPr/>
          <a:lstStyle/>
          <a:p>
            <a:r>
              <a:rPr lang="en-US" dirty="0" smtClean="0"/>
              <a:t>Maturity</a:t>
            </a:r>
            <a:endParaRPr lang="en-US" dirty="0"/>
          </a:p>
        </p:txBody>
      </p:sp>
      <p:pic>
        <p:nvPicPr>
          <p:cNvPr id="9218" name="Picture 2" descr="http://www.clipartbest.com/cliparts/Rcd/g55/Rcdg55r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711" y="2993570"/>
            <a:ext cx="2090333" cy="2048693"/>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p:cNvSpPr/>
          <p:nvPr/>
        </p:nvSpPr>
        <p:spPr>
          <a:xfrm>
            <a:off x="6453051" y="1716844"/>
            <a:ext cx="2573383" cy="1276726"/>
          </a:xfrm>
          <a:prstGeom prst="cloudCallout">
            <a:avLst>
              <a:gd name="adj1" fmla="val -23536"/>
              <a:gd name="adj2" fmla="val 72945"/>
            </a:avLst>
          </a:prstGeom>
          <a:solidFill>
            <a:schemeClr val="bg1"/>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This is confusing!! I’ll stick with RDMBS</a:t>
            </a:r>
            <a:endParaRPr lang="en-US" sz="1400" dirty="0">
              <a:solidFill>
                <a:schemeClr val="tx1"/>
              </a:solidFill>
            </a:endParaRPr>
          </a:p>
        </p:txBody>
      </p:sp>
    </p:spTree>
    <p:extLst>
      <p:ext uri="{BB962C8B-B14F-4D97-AF65-F5344CB8AC3E}">
        <p14:creationId xmlns:p14="http://schemas.microsoft.com/office/powerpoint/2010/main" val="1593512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376056" cy="4181159"/>
          </a:xfrm>
        </p:spPr>
        <p:txBody>
          <a:bodyPr>
            <a:normAutofit/>
          </a:bodyPr>
          <a:lstStyle/>
          <a:p>
            <a:r>
              <a:rPr lang="en-US" dirty="0" smtClean="0"/>
              <a:t>Support is widely available for RDBMS because it has been around for a long time</a:t>
            </a:r>
            <a:endParaRPr lang="en-US" dirty="0"/>
          </a:p>
          <a:p>
            <a:r>
              <a:rPr lang="en-US" dirty="0" smtClean="0"/>
              <a:t>NoSQL </a:t>
            </a:r>
            <a:r>
              <a:rPr lang="en-US" dirty="0"/>
              <a:t>systems are open source </a:t>
            </a:r>
            <a:r>
              <a:rPr lang="en-US" dirty="0" smtClean="0"/>
              <a:t>projects. Support not as widely available requiring you to find solutions on your own</a:t>
            </a:r>
            <a:endParaRPr lang="en-US" dirty="0"/>
          </a:p>
        </p:txBody>
      </p:sp>
      <p:sp>
        <p:nvSpPr>
          <p:cNvPr id="3" name="Title 2"/>
          <p:cNvSpPr>
            <a:spLocks noGrp="1"/>
          </p:cNvSpPr>
          <p:nvPr>
            <p:ph type="title"/>
          </p:nvPr>
        </p:nvSpPr>
        <p:spPr/>
        <p:txBody>
          <a:bodyPr/>
          <a:lstStyle/>
          <a:p>
            <a:r>
              <a:rPr lang="en-US" dirty="0" smtClean="0"/>
              <a:t>Support</a:t>
            </a:r>
            <a:endParaRPr lang="en-US" dirty="0"/>
          </a:p>
        </p:txBody>
      </p:sp>
      <p:pic>
        <p:nvPicPr>
          <p:cNvPr id="10242" name="Picture 2" descr="http://4.bp.blogspot.com/-Dm6yXnkVKrM/Umh5VrlZ2QI/AAAAAAAAazw/I0v8wIWPo24/s16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091" y="2476289"/>
            <a:ext cx="2641328" cy="162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81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2" y="1196975"/>
            <a:ext cx="4336868" cy="4181159"/>
          </a:xfrm>
        </p:spPr>
        <p:txBody>
          <a:bodyPr>
            <a:normAutofit fontScale="92500" lnSpcReduction="20000"/>
          </a:bodyPr>
          <a:lstStyle/>
          <a:p>
            <a:r>
              <a:rPr lang="en-US" dirty="0"/>
              <a:t>Traditional SQL-centric BI tools are challenging if not impossible to use with data in NoSQL systems</a:t>
            </a:r>
            <a:r>
              <a:rPr lang="en-US" dirty="0" smtClean="0"/>
              <a:t>.</a:t>
            </a:r>
            <a:r>
              <a:rPr lang="en-US" dirty="0"/>
              <a:t> </a:t>
            </a:r>
            <a:endParaRPr lang="en-US" dirty="0" smtClean="0"/>
          </a:p>
          <a:p>
            <a:r>
              <a:rPr lang="en-US" dirty="0" smtClean="0"/>
              <a:t>Even </a:t>
            </a:r>
            <a:r>
              <a:rPr lang="en-US" dirty="0"/>
              <a:t>a simple query requires significant programming expertise, and commonly used BI tools do not provide connectivity to NoSQL</a:t>
            </a:r>
            <a:r>
              <a:rPr lang="en-US" dirty="0" smtClean="0"/>
              <a:t>.</a:t>
            </a:r>
          </a:p>
          <a:p>
            <a:r>
              <a:rPr lang="en-US" dirty="0" smtClean="0"/>
              <a:t>NoSQL </a:t>
            </a:r>
            <a:r>
              <a:rPr lang="en-US" dirty="0"/>
              <a:t>databases offer few facilities for ad-hoc query and analysis. </a:t>
            </a:r>
          </a:p>
        </p:txBody>
      </p:sp>
      <p:sp>
        <p:nvSpPr>
          <p:cNvPr id="3" name="Title 2"/>
          <p:cNvSpPr>
            <a:spLocks noGrp="1"/>
          </p:cNvSpPr>
          <p:nvPr>
            <p:ph type="title"/>
          </p:nvPr>
        </p:nvSpPr>
        <p:spPr/>
        <p:txBody>
          <a:bodyPr/>
          <a:lstStyle/>
          <a:p>
            <a:r>
              <a:rPr lang="en-US" dirty="0"/>
              <a:t>Analytics and business </a:t>
            </a:r>
            <a:r>
              <a:rPr lang="en-US" dirty="0" smtClean="0"/>
              <a:t>intelligence</a:t>
            </a:r>
            <a:endParaRPr lang="en-US" dirty="0"/>
          </a:p>
        </p:txBody>
      </p:sp>
      <p:pic>
        <p:nvPicPr>
          <p:cNvPr id="11266" name="Picture 2" descr="http://phitomas.com/wp-content/uploads/2012/09/Business-Intelligence-BI-Solutions-to-improve-business-proces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725" y="1789612"/>
            <a:ext cx="2612571" cy="261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87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r>
              <a:rPr lang="en-US" dirty="0"/>
              <a:t/>
            </a:r>
            <a:br>
              <a:rPr lang="en-US" dirty="0"/>
            </a:br>
            <a:endParaRPr lang="en-US" dirty="0"/>
          </a:p>
        </p:txBody>
      </p:sp>
      <p:sp>
        <p:nvSpPr>
          <p:cNvPr id="4" name="Content Placeholder 3"/>
          <p:cNvSpPr>
            <a:spLocks noGrp="1"/>
          </p:cNvSpPr>
          <p:nvPr>
            <p:ph sz="quarter" idx="13"/>
          </p:nvPr>
        </p:nvSpPr>
        <p:spPr>
          <a:xfrm>
            <a:off x="461036" y="1196975"/>
            <a:ext cx="5077615" cy="4181159"/>
          </a:xfrm>
        </p:spPr>
        <p:txBody>
          <a:bodyPr/>
          <a:lstStyle/>
          <a:p>
            <a:r>
              <a:rPr lang="en-US" dirty="0"/>
              <a:t>NoSQL today requires a lot of skill to install and a lot of effort to maintain.</a:t>
            </a:r>
          </a:p>
          <a:p>
            <a:r>
              <a:rPr lang="en-US" dirty="0" smtClean="0"/>
              <a:t>Every </a:t>
            </a:r>
            <a:r>
              <a:rPr lang="en-US" dirty="0"/>
              <a:t>NoSQL developer is in a learning </a:t>
            </a:r>
            <a:r>
              <a:rPr lang="en-US" dirty="0" smtClean="0"/>
              <a:t>mode and will continue to be in that mode until the </a:t>
            </a:r>
            <a:r>
              <a:rPr lang="en-US" dirty="0" err="1" smtClean="0"/>
              <a:t>noSQL</a:t>
            </a:r>
            <a:r>
              <a:rPr lang="en-US" dirty="0" smtClean="0"/>
              <a:t> is more widely accepted. </a:t>
            </a:r>
          </a:p>
          <a:p>
            <a:r>
              <a:rPr lang="en-US" dirty="0" smtClean="0"/>
              <a:t>It is much easier to find experienced RDBMS developers for your business needs</a:t>
            </a:r>
            <a:endParaRPr lang="en-US" dirty="0"/>
          </a:p>
        </p:txBody>
      </p:sp>
      <p:sp>
        <p:nvSpPr>
          <p:cNvPr id="3" name="Title 2"/>
          <p:cNvSpPr>
            <a:spLocks noGrp="1"/>
          </p:cNvSpPr>
          <p:nvPr>
            <p:ph type="title"/>
          </p:nvPr>
        </p:nvSpPr>
        <p:spPr/>
        <p:txBody>
          <a:bodyPr/>
          <a:lstStyle/>
          <a:p>
            <a:r>
              <a:rPr lang="en-US" dirty="0" smtClean="0"/>
              <a:t>Administration and Expertise</a:t>
            </a:r>
            <a:endParaRPr lang="en-US" dirty="0"/>
          </a:p>
        </p:txBody>
      </p:sp>
      <p:pic>
        <p:nvPicPr>
          <p:cNvPr id="12290" name="Picture 2" descr="http://thumbs.dreamstime.com/t/novice-expert-buttons-shows-beginner-expertise-showing-342124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89" y="1889923"/>
            <a:ext cx="2875007" cy="21596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56664" y="3579222"/>
            <a:ext cx="1018903" cy="365760"/>
          </a:xfrm>
          <a:prstGeom prst="rect">
            <a:avLst/>
          </a:prstGeom>
          <a:noFill/>
        </p:spPr>
        <p:txBody>
          <a:bodyPr wrap="square" rtlCol="0">
            <a:spAutoFit/>
          </a:bodyPr>
          <a:lstStyle/>
          <a:p>
            <a:r>
              <a:rPr lang="en-US" dirty="0" smtClean="0">
                <a:solidFill>
                  <a:schemeClr val="accent2"/>
                </a:solidFill>
              </a:rPr>
              <a:t>RDBMS</a:t>
            </a:r>
            <a:endParaRPr lang="en-US" dirty="0">
              <a:solidFill>
                <a:schemeClr val="accent2"/>
              </a:solidFill>
            </a:endParaRPr>
          </a:p>
        </p:txBody>
      </p:sp>
      <p:sp>
        <p:nvSpPr>
          <p:cNvPr id="7" name="TextBox 6"/>
          <p:cNvSpPr txBox="1"/>
          <p:nvPr/>
        </p:nvSpPr>
        <p:spPr>
          <a:xfrm>
            <a:off x="7455171" y="3579222"/>
            <a:ext cx="1018903" cy="365760"/>
          </a:xfrm>
          <a:prstGeom prst="rect">
            <a:avLst/>
          </a:prstGeom>
          <a:noFill/>
        </p:spPr>
        <p:txBody>
          <a:bodyPr wrap="square" rtlCol="0">
            <a:spAutoFit/>
          </a:bodyPr>
          <a:lstStyle/>
          <a:p>
            <a:r>
              <a:rPr lang="en-US" dirty="0" smtClean="0">
                <a:solidFill>
                  <a:schemeClr val="accent1"/>
                </a:solidFill>
              </a:rPr>
              <a:t>NoSQL</a:t>
            </a:r>
            <a:endParaRPr lang="en-US" dirty="0">
              <a:solidFill>
                <a:schemeClr val="accent1"/>
              </a:solidFill>
            </a:endParaRPr>
          </a:p>
        </p:txBody>
      </p:sp>
    </p:spTree>
    <p:extLst>
      <p:ext uri="{BB962C8B-B14F-4D97-AF65-F5344CB8AC3E}">
        <p14:creationId xmlns:p14="http://schemas.microsoft.com/office/powerpoint/2010/main" val="313313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Module 4: CAP Theorem</a:t>
            </a:r>
            <a:endParaRPr lang="en-US" dirty="0"/>
          </a:p>
        </p:txBody>
      </p:sp>
    </p:spTree>
    <p:extLst>
      <p:ext uri="{BB962C8B-B14F-4D97-AF65-F5344CB8AC3E}">
        <p14:creationId xmlns:p14="http://schemas.microsoft.com/office/powerpoint/2010/main" val="340311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081492" cy="2035622"/>
          </a:xfrm>
        </p:spPr>
        <p:txBody>
          <a:bodyPr>
            <a:normAutofit fontScale="85000" lnSpcReduction="20000"/>
          </a:bodyPr>
          <a:lstStyle/>
          <a:p>
            <a:pPr marL="0" indent="0">
              <a:buNone/>
            </a:pPr>
            <a:r>
              <a:rPr lang="en-US" dirty="0"/>
              <a:t>The CAP theorem states that a distributed computing system can only exhibit two of the three following characteristics:</a:t>
            </a:r>
          </a:p>
          <a:p>
            <a:pPr lvl="2"/>
            <a:r>
              <a:rPr lang="en-US" sz="2100" b="1" dirty="0"/>
              <a:t>Consistency</a:t>
            </a:r>
            <a:r>
              <a:rPr lang="en-US" sz="2100" dirty="0"/>
              <a:t>: all nodes see the same data at the same time</a:t>
            </a:r>
            <a:r>
              <a:rPr lang="en-US" sz="2100" dirty="0" smtClean="0"/>
              <a:t>.</a:t>
            </a:r>
            <a:endParaRPr lang="en-US" sz="2100" dirty="0"/>
          </a:p>
          <a:p>
            <a:pPr lvl="2"/>
            <a:r>
              <a:rPr lang="en-US" sz="2100" b="1" dirty="0"/>
              <a:t>Availability</a:t>
            </a:r>
            <a:r>
              <a:rPr lang="en-US" sz="2100" dirty="0"/>
              <a:t>: every request receives a response indicating success or failure</a:t>
            </a:r>
            <a:r>
              <a:rPr lang="en-US" sz="2100" dirty="0" smtClean="0"/>
              <a:t>.</a:t>
            </a:r>
            <a:endParaRPr lang="en-US" sz="2100" dirty="0"/>
          </a:p>
          <a:p>
            <a:pPr lvl="2"/>
            <a:r>
              <a:rPr lang="en-US" sz="2100" b="1" dirty="0"/>
              <a:t>Partition Tolerance</a:t>
            </a:r>
            <a:r>
              <a:rPr lang="en-US" sz="2100" dirty="0"/>
              <a:t>: the system continues to </a:t>
            </a:r>
            <a:r>
              <a:rPr lang="en-US" sz="2100" dirty="0" smtClean="0"/>
              <a:t>operate even in the event of failure of part of the system or communication is lost</a:t>
            </a:r>
            <a:endParaRPr lang="en-US" sz="2800" dirty="0" smtClean="0">
              <a:ea typeface="Geneva" pitchFamily="-105" charset="-128"/>
              <a:cs typeface="Geneva" pitchFamily="-105" charset="-128"/>
            </a:endParaRPr>
          </a:p>
          <a:p>
            <a:endParaRPr lang="en-US" dirty="0"/>
          </a:p>
        </p:txBody>
      </p:sp>
      <p:sp>
        <p:nvSpPr>
          <p:cNvPr id="3" name="Title 2"/>
          <p:cNvSpPr>
            <a:spLocks noGrp="1"/>
          </p:cNvSpPr>
          <p:nvPr>
            <p:ph type="title"/>
          </p:nvPr>
        </p:nvSpPr>
        <p:spPr/>
        <p:txBody>
          <a:bodyPr/>
          <a:lstStyle/>
          <a:p>
            <a:r>
              <a:rPr lang="en-US" dirty="0" smtClean="0"/>
              <a:t>CAP Theorem</a:t>
            </a:r>
            <a:endParaRPr lang="en-US" dirty="0"/>
          </a:p>
        </p:txBody>
      </p:sp>
      <p:pic>
        <p:nvPicPr>
          <p:cNvPr id="3074" name="Picture 2" descr="http://captheorem-jweaver.rhcloud.com/img/CAP_Implica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737" y="3437697"/>
            <a:ext cx="5230432" cy="182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3520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30336" y="4389460"/>
            <a:ext cx="5765469" cy="365760"/>
          </a:xfrm>
          <a:prstGeom prst="rect">
            <a:avLst/>
          </a:prstGeom>
          <a:solidFill>
            <a:srgbClr val="99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748145" y="2470075"/>
            <a:ext cx="7528956" cy="1531918"/>
            <a:chOff x="1637212" y="2418592"/>
            <a:chExt cx="6687379" cy="1706094"/>
          </a:xfrm>
        </p:grpSpPr>
        <p:sp>
          <p:nvSpPr>
            <p:cNvPr id="6" name="Rectangle 5"/>
            <p:cNvSpPr/>
            <p:nvPr/>
          </p:nvSpPr>
          <p:spPr>
            <a:xfrm>
              <a:off x="1637212" y="2839847"/>
              <a:ext cx="1880656" cy="1284839"/>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674" tIns="86234" rIns="50674" bIns="17780" numCol="1" spcCol="1270" anchor="t" anchorCtr="0">
              <a:noAutofit/>
            </a:bodyPr>
            <a:lstStyle/>
            <a:p>
              <a:pPr marL="58738" lvl="1" algn="l" defTabSz="622300">
                <a:lnSpc>
                  <a:spcPct val="90000"/>
                </a:lnSpc>
                <a:spcBef>
                  <a:spcPct val="0"/>
                </a:spcBef>
                <a:spcAft>
                  <a:spcPct val="15000"/>
                </a:spcAft>
              </a:pPr>
              <a:r>
                <a:rPr lang="en-US" sz="1400" kern="1200" dirty="0" smtClean="0"/>
                <a:t>Writes are atomic and all subsequent requests retrieve the new value.</a:t>
              </a:r>
              <a:endParaRPr lang="en-US" sz="1400" kern="1200" dirty="0"/>
            </a:p>
          </p:txBody>
        </p:sp>
        <p:sp>
          <p:nvSpPr>
            <p:cNvPr id="7" name="Freeform 6"/>
            <p:cNvSpPr/>
            <p:nvPr/>
          </p:nvSpPr>
          <p:spPr>
            <a:xfrm>
              <a:off x="1637212" y="2418593"/>
              <a:ext cx="1880656" cy="421914"/>
            </a:xfrm>
            <a:custGeom>
              <a:avLst/>
              <a:gdLst>
                <a:gd name="connsiteX0" fmla="*/ 0 w 1880656"/>
                <a:gd name="connsiteY0" fmla="*/ 0 h 603664"/>
                <a:gd name="connsiteX1" fmla="*/ 1880656 w 1880656"/>
                <a:gd name="connsiteY1" fmla="*/ 0 h 603664"/>
                <a:gd name="connsiteX2" fmla="*/ 1880656 w 1880656"/>
                <a:gd name="connsiteY2" fmla="*/ 603664 h 603664"/>
                <a:gd name="connsiteX3" fmla="*/ 0 w 1880656"/>
                <a:gd name="connsiteY3" fmla="*/ 603664 h 603664"/>
                <a:gd name="connsiteX4" fmla="*/ 0 w 1880656"/>
                <a:gd name="connsiteY4" fmla="*/ 0 h 603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656" h="603664">
                  <a:moveTo>
                    <a:pt x="0" y="0"/>
                  </a:moveTo>
                  <a:lnTo>
                    <a:pt x="1880656" y="0"/>
                  </a:lnTo>
                  <a:lnTo>
                    <a:pt x="1880656" y="603664"/>
                  </a:lnTo>
                  <a:lnTo>
                    <a:pt x="0" y="603664"/>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0960" tIns="0" rIns="576570" bIns="0" numCol="1" spcCol="1270" anchor="ctr" anchorCtr="0">
              <a:noAutofit/>
            </a:bodyPr>
            <a:lstStyle/>
            <a:p>
              <a:pPr lvl="0" algn="ctr" defTabSz="711200">
                <a:lnSpc>
                  <a:spcPct val="90000"/>
                </a:lnSpc>
                <a:spcBef>
                  <a:spcPct val="0"/>
                </a:spcBef>
                <a:spcAft>
                  <a:spcPct val="35000"/>
                </a:spcAft>
              </a:pPr>
              <a:r>
                <a:rPr lang="en-US" sz="1600" b="1" kern="1200" dirty="0" smtClean="0"/>
                <a:t>Consistent</a:t>
              </a:r>
              <a:endParaRPr lang="en-US" sz="1600" b="1" kern="1200" dirty="0"/>
            </a:p>
          </p:txBody>
        </p:sp>
        <p:sp>
          <p:nvSpPr>
            <p:cNvPr id="9" name="Rectangle 8"/>
            <p:cNvSpPr/>
            <p:nvPr/>
          </p:nvSpPr>
          <p:spPr>
            <a:xfrm>
              <a:off x="3836121" y="2839847"/>
              <a:ext cx="1880656" cy="1284839"/>
            </a:xfrm>
            <a:prstGeom prst="rect">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674" tIns="86234" rIns="50674" bIns="17780" numCol="1" spcCol="1270" anchor="t" anchorCtr="0">
              <a:noAutofit/>
            </a:bodyPr>
            <a:lstStyle/>
            <a:p>
              <a:pPr marL="58738" lvl="1" algn="l" defTabSz="622300">
                <a:lnSpc>
                  <a:spcPct val="90000"/>
                </a:lnSpc>
                <a:spcBef>
                  <a:spcPct val="0"/>
                </a:spcBef>
                <a:spcAft>
                  <a:spcPct val="15000"/>
                </a:spcAft>
              </a:pPr>
              <a:r>
                <a:rPr lang="en-US" sz="1400" kern="1200" dirty="0" smtClean="0"/>
                <a:t>Database will always return a value as long as a single server is running.</a:t>
              </a:r>
              <a:endParaRPr lang="en-US" sz="1400" kern="1200" dirty="0"/>
            </a:p>
          </p:txBody>
        </p:sp>
        <p:sp>
          <p:nvSpPr>
            <p:cNvPr id="10" name="Freeform 9"/>
            <p:cNvSpPr/>
            <p:nvPr/>
          </p:nvSpPr>
          <p:spPr>
            <a:xfrm>
              <a:off x="3836121" y="2418593"/>
              <a:ext cx="1880656" cy="410039"/>
            </a:xfrm>
            <a:custGeom>
              <a:avLst/>
              <a:gdLst>
                <a:gd name="connsiteX0" fmla="*/ 0 w 1880656"/>
                <a:gd name="connsiteY0" fmla="*/ 0 h 603664"/>
                <a:gd name="connsiteX1" fmla="*/ 1880656 w 1880656"/>
                <a:gd name="connsiteY1" fmla="*/ 0 h 603664"/>
                <a:gd name="connsiteX2" fmla="*/ 1880656 w 1880656"/>
                <a:gd name="connsiteY2" fmla="*/ 603664 h 603664"/>
                <a:gd name="connsiteX3" fmla="*/ 0 w 1880656"/>
                <a:gd name="connsiteY3" fmla="*/ 603664 h 603664"/>
                <a:gd name="connsiteX4" fmla="*/ 0 w 1880656"/>
                <a:gd name="connsiteY4" fmla="*/ 0 h 603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656" h="603664">
                  <a:moveTo>
                    <a:pt x="0" y="0"/>
                  </a:moveTo>
                  <a:lnTo>
                    <a:pt x="1880656" y="0"/>
                  </a:lnTo>
                  <a:lnTo>
                    <a:pt x="1880656" y="603664"/>
                  </a:lnTo>
                  <a:lnTo>
                    <a:pt x="0" y="603664"/>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0960" tIns="0" rIns="576570" bIns="0" numCol="1" spcCol="1270" anchor="ctr" anchorCtr="0">
              <a:noAutofit/>
            </a:bodyPr>
            <a:lstStyle/>
            <a:p>
              <a:pPr lvl="0" algn="ctr" defTabSz="711200">
                <a:lnSpc>
                  <a:spcPct val="90000"/>
                </a:lnSpc>
                <a:spcBef>
                  <a:spcPct val="0"/>
                </a:spcBef>
                <a:spcAft>
                  <a:spcPct val="35000"/>
                </a:spcAft>
              </a:pPr>
              <a:r>
                <a:rPr lang="en-US" sz="1600" b="1" kern="1200" dirty="0" smtClean="0"/>
                <a:t>Available</a:t>
              </a:r>
              <a:endParaRPr lang="en-US" sz="1600" b="1" kern="1200" dirty="0"/>
            </a:p>
          </p:txBody>
        </p:sp>
        <p:sp>
          <p:nvSpPr>
            <p:cNvPr id="12" name="Rectangle 11"/>
            <p:cNvSpPr/>
            <p:nvPr/>
          </p:nvSpPr>
          <p:spPr>
            <a:xfrm>
              <a:off x="6035029" y="2839847"/>
              <a:ext cx="2289561" cy="1284839"/>
            </a:xfrm>
            <a:prstGeom prst="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674" tIns="86234" rIns="50674" bIns="17780" numCol="1" spcCol="1270" anchor="t" anchorCtr="0">
              <a:noAutofit/>
            </a:bodyPr>
            <a:lstStyle/>
            <a:p>
              <a:pPr marL="58738" lvl="1" algn="l" defTabSz="622300">
                <a:lnSpc>
                  <a:spcPct val="90000"/>
                </a:lnSpc>
                <a:spcBef>
                  <a:spcPct val="0"/>
                </a:spcBef>
                <a:spcAft>
                  <a:spcPct val="15000"/>
                </a:spcAft>
              </a:pPr>
              <a:r>
                <a:rPr lang="en-US" sz="1400" kern="1200" dirty="0" smtClean="0"/>
                <a:t>System will still function even if server communication is temporarily lost—for example, a network partition.</a:t>
              </a:r>
              <a:endParaRPr lang="en-US" sz="1400" kern="1200" dirty="0"/>
            </a:p>
          </p:txBody>
        </p:sp>
        <p:sp>
          <p:nvSpPr>
            <p:cNvPr id="13" name="Freeform 12"/>
            <p:cNvSpPr/>
            <p:nvPr/>
          </p:nvSpPr>
          <p:spPr>
            <a:xfrm>
              <a:off x="6035029" y="2418592"/>
              <a:ext cx="2289562" cy="421914"/>
            </a:xfrm>
            <a:custGeom>
              <a:avLst/>
              <a:gdLst>
                <a:gd name="connsiteX0" fmla="*/ 0 w 1880656"/>
                <a:gd name="connsiteY0" fmla="*/ 0 h 603664"/>
                <a:gd name="connsiteX1" fmla="*/ 1880656 w 1880656"/>
                <a:gd name="connsiteY1" fmla="*/ 0 h 603664"/>
                <a:gd name="connsiteX2" fmla="*/ 1880656 w 1880656"/>
                <a:gd name="connsiteY2" fmla="*/ 603664 h 603664"/>
                <a:gd name="connsiteX3" fmla="*/ 0 w 1880656"/>
                <a:gd name="connsiteY3" fmla="*/ 603664 h 603664"/>
                <a:gd name="connsiteX4" fmla="*/ 0 w 1880656"/>
                <a:gd name="connsiteY4" fmla="*/ 0 h 603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656" h="603664">
                  <a:moveTo>
                    <a:pt x="0" y="0"/>
                  </a:moveTo>
                  <a:lnTo>
                    <a:pt x="1880656" y="0"/>
                  </a:lnTo>
                  <a:lnTo>
                    <a:pt x="1880656" y="603664"/>
                  </a:lnTo>
                  <a:lnTo>
                    <a:pt x="0" y="603664"/>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0960" tIns="0" rIns="576570" bIns="0" numCol="1" spcCol="1270" anchor="ctr" anchorCtr="0">
              <a:noAutofit/>
            </a:bodyPr>
            <a:lstStyle/>
            <a:p>
              <a:pPr lvl="0" algn="ctr" defTabSz="711200">
                <a:lnSpc>
                  <a:spcPct val="90000"/>
                </a:lnSpc>
                <a:spcBef>
                  <a:spcPct val="0"/>
                </a:spcBef>
                <a:spcAft>
                  <a:spcPct val="35000"/>
                </a:spcAft>
              </a:pPr>
              <a:r>
                <a:rPr lang="en-US" sz="1600" b="1" kern="1200" dirty="0" smtClean="0"/>
                <a:t>Partition-tolerant</a:t>
              </a:r>
              <a:endParaRPr lang="en-US" sz="1600" b="1" kern="1200" dirty="0"/>
            </a:p>
          </p:txBody>
        </p:sp>
      </p:grpSp>
      <p:sp>
        <p:nvSpPr>
          <p:cNvPr id="3" name="Title 2"/>
          <p:cNvSpPr>
            <a:spLocks noGrp="1"/>
          </p:cNvSpPr>
          <p:nvPr>
            <p:ph type="title"/>
          </p:nvPr>
        </p:nvSpPr>
        <p:spPr/>
        <p:txBody>
          <a:bodyPr/>
          <a:lstStyle/>
          <a:p>
            <a:r>
              <a:rPr lang="en-US" dirty="0" smtClean="0"/>
              <a:t>CAP Theorem</a:t>
            </a:r>
            <a:endParaRPr lang="en-US" dirty="0"/>
          </a:p>
        </p:txBody>
      </p:sp>
      <p:sp>
        <p:nvSpPr>
          <p:cNvPr id="16" name="Rectangle 15"/>
          <p:cNvSpPr/>
          <p:nvPr/>
        </p:nvSpPr>
        <p:spPr>
          <a:xfrm>
            <a:off x="403762" y="1176232"/>
            <a:ext cx="8395854" cy="523220"/>
          </a:xfrm>
          <a:prstGeom prst="rect">
            <a:avLst/>
          </a:prstGeom>
        </p:spPr>
        <p:txBody>
          <a:bodyPr wrap="square">
            <a:spAutoFit/>
          </a:bodyPr>
          <a:lstStyle/>
          <a:p>
            <a:r>
              <a:rPr lang="en-US" sz="1400" dirty="0"/>
              <a:t>CAP started as a conjecture formulated by Eric Brewer in 2000 (thus also known as Brewer‘s </a:t>
            </a:r>
            <a:r>
              <a:rPr lang="en-US" sz="1400" dirty="0" smtClean="0"/>
              <a:t>Theorem). A </a:t>
            </a:r>
            <a:r>
              <a:rPr lang="en-US" sz="1400" dirty="0"/>
              <a:t>formal proof was performed by Seth Gilbert and Nancy Lynch of MIT in 2002.</a:t>
            </a:r>
          </a:p>
        </p:txBody>
      </p:sp>
      <p:sp>
        <p:nvSpPr>
          <p:cNvPr id="17" name="Rectangle 16"/>
          <p:cNvSpPr/>
          <p:nvPr/>
        </p:nvSpPr>
        <p:spPr>
          <a:xfrm>
            <a:off x="403762" y="1888181"/>
            <a:ext cx="8158347" cy="3051958"/>
          </a:xfrm>
          <a:prstGeom prst="rect">
            <a:avLst/>
          </a:prstGeom>
          <a:noFill/>
          <a:ln w="28575" cmpd="sng">
            <a:solidFill>
              <a:srgbClr val="99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767" y="1718904"/>
            <a:ext cx="1535485" cy="338554"/>
          </a:xfrm>
          <a:prstGeom prst="rect">
            <a:avLst/>
          </a:prstGeom>
          <a:solidFill>
            <a:srgbClr val="993399"/>
          </a:solidFill>
          <a:ln cmpd="sng">
            <a:solidFill>
              <a:srgbClr val="993399"/>
            </a:solidFill>
          </a:ln>
        </p:spPr>
        <p:txBody>
          <a:bodyPr wrap="none" rtlCol="0">
            <a:spAutoFit/>
          </a:bodyPr>
          <a:lstStyle/>
          <a:p>
            <a:r>
              <a:rPr lang="en-US" sz="1600" b="1" dirty="0" smtClean="0">
                <a:solidFill>
                  <a:schemeClr val="bg1"/>
                </a:solidFill>
              </a:rPr>
              <a:t>CAP Theorem</a:t>
            </a:r>
            <a:endParaRPr lang="en-US" sz="1600" b="1" dirty="0">
              <a:solidFill>
                <a:schemeClr val="bg1"/>
              </a:solidFill>
            </a:endParaRPr>
          </a:p>
        </p:txBody>
      </p:sp>
      <p:sp>
        <p:nvSpPr>
          <p:cNvPr id="19" name="Rectangle 18"/>
          <p:cNvSpPr/>
          <p:nvPr/>
        </p:nvSpPr>
        <p:spPr>
          <a:xfrm>
            <a:off x="593768" y="2079343"/>
            <a:ext cx="6958939" cy="307777"/>
          </a:xfrm>
          <a:prstGeom prst="rect">
            <a:avLst/>
          </a:prstGeom>
        </p:spPr>
        <p:txBody>
          <a:bodyPr wrap="square">
            <a:spAutoFit/>
          </a:bodyPr>
          <a:lstStyle/>
          <a:p>
            <a:pPr marL="0" indent="0">
              <a:buNone/>
              <a:defRPr/>
            </a:pPr>
            <a:r>
              <a:rPr lang="en-US" sz="1400" dirty="0"/>
              <a:t>CAP proves that you can create a distributed database that is: </a:t>
            </a:r>
          </a:p>
        </p:txBody>
      </p:sp>
      <p:sp>
        <p:nvSpPr>
          <p:cNvPr id="20" name="Rectangle 19"/>
          <p:cNvSpPr/>
          <p:nvPr/>
        </p:nvSpPr>
        <p:spPr>
          <a:xfrm>
            <a:off x="1084991" y="4389460"/>
            <a:ext cx="5541439" cy="338554"/>
          </a:xfrm>
          <a:prstGeom prst="rect">
            <a:avLst/>
          </a:prstGeom>
        </p:spPr>
        <p:txBody>
          <a:bodyPr wrap="square">
            <a:spAutoFit/>
          </a:bodyPr>
          <a:lstStyle/>
          <a:p>
            <a:pPr marL="0" indent="0">
              <a:buNone/>
              <a:defRPr/>
            </a:pPr>
            <a:r>
              <a:rPr lang="en-US" sz="1600" b="1" dirty="0">
                <a:solidFill>
                  <a:schemeClr val="bg1"/>
                </a:solidFill>
              </a:rPr>
              <a:t>However, you can have only two properties at </a:t>
            </a:r>
            <a:r>
              <a:rPr lang="de-DE" sz="1600" b="1" dirty="0">
                <a:solidFill>
                  <a:schemeClr val="bg1"/>
                </a:solidFill>
              </a:rPr>
              <a:t>once</a:t>
            </a:r>
            <a:r>
              <a:rPr lang="de-DE" sz="1600" b="1" dirty="0" smtClean="0">
                <a:solidFill>
                  <a:schemeClr val="bg1"/>
                </a:solidFill>
              </a:rPr>
              <a:t>.</a:t>
            </a:r>
          </a:p>
        </p:txBody>
      </p:sp>
      <p:sp>
        <p:nvSpPr>
          <p:cNvPr id="4" name="Rectangle 3"/>
          <p:cNvSpPr/>
          <p:nvPr/>
        </p:nvSpPr>
        <p:spPr>
          <a:xfrm>
            <a:off x="855027" y="5189023"/>
            <a:ext cx="7775191" cy="461665"/>
          </a:xfrm>
          <a:prstGeom prst="rect">
            <a:avLst/>
          </a:prstGeom>
        </p:spPr>
        <p:txBody>
          <a:bodyPr wrap="square">
            <a:spAutoFit/>
          </a:bodyPr>
          <a:lstStyle/>
          <a:p>
            <a:pPr>
              <a:defRPr/>
            </a:pPr>
            <a:r>
              <a:rPr lang="de-DE" sz="1200" dirty="0"/>
              <a:t>For an intuitive explanation/story, check the Plain English Introduction</a:t>
            </a:r>
            <a:r>
              <a:rPr lang="de-DE" sz="1200" dirty="0" smtClean="0"/>
              <a:t>: </a:t>
            </a:r>
            <a:r>
              <a:rPr lang="de-DE" sz="1200" dirty="0" smtClean="0">
                <a:hlinkClick r:id="rId3"/>
              </a:rPr>
              <a:t>http</a:t>
            </a:r>
            <a:r>
              <a:rPr lang="de-DE" sz="1200" dirty="0">
                <a:hlinkClick r:id="rId3"/>
              </a:rPr>
              <a:t>://ksat.me/a-plain-english-introduction-to-cap-theorem/</a:t>
            </a:r>
            <a:endParaRPr lang="de-DE" sz="1200" dirty="0"/>
          </a:p>
        </p:txBody>
      </p:sp>
      <p:sp>
        <p:nvSpPr>
          <p:cNvPr id="11" name="TextBox 10"/>
          <p:cNvSpPr txBox="1"/>
          <p:nvPr/>
        </p:nvSpPr>
        <p:spPr>
          <a:xfrm>
            <a:off x="760020" y="4339781"/>
            <a:ext cx="344382" cy="461665"/>
          </a:xfrm>
          <a:prstGeom prst="rect">
            <a:avLst/>
          </a:prstGeom>
          <a:noFill/>
          <a:ln>
            <a:noFill/>
          </a:ln>
        </p:spPr>
        <p:txBody>
          <a:bodyPr wrap="square" rtlCol="0">
            <a:spAutoFit/>
          </a:bodyPr>
          <a:lstStyle/>
          <a:p>
            <a:r>
              <a:rPr lang="en-US" sz="2400" b="1" dirty="0" smtClean="0">
                <a:solidFill>
                  <a:schemeClr val="bg1"/>
                </a:solidFill>
              </a:rPr>
              <a:t>!</a:t>
            </a:r>
            <a:endParaRPr lang="en-US" sz="2400" b="1" dirty="0">
              <a:solidFill>
                <a:schemeClr val="bg1"/>
              </a:solidFill>
            </a:endParaRPr>
          </a:p>
        </p:txBody>
      </p:sp>
      <p:cxnSp>
        <p:nvCxnSpPr>
          <p:cNvPr id="22" name="Straight Connector 21"/>
          <p:cNvCxnSpPr/>
          <p:nvPr/>
        </p:nvCxnSpPr>
        <p:spPr>
          <a:xfrm>
            <a:off x="1080652" y="4375405"/>
            <a:ext cx="0" cy="3657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cstate="print">
            <a:duotone>
              <a:prstClr val="black"/>
              <a:srgbClr val="359B4C">
                <a:tint val="45000"/>
                <a:satMod val="400000"/>
              </a:srgb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1740" y="5254545"/>
            <a:ext cx="500041" cy="380031"/>
          </a:xfrm>
          <a:prstGeom prst="rect">
            <a:avLst/>
          </a:prstGeom>
        </p:spPr>
      </p:pic>
      <p:cxnSp>
        <p:nvCxnSpPr>
          <p:cNvPr id="27" name="Straight Connector 26"/>
          <p:cNvCxnSpPr/>
          <p:nvPr/>
        </p:nvCxnSpPr>
        <p:spPr>
          <a:xfrm>
            <a:off x="906424" y="5617244"/>
            <a:ext cx="7735669" cy="0"/>
          </a:xfrm>
          <a:prstGeom prst="line">
            <a:avLst/>
          </a:prstGeom>
          <a:ln w="28575">
            <a:solidFill>
              <a:srgbClr val="359B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879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normAutofit/>
          </a:bodyPr>
          <a:lstStyle/>
          <a:p>
            <a:pPr marL="0" indent="0">
              <a:buNone/>
            </a:pPr>
            <a:r>
              <a:rPr lang="en-US" sz="1400" dirty="0" smtClean="0">
                <a:ea typeface="Geneva" pitchFamily="-105" charset="-128"/>
                <a:cs typeface="Geneva" pitchFamily="-105" charset="-128"/>
              </a:rPr>
              <a:t>The CAP Theorem can </a:t>
            </a:r>
            <a:r>
              <a:rPr lang="en-US" sz="1400" dirty="0">
                <a:ea typeface="Geneva" pitchFamily="-105" charset="-128"/>
                <a:cs typeface="Geneva" pitchFamily="-105" charset="-128"/>
              </a:rPr>
              <a:t>be displayed as a triangle with three different core combinations</a:t>
            </a:r>
            <a:r>
              <a:rPr lang="en-US" sz="1400" dirty="0" smtClean="0">
                <a:ea typeface="Geneva" pitchFamily="-105" charset="-128"/>
                <a:cs typeface="Geneva" pitchFamily="-105" charset="-128"/>
              </a:rPr>
              <a:t>.</a:t>
            </a:r>
            <a:endParaRPr lang="en-US" sz="1400" dirty="0"/>
          </a:p>
        </p:txBody>
      </p:sp>
      <p:sp>
        <p:nvSpPr>
          <p:cNvPr id="4" name="Title 3"/>
          <p:cNvSpPr>
            <a:spLocks noGrp="1"/>
          </p:cNvSpPr>
          <p:nvPr>
            <p:ph type="title"/>
          </p:nvPr>
        </p:nvSpPr>
        <p:spPr/>
        <p:txBody>
          <a:bodyPr/>
          <a:lstStyle/>
          <a:p>
            <a:r>
              <a:rPr lang="en-US" dirty="0" smtClean="0"/>
              <a:t>CAP Theorem: Effect in the Wild</a:t>
            </a:r>
            <a:endParaRPr lang="en-US" dirty="0"/>
          </a:p>
        </p:txBody>
      </p:sp>
      <p:sp>
        <p:nvSpPr>
          <p:cNvPr id="18438" name="TextBox 8"/>
          <p:cNvSpPr txBox="1">
            <a:spLocks noChangeArrowheads="1"/>
          </p:cNvSpPr>
          <p:nvPr/>
        </p:nvSpPr>
        <p:spPr bwMode="auto">
          <a:xfrm>
            <a:off x="4591208" y="1609977"/>
            <a:ext cx="388248" cy="430887"/>
          </a:xfrm>
          <a:prstGeom prst="rect">
            <a:avLst/>
          </a:prstGeom>
          <a:noFill/>
          <a:ln w="9525">
            <a:noFill/>
            <a:miter lim="800000"/>
            <a:headEnd/>
            <a:tailEnd/>
          </a:ln>
        </p:spPr>
        <p:txBody>
          <a:bodyPr wrap="none">
            <a:spAutoFit/>
          </a:bodyPr>
          <a:lstStyle/>
          <a:p>
            <a:r>
              <a:rPr lang="de-DE" sz="2200" b="1" dirty="0"/>
              <a:t>C</a:t>
            </a:r>
          </a:p>
        </p:txBody>
      </p:sp>
      <p:sp>
        <p:nvSpPr>
          <p:cNvPr id="18439" name="TextBox 9"/>
          <p:cNvSpPr txBox="1">
            <a:spLocks noChangeArrowheads="1"/>
          </p:cNvSpPr>
          <p:nvPr/>
        </p:nvSpPr>
        <p:spPr bwMode="auto">
          <a:xfrm>
            <a:off x="1871543" y="2924666"/>
            <a:ext cx="388248" cy="430887"/>
          </a:xfrm>
          <a:prstGeom prst="rect">
            <a:avLst/>
          </a:prstGeom>
          <a:noFill/>
          <a:ln w="9525">
            <a:noFill/>
            <a:miter lim="800000"/>
            <a:headEnd/>
            <a:tailEnd/>
          </a:ln>
        </p:spPr>
        <p:txBody>
          <a:bodyPr wrap="none">
            <a:spAutoFit/>
          </a:bodyPr>
          <a:lstStyle/>
          <a:p>
            <a:r>
              <a:rPr lang="de-DE" sz="2200" b="1" dirty="0"/>
              <a:t>A</a:t>
            </a:r>
          </a:p>
        </p:txBody>
      </p:sp>
      <p:sp>
        <p:nvSpPr>
          <p:cNvPr id="18440" name="TextBox 10"/>
          <p:cNvSpPr txBox="1">
            <a:spLocks noChangeArrowheads="1"/>
          </p:cNvSpPr>
          <p:nvPr/>
        </p:nvSpPr>
        <p:spPr bwMode="auto">
          <a:xfrm>
            <a:off x="4774582" y="4558714"/>
            <a:ext cx="372218" cy="430887"/>
          </a:xfrm>
          <a:prstGeom prst="rect">
            <a:avLst/>
          </a:prstGeom>
          <a:noFill/>
          <a:ln w="9525">
            <a:noFill/>
            <a:miter lim="800000"/>
            <a:headEnd/>
            <a:tailEnd/>
          </a:ln>
        </p:spPr>
        <p:txBody>
          <a:bodyPr wrap="none">
            <a:spAutoFit/>
          </a:bodyPr>
          <a:lstStyle/>
          <a:p>
            <a:r>
              <a:rPr lang="de-DE" sz="2200" b="1" dirty="0"/>
              <a:t>P</a:t>
            </a:r>
          </a:p>
        </p:txBody>
      </p:sp>
      <p:sp>
        <p:nvSpPr>
          <p:cNvPr id="18441" name="TextBox 11"/>
          <p:cNvSpPr txBox="1">
            <a:spLocks noChangeArrowheads="1"/>
          </p:cNvSpPr>
          <p:nvPr/>
        </p:nvSpPr>
        <p:spPr bwMode="auto">
          <a:xfrm>
            <a:off x="4774582" y="2815176"/>
            <a:ext cx="2113021" cy="615553"/>
          </a:xfrm>
          <a:prstGeom prst="rect">
            <a:avLst/>
          </a:prstGeom>
          <a:noFill/>
          <a:ln w="9525">
            <a:noFill/>
            <a:miter lim="800000"/>
            <a:headEnd/>
            <a:tailEnd/>
          </a:ln>
        </p:spPr>
        <p:txBody>
          <a:bodyPr>
            <a:spAutoFit/>
          </a:bodyPr>
          <a:lstStyle/>
          <a:p>
            <a:r>
              <a:rPr lang="de-DE" b="1" dirty="0" smtClean="0">
                <a:solidFill>
                  <a:srgbClr val="359B4C"/>
                </a:solidFill>
              </a:rPr>
              <a:t>CP</a:t>
            </a:r>
            <a:endParaRPr lang="de-DE" b="1" dirty="0">
              <a:solidFill>
                <a:srgbClr val="359B4C"/>
              </a:solidFill>
            </a:endParaRPr>
          </a:p>
          <a:p>
            <a:r>
              <a:rPr lang="de-DE" sz="1600" dirty="0"/>
              <a:t>Banking</a:t>
            </a:r>
          </a:p>
        </p:txBody>
      </p:sp>
      <p:sp>
        <p:nvSpPr>
          <p:cNvPr id="18442" name="TextBox 12"/>
          <p:cNvSpPr txBox="1">
            <a:spLocks noChangeArrowheads="1"/>
          </p:cNvSpPr>
          <p:nvPr/>
        </p:nvSpPr>
        <p:spPr bwMode="auto">
          <a:xfrm>
            <a:off x="2528100" y="3633987"/>
            <a:ext cx="815801" cy="615553"/>
          </a:xfrm>
          <a:prstGeom prst="rect">
            <a:avLst/>
          </a:prstGeom>
          <a:noFill/>
          <a:ln w="9525">
            <a:noFill/>
            <a:miter lim="800000"/>
            <a:headEnd/>
            <a:tailEnd/>
          </a:ln>
        </p:spPr>
        <p:txBody>
          <a:bodyPr wrap="square">
            <a:spAutoFit/>
          </a:bodyPr>
          <a:lstStyle/>
          <a:p>
            <a:pPr algn="r"/>
            <a:r>
              <a:rPr lang="de-DE" b="1" dirty="0" smtClean="0">
                <a:solidFill>
                  <a:srgbClr val="2F539C"/>
                </a:solidFill>
              </a:rPr>
              <a:t>AP</a:t>
            </a:r>
            <a:endParaRPr lang="de-DE" dirty="0">
              <a:solidFill>
                <a:srgbClr val="2F539C"/>
              </a:solidFill>
            </a:endParaRPr>
          </a:p>
          <a:p>
            <a:pPr algn="r"/>
            <a:r>
              <a:rPr lang="de-DE" sz="1600" dirty="0"/>
              <a:t>DNS</a:t>
            </a:r>
          </a:p>
        </p:txBody>
      </p:sp>
      <p:sp>
        <p:nvSpPr>
          <p:cNvPr id="18443" name="TextBox 13"/>
          <p:cNvSpPr txBox="1">
            <a:spLocks noChangeArrowheads="1"/>
          </p:cNvSpPr>
          <p:nvPr/>
        </p:nvSpPr>
        <p:spPr bwMode="auto">
          <a:xfrm>
            <a:off x="2296336" y="2147739"/>
            <a:ext cx="1047564" cy="615553"/>
          </a:xfrm>
          <a:prstGeom prst="rect">
            <a:avLst/>
          </a:prstGeom>
          <a:noFill/>
          <a:ln w="9525">
            <a:noFill/>
            <a:miter lim="800000"/>
            <a:headEnd/>
            <a:tailEnd/>
          </a:ln>
        </p:spPr>
        <p:txBody>
          <a:bodyPr>
            <a:spAutoFit/>
          </a:bodyPr>
          <a:lstStyle/>
          <a:p>
            <a:pPr algn="r"/>
            <a:r>
              <a:rPr lang="de-DE" b="1" dirty="0" smtClean="0">
                <a:solidFill>
                  <a:srgbClr val="FF0000"/>
                </a:solidFill>
              </a:rPr>
              <a:t>CA</a:t>
            </a:r>
            <a:endParaRPr lang="de-DE" b="1" dirty="0">
              <a:solidFill>
                <a:srgbClr val="FF0000"/>
              </a:solidFill>
            </a:endParaRPr>
          </a:p>
          <a:p>
            <a:pPr algn="r"/>
            <a:r>
              <a:rPr lang="de-DE" sz="1600" dirty="0"/>
              <a:t>RDBMS</a:t>
            </a:r>
          </a:p>
        </p:txBody>
      </p:sp>
      <p:grpSp>
        <p:nvGrpSpPr>
          <p:cNvPr id="11" name="Group 10"/>
          <p:cNvGrpSpPr/>
          <p:nvPr/>
        </p:nvGrpSpPr>
        <p:grpSpPr>
          <a:xfrm>
            <a:off x="2465500" y="2076489"/>
            <a:ext cx="2415957" cy="2458475"/>
            <a:chOff x="5918441" y="2115659"/>
            <a:chExt cx="2415957" cy="2458475"/>
          </a:xfrm>
        </p:grpSpPr>
        <p:cxnSp>
          <p:nvCxnSpPr>
            <p:cNvPr id="6" name="Straight Connector 5"/>
            <p:cNvCxnSpPr/>
            <p:nvPr/>
          </p:nvCxnSpPr>
          <p:spPr>
            <a:xfrm flipV="1">
              <a:off x="5918441" y="2115659"/>
              <a:ext cx="2224720" cy="10636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143161" y="2115659"/>
              <a:ext cx="191237" cy="2458475"/>
            </a:xfrm>
            <a:prstGeom prst="line">
              <a:avLst/>
            </a:prstGeom>
            <a:ln w="38100">
              <a:solidFill>
                <a:srgbClr val="359B4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18441" y="3179280"/>
              <a:ext cx="2415957" cy="1394854"/>
            </a:xfrm>
            <a:prstGeom prst="line">
              <a:avLst/>
            </a:prstGeom>
            <a:ln w="38100">
              <a:solidFill>
                <a:srgbClr val="2F539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8329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66736" y="502088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6736" y="126400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Course Objectives</a:t>
            </a:r>
            <a:endParaRPr lang="en-US" dirty="0"/>
          </a:p>
        </p:txBody>
      </p:sp>
      <p:sp>
        <p:nvSpPr>
          <p:cNvPr id="16" name="Content Placeholder 7"/>
          <p:cNvSpPr txBox="1">
            <a:spLocks/>
          </p:cNvSpPr>
          <p:nvPr/>
        </p:nvSpPr>
        <p:spPr>
          <a:xfrm>
            <a:off x="2127819" y="1357112"/>
            <a:ext cx="6663757" cy="3480701"/>
          </a:xfrm>
          <a:prstGeom prst="rect">
            <a:avLst/>
          </a:prstGeom>
          <a:noFill/>
          <a:ln>
            <a:noFill/>
          </a:ln>
        </p:spPr>
        <p:txBody>
          <a:bodyPr>
            <a:noAutofit/>
          </a:bodyPr>
          <a:lstStyle/>
          <a:p>
            <a:pPr lvl="0">
              <a:defRPr/>
            </a:pPr>
            <a:r>
              <a:rPr lang="en-US" sz="1400" dirty="0">
                <a:solidFill>
                  <a:srgbClr val="000000"/>
                </a:solidFill>
                <a:sym typeface="Wingdings" pitchFamily="2" charset="2"/>
              </a:rPr>
              <a:t>Here are some points that this course will cover</a:t>
            </a:r>
            <a:r>
              <a:rPr lang="en-US" sz="1400" dirty="0" smtClean="0">
                <a:solidFill>
                  <a:srgbClr val="000000"/>
                </a:solidFill>
                <a:sym typeface="Wingdings" pitchFamily="2" charset="2"/>
              </a:rPr>
              <a:t>:</a:t>
            </a:r>
          </a:p>
          <a:p>
            <a:pPr lvl="0">
              <a:defRPr/>
            </a:pPr>
            <a:endParaRPr lang="en-US" sz="1400" dirty="0">
              <a:solidFill>
                <a:srgbClr val="000000"/>
              </a:solidFill>
              <a:sym typeface="Wingdings" pitchFamily="2" charset="2"/>
            </a:endParaRPr>
          </a:p>
          <a:p>
            <a:pPr marL="285750" lvl="0" indent="-285750">
              <a:buFont typeface="Arial" panose="020B0604020202020204" pitchFamily="34" charset="0"/>
              <a:buChar char="•"/>
              <a:defRPr/>
            </a:pPr>
            <a:r>
              <a:rPr lang="en-US" sz="1400" dirty="0">
                <a:solidFill>
                  <a:srgbClr val="000000"/>
                </a:solidFill>
                <a:sym typeface="Wingdings" pitchFamily="2" charset="2"/>
              </a:rPr>
              <a:t>An introduction to data, comparing Structured vs Unstructured Data</a:t>
            </a:r>
          </a:p>
          <a:p>
            <a:pPr marL="285750" lvl="0" indent="-285750">
              <a:buFont typeface="Arial" panose="020B0604020202020204" pitchFamily="34" charset="0"/>
              <a:buChar char="•"/>
              <a:defRPr/>
            </a:pPr>
            <a:r>
              <a:rPr lang="en-US" sz="1400" dirty="0">
                <a:solidFill>
                  <a:srgbClr val="000000"/>
                </a:solidFill>
                <a:sym typeface="Wingdings" pitchFamily="2" charset="2"/>
              </a:rPr>
              <a:t>A tour through common databases in the </a:t>
            </a:r>
            <a:r>
              <a:rPr lang="en-US" sz="1400" dirty="0" err="1">
                <a:solidFill>
                  <a:srgbClr val="000000"/>
                </a:solidFill>
                <a:sym typeface="Wingdings" pitchFamily="2" charset="2"/>
              </a:rPr>
              <a:t>noSQL</a:t>
            </a:r>
            <a:r>
              <a:rPr lang="en-US" sz="1400" dirty="0">
                <a:solidFill>
                  <a:srgbClr val="000000"/>
                </a:solidFill>
                <a:sym typeface="Wingdings" pitchFamily="2" charset="2"/>
              </a:rPr>
              <a:t> space and their characteristics</a:t>
            </a:r>
          </a:p>
          <a:p>
            <a:pPr marL="285750" lvl="0" indent="-285750">
              <a:buFont typeface="Arial" panose="020B0604020202020204" pitchFamily="34" charset="0"/>
              <a:buChar char="•"/>
              <a:defRPr/>
            </a:pPr>
            <a:r>
              <a:rPr lang="en-US" sz="1400" dirty="0">
                <a:solidFill>
                  <a:srgbClr val="000000"/>
                </a:solidFill>
                <a:sym typeface="Wingdings" pitchFamily="2" charset="2"/>
              </a:rPr>
              <a:t>What is NoSQL and how is it different from RDBMS</a:t>
            </a:r>
          </a:p>
          <a:p>
            <a:pPr marL="285750" lvl="0" indent="-285750">
              <a:buFont typeface="Arial" panose="020B0604020202020204" pitchFamily="34" charset="0"/>
              <a:buChar char="•"/>
              <a:defRPr/>
            </a:pPr>
            <a:r>
              <a:rPr lang="en-US" sz="1400" dirty="0">
                <a:solidFill>
                  <a:srgbClr val="000000"/>
                </a:solidFill>
                <a:sym typeface="Wingdings" pitchFamily="2" charset="2"/>
              </a:rPr>
              <a:t>Advantages and challenges of using NoSQL</a:t>
            </a:r>
          </a:p>
          <a:p>
            <a:pPr marL="285750" lvl="0" indent="-285750">
              <a:buFont typeface="Arial" panose="020B0604020202020204" pitchFamily="34" charset="0"/>
              <a:buChar char="•"/>
              <a:defRPr/>
            </a:pPr>
            <a:r>
              <a:rPr lang="en-US" sz="1400" dirty="0">
                <a:solidFill>
                  <a:srgbClr val="000000"/>
                </a:solidFill>
                <a:sym typeface="Wingdings" pitchFamily="2" charset="2"/>
              </a:rPr>
              <a:t>Basic understanding of data distribution principles</a:t>
            </a:r>
          </a:p>
          <a:p>
            <a:pPr marL="285750" lvl="0" indent="-285750">
              <a:buFont typeface="Arial" panose="020B0604020202020204" pitchFamily="34" charset="0"/>
              <a:buChar char="•"/>
              <a:defRPr/>
            </a:pPr>
            <a:r>
              <a:rPr lang="en-US" sz="1400" dirty="0">
                <a:solidFill>
                  <a:srgbClr val="000000"/>
                </a:solidFill>
                <a:sym typeface="Wingdings" pitchFamily="2" charset="2"/>
              </a:rPr>
              <a:t>A sound theoretic founding for distributed computing, helping you to get through the fog of marketing (CAP)</a:t>
            </a:r>
          </a:p>
          <a:p>
            <a:pPr marL="285750" lvl="0" indent="-285750">
              <a:buFont typeface="Arial" panose="020B0604020202020204" pitchFamily="34" charset="0"/>
              <a:buChar char="•"/>
              <a:defRPr/>
            </a:pPr>
            <a:r>
              <a:rPr lang="en-US" sz="1400" dirty="0">
                <a:solidFill>
                  <a:srgbClr val="000000"/>
                </a:solidFill>
                <a:sym typeface="Wingdings" pitchFamily="2" charset="2"/>
              </a:rPr>
              <a:t>Setting up for a lab on virtual machines and running NoSQL</a:t>
            </a:r>
          </a:p>
        </p:txBody>
      </p:sp>
    </p:spTree>
    <p:extLst>
      <p:ext uri="{BB962C8B-B14F-4D97-AF65-F5344CB8AC3E}">
        <p14:creationId xmlns:p14="http://schemas.microsoft.com/office/powerpoint/2010/main" val="331356154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1370198" y="5095255"/>
            <a:ext cx="6746045" cy="708261"/>
          </a:xfrm>
        </p:spPr>
        <p:txBody>
          <a:bodyPr>
            <a:noAutofit/>
          </a:bodyPr>
          <a:lstStyle/>
          <a:p>
            <a:pPr marL="0" indent="0">
              <a:buNone/>
            </a:pPr>
            <a:r>
              <a:rPr lang="de-DE" sz="1400" dirty="0" smtClean="0"/>
              <a:t>Typically, </a:t>
            </a:r>
            <a:r>
              <a:rPr lang="de-DE" sz="1400" dirty="0"/>
              <a:t>consistency is traded for a higher level of availability </a:t>
            </a:r>
            <a:r>
              <a:rPr lang="de-DE" sz="1400" dirty="0" smtClean="0"/>
              <a:t>known as BASE: </a:t>
            </a:r>
            <a:r>
              <a:rPr lang="de-DE" sz="1400" dirty="0"/>
              <a:t>Basically Available, Soft state, Eventually consistent.</a:t>
            </a:r>
          </a:p>
          <a:p>
            <a:pPr marL="0" indent="0">
              <a:buNone/>
            </a:pPr>
            <a:endParaRPr lang="en-US" dirty="0"/>
          </a:p>
        </p:txBody>
      </p:sp>
      <p:sp>
        <p:nvSpPr>
          <p:cNvPr id="3" name="Title 2"/>
          <p:cNvSpPr>
            <a:spLocks noGrp="1"/>
          </p:cNvSpPr>
          <p:nvPr>
            <p:ph type="title"/>
          </p:nvPr>
        </p:nvSpPr>
        <p:spPr/>
        <p:txBody>
          <a:bodyPr/>
          <a:lstStyle/>
          <a:p>
            <a:r>
              <a:rPr lang="en-US" dirty="0" smtClean="0"/>
              <a:t>CAP Theorem</a:t>
            </a:r>
            <a:r>
              <a:rPr lang="en-US" dirty="0"/>
              <a:t>: </a:t>
            </a:r>
            <a:r>
              <a:rPr lang="en-US" dirty="0" smtClean="0"/>
              <a:t>Making the Right Choice</a:t>
            </a:r>
            <a:endParaRPr lang="en-US" dirty="0"/>
          </a:p>
        </p:txBody>
      </p:sp>
      <p:sp>
        <p:nvSpPr>
          <p:cNvPr id="4" name="Rectangle 3"/>
          <p:cNvSpPr/>
          <p:nvPr/>
        </p:nvSpPr>
        <p:spPr>
          <a:xfrm>
            <a:off x="1235032" y="1218852"/>
            <a:ext cx="7552708" cy="738664"/>
          </a:xfrm>
          <a:prstGeom prst="rect">
            <a:avLst/>
          </a:prstGeom>
        </p:spPr>
        <p:txBody>
          <a:bodyPr wrap="square">
            <a:spAutoFit/>
          </a:bodyPr>
          <a:lstStyle/>
          <a:p>
            <a:pPr marL="0" indent="0">
              <a:buNone/>
            </a:pPr>
            <a:r>
              <a:rPr lang="en-US" sz="1400" dirty="0"/>
              <a:t>CAP </a:t>
            </a:r>
            <a:r>
              <a:rPr lang="en-US" sz="1400" dirty="0" smtClean="0"/>
              <a:t>should not </a:t>
            </a:r>
            <a:r>
              <a:rPr lang="en-US" sz="1400" dirty="0"/>
              <a:t>be taken </a:t>
            </a:r>
            <a:r>
              <a:rPr lang="en-US" sz="1400" dirty="0" smtClean="0"/>
              <a:t>religiously, </a:t>
            </a:r>
            <a:r>
              <a:rPr lang="en-US" sz="1400" dirty="0"/>
              <a:t>but its consequences are important. </a:t>
            </a:r>
            <a:r>
              <a:rPr lang="de-DE" sz="1400" dirty="0"/>
              <a:t>Understanding the consequences will help you </a:t>
            </a:r>
            <a:r>
              <a:rPr lang="de-DE" sz="1400" dirty="0" smtClean="0"/>
              <a:t>make </a:t>
            </a:r>
            <a:r>
              <a:rPr lang="de-DE" sz="1400" dirty="0"/>
              <a:t>the right choice for your application. For a fully distributed system, P is a must. </a:t>
            </a:r>
          </a:p>
        </p:txBody>
      </p:sp>
      <p:pic>
        <p:nvPicPr>
          <p:cNvPr id="4098" name="Picture 2" descr="C:\Users\lilit.margaryan\Documents\Lilit\Courses\Big Data\NoSQL\NoSQL Essentials\Development\Media\slide12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81" y="4838114"/>
            <a:ext cx="857251" cy="857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lilit.margaryan\Documents\Lilit\Courses\Big Data\NoSQL\NoSQL Essentials\Development\Media\slide12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81" y="1171516"/>
            <a:ext cx="857251" cy="85725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085293" y="1728727"/>
            <a:ext cx="5016060" cy="3379624"/>
            <a:chOff x="2738206" y="1347130"/>
            <a:chExt cx="4895327" cy="3379624"/>
          </a:xfrm>
        </p:grpSpPr>
        <p:sp>
          <p:nvSpPr>
            <p:cNvPr id="9" name="TextBox 8"/>
            <p:cNvSpPr txBox="1">
              <a:spLocks noChangeArrowheads="1"/>
            </p:cNvSpPr>
            <p:nvPr/>
          </p:nvSpPr>
          <p:spPr bwMode="auto">
            <a:xfrm>
              <a:off x="5392411" y="1347130"/>
              <a:ext cx="378903" cy="430887"/>
            </a:xfrm>
            <a:prstGeom prst="rect">
              <a:avLst/>
            </a:prstGeom>
            <a:noFill/>
            <a:ln w="9525">
              <a:noFill/>
              <a:miter lim="800000"/>
              <a:headEnd/>
              <a:tailEnd/>
            </a:ln>
          </p:spPr>
          <p:txBody>
            <a:bodyPr wrap="none">
              <a:spAutoFit/>
            </a:bodyPr>
            <a:lstStyle/>
            <a:p>
              <a:r>
                <a:rPr lang="de-DE" sz="2200" b="1" dirty="0"/>
                <a:t>C</a:t>
              </a:r>
            </a:p>
          </p:txBody>
        </p:sp>
        <p:sp>
          <p:nvSpPr>
            <p:cNvPr id="10" name="TextBox 9"/>
            <p:cNvSpPr txBox="1">
              <a:spLocks noChangeArrowheads="1"/>
            </p:cNvSpPr>
            <p:nvPr/>
          </p:nvSpPr>
          <p:spPr bwMode="auto">
            <a:xfrm>
              <a:off x="2738206" y="2661819"/>
              <a:ext cx="378903" cy="430887"/>
            </a:xfrm>
            <a:prstGeom prst="rect">
              <a:avLst/>
            </a:prstGeom>
            <a:noFill/>
            <a:ln w="9525">
              <a:noFill/>
              <a:miter lim="800000"/>
              <a:headEnd/>
              <a:tailEnd/>
            </a:ln>
          </p:spPr>
          <p:txBody>
            <a:bodyPr wrap="none">
              <a:spAutoFit/>
            </a:bodyPr>
            <a:lstStyle/>
            <a:p>
              <a:r>
                <a:rPr lang="de-DE" sz="2200" b="1" dirty="0"/>
                <a:t>A</a:t>
              </a:r>
            </a:p>
          </p:txBody>
        </p:sp>
        <p:sp>
          <p:nvSpPr>
            <p:cNvPr id="11" name="TextBox 10"/>
            <p:cNvSpPr txBox="1">
              <a:spLocks noChangeArrowheads="1"/>
            </p:cNvSpPr>
            <p:nvPr/>
          </p:nvSpPr>
          <p:spPr bwMode="auto">
            <a:xfrm>
              <a:off x="5571371" y="4295867"/>
              <a:ext cx="363259" cy="430887"/>
            </a:xfrm>
            <a:prstGeom prst="rect">
              <a:avLst/>
            </a:prstGeom>
            <a:noFill/>
            <a:ln w="9525">
              <a:noFill/>
              <a:miter lim="800000"/>
              <a:headEnd/>
              <a:tailEnd/>
            </a:ln>
          </p:spPr>
          <p:txBody>
            <a:bodyPr wrap="none">
              <a:spAutoFit/>
            </a:bodyPr>
            <a:lstStyle/>
            <a:p>
              <a:r>
                <a:rPr lang="de-DE" sz="2200" b="1" dirty="0"/>
                <a:t>P</a:t>
              </a:r>
            </a:p>
          </p:txBody>
        </p:sp>
        <p:sp>
          <p:nvSpPr>
            <p:cNvPr id="12" name="TextBox 11"/>
            <p:cNvSpPr txBox="1">
              <a:spLocks noChangeArrowheads="1"/>
            </p:cNvSpPr>
            <p:nvPr/>
          </p:nvSpPr>
          <p:spPr bwMode="auto">
            <a:xfrm>
              <a:off x="5571371" y="2552329"/>
              <a:ext cx="2062162" cy="615553"/>
            </a:xfrm>
            <a:prstGeom prst="rect">
              <a:avLst/>
            </a:prstGeom>
            <a:noFill/>
            <a:ln w="9525">
              <a:noFill/>
              <a:miter lim="800000"/>
              <a:headEnd/>
              <a:tailEnd/>
            </a:ln>
          </p:spPr>
          <p:txBody>
            <a:bodyPr>
              <a:spAutoFit/>
            </a:bodyPr>
            <a:lstStyle/>
            <a:p>
              <a:r>
                <a:rPr lang="de-DE" b="1" dirty="0" smtClean="0">
                  <a:solidFill>
                    <a:srgbClr val="359B4C"/>
                  </a:solidFill>
                </a:rPr>
                <a:t>CP</a:t>
              </a:r>
              <a:endParaRPr lang="de-DE" b="1" dirty="0">
                <a:solidFill>
                  <a:srgbClr val="359B4C"/>
                </a:solidFill>
              </a:endParaRPr>
            </a:p>
            <a:p>
              <a:r>
                <a:rPr lang="de-DE" sz="1600" dirty="0"/>
                <a:t>Banking</a:t>
              </a:r>
            </a:p>
          </p:txBody>
        </p:sp>
        <p:sp>
          <p:nvSpPr>
            <p:cNvPr id="13" name="TextBox 12"/>
            <p:cNvSpPr txBox="1">
              <a:spLocks noChangeArrowheads="1"/>
            </p:cNvSpPr>
            <p:nvPr/>
          </p:nvSpPr>
          <p:spPr bwMode="auto">
            <a:xfrm>
              <a:off x="3378960" y="3371140"/>
              <a:ext cx="796165" cy="615553"/>
            </a:xfrm>
            <a:prstGeom prst="rect">
              <a:avLst/>
            </a:prstGeom>
            <a:noFill/>
            <a:ln w="9525">
              <a:noFill/>
              <a:miter lim="800000"/>
              <a:headEnd/>
              <a:tailEnd/>
            </a:ln>
          </p:spPr>
          <p:txBody>
            <a:bodyPr wrap="square">
              <a:spAutoFit/>
            </a:bodyPr>
            <a:lstStyle/>
            <a:p>
              <a:pPr algn="r"/>
              <a:r>
                <a:rPr lang="de-DE" b="1" dirty="0" smtClean="0">
                  <a:solidFill>
                    <a:srgbClr val="2F539C"/>
                  </a:solidFill>
                </a:rPr>
                <a:t>AP</a:t>
              </a:r>
              <a:endParaRPr lang="de-DE" dirty="0">
                <a:solidFill>
                  <a:srgbClr val="2F539C"/>
                </a:solidFill>
              </a:endParaRPr>
            </a:p>
            <a:p>
              <a:pPr algn="r"/>
              <a:r>
                <a:rPr lang="de-DE" sz="1600" dirty="0"/>
                <a:t>DNS</a:t>
              </a:r>
            </a:p>
          </p:txBody>
        </p:sp>
        <p:sp>
          <p:nvSpPr>
            <p:cNvPr id="14" name="TextBox 13"/>
            <p:cNvSpPr txBox="1">
              <a:spLocks noChangeArrowheads="1"/>
            </p:cNvSpPr>
            <p:nvPr/>
          </p:nvSpPr>
          <p:spPr bwMode="auto">
            <a:xfrm>
              <a:off x="3152775" y="1884892"/>
              <a:ext cx="1022350" cy="615553"/>
            </a:xfrm>
            <a:prstGeom prst="rect">
              <a:avLst/>
            </a:prstGeom>
            <a:noFill/>
            <a:ln w="9525">
              <a:noFill/>
              <a:miter lim="800000"/>
              <a:headEnd/>
              <a:tailEnd/>
            </a:ln>
          </p:spPr>
          <p:txBody>
            <a:bodyPr>
              <a:spAutoFit/>
            </a:bodyPr>
            <a:lstStyle/>
            <a:p>
              <a:pPr algn="r"/>
              <a:r>
                <a:rPr lang="de-DE" b="1" dirty="0" smtClean="0">
                  <a:solidFill>
                    <a:srgbClr val="FF0000"/>
                  </a:solidFill>
                </a:rPr>
                <a:t>CA</a:t>
              </a:r>
              <a:endParaRPr lang="de-DE" b="1" dirty="0">
                <a:solidFill>
                  <a:srgbClr val="FF0000"/>
                </a:solidFill>
              </a:endParaRPr>
            </a:p>
            <a:p>
              <a:pPr algn="r"/>
              <a:r>
                <a:rPr lang="de-DE" sz="1600" dirty="0"/>
                <a:t>RDBMS</a:t>
              </a:r>
            </a:p>
          </p:txBody>
        </p:sp>
      </p:grpSp>
      <p:grpSp>
        <p:nvGrpSpPr>
          <p:cNvPr id="15" name="Group 14"/>
          <p:cNvGrpSpPr/>
          <p:nvPr/>
        </p:nvGrpSpPr>
        <p:grpSpPr>
          <a:xfrm>
            <a:off x="2679250" y="2195239"/>
            <a:ext cx="2415957" cy="2458475"/>
            <a:chOff x="5918441" y="2115659"/>
            <a:chExt cx="2415957" cy="2458475"/>
          </a:xfrm>
        </p:grpSpPr>
        <p:cxnSp>
          <p:nvCxnSpPr>
            <p:cNvPr id="16" name="Straight Connector 15"/>
            <p:cNvCxnSpPr/>
            <p:nvPr/>
          </p:nvCxnSpPr>
          <p:spPr>
            <a:xfrm flipV="1">
              <a:off x="5918441" y="2115659"/>
              <a:ext cx="2224720" cy="10636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143161" y="2115659"/>
              <a:ext cx="191237" cy="2458475"/>
            </a:xfrm>
            <a:prstGeom prst="line">
              <a:avLst/>
            </a:prstGeom>
            <a:ln w="38100">
              <a:solidFill>
                <a:srgbClr val="359B4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18441" y="3179280"/>
              <a:ext cx="2415957" cy="1394854"/>
            </a:xfrm>
            <a:prstGeom prst="line">
              <a:avLst/>
            </a:prstGeom>
            <a:ln w="38100">
              <a:solidFill>
                <a:srgbClr val="2F539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71659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Big Data/NoSQL Vendors and the CAP </a:t>
            </a:r>
            <a:r>
              <a:rPr lang="en-US" dirty="0" err="1" smtClean="0"/>
              <a:t>Theorum</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568398" y="1102592"/>
            <a:ext cx="5990533" cy="4499718"/>
          </a:xfrm>
          <a:prstGeom prst="rect">
            <a:avLst/>
          </a:prstGeom>
        </p:spPr>
      </p:pic>
    </p:spTree>
    <p:extLst>
      <p:ext uri="{BB962C8B-B14F-4D97-AF65-F5344CB8AC3E}">
        <p14:creationId xmlns:p14="http://schemas.microsoft.com/office/powerpoint/2010/main" val="3222464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Scaling Out: Data Distribution Principles</a:t>
            </a:r>
            <a:endParaRPr lang="en-US" dirty="0"/>
          </a:p>
        </p:txBody>
      </p:sp>
    </p:spTree>
    <p:extLst>
      <p:ext uri="{BB962C8B-B14F-4D97-AF65-F5344CB8AC3E}">
        <p14:creationId xmlns:p14="http://schemas.microsoft.com/office/powerpoint/2010/main" val="7640212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NoSQL systems allow for data to be distributed over large clusters </a:t>
            </a:r>
          </a:p>
          <a:p>
            <a:r>
              <a:rPr lang="en-US" dirty="0" smtClean="0"/>
              <a:t>Aggregate is a natural unit to use for data distribution.</a:t>
            </a:r>
          </a:p>
          <a:p>
            <a:r>
              <a:rPr lang="en-US" dirty="0" smtClean="0"/>
              <a:t>Data can be distributed in to a single server or most commonly across multiples servers </a:t>
            </a:r>
          </a:p>
          <a:p>
            <a:r>
              <a:rPr lang="en-US" dirty="0"/>
              <a:t>There are two styles of distributing data:</a:t>
            </a:r>
          </a:p>
          <a:p>
            <a:pPr lvl="1"/>
            <a:r>
              <a:rPr lang="en-US" dirty="0"/>
              <a:t> </a:t>
            </a:r>
            <a:r>
              <a:rPr lang="en-US" dirty="0" err="1"/>
              <a:t>Sharding</a:t>
            </a:r>
            <a:endParaRPr lang="en-US" dirty="0"/>
          </a:p>
          <a:p>
            <a:pPr lvl="1"/>
            <a:r>
              <a:rPr lang="en-US" dirty="0"/>
              <a:t> Replication</a:t>
            </a:r>
          </a:p>
          <a:p>
            <a:endParaRPr lang="en-US" dirty="0" smtClean="0"/>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8076754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38284" y="1040942"/>
            <a:ext cx="8228012" cy="4181159"/>
          </a:xfrm>
        </p:spPr>
        <p:txBody>
          <a:bodyPr>
            <a:normAutofit fontScale="77500" lnSpcReduction="20000"/>
          </a:bodyPr>
          <a:lstStyle/>
          <a:p>
            <a:r>
              <a:rPr lang="en-US" dirty="0" smtClean="0"/>
              <a:t>Splitting different data across several nodes</a:t>
            </a:r>
          </a:p>
          <a:p>
            <a:r>
              <a:rPr lang="en-US" dirty="0"/>
              <a:t>Many NoSQL databases offer </a:t>
            </a:r>
            <a:r>
              <a:rPr lang="en-US" dirty="0" smtClean="0"/>
              <a:t>auto-</a:t>
            </a:r>
            <a:r>
              <a:rPr lang="en-US" dirty="0" err="1" smtClean="0"/>
              <a:t>sharding</a:t>
            </a:r>
            <a:r>
              <a:rPr lang="en-US" dirty="0" smtClean="0"/>
              <a:t> </a:t>
            </a:r>
            <a:r>
              <a:rPr lang="en-US" dirty="0"/>
              <a:t>the database takes on the responsibility of </a:t>
            </a:r>
            <a:r>
              <a:rPr lang="en-US" dirty="0" err="1"/>
              <a:t>sharding</a:t>
            </a:r>
            <a:endParaRPr lang="en-US" dirty="0"/>
          </a:p>
          <a:p>
            <a:pPr lvl="1"/>
            <a:r>
              <a:rPr lang="en-US" altLang="en-US" dirty="0" smtClean="0">
                <a:solidFill>
                  <a:srgbClr val="000000"/>
                </a:solidFill>
                <a:latin typeface="Segoe UI" panose="020B0502040204020203" pitchFamily="34" charset="0"/>
                <a:cs typeface="Segoe UI" panose="020B0502040204020203" pitchFamily="34" charset="0"/>
              </a:rPr>
              <a:t>dividing </a:t>
            </a:r>
            <a:r>
              <a:rPr lang="en-US" altLang="en-US" dirty="0">
                <a:solidFill>
                  <a:srgbClr val="000000"/>
                </a:solidFill>
                <a:latin typeface="Segoe UI" panose="020B0502040204020203" pitchFamily="34" charset="0"/>
                <a:cs typeface="Segoe UI" panose="020B0502040204020203" pitchFamily="34" charset="0"/>
              </a:rPr>
              <a:t>a data set across several servers provides horizontal </a:t>
            </a:r>
            <a:r>
              <a:rPr lang="en-US" altLang="en-US" dirty="0" smtClean="0">
                <a:solidFill>
                  <a:srgbClr val="000000"/>
                </a:solidFill>
                <a:latin typeface="Segoe UI" panose="020B0502040204020203" pitchFamily="34" charset="0"/>
                <a:cs typeface="Segoe UI" panose="020B0502040204020203" pitchFamily="34" charset="0"/>
              </a:rPr>
              <a:t>scalability</a:t>
            </a:r>
            <a:endParaRPr lang="en-US" dirty="0" smtClean="0"/>
          </a:p>
          <a:p>
            <a:r>
              <a:rPr lang="en-US" dirty="0" smtClean="0"/>
              <a:t>Data </a:t>
            </a:r>
            <a:r>
              <a:rPr lang="en-US" dirty="0"/>
              <a:t>accessed together on the same node ̶aggregate unit</a:t>
            </a:r>
            <a:r>
              <a:rPr lang="en-US" dirty="0" smtClean="0"/>
              <a:t>!</a:t>
            </a:r>
          </a:p>
          <a:p>
            <a:r>
              <a:rPr lang="en-US" dirty="0"/>
              <a:t>Main rules of </a:t>
            </a:r>
            <a:r>
              <a:rPr lang="en-US" dirty="0" err="1"/>
              <a:t>sharding</a:t>
            </a:r>
            <a:r>
              <a:rPr lang="en-US" dirty="0"/>
              <a:t>: </a:t>
            </a:r>
          </a:p>
          <a:p>
            <a:pPr marL="514350" indent="-514350">
              <a:buAutoNum type="arabicPeriod"/>
            </a:pPr>
            <a:r>
              <a:rPr lang="en-US" dirty="0"/>
              <a:t>Place the data close to where it’s accessed  Orders for Boston: data in your eastern US data center </a:t>
            </a:r>
          </a:p>
          <a:p>
            <a:pPr marL="514350" indent="-514350">
              <a:buAutoNum type="arabicPeriod"/>
            </a:pPr>
            <a:r>
              <a:rPr lang="en-US" dirty="0"/>
              <a:t>Try to keep the load even</a:t>
            </a:r>
          </a:p>
          <a:p>
            <a:pPr marL="968375" lvl="3" indent="-285750"/>
            <a:r>
              <a:rPr lang="en-US" dirty="0"/>
              <a:t>All nodes should get equal amounts of the load </a:t>
            </a:r>
          </a:p>
          <a:p>
            <a:pPr marL="514350" indent="-514350">
              <a:buAutoNum type="arabicPeriod"/>
            </a:pPr>
            <a:r>
              <a:rPr lang="en-US" dirty="0"/>
              <a:t>Put together aggregates that may be read in sequence</a:t>
            </a:r>
          </a:p>
          <a:p>
            <a:pPr lvl="3"/>
            <a:r>
              <a:rPr lang="en-US" dirty="0"/>
              <a:t>Same order, same node </a:t>
            </a:r>
            <a:r>
              <a:rPr lang="en-US" dirty="0" smtClean="0"/>
              <a:t></a:t>
            </a:r>
          </a:p>
          <a:p>
            <a:pPr lvl="3"/>
            <a:endParaRPr lang="en-US" dirty="0"/>
          </a:p>
          <a:p>
            <a:pPr lvl="3"/>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Data </a:t>
            </a:r>
            <a:r>
              <a:rPr lang="en-US" dirty="0" err="1" smtClean="0"/>
              <a:t>Sharding</a:t>
            </a:r>
            <a:endParaRPr lang="en-US" dirty="0"/>
          </a:p>
        </p:txBody>
      </p:sp>
    </p:spTree>
    <p:extLst>
      <p:ext uri="{BB962C8B-B14F-4D97-AF65-F5344CB8AC3E}">
        <p14:creationId xmlns:p14="http://schemas.microsoft.com/office/powerpoint/2010/main" val="2625529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algn="ctr"/>
            <a:r>
              <a:rPr lang="en-US" dirty="0" smtClean="0">
                <a:solidFill>
                  <a:schemeClr val="tx1"/>
                </a:solidFill>
              </a:rPr>
              <a:t>Pros</a:t>
            </a:r>
            <a:endParaRPr lang="en-US" dirty="0">
              <a:solidFill>
                <a:schemeClr val="tx1"/>
              </a:solidFill>
            </a:endParaRPr>
          </a:p>
          <a:p>
            <a:pPr marL="342900" indent="-342900">
              <a:buFont typeface="Arial" panose="020B0604020202020204" pitchFamily="34" charset="0"/>
              <a:buChar char="•"/>
            </a:pPr>
            <a:r>
              <a:rPr lang="en-US" sz="1400" b="0" dirty="0" smtClean="0">
                <a:solidFill>
                  <a:schemeClr val="tx1"/>
                </a:solidFill>
              </a:rPr>
              <a:t>Pros</a:t>
            </a:r>
            <a:r>
              <a:rPr lang="en-US" sz="1400" b="0" dirty="0">
                <a:solidFill>
                  <a:schemeClr val="tx1"/>
                </a:solidFill>
              </a:rPr>
              <a:t>: it can improve both reads and writes </a:t>
            </a:r>
            <a:endParaRPr lang="en-US" sz="1400" b="0" dirty="0" smtClean="0">
              <a:solidFill>
                <a:schemeClr val="tx1"/>
              </a:solidFill>
            </a:endParaRPr>
          </a:p>
          <a:p>
            <a:pPr marL="342900" indent="-342900">
              <a:buFont typeface="Arial" panose="020B0604020202020204" pitchFamily="34" charset="0"/>
              <a:buChar char="•"/>
            </a:pPr>
            <a:r>
              <a:rPr lang="en-US" sz="1400" b="0" dirty="0">
                <a:solidFill>
                  <a:schemeClr val="tx1"/>
                </a:solidFill>
              </a:rPr>
              <a:t>Speed up your </a:t>
            </a:r>
            <a:r>
              <a:rPr lang="en-US" sz="1400" b="0" dirty="0" smtClean="0">
                <a:solidFill>
                  <a:schemeClr val="tx1"/>
                </a:solidFill>
              </a:rPr>
              <a:t>application</a:t>
            </a:r>
          </a:p>
          <a:p>
            <a:pPr marL="342900" indent="-342900">
              <a:buFont typeface="Arial" panose="020B0604020202020204" pitchFamily="34" charset="0"/>
              <a:buChar char="•"/>
            </a:pPr>
            <a:r>
              <a:rPr lang="en-US" sz="1400" b="0" dirty="0">
                <a:solidFill>
                  <a:schemeClr val="tx1"/>
                </a:solidFill>
              </a:rPr>
              <a:t>No need to switch to storages which doesn't support SQL</a:t>
            </a:r>
            <a:endParaRPr lang="en-US" sz="1400" dirty="0" smtClean="0">
              <a:solidFill>
                <a:schemeClr val="tx1"/>
              </a:solidFill>
            </a:endParaRPr>
          </a:p>
        </p:txBody>
      </p:sp>
      <p:sp>
        <p:nvSpPr>
          <p:cNvPr id="4" name="Content Placeholder 3"/>
          <p:cNvSpPr>
            <a:spLocks noGrp="1"/>
          </p:cNvSpPr>
          <p:nvPr>
            <p:ph sz="quarter" idx="14"/>
          </p:nvPr>
        </p:nvSpPr>
        <p:spPr/>
        <p:txBody>
          <a:bodyPr>
            <a:normAutofit/>
          </a:bodyPr>
          <a:lstStyle/>
          <a:p>
            <a:pPr algn="ctr"/>
            <a:r>
              <a:rPr lang="en-US" dirty="0" smtClean="0">
                <a:solidFill>
                  <a:schemeClr val="tx1"/>
                </a:solidFill>
              </a:rPr>
              <a:t>Cons</a:t>
            </a:r>
          </a:p>
          <a:p>
            <a:pPr marL="342900" indent="-342900">
              <a:buFont typeface="Arial" panose="020B0604020202020204" pitchFamily="34" charset="0"/>
              <a:buChar char="•"/>
            </a:pPr>
            <a:r>
              <a:rPr lang="en-US" sz="1400" b="0" dirty="0">
                <a:solidFill>
                  <a:schemeClr val="tx1"/>
                </a:solidFill>
              </a:rPr>
              <a:t>Clusters use less reliable </a:t>
            </a:r>
            <a:r>
              <a:rPr lang="en-US" sz="1400" b="0" dirty="0" smtClean="0">
                <a:solidFill>
                  <a:schemeClr val="tx1"/>
                </a:solidFill>
              </a:rPr>
              <a:t>machine, which makes resilience decrease</a:t>
            </a:r>
          </a:p>
          <a:p>
            <a:pPr marL="342900" indent="-342900">
              <a:buFont typeface="Arial" panose="020B0604020202020204" pitchFamily="34" charset="0"/>
              <a:buChar char="•"/>
            </a:pPr>
            <a:r>
              <a:rPr lang="en-US" sz="1400" b="0" dirty="0">
                <a:solidFill>
                  <a:schemeClr val="tx1"/>
                </a:solidFill>
              </a:rPr>
              <a:t>If quantity of data increases, resharding might have to be performed. Resharding is error prone operation which usually cannot be performed on fly</a:t>
            </a:r>
            <a:r>
              <a:rPr lang="en-US" sz="1400" b="0" dirty="0" smtClean="0">
                <a:solidFill>
                  <a:schemeClr val="tx1"/>
                </a:solidFill>
              </a:rPr>
              <a:t>.</a:t>
            </a:r>
          </a:p>
          <a:p>
            <a:pPr marL="342900" indent="-342900">
              <a:buFont typeface="Arial" panose="020B0604020202020204" pitchFamily="34" charset="0"/>
              <a:buChar char="•"/>
            </a:pPr>
            <a:r>
              <a:rPr lang="en-US" sz="1400" b="0" dirty="0">
                <a:solidFill>
                  <a:schemeClr val="tx1"/>
                </a:solidFill>
              </a:rPr>
              <a:t>In practice, usually more difficult to maintain then alternative databases for huge data or with native support for parallelism.</a:t>
            </a:r>
            <a:endParaRPr lang="en-US" sz="1400" dirty="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normAutofit/>
          </a:bodyPr>
          <a:lstStyle/>
          <a:p>
            <a:r>
              <a:rPr lang="en-US" dirty="0" smtClean="0"/>
              <a:t>Why use </a:t>
            </a:r>
            <a:r>
              <a:rPr lang="en-US" dirty="0" err="1" smtClean="0"/>
              <a:t>Sharding</a:t>
            </a:r>
            <a:r>
              <a:rPr lang="en-US" dirty="0" smtClean="0"/>
              <a:t>?</a:t>
            </a:r>
            <a:endParaRPr lang="en-US" dirty="0"/>
          </a:p>
        </p:txBody>
      </p:sp>
      <p:sp>
        <p:nvSpPr>
          <p:cNvPr id="6" name="AutoShape 6" descr="Image result for calculator clip 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1410789" y="3731235"/>
            <a:ext cx="1746704" cy="1790591"/>
          </a:xfrm>
          <a:prstGeom prst="rect">
            <a:avLst/>
          </a:prstGeom>
        </p:spPr>
      </p:pic>
      <p:grpSp>
        <p:nvGrpSpPr>
          <p:cNvPr id="8" name="Group 7"/>
          <p:cNvGrpSpPr/>
          <p:nvPr/>
        </p:nvGrpSpPr>
        <p:grpSpPr>
          <a:xfrm>
            <a:off x="4647877" y="4561743"/>
            <a:ext cx="3998201" cy="816391"/>
            <a:chOff x="4647877" y="4561743"/>
            <a:chExt cx="3998201" cy="816391"/>
          </a:xfrm>
        </p:grpSpPr>
        <p:pic>
          <p:nvPicPr>
            <p:cNvPr id="27" name="Picture 12" descr="http://www.clker.com/cliparts/n/N/Y/W/R/2/calculator-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7391" y="4930770"/>
              <a:ext cx="420522" cy="44736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4647877" y="4561743"/>
              <a:ext cx="3998201" cy="369332"/>
            </a:xfrm>
            <a:prstGeom prst="rect">
              <a:avLst/>
            </a:prstGeom>
            <a:noFill/>
          </p:spPr>
          <p:txBody>
            <a:bodyPr wrap="square" rtlCol="0">
              <a:spAutoFit/>
            </a:bodyPr>
            <a:lstStyle/>
            <a:p>
              <a:r>
                <a:rPr lang="en-US" dirty="0" smtClean="0"/>
                <a:t>7+4+10+9+11+17+4+5+6+7+12+8+9</a:t>
              </a:r>
              <a:endParaRPr lang="en-US" dirty="0"/>
            </a:p>
          </p:txBody>
        </p:sp>
      </p:grpSp>
      <p:sp>
        <p:nvSpPr>
          <p:cNvPr id="10" name="Rectangle 9"/>
          <p:cNvSpPr/>
          <p:nvPr/>
        </p:nvSpPr>
        <p:spPr>
          <a:xfrm>
            <a:off x="4647877" y="4561743"/>
            <a:ext cx="3882806" cy="960083"/>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5845" y="3731235"/>
            <a:ext cx="1940312" cy="1877828"/>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66448" y="4786462"/>
            <a:ext cx="937012" cy="369332"/>
          </a:xfrm>
          <a:prstGeom prst="rect">
            <a:avLst/>
          </a:prstGeom>
          <a:noFill/>
        </p:spPr>
        <p:txBody>
          <a:bodyPr wrap="square" rtlCol="0">
            <a:spAutoFit/>
          </a:bodyPr>
          <a:lstStyle/>
          <a:p>
            <a:r>
              <a:rPr lang="en-US" dirty="0" smtClean="0">
                <a:solidFill>
                  <a:schemeClr val="accent4"/>
                </a:solidFill>
              </a:rPr>
              <a:t>versus</a:t>
            </a:r>
            <a:endParaRPr lang="en-US" dirty="0">
              <a:solidFill>
                <a:schemeClr val="accent4"/>
              </a:solidFill>
            </a:endParaRPr>
          </a:p>
        </p:txBody>
      </p:sp>
    </p:spTree>
    <p:extLst>
      <p:ext uri="{BB962C8B-B14F-4D97-AF65-F5344CB8AC3E}">
        <p14:creationId xmlns:p14="http://schemas.microsoft.com/office/powerpoint/2010/main" val="23360586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196975"/>
            <a:ext cx="7948245" cy="4181159"/>
          </a:xfrm>
        </p:spPr>
        <p:txBody>
          <a:bodyPr>
            <a:normAutofit/>
          </a:bodyPr>
          <a:lstStyle/>
          <a:p>
            <a:r>
              <a:rPr lang="en-US" sz="1600" dirty="0"/>
              <a:t>Data replication is </a:t>
            </a:r>
            <a:r>
              <a:rPr lang="en-US" sz="1600" dirty="0" smtClean="0"/>
              <a:t>important in keeping </a:t>
            </a:r>
            <a:r>
              <a:rPr lang="en-US" sz="1600" dirty="0"/>
              <a:t>the database up and serving queries. </a:t>
            </a:r>
            <a:r>
              <a:rPr lang="en-US" sz="1600" dirty="0" smtClean="0"/>
              <a:t>Replication allows for copies (typically 3, but this number can be changed) </a:t>
            </a:r>
            <a:r>
              <a:rPr lang="en-US" sz="1600" dirty="0"/>
              <a:t>of each piece of data in the </a:t>
            </a:r>
            <a:r>
              <a:rPr lang="en-US" sz="1600" dirty="0" smtClean="0"/>
              <a:t>database on different nodes. This is to allow a database to run continuously without human intervention, even if certain nodes fail.</a:t>
            </a:r>
          </a:p>
          <a:p>
            <a:r>
              <a:rPr lang="en-US" sz="1600" dirty="0" smtClean="0"/>
              <a:t>Most </a:t>
            </a:r>
            <a:r>
              <a:rPr lang="en-US" sz="1600" dirty="0"/>
              <a:t>NoSQL databases </a:t>
            </a:r>
            <a:r>
              <a:rPr lang="en-US" sz="1600" dirty="0" smtClean="0"/>
              <a:t>support </a:t>
            </a:r>
            <a:r>
              <a:rPr lang="en-US" sz="1600" dirty="0"/>
              <a:t>automatic </a:t>
            </a:r>
            <a:r>
              <a:rPr lang="en-US" sz="1600" dirty="0" smtClean="0"/>
              <a:t>replication- allowing for </a:t>
            </a:r>
            <a:r>
              <a:rPr lang="en-US" sz="1600" dirty="0"/>
              <a:t>high availability and disaster </a:t>
            </a:r>
            <a:r>
              <a:rPr lang="en-US" sz="1600" dirty="0" smtClean="0"/>
              <a:t>recovery. </a:t>
            </a:r>
          </a:p>
          <a:p>
            <a:r>
              <a:rPr lang="en-US" sz="1600" dirty="0" smtClean="0"/>
              <a:t>Replication comes in two forms:</a:t>
            </a:r>
          </a:p>
          <a:p>
            <a:pPr lvl="1"/>
            <a:r>
              <a:rPr lang="en-US" sz="1600" dirty="0"/>
              <a:t>Master-slave replication makes one node the authoritative copy that handles writes while slaves synchronize with the master and may handle reads</a:t>
            </a:r>
            <a:r>
              <a:rPr lang="en-US" sz="1600" dirty="0" smtClean="0"/>
              <a:t>.</a:t>
            </a:r>
          </a:p>
          <a:p>
            <a:pPr lvl="1"/>
            <a:r>
              <a:rPr lang="en-US" sz="1600" dirty="0" smtClean="0"/>
              <a:t>Peer-to-peer </a:t>
            </a:r>
            <a:r>
              <a:rPr lang="en-US" sz="1600" dirty="0"/>
              <a:t>replication allows writes to any node; the nodes coordinate to synchronize their copies of the data</a:t>
            </a:r>
            <a:r>
              <a:rPr lang="en-US" sz="1600" dirty="0" smtClean="0"/>
              <a:t>.</a:t>
            </a:r>
          </a:p>
        </p:txBody>
      </p:sp>
      <p:sp>
        <p:nvSpPr>
          <p:cNvPr id="3" name="Title 2"/>
          <p:cNvSpPr>
            <a:spLocks noGrp="1"/>
          </p:cNvSpPr>
          <p:nvPr>
            <p:ph type="title"/>
          </p:nvPr>
        </p:nvSpPr>
        <p:spPr>
          <a:xfrm>
            <a:off x="461035" y="147439"/>
            <a:ext cx="9503236" cy="680813"/>
          </a:xfrm>
        </p:spPr>
        <p:txBody>
          <a:bodyPr/>
          <a:lstStyle/>
          <a:p>
            <a:r>
              <a:rPr lang="en-US" dirty="0" smtClean="0"/>
              <a:t>Replication</a:t>
            </a:r>
            <a:endParaRPr lang="en-US" dirty="0"/>
          </a:p>
        </p:txBody>
      </p:sp>
    </p:spTree>
    <p:extLst>
      <p:ext uri="{BB962C8B-B14F-4D97-AF65-F5344CB8AC3E}">
        <p14:creationId xmlns:p14="http://schemas.microsoft.com/office/powerpoint/2010/main" val="2625529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36002" y="1185252"/>
            <a:ext cx="4025899" cy="4181159"/>
          </a:xfrm>
        </p:spPr>
        <p:txBody>
          <a:bodyPr/>
          <a:lstStyle/>
          <a:p>
            <a:r>
              <a:rPr lang="en-US" dirty="0"/>
              <a:t>In a Master/Slave configuration (sometimes referred to as Primary/Secondary), one centralized "master" device handles all the logic, and controls all of the "slave" devices.</a:t>
            </a:r>
          </a:p>
          <a:p>
            <a:r>
              <a:rPr lang="en-US" dirty="0" smtClean="0"/>
              <a:t>Each slave devise communicates back to the master device</a:t>
            </a:r>
            <a:endParaRPr lang="en-US" dirty="0"/>
          </a:p>
        </p:txBody>
      </p:sp>
      <p:sp>
        <p:nvSpPr>
          <p:cNvPr id="3" name="Title 2"/>
          <p:cNvSpPr>
            <a:spLocks noGrp="1"/>
          </p:cNvSpPr>
          <p:nvPr>
            <p:ph type="title"/>
          </p:nvPr>
        </p:nvSpPr>
        <p:spPr/>
        <p:txBody>
          <a:bodyPr/>
          <a:lstStyle/>
          <a:p>
            <a:r>
              <a:rPr lang="en-US" dirty="0" smtClean="0"/>
              <a:t>Master/Slave Replication</a:t>
            </a:r>
            <a:endParaRPr lang="en-US" dirty="0"/>
          </a:p>
        </p:txBody>
      </p:sp>
      <p:pic>
        <p:nvPicPr>
          <p:cNvPr id="2050" name="Picture 2" descr="http://www.insightautomation.cc/images/masterslave.gif"/>
          <p:cNvPicPr>
            <a:picLocks noChangeAspect="1" noChangeArrowheads="1"/>
          </p:cNvPicPr>
          <p:nvPr/>
        </p:nvPicPr>
        <p:blipFill>
          <a:blip r:embed="rId3">
            <a:duotone>
              <a:prstClr val="black"/>
              <a:schemeClr val="bg1">
                <a:lumMod val="95000"/>
                <a:tint val="45000"/>
                <a:satMod val="400000"/>
              </a:schemeClr>
            </a:duotone>
            <a:extLst>
              <a:ext uri="{28A0092B-C50C-407E-A947-70E740481C1C}">
                <a14:useLocalDpi xmlns:a14="http://schemas.microsoft.com/office/drawing/2010/main" val="0"/>
              </a:ext>
            </a:extLst>
          </a:blip>
          <a:srcRect/>
          <a:stretch>
            <a:fillRect/>
          </a:stretch>
        </p:blipFill>
        <p:spPr bwMode="auto">
          <a:xfrm>
            <a:off x="4688938" y="1922349"/>
            <a:ext cx="4197485" cy="197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788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insightautomation.cc/images/p2p.gif"/>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4746797" y="2327872"/>
            <a:ext cx="4025900" cy="189591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36002" y="1185252"/>
            <a:ext cx="4025899" cy="4181159"/>
          </a:xfrm>
        </p:spPr>
        <p:txBody>
          <a:bodyPr/>
          <a:lstStyle/>
          <a:p>
            <a:r>
              <a:rPr lang="en-US" dirty="0"/>
              <a:t>In a Peer-to-Peer configuration, control and communication is distributed among devices in the field. Each device communicates directly with the devices around it, without having to go through a master device. </a:t>
            </a:r>
          </a:p>
        </p:txBody>
      </p:sp>
      <p:sp>
        <p:nvSpPr>
          <p:cNvPr id="3" name="Title 2"/>
          <p:cNvSpPr>
            <a:spLocks noGrp="1"/>
          </p:cNvSpPr>
          <p:nvPr>
            <p:ph type="title"/>
          </p:nvPr>
        </p:nvSpPr>
        <p:spPr/>
        <p:txBody>
          <a:bodyPr/>
          <a:lstStyle/>
          <a:p>
            <a:r>
              <a:rPr lang="en-US" dirty="0" smtClean="0"/>
              <a:t>Peer-to-Peer Replication</a:t>
            </a:r>
            <a:endParaRPr lang="en-US" dirty="0"/>
          </a:p>
        </p:txBody>
      </p:sp>
    </p:spTree>
    <p:extLst>
      <p:ext uri="{BB962C8B-B14F-4D97-AF65-F5344CB8AC3E}">
        <p14:creationId xmlns:p14="http://schemas.microsoft.com/office/powerpoint/2010/main" val="9652907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Introductory Lecture Wrap-Up</a:t>
            </a:r>
            <a:endParaRPr lang="en-US" dirty="0"/>
          </a:p>
        </p:txBody>
      </p:sp>
    </p:spTree>
    <p:extLst>
      <p:ext uri="{BB962C8B-B14F-4D97-AF65-F5344CB8AC3E}">
        <p14:creationId xmlns:p14="http://schemas.microsoft.com/office/powerpoint/2010/main" val="1517822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66736" y="502088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6736" y="126400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This Week’s Outline</a:t>
            </a:r>
            <a:endParaRPr lang="en-US" dirty="0"/>
          </a:p>
        </p:txBody>
      </p:sp>
      <p:sp>
        <p:nvSpPr>
          <p:cNvPr id="16" name="Content Placeholder 7"/>
          <p:cNvSpPr txBox="1">
            <a:spLocks/>
          </p:cNvSpPr>
          <p:nvPr/>
        </p:nvSpPr>
        <p:spPr>
          <a:xfrm>
            <a:off x="2127819" y="1357112"/>
            <a:ext cx="6663757" cy="3480701"/>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smtClean="0"/>
              <a:t>Introduction</a:t>
            </a:r>
          </a:p>
          <a:p>
            <a:pPr marL="285750" indent="-285750" fontAlgn="ctr">
              <a:spcBef>
                <a:spcPts val="600"/>
              </a:spcBef>
              <a:spcAft>
                <a:spcPts val="600"/>
              </a:spcAft>
              <a:buFont typeface="Wingdings" panose="05000000000000000000" pitchFamily="2" charset="2"/>
              <a:buChar char="Ø"/>
            </a:pPr>
            <a:r>
              <a:rPr lang="en-US" dirty="0" smtClean="0"/>
              <a:t>Overview </a:t>
            </a:r>
            <a:r>
              <a:rPr lang="en-US" dirty="0"/>
              <a:t>of Data Essentials</a:t>
            </a:r>
          </a:p>
          <a:p>
            <a:pPr marL="742950" lvl="1" indent="-285750" fontAlgn="ctr">
              <a:spcBef>
                <a:spcPts val="600"/>
              </a:spcBef>
              <a:spcAft>
                <a:spcPts val="600"/>
              </a:spcAft>
              <a:buFont typeface="Wingdings" panose="05000000000000000000" pitchFamily="2" charset="2"/>
              <a:buChar char="ü"/>
            </a:pPr>
            <a:r>
              <a:rPr lang="en-US" dirty="0"/>
              <a:t>SQL vs NoSQL</a:t>
            </a:r>
          </a:p>
          <a:p>
            <a:pPr marL="742950" lvl="1" indent="-285750" fontAlgn="ctr">
              <a:spcBef>
                <a:spcPts val="600"/>
              </a:spcBef>
              <a:spcAft>
                <a:spcPts val="600"/>
              </a:spcAft>
              <a:buFont typeface="Wingdings" panose="05000000000000000000" pitchFamily="2" charset="2"/>
              <a:buChar char="ü"/>
            </a:pPr>
            <a:r>
              <a:rPr lang="en-US" dirty="0"/>
              <a:t>Data Architecture slide</a:t>
            </a:r>
          </a:p>
          <a:p>
            <a:pPr marL="285750" indent="-285750" fontAlgn="ctr">
              <a:spcBef>
                <a:spcPts val="600"/>
              </a:spcBef>
              <a:spcAft>
                <a:spcPts val="600"/>
              </a:spcAft>
              <a:buFont typeface="Wingdings" panose="05000000000000000000" pitchFamily="2" charset="2"/>
              <a:buChar char="Ø"/>
            </a:pPr>
            <a:r>
              <a:rPr lang="en-US" dirty="0"/>
              <a:t>Deeper dive into NoSQL Architecture</a:t>
            </a:r>
          </a:p>
          <a:p>
            <a:pPr marL="742950" lvl="1" indent="-285750" fontAlgn="ctr">
              <a:spcBef>
                <a:spcPts val="600"/>
              </a:spcBef>
              <a:spcAft>
                <a:spcPts val="600"/>
              </a:spcAft>
              <a:buFont typeface="Wingdings" panose="05000000000000000000" pitchFamily="2" charset="2"/>
              <a:buChar char="ü"/>
            </a:pPr>
            <a:r>
              <a:rPr lang="en-US" dirty="0"/>
              <a:t>NoSQL as part of an enterprise architecture stack</a:t>
            </a:r>
          </a:p>
          <a:p>
            <a:pPr marL="742950" lvl="1" indent="-285750" fontAlgn="ctr">
              <a:spcBef>
                <a:spcPts val="600"/>
              </a:spcBef>
              <a:spcAft>
                <a:spcPts val="600"/>
              </a:spcAft>
              <a:buFont typeface="Wingdings" panose="05000000000000000000" pitchFamily="2" charset="2"/>
              <a:buChar char="ü"/>
            </a:pPr>
            <a:r>
              <a:rPr lang="en-US" dirty="0"/>
              <a:t>Major players (</a:t>
            </a:r>
            <a:r>
              <a:rPr lang="en-US" dirty="0" smtClean="0"/>
              <a:t>brief</a:t>
            </a:r>
            <a:r>
              <a:rPr lang="en-US" dirty="0"/>
              <a:t>)</a:t>
            </a:r>
          </a:p>
          <a:p>
            <a:pPr marL="285750" indent="-285750" fontAlgn="ctr">
              <a:spcBef>
                <a:spcPts val="600"/>
              </a:spcBef>
              <a:spcAft>
                <a:spcPts val="600"/>
              </a:spcAft>
              <a:buFont typeface="Wingdings" panose="05000000000000000000" pitchFamily="2" charset="2"/>
              <a:buChar char="Ø"/>
            </a:pPr>
            <a:r>
              <a:rPr lang="en-US" dirty="0"/>
              <a:t>Etc.</a:t>
            </a:r>
          </a:p>
          <a:p>
            <a:pPr marL="404813" indent="-404813" eaLnBrk="0" hangingPunct="0">
              <a:spcAft>
                <a:spcPts val="600"/>
              </a:spcAft>
              <a:buSzPct val="150000"/>
              <a:buFont typeface="Arial" panose="020B0604020202020204" pitchFamily="34" charset="0"/>
              <a:buChar char="•"/>
              <a:defRPr/>
            </a:pPr>
            <a:endParaRPr lang="en-US" sz="1600" dirty="0" smtClean="0"/>
          </a:p>
        </p:txBody>
      </p:sp>
    </p:spTree>
    <p:extLst>
      <p:ext uri="{BB962C8B-B14F-4D97-AF65-F5344CB8AC3E}">
        <p14:creationId xmlns:p14="http://schemas.microsoft.com/office/powerpoint/2010/main" val="33536497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7"/>
          <p:cNvSpPr txBox="1">
            <a:spLocks/>
          </p:cNvSpPr>
          <p:nvPr/>
        </p:nvSpPr>
        <p:spPr>
          <a:xfrm>
            <a:off x="2299269" y="1195652"/>
            <a:ext cx="6663757" cy="3661048"/>
          </a:xfrm>
          <a:prstGeom prst="rect">
            <a:avLst/>
          </a:prstGeom>
          <a:noFill/>
          <a:ln>
            <a:noFill/>
          </a:ln>
        </p:spPr>
        <p:txBody>
          <a:bodyPr>
            <a:noAutofit/>
          </a:bodyPr>
          <a:lstStyle/>
          <a:p>
            <a:pPr marL="404813" indent="-404813" eaLnBrk="0" hangingPunct="0">
              <a:spcAft>
                <a:spcPts val="600"/>
              </a:spcAft>
              <a:buSzPct val="150000"/>
              <a:defRPr/>
            </a:pPr>
            <a:endParaRPr lang="en-US" sz="1400" dirty="0" smtClean="0"/>
          </a:p>
          <a:p>
            <a:pPr marL="404813" lvl="0" indent="-404813" eaLnBrk="0" hangingPunct="0">
              <a:spcAft>
                <a:spcPts val="600"/>
              </a:spcAft>
              <a:buSzPct val="150000"/>
              <a:buFont typeface="Wingdings" pitchFamily="2" charset="2"/>
              <a:buChar char="§"/>
              <a:defRPr/>
            </a:pPr>
            <a:endParaRPr lang="en-US" sz="1600" dirty="0" smtClean="0">
              <a:solidFill>
                <a:srgbClr val="484848"/>
              </a:solidFill>
              <a:ea typeface="Verdana" pitchFamily="34" charset="0"/>
              <a:cs typeface="Verdana" pitchFamily="34" charset="0"/>
            </a:endParaRPr>
          </a:p>
        </p:txBody>
      </p:sp>
      <p:cxnSp>
        <p:nvCxnSpPr>
          <p:cNvPr id="7" name="Straight Connector 6"/>
          <p:cNvCxnSpPr/>
          <p:nvPr/>
        </p:nvCxnSpPr>
        <p:spPr>
          <a:xfrm>
            <a:off x="2152460" y="5704416"/>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42934" y="101588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161" y="1087137"/>
            <a:ext cx="6333946" cy="3785652"/>
          </a:xfrm>
          <a:prstGeom prst="rect">
            <a:avLst/>
          </a:prstGeom>
          <a:noFill/>
        </p:spPr>
        <p:txBody>
          <a:bodyPr wrap="square" rtlCol="0">
            <a:spAutoFit/>
          </a:bodyPr>
          <a:lstStyle/>
          <a:p>
            <a:pPr marL="0" lvl="1"/>
            <a:r>
              <a:rPr lang="en-US" sz="1600" dirty="0" smtClean="0"/>
              <a:t>Please keep in mind the following points:</a:t>
            </a:r>
          </a:p>
          <a:p>
            <a:pPr marL="0" lvl="1"/>
            <a:endParaRPr lang="en-US" sz="1600" dirty="0" smtClean="0"/>
          </a:p>
          <a:p>
            <a:pPr marL="171450" lvl="1" indent="-171450">
              <a:buFont typeface="Arial" panose="020B0604020202020204" pitchFamily="34" charset="0"/>
              <a:buChar char="•"/>
            </a:pPr>
            <a:r>
              <a:rPr lang="en-US" sz="1600" dirty="0" smtClean="0"/>
              <a:t>The amount of data available today is complex and growing exponentially</a:t>
            </a:r>
          </a:p>
          <a:p>
            <a:pPr marL="171450" lvl="1" indent="-171450">
              <a:buFont typeface="Arial" panose="020B0604020202020204" pitchFamily="34" charset="0"/>
              <a:buChar char="•"/>
            </a:pPr>
            <a:r>
              <a:rPr lang="en-US" sz="1600" dirty="0" smtClean="0"/>
              <a:t>Relational </a:t>
            </a:r>
            <a:r>
              <a:rPr lang="en-US" sz="1600" dirty="0"/>
              <a:t>database management </a:t>
            </a:r>
            <a:r>
              <a:rPr lang="en-US" sz="1600" dirty="0" smtClean="0"/>
              <a:t>systems (RDBMS) </a:t>
            </a:r>
            <a:r>
              <a:rPr lang="en-US" sz="1600" dirty="0"/>
              <a:t>have a </a:t>
            </a:r>
            <a:r>
              <a:rPr lang="en-US" sz="1600" dirty="0" smtClean="0"/>
              <a:t>property </a:t>
            </a:r>
            <a:r>
              <a:rPr lang="en-US" sz="1600" dirty="0"/>
              <a:t>called </a:t>
            </a:r>
            <a:r>
              <a:rPr lang="en-US" sz="1600" dirty="0" smtClean="0"/>
              <a:t>ACID (atomicity</a:t>
            </a:r>
            <a:r>
              <a:rPr lang="en-US" sz="1600" dirty="0"/>
              <a:t>, consistency, isolation and </a:t>
            </a:r>
            <a:r>
              <a:rPr lang="en-US" sz="1600" dirty="0" smtClean="0"/>
              <a:t>durability). However</a:t>
            </a:r>
            <a:r>
              <a:rPr lang="en-US" sz="1600" dirty="0"/>
              <a:t>, </a:t>
            </a:r>
            <a:r>
              <a:rPr lang="en-US" sz="1600" dirty="0" smtClean="0"/>
              <a:t>those </a:t>
            </a:r>
            <a:r>
              <a:rPr lang="en-US" sz="1600" dirty="0"/>
              <a:t>properties are challenging in today’s world of big data because </a:t>
            </a:r>
            <a:r>
              <a:rPr lang="en-US" sz="1600" dirty="0" smtClean="0"/>
              <a:t>there is </a:t>
            </a:r>
            <a:r>
              <a:rPr lang="en-US" sz="1600" dirty="0"/>
              <a:t>limited </a:t>
            </a:r>
            <a:r>
              <a:rPr lang="en-US" sz="1600" dirty="0" smtClean="0"/>
              <a:t>scalability, </a:t>
            </a:r>
            <a:r>
              <a:rPr lang="en-US" sz="1600" dirty="0"/>
              <a:t>and </a:t>
            </a:r>
            <a:r>
              <a:rPr lang="en-US" sz="1600" dirty="0" smtClean="0"/>
              <a:t>it is </a:t>
            </a:r>
            <a:r>
              <a:rPr lang="en-US" sz="1600" dirty="0"/>
              <a:t>very hard to deal with latency. </a:t>
            </a:r>
            <a:endParaRPr lang="en-US" sz="1600" dirty="0" smtClean="0"/>
          </a:p>
          <a:p>
            <a:pPr marL="171450" lvl="1" indent="-171450">
              <a:buFont typeface="Arial" panose="020B0604020202020204" pitchFamily="34" charset="0"/>
              <a:buChar char="•"/>
            </a:pPr>
            <a:r>
              <a:rPr lang="en-US" sz="1600" dirty="0">
                <a:ea typeface="Geneva" pitchFamily="-105" charset="-128"/>
                <a:cs typeface="Geneva" pitchFamily="-105" charset="-128"/>
              </a:rPr>
              <a:t>In addition to the scalability and latency issues, </a:t>
            </a:r>
            <a:r>
              <a:rPr lang="en-US" sz="1600" dirty="0" smtClean="0">
                <a:ea typeface="Geneva" pitchFamily="-105" charset="-128"/>
                <a:cs typeface="Geneva" pitchFamily="-105" charset="-128"/>
              </a:rPr>
              <a:t>there is also the </a:t>
            </a:r>
            <a:r>
              <a:rPr lang="en-US" sz="1600" dirty="0">
                <a:ea typeface="Geneva" pitchFamily="-105" charset="-128"/>
                <a:cs typeface="Geneva" pitchFamily="-105" charset="-128"/>
              </a:rPr>
              <a:t>challenge of data </a:t>
            </a:r>
            <a:r>
              <a:rPr lang="en-US" sz="1600" dirty="0" smtClean="0">
                <a:ea typeface="Geneva" pitchFamily="-105" charset="-128"/>
                <a:cs typeface="Geneva" pitchFamily="-105" charset="-128"/>
              </a:rPr>
              <a:t>changing </a:t>
            </a:r>
            <a:r>
              <a:rPr lang="en-US" sz="1600" dirty="0">
                <a:ea typeface="Geneva" pitchFamily="-105" charset="-128"/>
                <a:cs typeface="Geneva" pitchFamily="-105" charset="-128"/>
              </a:rPr>
              <a:t>in nature. </a:t>
            </a:r>
            <a:endParaRPr lang="en-US" sz="1600" dirty="0" smtClean="0">
              <a:ea typeface="Geneva" pitchFamily="-105" charset="-128"/>
              <a:cs typeface="Geneva" pitchFamily="-105" charset="-128"/>
            </a:endParaRPr>
          </a:p>
          <a:p>
            <a:pPr marL="171450" lvl="1" indent="-171450">
              <a:buFont typeface="Arial" panose="020B0604020202020204" pitchFamily="34" charset="0"/>
              <a:buChar char="•"/>
            </a:pPr>
            <a:r>
              <a:rPr lang="en-US" sz="1600" dirty="0" smtClean="0">
                <a:ea typeface="Geneva" pitchFamily="-105" charset="-128"/>
                <a:cs typeface="Geneva" pitchFamily="-105" charset="-128"/>
              </a:rPr>
              <a:t>NoSQL can be used as a tool to process and analyze unstructured datasets</a:t>
            </a:r>
          </a:p>
          <a:p>
            <a:pPr marL="171450" lvl="1" indent="-171450">
              <a:buFont typeface="Arial" panose="020B0604020202020204" pitchFamily="34" charset="0"/>
              <a:buChar char="•"/>
            </a:pPr>
            <a:r>
              <a:rPr lang="en-US" sz="1600" dirty="0" smtClean="0">
                <a:ea typeface="Geneva" pitchFamily="-105" charset="-128"/>
                <a:cs typeface="Geneva" pitchFamily="-105" charset="-128"/>
              </a:rPr>
              <a:t>The main advantages of NoSQL include high scalability, dynamic schema, low latency and high performance</a:t>
            </a:r>
          </a:p>
        </p:txBody>
      </p:sp>
      <p:sp>
        <p:nvSpPr>
          <p:cNvPr id="13" name="Freeform 15"/>
          <p:cNvSpPr>
            <a:spLocks/>
          </p:cNvSpPr>
          <p:nvPr/>
        </p:nvSpPr>
        <p:spPr bwMode="auto">
          <a:xfrm>
            <a:off x="536783" y="1877059"/>
            <a:ext cx="1213672" cy="837776"/>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Title 3"/>
          <p:cNvSpPr txBox="1">
            <a:spLocks/>
          </p:cNvSpPr>
          <p:nvPr/>
        </p:nvSpPr>
        <p:spPr>
          <a:xfrm>
            <a:off x="461038" y="14744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sz="2400" dirty="0" smtClean="0"/>
          </a:p>
          <a:p>
            <a:r>
              <a:rPr lang="en-US" sz="2400" dirty="0" smtClean="0"/>
              <a:t>Course Conclusion</a:t>
            </a:r>
            <a:endParaRPr lang="en-US" sz="2400" dirty="0"/>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624805"/>
            <a:ext cx="1864632" cy="348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478251" y="2177387"/>
            <a:ext cx="1084439" cy="748569"/>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9428803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7"/>
          <p:cNvSpPr txBox="1">
            <a:spLocks/>
          </p:cNvSpPr>
          <p:nvPr/>
        </p:nvSpPr>
        <p:spPr>
          <a:xfrm>
            <a:off x="2299269" y="1195652"/>
            <a:ext cx="6663757" cy="3661048"/>
          </a:xfrm>
          <a:prstGeom prst="rect">
            <a:avLst/>
          </a:prstGeom>
          <a:noFill/>
          <a:ln>
            <a:noFill/>
          </a:ln>
        </p:spPr>
        <p:txBody>
          <a:bodyPr>
            <a:noAutofit/>
          </a:bodyPr>
          <a:lstStyle/>
          <a:p>
            <a:pPr marL="404813" indent="-404813" eaLnBrk="0" hangingPunct="0">
              <a:spcAft>
                <a:spcPts val="600"/>
              </a:spcAft>
              <a:buSzPct val="150000"/>
              <a:defRPr/>
            </a:pPr>
            <a:endParaRPr lang="en-US" sz="1400" dirty="0" smtClean="0"/>
          </a:p>
          <a:p>
            <a:pPr marL="404813" lvl="0" indent="-404813" eaLnBrk="0" hangingPunct="0">
              <a:spcAft>
                <a:spcPts val="600"/>
              </a:spcAft>
              <a:buSzPct val="150000"/>
              <a:buFont typeface="Wingdings" pitchFamily="2" charset="2"/>
              <a:buChar char="§"/>
              <a:defRPr/>
            </a:pPr>
            <a:endParaRPr lang="en-US" sz="1600" dirty="0" smtClean="0">
              <a:solidFill>
                <a:srgbClr val="484848"/>
              </a:solidFill>
              <a:ea typeface="Verdana" pitchFamily="34" charset="0"/>
              <a:cs typeface="Verdana" pitchFamily="34" charset="0"/>
            </a:endParaRPr>
          </a:p>
        </p:txBody>
      </p:sp>
      <p:cxnSp>
        <p:nvCxnSpPr>
          <p:cNvPr id="7" name="Straight Connector 6"/>
          <p:cNvCxnSpPr/>
          <p:nvPr/>
        </p:nvCxnSpPr>
        <p:spPr>
          <a:xfrm>
            <a:off x="2152460" y="5704416"/>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42934" y="101588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161" y="1087137"/>
            <a:ext cx="6333946" cy="3785652"/>
          </a:xfrm>
          <a:prstGeom prst="rect">
            <a:avLst/>
          </a:prstGeom>
          <a:noFill/>
        </p:spPr>
        <p:txBody>
          <a:bodyPr wrap="square" rtlCol="0">
            <a:spAutoFit/>
          </a:bodyPr>
          <a:lstStyle/>
          <a:p>
            <a:pPr marL="0" lvl="1"/>
            <a:r>
              <a:rPr lang="en-US" sz="1600" dirty="0" smtClean="0"/>
              <a:t>Please keep in mind the following points:</a:t>
            </a:r>
          </a:p>
          <a:p>
            <a:pPr marL="0" lvl="1"/>
            <a:endParaRPr lang="en-US" sz="1600" dirty="0" smtClean="0"/>
          </a:p>
          <a:p>
            <a:pPr marL="171450" lvl="1" indent="-171450">
              <a:buFont typeface="Arial" panose="020B0604020202020204" pitchFamily="34" charset="0"/>
              <a:buChar char="•"/>
            </a:pPr>
            <a:r>
              <a:rPr lang="en-US" sz="1600" dirty="0">
                <a:ea typeface="Geneva" pitchFamily="-105" charset="-128"/>
                <a:cs typeface="Geneva" pitchFamily="-105" charset="-128"/>
              </a:rPr>
              <a:t>Since NoSQL is still a new technology, there is not much expertise available which can pose some challenges depending on the business needs</a:t>
            </a:r>
          </a:p>
          <a:p>
            <a:pPr marL="171450" lvl="1" indent="-171450">
              <a:buFont typeface="Arial" panose="020B0604020202020204" pitchFamily="34" charset="0"/>
              <a:buChar char="•"/>
            </a:pPr>
            <a:r>
              <a:rPr lang="en-US" sz="1600" dirty="0">
                <a:ea typeface="Geneva" pitchFamily="-105" charset="-128"/>
              </a:rPr>
              <a:t>Data distribution principles for scaling out include </a:t>
            </a:r>
            <a:r>
              <a:rPr lang="en-US" sz="1600" dirty="0" err="1">
                <a:ea typeface="Geneva" pitchFamily="-105" charset="-128"/>
              </a:rPr>
              <a:t>Sharding</a:t>
            </a:r>
            <a:r>
              <a:rPr lang="en-US" sz="1600" dirty="0">
                <a:ea typeface="Geneva" pitchFamily="-105" charset="-128"/>
              </a:rPr>
              <a:t> and Replication</a:t>
            </a:r>
          </a:p>
          <a:p>
            <a:pPr marL="171450" lvl="1" indent="-171450">
              <a:buFont typeface="Arial" panose="020B0604020202020204" pitchFamily="34" charset="0"/>
              <a:buChar char="•"/>
            </a:pPr>
            <a:r>
              <a:rPr lang="en-US" sz="1600" dirty="0"/>
              <a:t>In a distributed system, managing consistency(C), availability(A) and partition toleration(P) is important, Eric Brewer put forth the CAP theorem which states that in any distributed system we can choose only two of consistency, availability or partition tolerance. </a:t>
            </a:r>
            <a:endParaRPr lang="en-US" sz="1600" dirty="0">
              <a:ea typeface="Geneva" pitchFamily="-105" charset="-128"/>
            </a:endParaRPr>
          </a:p>
          <a:p>
            <a:pPr marL="171450" lvl="1" indent="-171450">
              <a:buFont typeface="Arial" panose="020B0604020202020204" pitchFamily="34" charset="0"/>
              <a:buChar char="•"/>
            </a:pPr>
            <a:r>
              <a:rPr lang="en-US" sz="1600" dirty="0">
                <a:ea typeface="Geneva" pitchFamily="-105" charset="-128"/>
              </a:rPr>
              <a:t>In order to access the cluster servers, Linux is utilized as a platform and the user communicated with the cloud through Linux communicated with UNIX command</a:t>
            </a:r>
            <a:endParaRPr lang="en-US" sz="1600" dirty="0"/>
          </a:p>
          <a:p>
            <a:pPr marL="0" lvl="1"/>
            <a:endParaRPr lang="en-US" sz="1600" dirty="0"/>
          </a:p>
        </p:txBody>
      </p:sp>
      <p:sp>
        <p:nvSpPr>
          <p:cNvPr id="13" name="Freeform 15"/>
          <p:cNvSpPr>
            <a:spLocks/>
          </p:cNvSpPr>
          <p:nvPr/>
        </p:nvSpPr>
        <p:spPr bwMode="auto">
          <a:xfrm>
            <a:off x="536783" y="1877059"/>
            <a:ext cx="1213672" cy="837776"/>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Title 3"/>
          <p:cNvSpPr txBox="1">
            <a:spLocks/>
          </p:cNvSpPr>
          <p:nvPr/>
        </p:nvSpPr>
        <p:spPr>
          <a:xfrm>
            <a:off x="461038" y="14744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sz="2400" dirty="0" smtClean="0"/>
          </a:p>
          <a:p>
            <a:r>
              <a:rPr lang="en-US" sz="2400" dirty="0" smtClean="0"/>
              <a:t>Course Conclusion</a:t>
            </a:r>
            <a:endParaRPr lang="en-US" sz="2400" dirty="0"/>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624805"/>
            <a:ext cx="1864632" cy="348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478251" y="2177387"/>
            <a:ext cx="1084439" cy="748569"/>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5126824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Lab Week 1</a:t>
            </a:r>
            <a:endParaRPr lang="en-US" dirty="0"/>
          </a:p>
        </p:txBody>
      </p:sp>
    </p:spTree>
    <p:extLst>
      <p:ext uri="{BB962C8B-B14F-4D97-AF65-F5344CB8AC3E}">
        <p14:creationId xmlns:p14="http://schemas.microsoft.com/office/powerpoint/2010/main" val="16961403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Lab 1a: Setup of environment</a:t>
            </a:r>
          </a:p>
        </p:txBody>
      </p:sp>
    </p:spTree>
    <p:extLst>
      <p:ext uri="{BB962C8B-B14F-4D97-AF65-F5344CB8AC3E}">
        <p14:creationId xmlns:p14="http://schemas.microsoft.com/office/powerpoint/2010/main" val="733516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517525" lvl="2" indent="-285750">
              <a:buFont typeface="Wingdings" panose="05000000000000000000" pitchFamily="2" charset="2"/>
              <a:buChar char="Ø"/>
            </a:pPr>
            <a:r>
              <a:rPr lang="en-US" sz="2200" dirty="0" smtClean="0">
                <a:latin typeface="+mn-lt"/>
                <a:cs typeface="+mn-cs"/>
              </a:rPr>
              <a:t>For the labs in this training we will use one common use case, based on a couple of thousands of blog posts, comments and responses, downloaded from </a:t>
            </a:r>
            <a:r>
              <a:rPr lang="en-US" sz="2200" dirty="0" smtClean="0">
                <a:latin typeface="+mn-lt"/>
                <a:cs typeface="+mn-cs"/>
                <a:hlinkClick r:id="rId2"/>
              </a:rPr>
              <a:t>www.stackexchange.com</a:t>
            </a:r>
            <a:r>
              <a:rPr lang="en-US" sz="2200" dirty="0" smtClean="0">
                <a:latin typeface="+mn-lt"/>
                <a:cs typeface="+mn-cs"/>
              </a:rPr>
              <a:t>.</a:t>
            </a:r>
          </a:p>
          <a:p>
            <a:pPr marL="517525" lvl="2" indent="-285750">
              <a:buFont typeface="Wingdings" panose="05000000000000000000" pitchFamily="2" charset="2"/>
              <a:buChar char="Ø"/>
            </a:pPr>
            <a:r>
              <a:rPr lang="en-US" sz="2200" dirty="0" smtClean="0">
                <a:latin typeface="+mn-lt"/>
                <a:cs typeface="+mn-cs"/>
              </a:rPr>
              <a:t>All labs use the same model:</a:t>
            </a:r>
          </a:p>
          <a:p>
            <a:pPr marL="742950" lvl="3" indent="-285750">
              <a:buFont typeface="Wingdings" panose="05000000000000000000" pitchFamily="2" charset="2"/>
              <a:buChar char="Ø"/>
            </a:pPr>
            <a:r>
              <a:rPr lang="en-US" dirty="0" smtClean="0">
                <a:latin typeface="+mn-lt"/>
                <a:cs typeface="+mn-cs"/>
              </a:rPr>
              <a:t>A simple web app is running in node.js (</a:t>
            </a:r>
            <a:r>
              <a:rPr lang="en-US" dirty="0" err="1" smtClean="0">
                <a:latin typeface="+mn-lt"/>
                <a:cs typeface="+mn-cs"/>
              </a:rPr>
              <a:t>javascript</a:t>
            </a:r>
            <a:r>
              <a:rPr lang="en-US" dirty="0" smtClean="0">
                <a:latin typeface="+mn-lt"/>
                <a:cs typeface="+mn-cs"/>
              </a:rPr>
              <a:t> on the server)</a:t>
            </a:r>
          </a:p>
          <a:p>
            <a:pPr marL="742950" lvl="3" indent="-285750">
              <a:buFont typeface="Wingdings" panose="05000000000000000000" pitchFamily="2" charset="2"/>
              <a:buChar char="Ø"/>
            </a:pPr>
            <a:r>
              <a:rPr lang="en-US" dirty="0" smtClean="0">
                <a:latin typeface="+mn-lt"/>
                <a:cs typeface="+mn-cs"/>
              </a:rPr>
              <a:t>You can view this web app in your browser on </a:t>
            </a:r>
            <a:r>
              <a:rPr lang="en-US" dirty="0" smtClean="0">
                <a:latin typeface="+mn-lt"/>
                <a:cs typeface="+mn-cs"/>
                <a:hlinkClick r:id="rId3"/>
              </a:rPr>
              <a:t>http://localhost:3000/</a:t>
            </a:r>
            <a:r>
              <a:rPr lang="en-US" dirty="0" smtClean="0">
                <a:latin typeface="+mn-lt"/>
                <a:cs typeface="+mn-cs"/>
              </a:rPr>
              <a:t> </a:t>
            </a:r>
          </a:p>
          <a:p>
            <a:pPr marL="742950" lvl="3" indent="-285750">
              <a:buFont typeface="Wingdings" panose="05000000000000000000" pitchFamily="2" charset="2"/>
              <a:buChar char="Ø"/>
            </a:pPr>
            <a:r>
              <a:rPr lang="en-US" dirty="0" smtClean="0">
                <a:latin typeface="+mn-lt"/>
                <a:cs typeface="+mn-cs"/>
              </a:rPr>
              <a:t>Node.js runs a database driver that connects to the database, that runs locally on your workstation</a:t>
            </a:r>
          </a:p>
          <a:p>
            <a:pPr marL="742950" lvl="3" indent="-285750">
              <a:buFont typeface="Wingdings" panose="05000000000000000000" pitchFamily="2" charset="2"/>
              <a:buChar char="Ø"/>
            </a:pPr>
            <a:r>
              <a:rPr lang="en-US" dirty="0" smtClean="0">
                <a:latin typeface="+mn-lt"/>
                <a:cs typeface="+mn-cs"/>
              </a:rPr>
              <a:t>All components are installed locally in your Windows 7 environment</a:t>
            </a:r>
            <a:endParaRPr lang="en-US" dirty="0"/>
          </a:p>
        </p:txBody>
      </p:sp>
      <p:sp>
        <p:nvSpPr>
          <p:cNvPr id="3" name="Title 2"/>
          <p:cNvSpPr>
            <a:spLocks noGrp="1"/>
          </p:cNvSpPr>
          <p:nvPr>
            <p:ph type="title"/>
          </p:nvPr>
        </p:nvSpPr>
        <p:spPr/>
        <p:txBody>
          <a:bodyPr/>
          <a:lstStyle/>
          <a:p>
            <a:r>
              <a:rPr lang="en-US" dirty="0" smtClean="0"/>
              <a:t>Lab Exercise – General structure</a:t>
            </a:r>
            <a:endParaRPr lang="en-US" dirty="0"/>
          </a:p>
        </p:txBody>
      </p:sp>
      <p:sp>
        <p:nvSpPr>
          <p:cNvPr id="4" name="Flowchart: Magnetic Disk 3"/>
          <p:cNvSpPr/>
          <p:nvPr/>
        </p:nvSpPr>
        <p:spPr>
          <a:xfrm>
            <a:off x="6467061" y="4548968"/>
            <a:ext cx="1457739" cy="901147"/>
          </a:xfrm>
          <a:prstGeom prst="flowChartMagneticDisk">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en-US" sz="1200" dirty="0" smtClean="0">
                <a:solidFill>
                  <a:schemeClr val="tx1"/>
                </a:solidFill>
              </a:rPr>
              <a:t>database</a:t>
            </a:r>
            <a:endParaRPr lang="en-US" sz="1200" dirty="0">
              <a:solidFill>
                <a:schemeClr val="tx1"/>
              </a:solidFill>
            </a:endParaRPr>
          </a:p>
        </p:txBody>
      </p:sp>
      <p:sp>
        <p:nvSpPr>
          <p:cNvPr id="5" name="Rectangle 4"/>
          <p:cNvSpPr/>
          <p:nvPr/>
        </p:nvSpPr>
        <p:spPr>
          <a:xfrm>
            <a:off x="3539613" y="4489333"/>
            <a:ext cx="1946787" cy="1020417"/>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t" anchorCtr="0" forceAA="0" compatLnSpc="1">
            <a:prstTxWarp prst="textNoShape">
              <a:avLst/>
            </a:prstTxWarp>
            <a:noAutofit/>
          </a:bodyPr>
          <a:lstStyle/>
          <a:p>
            <a:pPr algn="ctr"/>
            <a:r>
              <a:rPr lang="en-US" sz="1200" dirty="0">
                <a:solidFill>
                  <a:schemeClr val="tx1"/>
                </a:solidFill>
              </a:rPr>
              <a:t>n</a:t>
            </a:r>
            <a:r>
              <a:rPr lang="en-US" sz="1200" dirty="0" smtClean="0">
                <a:solidFill>
                  <a:schemeClr val="tx1"/>
                </a:solidFill>
              </a:rPr>
              <a:t>ode.js</a:t>
            </a:r>
            <a:endParaRPr lang="en-US" sz="1200" dirty="0">
              <a:solidFill>
                <a:schemeClr val="tx1"/>
              </a:solidFill>
            </a:endParaRPr>
          </a:p>
        </p:txBody>
      </p:sp>
      <p:sp>
        <p:nvSpPr>
          <p:cNvPr id="6" name="Rectangle 5"/>
          <p:cNvSpPr/>
          <p:nvPr/>
        </p:nvSpPr>
        <p:spPr>
          <a:xfrm>
            <a:off x="4642322" y="4744437"/>
            <a:ext cx="748748" cy="510209"/>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US" sz="1200" dirty="0" smtClean="0">
                <a:solidFill>
                  <a:schemeClr val="tx1"/>
                </a:solidFill>
              </a:rPr>
              <a:t>node.js</a:t>
            </a:r>
          </a:p>
          <a:p>
            <a:pPr algn="ctr"/>
            <a:r>
              <a:rPr lang="en-US" sz="1200" dirty="0" err="1">
                <a:solidFill>
                  <a:schemeClr val="tx1"/>
                </a:solidFill>
              </a:rPr>
              <a:t>d</a:t>
            </a:r>
            <a:r>
              <a:rPr lang="en-US" sz="1200" dirty="0" err="1" smtClean="0">
                <a:solidFill>
                  <a:schemeClr val="tx1"/>
                </a:solidFill>
              </a:rPr>
              <a:t>b</a:t>
            </a:r>
            <a:r>
              <a:rPr lang="en-US" sz="1200" dirty="0" smtClean="0">
                <a:solidFill>
                  <a:schemeClr val="tx1"/>
                </a:solidFill>
              </a:rPr>
              <a:t> driver</a:t>
            </a:r>
            <a:endParaRPr lang="en-US" sz="1200" dirty="0">
              <a:solidFill>
                <a:schemeClr val="tx1"/>
              </a:solidFill>
            </a:endParaRPr>
          </a:p>
        </p:txBody>
      </p:sp>
      <p:sp>
        <p:nvSpPr>
          <p:cNvPr id="7" name="Rectangle 6"/>
          <p:cNvSpPr/>
          <p:nvPr/>
        </p:nvSpPr>
        <p:spPr>
          <a:xfrm>
            <a:off x="1468961" y="4489333"/>
            <a:ext cx="1086464" cy="1020417"/>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en-US" sz="1200" dirty="0">
                <a:solidFill>
                  <a:schemeClr val="tx1"/>
                </a:solidFill>
              </a:rPr>
              <a:t>browser</a:t>
            </a:r>
          </a:p>
        </p:txBody>
      </p:sp>
      <p:sp>
        <p:nvSpPr>
          <p:cNvPr id="8" name="Rectangle 7"/>
          <p:cNvSpPr/>
          <p:nvPr/>
        </p:nvSpPr>
        <p:spPr>
          <a:xfrm>
            <a:off x="3616881" y="4744437"/>
            <a:ext cx="885331" cy="510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US" sz="1200" dirty="0" smtClean="0">
                <a:solidFill>
                  <a:schemeClr val="tx1"/>
                </a:solidFill>
              </a:rPr>
              <a:t>Web application</a:t>
            </a:r>
            <a:endParaRPr lang="en-US" sz="1200" dirty="0">
              <a:solidFill>
                <a:schemeClr val="tx1"/>
              </a:solidFill>
            </a:endParaRPr>
          </a:p>
        </p:txBody>
      </p:sp>
      <p:cxnSp>
        <p:nvCxnSpPr>
          <p:cNvPr id="10" name="Straight Arrow Connector 9"/>
          <p:cNvCxnSpPr/>
          <p:nvPr/>
        </p:nvCxnSpPr>
        <p:spPr>
          <a:xfrm>
            <a:off x="2555425" y="4997964"/>
            <a:ext cx="984188" cy="3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481483" y="4996387"/>
            <a:ext cx="984188" cy="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438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4351209"/>
          </a:xfrm>
        </p:spPr>
        <p:txBody>
          <a:bodyPr>
            <a:normAutofit/>
          </a:bodyPr>
          <a:lstStyle/>
          <a:p>
            <a:pPr>
              <a:buFont typeface="Wingdings" panose="05000000000000000000" pitchFamily="2" charset="2"/>
              <a:buChar char="Ø"/>
            </a:pPr>
            <a:r>
              <a:rPr lang="en-US" dirty="0" smtClean="0"/>
              <a:t>The applications for the labs run in node.js</a:t>
            </a:r>
          </a:p>
          <a:p>
            <a:pPr>
              <a:buFont typeface="Wingdings" panose="05000000000000000000" pitchFamily="2" charset="2"/>
              <a:buChar char="Ø"/>
            </a:pPr>
            <a:r>
              <a:rPr lang="en-US" dirty="0" smtClean="0"/>
              <a:t>Node.js is an execution platform for </a:t>
            </a:r>
            <a:r>
              <a:rPr lang="en-US" dirty="0" err="1" smtClean="0"/>
              <a:t>javascript</a:t>
            </a:r>
            <a:r>
              <a:rPr lang="en-US" dirty="0" smtClean="0"/>
              <a:t> code</a:t>
            </a:r>
          </a:p>
          <a:p>
            <a:pPr>
              <a:buFont typeface="Wingdings" panose="05000000000000000000" pitchFamily="2" charset="2"/>
              <a:buChar char="Ø"/>
            </a:pPr>
            <a:r>
              <a:rPr lang="en-US" dirty="0" smtClean="0"/>
              <a:t>Based on Google’s </a:t>
            </a:r>
            <a:r>
              <a:rPr lang="en-US" dirty="0" err="1" smtClean="0"/>
              <a:t>javascript</a:t>
            </a:r>
            <a:r>
              <a:rPr lang="en-US" dirty="0" smtClean="0"/>
              <a:t> engine inside Chrome, ‘V8’</a:t>
            </a:r>
          </a:p>
          <a:p>
            <a:pPr>
              <a:buFont typeface="Wingdings" panose="05000000000000000000" pitchFamily="2" charset="2"/>
              <a:buChar char="Ø"/>
            </a:pPr>
            <a:r>
              <a:rPr lang="en-US" dirty="0" smtClean="0"/>
              <a:t>This V8 has been taken out of the browser context, and a new server context has been wrapped around it, resulting in node.js</a:t>
            </a:r>
          </a:p>
          <a:p>
            <a:pPr>
              <a:buFont typeface="Wingdings" panose="05000000000000000000" pitchFamily="2" charset="2"/>
              <a:buChar char="Ø"/>
            </a:pPr>
            <a:r>
              <a:rPr lang="en-US" dirty="0" smtClean="0"/>
              <a:t>Node.js drivers are available for all the databases covered in this course</a:t>
            </a:r>
          </a:p>
          <a:p>
            <a:pPr marL="225425" lvl="1" indent="0">
              <a:buNone/>
            </a:pPr>
            <a:endParaRPr lang="en-US" dirty="0"/>
          </a:p>
        </p:txBody>
      </p:sp>
      <p:sp>
        <p:nvSpPr>
          <p:cNvPr id="3" name="Title 2"/>
          <p:cNvSpPr>
            <a:spLocks noGrp="1"/>
          </p:cNvSpPr>
          <p:nvPr>
            <p:ph type="title"/>
          </p:nvPr>
        </p:nvSpPr>
        <p:spPr/>
        <p:txBody>
          <a:bodyPr/>
          <a:lstStyle/>
          <a:p>
            <a:r>
              <a:rPr lang="en-US" dirty="0" smtClean="0"/>
              <a:t>Lab Exercise – node.js = </a:t>
            </a:r>
            <a:r>
              <a:rPr lang="en-US" dirty="0" err="1" smtClean="0"/>
              <a:t>javascript</a:t>
            </a:r>
            <a:r>
              <a:rPr lang="en-US" dirty="0" smtClean="0"/>
              <a:t> on the server</a:t>
            </a:r>
            <a:endParaRPr lang="en-US" dirty="0"/>
          </a:p>
        </p:txBody>
      </p:sp>
    </p:spTree>
    <p:extLst>
      <p:ext uri="{BB962C8B-B14F-4D97-AF65-F5344CB8AC3E}">
        <p14:creationId xmlns:p14="http://schemas.microsoft.com/office/powerpoint/2010/main" val="354984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a:bodyPr>
          <a:lstStyle/>
          <a:p>
            <a:pPr>
              <a:buFont typeface="Wingdings" panose="05000000000000000000" pitchFamily="2" charset="2"/>
              <a:buChar char="Ø"/>
            </a:pPr>
            <a:r>
              <a:rPr lang="en-US" dirty="0" smtClean="0"/>
              <a:t>Students are expected to have a basic background in programming</a:t>
            </a:r>
          </a:p>
          <a:p>
            <a:pPr lvl="1">
              <a:buFont typeface="Wingdings" panose="05000000000000000000" pitchFamily="2" charset="2"/>
              <a:buChar char="Ø"/>
            </a:pPr>
            <a:r>
              <a:rPr lang="en-US" dirty="0" smtClean="0"/>
              <a:t>If you don’t know </a:t>
            </a:r>
            <a:r>
              <a:rPr lang="en-US" dirty="0" err="1" smtClean="0"/>
              <a:t>javascript</a:t>
            </a:r>
            <a:r>
              <a:rPr lang="en-US" dirty="0" smtClean="0"/>
              <a:t>, give it a try, it’s a fairly easy language to grasp</a:t>
            </a:r>
          </a:p>
          <a:p>
            <a:pPr lvl="1">
              <a:buFont typeface="Wingdings" panose="05000000000000000000" pitchFamily="2" charset="2"/>
              <a:buChar char="Ø"/>
            </a:pPr>
            <a:r>
              <a:rPr lang="en-US" dirty="0" smtClean="0"/>
              <a:t>For each lab, study the code of the application</a:t>
            </a:r>
          </a:p>
          <a:p>
            <a:pPr lvl="1">
              <a:buFont typeface="Wingdings" panose="05000000000000000000" pitchFamily="2" charset="2"/>
              <a:buChar char="Ø"/>
            </a:pPr>
            <a:r>
              <a:rPr lang="en-US" dirty="0" smtClean="0"/>
              <a:t>The main concepts used in </a:t>
            </a:r>
            <a:r>
              <a:rPr lang="en-US" dirty="0" err="1" smtClean="0"/>
              <a:t>javascript</a:t>
            </a:r>
            <a:r>
              <a:rPr lang="en-US" dirty="0" smtClean="0"/>
              <a:t> in these labs are:</a:t>
            </a:r>
          </a:p>
          <a:p>
            <a:pPr lvl="2">
              <a:buFont typeface="Wingdings" panose="05000000000000000000" pitchFamily="2" charset="2"/>
              <a:buChar char="Ø"/>
            </a:pPr>
            <a:r>
              <a:rPr lang="en-US" dirty="0" smtClean="0"/>
              <a:t>Express, a simple http server for node.js</a:t>
            </a:r>
          </a:p>
          <a:p>
            <a:pPr lvl="2">
              <a:buFont typeface="Wingdings" panose="05000000000000000000" pitchFamily="2" charset="2"/>
              <a:buChar char="Ø"/>
            </a:pPr>
            <a:r>
              <a:rPr lang="en-US" dirty="0" smtClean="0"/>
              <a:t>JSON, </a:t>
            </a:r>
            <a:r>
              <a:rPr lang="en-US" dirty="0" err="1" smtClean="0"/>
              <a:t>javascript</a:t>
            </a:r>
            <a:r>
              <a:rPr lang="en-US" dirty="0" smtClean="0"/>
              <a:t> object notation. See </a:t>
            </a:r>
            <a:r>
              <a:rPr lang="en-US" dirty="0" smtClean="0">
                <a:hlinkClick r:id="rId3"/>
              </a:rPr>
              <a:t>http://www.json.org</a:t>
            </a:r>
            <a:r>
              <a:rPr lang="en-US" dirty="0" smtClean="0"/>
              <a:t> for specs</a:t>
            </a:r>
          </a:p>
          <a:p>
            <a:pPr lvl="2">
              <a:buFont typeface="Wingdings" panose="05000000000000000000" pitchFamily="2" charset="2"/>
              <a:buChar char="Ø"/>
            </a:pPr>
            <a:r>
              <a:rPr lang="en-US" dirty="0" smtClean="0"/>
              <a:t>Callbacks and the event loop.</a:t>
            </a:r>
          </a:p>
          <a:p>
            <a:pPr lvl="1">
              <a:buFont typeface="Wingdings" panose="05000000000000000000" pitchFamily="2" charset="2"/>
              <a:buChar char="Ø"/>
            </a:pPr>
            <a:r>
              <a:rPr lang="en-US" dirty="0" smtClean="0"/>
              <a:t>If you are not comfortable on these topics, take time to study them, there are plenty of good videos available on YouTube.</a:t>
            </a:r>
          </a:p>
          <a:p>
            <a:pPr marL="225425" lvl="1" indent="0">
              <a:buNone/>
            </a:pPr>
            <a:endParaRPr lang="en-US" dirty="0"/>
          </a:p>
        </p:txBody>
      </p:sp>
      <p:sp>
        <p:nvSpPr>
          <p:cNvPr id="3" name="Title 2"/>
          <p:cNvSpPr>
            <a:spLocks noGrp="1"/>
          </p:cNvSpPr>
          <p:nvPr>
            <p:ph type="title"/>
          </p:nvPr>
        </p:nvSpPr>
        <p:spPr/>
        <p:txBody>
          <a:bodyPr/>
          <a:lstStyle/>
          <a:p>
            <a:r>
              <a:rPr lang="en-US" dirty="0" smtClean="0"/>
              <a:t>Lab Exercise – use of </a:t>
            </a:r>
            <a:r>
              <a:rPr lang="en-US" dirty="0" err="1" smtClean="0"/>
              <a:t>javascript</a:t>
            </a:r>
            <a:endParaRPr lang="en-US" dirty="0"/>
          </a:p>
        </p:txBody>
      </p:sp>
    </p:spTree>
    <p:extLst>
      <p:ext uri="{BB962C8B-B14F-4D97-AF65-F5344CB8AC3E}">
        <p14:creationId xmlns:p14="http://schemas.microsoft.com/office/powerpoint/2010/main" val="452993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3269367"/>
          </a:xfrm>
        </p:spPr>
        <p:txBody>
          <a:bodyPr>
            <a:normAutofit fontScale="92500" lnSpcReduction="20000"/>
          </a:bodyPr>
          <a:lstStyle/>
          <a:p>
            <a:pPr>
              <a:buFont typeface="Wingdings" panose="05000000000000000000" pitchFamily="2" charset="2"/>
              <a:buChar char="Ø"/>
            </a:pPr>
            <a:r>
              <a:rPr lang="en-US" dirty="0" smtClean="0"/>
              <a:t>For lab 1a instructions are provided to install</a:t>
            </a:r>
          </a:p>
          <a:p>
            <a:pPr lvl="1">
              <a:buFont typeface="Wingdings" panose="05000000000000000000" pitchFamily="2" charset="2"/>
              <a:buChar char="Ø"/>
            </a:pPr>
            <a:r>
              <a:rPr lang="en-US" dirty="0" smtClean="0"/>
              <a:t>Node.js</a:t>
            </a:r>
          </a:p>
          <a:p>
            <a:pPr lvl="1">
              <a:buFont typeface="Wingdings" panose="05000000000000000000" pitchFamily="2" charset="2"/>
              <a:buChar char="Ø"/>
            </a:pPr>
            <a:r>
              <a:rPr lang="en-US" dirty="0" smtClean="0"/>
              <a:t>Microsoft Visual Studio Code as editor for the </a:t>
            </a:r>
            <a:r>
              <a:rPr lang="en-US" dirty="0" err="1" smtClean="0"/>
              <a:t>javascript</a:t>
            </a:r>
            <a:r>
              <a:rPr lang="en-US" dirty="0" smtClean="0"/>
              <a:t> code of the application</a:t>
            </a:r>
          </a:p>
          <a:p>
            <a:pPr lvl="1">
              <a:buFont typeface="Wingdings" panose="05000000000000000000" pitchFamily="2" charset="2"/>
              <a:buChar char="Ø"/>
            </a:pPr>
            <a:r>
              <a:rPr lang="en-US" dirty="0" err="1" smtClean="0"/>
              <a:t>Git</a:t>
            </a:r>
            <a:r>
              <a:rPr lang="en-US" dirty="0" smtClean="0"/>
              <a:t> Bash for a command line interface that you might find easier to use compared to Windows’ own CMD.exe</a:t>
            </a:r>
          </a:p>
          <a:p>
            <a:pPr>
              <a:buFont typeface="Wingdings" panose="05000000000000000000" pitchFamily="2" charset="2"/>
              <a:buChar char="Ø"/>
            </a:pPr>
            <a:r>
              <a:rPr lang="en-US" dirty="0" smtClean="0"/>
              <a:t>Some simple hello world assignments test if installation was successful. </a:t>
            </a:r>
          </a:p>
          <a:p>
            <a:pPr>
              <a:buFont typeface="Wingdings" panose="05000000000000000000" pitchFamily="2" charset="2"/>
              <a:buChar char="Ø"/>
            </a:pPr>
            <a:r>
              <a:rPr lang="en-US" dirty="0" smtClean="0"/>
              <a:t>Installers for the databases will be provided in next labs</a:t>
            </a:r>
            <a:endParaRPr lang="en-US" dirty="0"/>
          </a:p>
        </p:txBody>
      </p:sp>
      <p:sp>
        <p:nvSpPr>
          <p:cNvPr id="3" name="Title 2"/>
          <p:cNvSpPr>
            <a:spLocks noGrp="1"/>
          </p:cNvSpPr>
          <p:nvPr>
            <p:ph type="title"/>
          </p:nvPr>
        </p:nvSpPr>
        <p:spPr/>
        <p:txBody>
          <a:bodyPr/>
          <a:lstStyle/>
          <a:p>
            <a:r>
              <a:rPr lang="en-US" dirty="0" smtClean="0"/>
              <a:t>Lab Exercise – lab 1a: Environment setup</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3426" y="4595182"/>
            <a:ext cx="1549304" cy="77465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9407" y="4466342"/>
            <a:ext cx="1032334" cy="103233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3093" y="4546535"/>
            <a:ext cx="915902" cy="915902"/>
          </a:xfrm>
          <a:prstGeom prst="rect">
            <a:avLst/>
          </a:prstGeom>
        </p:spPr>
      </p:pic>
    </p:spTree>
    <p:extLst>
      <p:ext uri="{BB962C8B-B14F-4D97-AF65-F5344CB8AC3E}">
        <p14:creationId xmlns:p14="http://schemas.microsoft.com/office/powerpoint/2010/main" val="1337434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Are in your course folder as a separate Word Document</a:t>
            </a:r>
            <a:endParaRPr lang="en-US" dirty="0"/>
          </a:p>
        </p:txBody>
      </p:sp>
      <p:sp>
        <p:nvSpPr>
          <p:cNvPr id="3" name="Title 2"/>
          <p:cNvSpPr>
            <a:spLocks noGrp="1"/>
          </p:cNvSpPr>
          <p:nvPr>
            <p:ph type="title"/>
          </p:nvPr>
        </p:nvSpPr>
        <p:spPr/>
        <p:txBody>
          <a:bodyPr/>
          <a:lstStyle/>
          <a:p>
            <a:r>
              <a:rPr lang="en-US" dirty="0" smtClean="0"/>
              <a:t>Lab Documents</a:t>
            </a:r>
            <a:endParaRPr lang="en-US" dirty="0"/>
          </a:p>
        </p:txBody>
      </p:sp>
    </p:spTree>
    <p:extLst>
      <p:ext uri="{BB962C8B-B14F-4D97-AF65-F5344CB8AC3E}">
        <p14:creationId xmlns:p14="http://schemas.microsoft.com/office/powerpoint/2010/main" val="2301462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Lab 1b: A simple node.js application</a:t>
            </a:r>
          </a:p>
        </p:txBody>
      </p:sp>
    </p:spTree>
    <p:extLst>
      <p:ext uri="{BB962C8B-B14F-4D97-AF65-F5344CB8AC3E}">
        <p14:creationId xmlns:p14="http://schemas.microsoft.com/office/powerpoint/2010/main" val="1369465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Module 1: Introduction</a:t>
            </a:r>
            <a:endParaRPr lang="en-US" dirty="0"/>
          </a:p>
        </p:txBody>
      </p:sp>
    </p:spTree>
    <p:extLst>
      <p:ext uri="{BB962C8B-B14F-4D97-AF65-F5344CB8AC3E}">
        <p14:creationId xmlns:p14="http://schemas.microsoft.com/office/powerpoint/2010/main" val="20438223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pPr>
              <a:buFont typeface="Wingdings" panose="05000000000000000000" pitchFamily="2" charset="2"/>
              <a:buChar char="Ø"/>
            </a:pPr>
            <a:r>
              <a:rPr lang="en-US" dirty="0" smtClean="0"/>
              <a:t>Lab 1b explores a very simple Express application that uses a simulated database</a:t>
            </a:r>
          </a:p>
          <a:p>
            <a:pPr lvl="2">
              <a:buFont typeface="Wingdings" panose="05000000000000000000" pitchFamily="2" charset="2"/>
              <a:buChar char="Ø"/>
            </a:pPr>
            <a:r>
              <a:rPr lang="en-US" dirty="0" smtClean="0"/>
              <a:t>All following labs will use an application, the application for this week is the simplest one.</a:t>
            </a:r>
          </a:p>
          <a:p>
            <a:pPr lvl="2">
              <a:buFont typeface="Wingdings" panose="05000000000000000000" pitchFamily="2" charset="2"/>
              <a:buChar char="Ø"/>
            </a:pPr>
            <a:r>
              <a:rPr lang="en-US" dirty="0" smtClean="0"/>
              <a:t>Real databases will be introduced in the next labs</a:t>
            </a:r>
          </a:p>
          <a:p>
            <a:pPr lvl="2">
              <a:buFont typeface="Wingdings" panose="05000000000000000000" pitchFamily="2" charset="2"/>
              <a:buChar char="Ø"/>
            </a:pPr>
            <a:r>
              <a:rPr lang="en-US" dirty="0" smtClean="0"/>
              <a:t>The app shows the general structure and the use of JSON</a:t>
            </a:r>
          </a:p>
          <a:p>
            <a:pPr>
              <a:buFont typeface="Wingdings" panose="05000000000000000000" pitchFamily="2" charset="2"/>
              <a:buChar char="Ø"/>
            </a:pPr>
            <a:r>
              <a:rPr lang="en-US" dirty="0" smtClean="0"/>
              <a:t>The application is built based on a demo that is available on </a:t>
            </a:r>
            <a:r>
              <a:rPr lang="en-US" dirty="0" smtClean="0">
                <a:hlinkClick r:id="rId3"/>
              </a:rPr>
              <a:t>YouTube</a:t>
            </a:r>
            <a:r>
              <a:rPr lang="en-US" dirty="0" smtClean="0"/>
              <a:t>. This 40 min. video is recommended material</a:t>
            </a:r>
          </a:p>
          <a:p>
            <a:pPr>
              <a:buFont typeface="Wingdings" panose="05000000000000000000" pitchFamily="2" charset="2"/>
              <a:buChar char="Ø"/>
            </a:pPr>
            <a:r>
              <a:rPr lang="en-US" dirty="0" smtClean="0"/>
              <a:t>The lab instructions will sometimes ask to make screenshots or provide other proof of your work.</a:t>
            </a:r>
          </a:p>
          <a:p>
            <a:pPr lvl="1">
              <a:buFont typeface="Wingdings" panose="05000000000000000000" pitchFamily="2" charset="2"/>
              <a:buChar char="Ø"/>
            </a:pPr>
            <a:r>
              <a:rPr lang="en-US" dirty="0" smtClean="0"/>
              <a:t>Be sure to upload this material via the desire2learn training portal, </a:t>
            </a:r>
            <a:r>
              <a:rPr lang="en-US" b="1" dirty="0" smtClean="0"/>
              <a:t>otherwise you won’t get credit for the course</a:t>
            </a:r>
          </a:p>
          <a:p>
            <a:pPr marL="225425" lvl="1" indent="0">
              <a:buNone/>
            </a:pPr>
            <a:endParaRPr lang="en-US" dirty="0"/>
          </a:p>
        </p:txBody>
      </p:sp>
      <p:sp>
        <p:nvSpPr>
          <p:cNvPr id="3" name="Title 2"/>
          <p:cNvSpPr>
            <a:spLocks noGrp="1"/>
          </p:cNvSpPr>
          <p:nvPr>
            <p:ph type="title"/>
          </p:nvPr>
        </p:nvSpPr>
        <p:spPr/>
        <p:txBody>
          <a:bodyPr/>
          <a:lstStyle/>
          <a:p>
            <a:r>
              <a:rPr lang="en-US" dirty="0" smtClean="0"/>
              <a:t>Lab Exercise – Lab 1b: a simple node.js application</a:t>
            </a:r>
            <a:endParaRPr lang="en-US" dirty="0"/>
          </a:p>
        </p:txBody>
      </p:sp>
    </p:spTree>
    <p:extLst>
      <p:ext uri="{BB962C8B-B14F-4D97-AF65-F5344CB8AC3E}">
        <p14:creationId xmlns:p14="http://schemas.microsoft.com/office/powerpoint/2010/main" val="145552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Are in your course folder as a separate Word Document</a:t>
            </a:r>
            <a:endParaRPr lang="en-US" dirty="0"/>
          </a:p>
        </p:txBody>
      </p:sp>
      <p:sp>
        <p:nvSpPr>
          <p:cNvPr id="3" name="Title 2"/>
          <p:cNvSpPr>
            <a:spLocks noGrp="1"/>
          </p:cNvSpPr>
          <p:nvPr>
            <p:ph type="title"/>
          </p:nvPr>
        </p:nvSpPr>
        <p:spPr/>
        <p:txBody>
          <a:bodyPr/>
          <a:lstStyle/>
          <a:p>
            <a:r>
              <a:rPr lang="en-US" dirty="0" smtClean="0"/>
              <a:t>Lab Documents</a:t>
            </a:r>
            <a:endParaRPr lang="en-US" dirty="0"/>
          </a:p>
        </p:txBody>
      </p:sp>
    </p:spTree>
    <p:extLst>
      <p:ext uri="{BB962C8B-B14F-4D97-AF65-F5344CB8AC3E}">
        <p14:creationId xmlns:p14="http://schemas.microsoft.com/office/powerpoint/2010/main" val="240647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dirty="0" smtClean="0"/>
              <a:t>A Little Housekeeping…</a:t>
            </a:r>
            <a:endParaRPr lang="en-US" i="1" dirty="0"/>
          </a:p>
        </p:txBody>
      </p:sp>
    </p:spTree>
    <p:extLst>
      <p:ext uri="{BB962C8B-B14F-4D97-AF65-F5344CB8AC3E}">
        <p14:creationId xmlns:p14="http://schemas.microsoft.com/office/powerpoint/2010/main" val="15859974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152460" y="540379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42934" y="102057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 name="Freeform 15"/>
          <p:cNvSpPr>
            <a:spLocks/>
          </p:cNvSpPr>
          <p:nvPr/>
        </p:nvSpPr>
        <p:spPr bwMode="auto">
          <a:xfrm>
            <a:off x="536783" y="1877059"/>
            <a:ext cx="1213672" cy="837776"/>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Title 3"/>
          <p:cNvSpPr txBox="1">
            <a:spLocks/>
          </p:cNvSpPr>
          <p:nvPr/>
        </p:nvSpPr>
        <p:spPr>
          <a:xfrm>
            <a:off x="461038" y="14744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sz="2400" dirty="0" smtClean="0"/>
          </a:p>
          <a:p>
            <a:r>
              <a:rPr lang="en-US" sz="2400" dirty="0" smtClean="0"/>
              <a:t>Course Feedback</a:t>
            </a:r>
            <a:endParaRPr lang="en-US" sz="2400" dirty="0"/>
          </a:p>
        </p:txBody>
      </p:sp>
      <p:sp>
        <p:nvSpPr>
          <p:cNvPr id="14" name="TextBox 13"/>
          <p:cNvSpPr txBox="1"/>
          <p:nvPr/>
        </p:nvSpPr>
        <p:spPr>
          <a:xfrm>
            <a:off x="2148840" y="2702560"/>
            <a:ext cx="6078071" cy="584775"/>
          </a:xfrm>
          <a:prstGeom prst="rect">
            <a:avLst/>
          </a:prstGeom>
          <a:noFill/>
        </p:spPr>
        <p:txBody>
          <a:bodyPr wrap="square" rtlCol="0">
            <a:spAutoFit/>
          </a:bodyPr>
          <a:lstStyle/>
          <a:p>
            <a:r>
              <a:rPr lang="en-US" sz="1600" b="1" dirty="0" smtClean="0"/>
              <a:t>All Users</a:t>
            </a:r>
            <a:r>
              <a:rPr lang="en-US" sz="1600" dirty="0" smtClean="0"/>
              <a:t>:</a:t>
            </a:r>
            <a:r>
              <a:rPr lang="en-US" sz="1600" dirty="0" smtClean="0">
                <a:solidFill>
                  <a:srgbClr val="FF6915"/>
                </a:solidFill>
              </a:rPr>
              <a:t> </a:t>
            </a:r>
            <a:r>
              <a:rPr lang="en-US" sz="1600" dirty="0" smtClean="0">
                <a:solidFill>
                  <a:schemeClr val="tx1">
                    <a:lumMod val="95000"/>
                    <a:lumOff val="5000"/>
                  </a:schemeClr>
                </a:solidFill>
              </a:rPr>
              <a:t>After completion of the course, you will receive a survey. Please complete this in a timely manner.</a:t>
            </a:r>
            <a:endParaRPr lang="en-US" sz="1600" dirty="0">
              <a:solidFill>
                <a:schemeClr val="tx1">
                  <a:lumMod val="95000"/>
                  <a:lumOff val="5000"/>
                </a:schemeClr>
              </a:solidFill>
            </a:endParaRPr>
          </a:p>
        </p:txBody>
      </p:sp>
      <p:pic>
        <p:nvPicPr>
          <p:cNvPr id="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624805"/>
            <a:ext cx="1864632" cy="348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reeform 15"/>
          <p:cNvSpPr>
            <a:spLocks/>
          </p:cNvSpPr>
          <p:nvPr/>
        </p:nvSpPr>
        <p:spPr bwMode="auto">
          <a:xfrm>
            <a:off x="478251" y="2177387"/>
            <a:ext cx="1084439" cy="748569"/>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6107197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66736" y="5545425"/>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6736" y="1146933"/>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Plan for Remaining Weeks</a:t>
            </a:r>
            <a:endParaRPr lang="en-US" dirty="0"/>
          </a:p>
        </p:txBody>
      </p:sp>
      <p:sp>
        <p:nvSpPr>
          <p:cNvPr id="16" name="Content Placeholder 7"/>
          <p:cNvSpPr txBox="1">
            <a:spLocks/>
          </p:cNvSpPr>
          <p:nvPr/>
        </p:nvSpPr>
        <p:spPr>
          <a:xfrm>
            <a:off x="2127820" y="1106424"/>
            <a:ext cx="5663898" cy="4087724"/>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smtClean="0"/>
              <a:t>Week 2 : Key-Value Databases</a:t>
            </a:r>
          </a:p>
          <a:p>
            <a:pPr marL="742950" lvl="1" indent="-285750" fontAlgn="ctr">
              <a:spcAft>
                <a:spcPts val="600"/>
              </a:spcAft>
              <a:buFont typeface="Wingdings" panose="05000000000000000000" pitchFamily="2" charset="2"/>
              <a:buChar char="ü"/>
            </a:pPr>
            <a:r>
              <a:rPr lang="en-US" dirty="0" err="1" smtClean="0"/>
              <a:t>Redis</a:t>
            </a:r>
            <a:endParaRPr lang="en-US" dirty="0" smtClean="0"/>
          </a:p>
          <a:p>
            <a:pPr marL="742950" lvl="1" indent="-285750" fontAlgn="ctr">
              <a:spcAft>
                <a:spcPts val="600"/>
              </a:spcAft>
              <a:buFont typeface="Wingdings" panose="05000000000000000000" pitchFamily="2" charset="2"/>
              <a:buChar char="ü"/>
            </a:pPr>
            <a:r>
              <a:rPr lang="en-US" dirty="0" err="1" smtClean="0"/>
              <a:t>Riak</a:t>
            </a:r>
            <a:endParaRPr lang="en-US" dirty="0" smtClean="0"/>
          </a:p>
          <a:p>
            <a:pPr marL="285750" indent="-285750" fontAlgn="ctr">
              <a:spcBef>
                <a:spcPts val="600"/>
              </a:spcBef>
              <a:spcAft>
                <a:spcPts val="600"/>
              </a:spcAft>
              <a:buFont typeface="Wingdings" panose="05000000000000000000" pitchFamily="2" charset="2"/>
              <a:buChar char="Ø"/>
            </a:pPr>
            <a:r>
              <a:rPr lang="en-US" dirty="0" smtClean="0"/>
              <a:t>Week 3 : Document Storage Databases</a:t>
            </a:r>
            <a:endParaRPr lang="en-US" dirty="0"/>
          </a:p>
          <a:p>
            <a:pPr marL="742950" lvl="1" indent="-285750" fontAlgn="ctr">
              <a:spcAft>
                <a:spcPts val="600"/>
              </a:spcAft>
              <a:buFont typeface="Wingdings" panose="05000000000000000000" pitchFamily="2" charset="2"/>
              <a:buChar char="ü"/>
            </a:pPr>
            <a:r>
              <a:rPr lang="en-US" dirty="0" smtClean="0"/>
              <a:t>MongoDB</a:t>
            </a:r>
            <a:endParaRPr lang="en-US" dirty="0"/>
          </a:p>
          <a:p>
            <a:pPr marL="742950" lvl="1" indent="-285750" fontAlgn="ctr">
              <a:spcAft>
                <a:spcPts val="600"/>
              </a:spcAft>
              <a:buFont typeface="Wingdings" panose="05000000000000000000" pitchFamily="2" charset="2"/>
              <a:buChar char="ü"/>
            </a:pPr>
            <a:r>
              <a:rPr lang="en-US" dirty="0" err="1" smtClean="0"/>
              <a:t>CouchDB</a:t>
            </a:r>
            <a:endParaRPr lang="en-US" dirty="0"/>
          </a:p>
          <a:p>
            <a:pPr marL="285750" indent="-285750" fontAlgn="ctr">
              <a:spcBef>
                <a:spcPts val="600"/>
              </a:spcBef>
              <a:spcAft>
                <a:spcPts val="600"/>
              </a:spcAft>
              <a:buFont typeface="Wingdings" panose="05000000000000000000" pitchFamily="2" charset="2"/>
              <a:buChar char="Ø"/>
            </a:pPr>
            <a:r>
              <a:rPr lang="en-US" dirty="0" smtClean="0"/>
              <a:t>Week 4 : Column Oriented Storage Databases</a:t>
            </a:r>
            <a:endParaRPr lang="en-US" dirty="0"/>
          </a:p>
          <a:p>
            <a:pPr marL="742950" lvl="1" indent="-285750" fontAlgn="ctr">
              <a:spcAft>
                <a:spcPts val="600"/>
              </a:spcAft>
              <a:buFont typeface="Wingdings" panose="05000000000000000000" pitchFamily="2" charset="2"/>
              <a:buChar char="ü"/>
            </a:pPr>
            <a:r>
              <a:rPr lang="en-US" dirty="0" smtClean="0"/>
              <a:t>Cassandra</a:t>
            </a:r>
          </a:p>
          <a:p>
            <a:pPr marL="742950" lvl="1" indent="-285750" fontAlgn="ctr">
              <a:spcAft>
                <a:spcPts val="600"/>
              </a:spcAft>
              <a:buFont typeface="Wingdings" panose="05000000000000000000" pitchFamily="2" charset="2"/>
              <a:buChar char="ü"/>
            </a:pPr>
            <a:r>
              <a:rPr lang="en-US" dirty="0" err="1" smtClean="0"/>
              <a:t>HBase</a:t>
            </a:r>
            <a:endParaRPr lang="en-US" dirty="0"/>
          </a:p>
          <a:p>
            <a:pPr marL="285750" indent="-285750" fontAlgn="ctr">
              <a:spcBef>
                <a:spcPts val="600"/>
              </a:spcBef>
              <a:spcAft>
                <a:spcPts val="600"/>
              </a:spcAft>
              <a:buFont typeface="Wingdings" panose="05000000000000000000" pitchFamily="2" charset="2"/>
              <a:buChar char="Ø"/>
            </a:pPr>
            <a:r>
              <a:rPr lang="en-US" dirty="0" smtClean="0"/>
              <a:t>Week 5 : Graph Databases</a:t>
            </a:r>
          </a:p>
          <a:p>
            <a:pPr marL="742950" lvl="1" indent="-285750" fontAlgn="ctr">
              <a:spcAft>
                <a:spcPts val="600"/>
              </a:spcAft>
              <a:buFont typeface="Wingdings" panose="05000000000000000000" pitchFamily="2" charset="2"/>
              <a:buChar char="ü"/>
            </a:pPr>
            <a:r>
              <a:rPr lang="en-US" dirty="0" smtClean="0"/>
              <a:t>Neo4j</a:t>
            </a:r>
          </a:p>
          <a:p>
            <a:pPr marL="742950" lvl="1" indent="-285750" fontAlgn="ctr">
              <a:spcAft>
                <a:spcPts val="600"/>
              </a:spcAft>
              <a:buFont typeface="Wingdings" panose="05000000000000000000" pitchFamily="2" charset="2"/>
              <a:buChar char="ü"/>
            </a:pPr>
            <a:r>
              <a:rPr lang="en-US" dirty="0" smtClean="0"/>
              <a:t>Beyond Neo4j</a:t>
            </a:r>
            <a:endParaRPr lang="en-US" dirty="0"/>
          </a:p>
        </p:txBody>
      </p:sp>
    </p:spTree>
    <p:extLst>
      <p:ext uri="{BB962C8B-B14F-4D97-AF65-F5344CB8AC3E}">
        <p14:creationId xmlns:p14="http://schemas.microsoft.com/office/powerpoint/2010/main" val="30414202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61035" y="1196975"/>
            <a:ext cx="4870619" cy="4181159"/>
          </a:xfrm>
        </p:spPr>
        <p:txBody>
          <a:bodyPr/>
          <a:lstStyle/>
          <a:p>
            <a:pPr marL="0" indent="0">
              <a:buNone/>
            </a:pPr>
            <a:r>
              <a:rPr lang="en-US" dirty="0"/>
              <a:t>Data is all around us. But what exactly is it? Data is a value assigned to a thing</a:t>
            </a:r>
            <a:r>
              <a:rPr lang="en-US" dirty="0" smtClean="0"/>
              <a:t>.</a:t>
            </a:r>
          </a:p>
          <a:p>
            <a:pPr marL="0" indent="0">
              <a:buNone/>
            </a:pPr>
            <a:r>
              <a:rPr lang="en-US" dirty="0" smtClean="0"/>
              <a:t>Take the following Facebook profile for example, what are some of the data observations that we can make:</a:t>
            </a:r>
          </a:p>
          <a:p>
            <a:r>
              <a:rPr lang="en-US" dirty="0" smtClean="0"/>
              <a:t>Name: Mark Zuckerberg</a:t>
            </a:r>
          </a:p>
          <a:p>
            <a:r>
              <a:rPr lang="en-US" dirty="0" smtClean="0"/>
              <a:t>Age: 30</a:t>
            </a:r>
          </a:p>
          <a:p>
            <a:r>
              <a:rPr lang="en-US" dirty="0" smtClean="0"/>
              <a:t>Occupation: Founder and CEO at Facebook</a:t>
            </a:r>
          </a:p>
          <a:p>
            <a:r>
              <a:rPr lang="en-US" dirty="0" smtClean="0"/>
              <a:t>Languages spoken: English, Mandarin Chinese</a:t>
            </a:r>
            <a:endParaRPr lang="en-US" dirty="0"/>
          </a:p>
        </p:txBody>
      </p:sp>
      <p:sp>
        <p:nvSpPr>
          <p:cNvPr id="3" name="Title 2"/>
          <p:cNvSpPr>
            <a:spLocks noGrp="1"/>
          </p:cNvSpPr>
          <p:nvPr>
            <p:ph type="title"/>
          </p:nvPr>
        </p:nvSpPr>
        <p:spPr/>
        <p:txBody>
          <a:bodyPr/>
          <a:lstStyle/>
          <a:p>
            <a:r>
              <a:rPr lang="en-US" dirty="0" smtClean="0"/>
              <a:t>What is Data?</a:t>
            </a:r>
            <a:endParaRPr lang="en-US" dirty="0"/>
          </a:p>
        </p:txBody>
      </p:sp>
      <p:pic>
        <p:nvPicPr>
          <p:cNvPr id="9" name="Content Placeholder 8"/>
          <p:cNvPicPr>
            <a:picLocks noGrp="1" noChangeAspect="1"/>
          </p:cNvPicPr>
          <p:nvPr>
            <p:ph sz="quarter" idx="13"/>
          </p:nvPr>
        </p:nvPicPr>
        <p:blipFill>
          <a:blip r:embed="rId3"/>
          <a:stretch>
            <a:fillRect/>
          </a:stretch>
        </p:blipFill>
        <p:spPr>
          <a:xfrm>
            <a:off x="5676260" y="1196976"/>
            <a:ext cx="3159078" cy="2160374"/>
          </a:xfrm>
          <a:prstGeom prst="rect">
            <a:avLst/>
          </a:prstGeom>
        </p:spPr>
      </p:pic>
    </p:spTree>
    <p:extLst>
      <p:ext uri="{BB962C8B-B14F-4D97-AF65-F5344CB8AC3E}">
        <p14:creationId xmlns:p14="http://schemas.microsoft.com/office/powerpoint/2010/main" val="98259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2"/>
          </p:nvPr>
        </p:nvSpPr>
        <p:spPr/>
        <p:txBody>
          <a:bodyPr>
            <a:normAutofit/>
          </a:bodyPr>
          <a:lstStyle/>
          <a:p>
            <a:pPr marL="0" indent="0">
              <a:buNone/>
            </a:pPr>
            <a:r>
              <a:rPr lang="en-US" dirty="0"/>
              <a:t>There are two major categories of </a:t>
            </a:r>
            <a:r>
              <a:rPr lang="en-US" dirty="0" smtClean="0"/>
              <a:t>data:</a:t>
            </a:r>
          </a:p>
          <a:p>
            <a:r>
              <a:rPr lang="en-US" b="1" i="1" dirty="0"/>
              <a:t>Qualitative</a:t>
            </a:r>
            <a:r>
              <a:rPr lang="en-US" dirty="0"/>
              <a:t> data is </a:t>
            </a:r>
            <a:r>
              <a:rPr lang="en-US" dirty="0" smtClean="0"/>
              <a:t>a categorical measurement describing the qualities of something that can be </a:t>
            </a:r>
            <a:r>
              <a:rPr lang="en-US" u="sng" dirty="0" smtClean="0"/>
              <a:t>categorized</a:t>
            </a:r>
            <a:r>
              <a:rPr lang="en-US" dirty="0" smtClean="0"/>
              <a:t>. (E.g. color, experience level, gender)</a:t>
            </a:r>
            <a:endParaRPr lang="en-US" dirty="0"/>
          </a:p>
          <a:p>
            <a:r>
              <a:rPr lang="en-US" b="1" i="1" dirty="0" smtClean="0"/>
              <a:t>Quantitative</a:t>
            </a:r>
            <a:r>
              <a:rPr lang="en-US" b="1" dirty="0" smtClean="0"/>
              <a:t> </a:t>
            </a:r>
            <a:r>
              <a:rPr lang="en-US" dirty="0" smtClean="0"/>
              <a:t>data</a:t>
            </a:r>
            <a:r>
              <a:rPr lang="en-US" dirty="0"/>
              <a:t> is </a:t>
            </a:r>
            <a:r>
              <a:rPr lang="en-US" dirty="0" smtClean="0"/>
              <a:t>a numerical measurement and can be </a:t>
            </a:r>
            <a:r>
              <a:rPr lang="en-US" u="sng" dirty="0" smtClean="0"/>
              <a:t>mathematically manipulated</a:t>
            </a:r>
            <a:r>
              <a:rPr lang="en-US" dirty="0" smtClean="0"/>
              <a:t>. (E.g</a:t>
            </a:r>
            <a:r>
              <a:rPr lang="en-US" dirty="0"/>
              <a:t>. </a:t>
            </a:r>
            <a:r>
              <a:rPr lang="en-US" dirty="0" smtClean="0"/>
              <a:t>height, length, a </a:t>
            </a:r>
            <a:r>
              <a:rPr lang="en-US" dirty="0"/>
              <a:t>score on a </a:t>
            </a:r>
            <a:r>
              <a:rPr lang="en-US" dirty="0" smtClean="0"/>
              <a:t>test)</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Major Types of Data</a:t>
            </a:r>
            <a:endParaRPr lang="en-US" dirty="0"/>
          </a:p>
        </p:txBody>
      </p:sp>
    </p:spTree>
    <p:extLst>
      <p:ext uri="{BB962C8B-B14F-4D97-AF65-F5344CB8AC3E}">
        <p14:creationId xmlns:p14="http://schemas.microsoft.com/office/powerpoint/2010/main" val="111755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dirty="0"/>
              <a:t>Data, when collected and structured suddenly becomes a lot more useful</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This </a:t>
            </a:r>
            <a:r>
              <a:rPr lang="en-US" dirty="0"/>
              <a:t>is information. But it still is not knowledge. Knowledge is created when the information is learned, applied and understood. </a:t>
            </a:r>
          </a:p>
        </p:txBody>
      </p:sp>
      <p:sp>
        <p:nvSpPr>
          <p:cNvPr id="3" name="Title 2"/>
          <p:cNvSpPr>
            <a:spLocks noGrp="1"/>
          </p:cNvSpPr>
          <p:nvPr>
            <p:ph type="title"/>
          </p:nvPr>
        </p:nvSpPr>
        <p:spPr/>
        <p:txBody>
          <a:bodyPr/>
          <a:lstStyle/>
          <a:p>
            <a:r>
              <a:rPr lang="en-US" dirty="0" smtClean="0"/>
              <a:t>Getting information from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4965577"/>
              </p:ext>
            </p:extLst>
          </p:nvPr>
        </p:nvGraphicFramePr>
        <p:xfrm>
          <a:off x="846159" y="2292823"/>
          <a:ext cx="7055894" cy="1062430"/>
        </p:xfrm>
        <a:graphic>
          <a:graphicData uri="http://schemas.openxmlformats.org/drawingml/2006/table">
            <a:tbl>
              <a:tblPr>
                <a:tableStyleId>{16D9F66E-5EB9-4882-86FB-DCBF35E3C3E4}</a:tableStyleId>
              </a:tblPr>
              <a:tblGrid>
                <a:gridCol w="1746258"/>
                <a:gridCol w="971829"/>
                <a:gridCol w="2031335"/>
                <a:gridCol w="2306472"/>
              </a:tblGrid>
              <a:tr h="359485">
                <a:tc>
                  <a:txBody>
                    <a:bodyPr/>
                    <a:lstStyle/>
                    <a:p>
                      <a:pPr algn="l" fontAlgn="b"/>
                      <a:r>
                        <a:rPr lang="en-US" sz="1400" b="1" u="none" strike="noStrike" dirty="0">
                          <a:effectLst/>
                        </a:rPr>
                        <a:t>Name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Age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Occupation</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Languages Spoken</a:t>
                      </a:r>
                      <a:endParaRPr lang="en-US" sz="1400" b="1" i="0" u="none" strike="noStrike" dirty="0">
                        <a:solidFill>
                          <a:srgbClr val="000000"/>
                        </a:solidFill>
                        <a:effectLst/>
                        <a:latin typeface="Calibri" panose="020F0502020204030204" pitchFamily="34" charset="0"/>
                      </a:endParaRPr>
                    </a:p>
                  </a:txBody>
                  <a:tcPr marL="9525" marR="9525" marT="9525" marB="0" anchor="b"/>
                </a:tc>
              </a:tr>
              <a:tr h="257175">
                <a:tc>
                  <a:txBody>
                    <a:bodyPr/>
                    <a:lstStyle/>
                    <a:p>
                      <a:pPr algn="l" fontAlgn="b"/>
                      <a:r>
                        <a:rPr lang="en-US" sz="1400" u="none" strike="noStrike" dirty="0">
                          <a:effectLst/>
                        </a:rPr>
                        <a:t>Mark Zuckerberg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Founder/CEO</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English, Mandarin Chinese</a:t>
                      </a:r>
                      <a:endParaRPr lang="en-US" sz="1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a:effectLst/>
                        </a:rPr>
                        <a:t>Dustin Moskovitz</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Software Engineer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English</a:t>
                      </a:r>
                      <a:endParaRPr lang="en-US" sz="1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a:effectLst/>
                        </a:rPr>
                        <a:t>Mike Schroepfer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CTO</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English</a:t>
                      </a:r>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2572620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A85A641F73C43BC6D48BA9E88B9F7" ma:contentTypeVersion="2" ma:contentTypeDescription="Create a new document." ma:contentTypeScope="" ma:versionID="a21c66563a1300b843f39a782872f8fd">
  <xsd:schema xmlns:xsd="http://www.w3.org/2001/XMLSchema" xmlns:xs="http://www.w3.org/2001/XMLSchema" xmlns:p="http://schemas.microsoft.com/office/2006/metadata/properties" xmlns:ns2="4e9db585-b4e9-4c8f-ae17-48ff344a9304" targetNamespace="http://schemas.microsoft.com/office/2006/metadata/properties" ma:root="true" ma:fieldsID="9c849d17eeccd2a3c6196a8e0d4e2bd6" ns2:_="">
    <xsd:import namespace="4e9db585-b4e9-4c8f-ae17-48ff344a9304"/>
    <xsd:element name="properties">
      <xsd:complexType>
        <xsd:sequence>
          <xsd:element name="documentManagement">
            <xsd:complexType>
              <xsd:all>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db585-b4e9-4c8f-ae17-48ff344a9304"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4e9db585-b4e9-4c8f-ae17-48ff344a9304" xsi:nil="true"/>
  </documentManagement>
</p:properties>
</file>

<file path=customXml/itemProps1.xml><?xml version="1.0" encoding="utf-8"?>
<ds:datastoreItem xmlns:ds="http://schemas.openxmlformats.org/officeDocument/2006/customXml" ds:itemID="{CB746A8C-263F-4787-B182-12562AF357FD}"/>
</file>

<file path=customXml/itemProps2.xml><?xml version="1.0" encoding="utf-8"?>
<ds:datastoreItem xmlns:ds="http://schemas.openxmlformats.org/officeDocument/2006/customXml" ds:itemID="{48E323EC-C0DD-41D6-97BE-1B82AAA617AB}"/>
</file>

<file path=customXml/itemProps3.xml><?xml version="1.0" encoding="utf-8"?>
<ds:datastoreItem xmlns:ds="http://schemas.openxmlformats.org/officeDocument/2006/customXml" ds:itemID="{56640170-8352-441D-BDC5-3754A62BBEF1}"/>
</file>

<file path=docProps/app.xml><?xml version="1.0" encoding="utf-8"?>
<Properties xmlns="http://schemas.openxmlformats.org/officeDocument/2006/extended-properties" xmlns:vt="http://schemas.openxmlformats.org/officeDocument/2006/docPropsVTypes">
  <Template>BigDataAcademy</Template>
  <TotalTime>14631</TotalTime>
  <Words>7260</Words>
  <Application>Microsoft Office PowerPoint</Application>
  <PresentationFormat>Custom</PresentationFormat>
  <Paragraphs>601</Paragraphs>
  <Slides>64</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Courier New</vt:lpstr>
      <vt:lpstr>Geneva</vt:lpstr>
      <vt:lpstr>Lucida Grande</vt:lpstr>
      <vt:lpstr>Segoe UI</vt:lpstr>
      <vt:lpstr>Verdana</vt:lpstr>
      <vt:lpstr>Wingdings</vt:lpstr>
      <vt:lpstr>BigDataAcademy</vt:lpstr>
      <vt:lpstr>PowerPoint Presentation</vt:lpstr>
      <vt:lpstr>What This Course is About</vt:lpstr>
      <vt:lpstr>Key Terminology</vt:lpstr>
      <vt:lpstr>PowerPoint Presentation</vt:lpstr>
      <vt:lpstr>PowerPoint Presentation</vt:lpstr>
      <vt:lpstr>PowerPoint Presentation</vt:lpstr>
      <vt:lpstr>What is Data?</vt:lpstr>
      <vt:lpstr>Major Types of Data</vt:lpstr>
      <vt:lpstr>Getting information from data</vt:lpstr>
      <vt:lpstr>Structured Data</vt:lpstr>
      <vt:lpstr>Unstructured Data </vt:lpstr>
      <vt:lpstr>Data is Big and Complexity is Growing</vt:lpstr>
      <vt:lpstr>Processing Data </vt:lpstr>
      <vt:lpstr>Databases Overview</vt:lpstr>
      <vt:lpstr>Relational Databases</vt:lpstr>
      <vt:lpstr>Unstructured Database</vt:lpstr>
      <vt:lpstr>PowerPoint Presentation</vt:lpstr>
      <vt:lpstr>How Can We Process Unstructured Data?</vt:lpstr>
      <vt:lpstr>Background of NoSQL</vt:lpstr>
      <vt:lpstr>The New Buzzword Everyone Tries to Claim: noSQL</vt:lpstr>
      <vt:lpstr>What is No SQL</vt:lpstr>
      <vt:lpstr>Why NoSQL </vt:lpstr>
      <vt:lpstr>Case Study: Netflix</vt:lpstr>
      <vt:lpstr>PowerPoint Presentation</vt:lpstr>
      <vt:lpstr>Limitations of RDBMS</vt:lpstr>
      <vt:lpstr>Scalability</vt:lpstr>
      <vt:lpstr>Capacity</vt:lpstr>
      <vt:lpstr>Costs</vt:lpstr>
      <vt:lpstr>Schema-less</vt:lpstr>
      <vt:lpstr>Caching</vt:lpstr>
      <vt:lpstr>PowerPoint Presentation</vt:lpstr>
      <vt:lpstr>Maturity</vt:lpstr>
      <vt:lpstr>Support</vt:lpstr>
      <vt:lpstr>Analytics and business intelligence</vt:lpstr>
      <vt:lpstr>Administration and Expertise</vt:lpstr>
      <vt:lpstr>PowerPoint Presentation</vt:lpstr>
      <vt:lpstr>CAP Theorem</vt:lpstr>
      <vt:lpstr>CAP Theorem</vt:lpstr>
      <vt:lpstr>CAP Theorem: Effect in the Wild</vt:lpstr>
      <vt:lpstr>CAP Theorem: Making the Right Choice</vt:lpstr>
      <vt:lpstr>Big Data/NoSQL Vendors and the CAP Theorum</vt:lpstr>
      <vt:lpstr>PowerPoint Presentation</vt:lpstr>
      <vt:lpstr>Overview</vt:lpstr>
      <vt:lpstr>Data Sharding</vt:lpstr>
      <vt:lpstr>Why use Sharding?</vt:lpstr>
      <vt:lpstr>Replication</vt:lpstr>
      <vt:lpstr>Master/Slave Replication</vt:lpstr>
      <vt:lpstr>Peer-to-Peer Replication</vt:lpstr>
      <vt:lpstr>PowerPoint Presentation</vt:lpstr>
      <vt:lpstr>PowerPoint Presentation</vt:lpstr>
      <vt:lpstr>PowerPoint Presentation</vt:lpstr>
      <vt:lpstr>PowerPoint Presentation</vt:lpstr>
      <vt:lpstr>PowerPoint Presentation</vt:lpstr>
      <vt:lpstr>Lab Exercise – General structure</vt:lpstr>
      <vt:lpstr>Lab Exercise – node.js = javascript on the server</vt:lpstr>
      <vt:lpstr>Lab Exercise – use of javascript</vt:lpstr>
      <vt:lpstr>Lab Exercise – lab 1a: Environment setup</vt:lpstr>
      <vt:lpstr>Lab Documents</vt:lpstr>
      <vt:lpstr>PowerPoint Presentation</vt:lpstr>
      <vt:lpstr>Lab Exercise – Lab 1b: a simple node.js application</vt:lpstr>
      <vt:lpstr>Lab Documents</vt:lpstr>
      <vt:lpstr>PowerPoint Presentation</vt:lpstr>
      <vt:lpstr>PowerPoint Presentation</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Celik-Tinmaz, Ozlem</dc:creator>
  <cp:lastModifiedBy>Furrer, Lynne</cp:lastModifiedBy>
  <cp:revision>143</cp:revision>
  <dcterms:created xsi:type="dcterms:W3CDTF">2014-10-16T19:01:47Z</dcterms:created>
  <dcterms:modified xsi:type="dcterms:W3CDTF">2015-10-28T22:08:52Z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0x010100BD9A85A641F73C43BC6D48BA9E88B9F7</vt:lpwstr>
  </property>
  <property fmtid="{D5CDD505-2E9C-101B-9397-08002B2CF9AE}" pid="5" name="ArticulateGUID">
    <vt:lpwstr>C39F3D1D-5047-4745-80CA-AF4785AB29F5</vt:lpwstr>
  </property>
  <property fmtid="{D5CDD505-2E9C-101B-9397-08002B2CF9AE}" pid="6" name="ArticulateProjectFull">
    <vt:lpwstr>C:\Users\j.jitendranath.sen\Desktop\Introduction to Big Data\Storyboard &amp; Detailed ID map\11-28-2012\Big Data_Introduction_to_Big_Data_SB_Nov28.ppta</vt:lpwstr>
  </property>
</Properties>
</file>