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59" r:id="rId5"/>
    <p:sldMasterId id="2147483670" r:id="rId6"/>
  </p:sldMasterIdLst>
  <p:notesMasterIdLst>
    <p:notesMasterId r:id="rId52"/>
  </p:notesMasterIdLst>
  <p:handoutMasterIdLst>
    <p:handoutMasterId r:id="rId53"/>
  </p:handoutMasterIdLst>
  <p:sldIdLst>
    <p:sldId id="520" r:id="rId7"/>
    <p:sldId id="726" r:id="rId8"/>
    <p:sldId id="727" r:id="rId9"/>
    <p:sldId id="689" r:id="rId10"/>
    <p:sldId id="728" r:id="rId11"/>
    <p:sldId id="652" r:id="rId12"/>
    <p:sldId id="655" r:id="rId13"/>
    <p:sldId id="656" r:id="rId14"/>
    <p:sldId id="690" r:id="rId15"/>
    <p:sldId id="729" r:id="rId16"/>
    <p:sldId id="596" r:id="rId17"/>
    <p:sldId id="692" r:id="rId18"/>
    <p:sldId id="691" r:id="rId19"/>
    <p:sldId id="666" r:id="rId20"/>
    <p:sldId id="673" r:id="rId21"/>
    <p:sldId id="730" r:id="rId22"/>
    <p:sldId id="731" r:id="rId23"/>
    <p:sldId id="732" r:id="rId24"/>
    <p:sldId id="733" r:id="rId25"/>
    <p:sldId id="734" r:id="rId26"/>
    <p:sldId id="735" r:id="rId27"/>
    <p:sldId id="736" r:id="rId28"/>
    <p:sldId id="737" r:id="rId29"/>
    <p:sldId id="738" r:id="rId30"/>
    <p:sldId id="739" r:id="rId31"/>
    <p:sldId id="740" r:id="rId32"/>
    <p:sldId id="694" r:id="rId33"/>
    <p:sldId id="696" r:id="rId34"/>
    <p:sldId id="701" r:id="rId35"/>
    <p:sldId id="702" r:id="rId36"/>
    <p:sldId id="741" r:id="rId37"/>
    <p:sldId id="742" r:id="rId38"/>
    <p:sldId id="743" r:id="rId39"/>
    <p:sldId id="745" r:id="rId40"/>
    <p:sldId id="746" r:id="rId41"/>
    <p:sldId id="744" r:id="rId42"/>
    <p:sldId id="748" r:id="rId43"/>
    <p:sldId id="747" r:id="rId44"/>
    <p:sldId id="749" r:id="rId45"/>
    <p:sldId id="750" r:id="rId46"/>
    <p:sldId id="754" r:id="rId47"/>
    <p:sldId id="752" r:id="rId48"/>
    <p:sldId id="725" r:id="rId49"/>
    <p:sldId id="755" r:id="rId50"/>
    <p:sldId id="756" r:id="rId51"/>
  </p:sldIdLst>
  <p:sldSz cx="9144000" cy="59436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C0FCED-FCCF-4F9A-8719-349D2DD3BF06}">
          <p14:sldIdLst>
            <p14:sldId id="520"/>
            <p14:sldId id="726"/>
            <p14:sldId id="727"/>
          </p14:sldIdLst>
        </p14:section>
        <p14:section name="Introduction" id="{EBFB4535-B470-4549-B12D-3B922A61CDF6}">
          <p14:sldIdLst>
            <p14:sldId id="689"/>
            <p14:sldId id="728"/>
            <p14:sldId id="652"/>
            <p14:sldId id="655"/>
            <p14:sldId id="656"/>
            <p14:sldId id="690"/>
            <p14:sldId id="729"/>
          </p14:sldIdLst>
        </p14:section>
        <p14:section name="Redis" id="{5063D7D3-83A6-4227-8520-2D6CCD50048C}">
          <p14:sldIdLst>
            <p14:sldId id="596"/>
            <p14:sldId id="692"/>
            <p14:sldId id="691"/>
            <p14:sldId id="666"/>
            <p14:sldId id="673"/>
            <p14:sldId id="730"/>
            <p14:sldId id="731"/>
            <p14:sldId id="732"/>
            <p14:sldId id="733"/>
            <p14:sldId id="734"/>
            <p14:sldId id="735"/>
            <p14:sldId id="736"/>
            <p14:sldId id="737"/>
            <p14:sldId id="738"/>
            <p14:sldId id="739"/>
            <p14:sldId id="740"/>
            <p14:sldId id="694"/>
            <p14:sldId id="696"/>
          </p14:sldIdLst>
        </p14:section>
        <p14:section name="Redis" id="{52F38144-C6EB-47AA-B203-8C6E60AC8DED}">
          <p14:sldIdLst>
            <p14:sldId id="701"/>
            <p14:sldId id="702"/>
            <p14:sldId id="741"/>
            <p14:sldId id="742"/>
            <p14:sldId id="743"/>
            <p14:sldId id="745"/>
            <p14:sldId id="746"/>
            <p14:sldId id="744"/>
            <p14:sldId id="748"/>
            <p14:sldId id="747"/>
            <p14:sldId id="749"/>
            <p14:sldId id="750"/>
            <p14:sldId id="754"/>
            <p14:sldId id="752"/>
            <p14:sldId id="725"/>
            <p14:sldId id="755"/>
            <p14:sldId id="756"/>
          </p14:sldIdLst>
        </p14:section>
      </p14:sectionLst>
    </p:ext>
    <p:ext uri="{EFAFB233-063F-42B5-8137-9DF3F51BA10A}">
      <p15:sldGuideLst xmlns:p15="http://schemas.microsoft.com/office/powerpoint/2012/main">
        <p15:guide id="1" orient="horz" pos="648" userDrawn="1">
          <p15:clr>
            <a:srgbClr val="A4A3A4"/>
          </p15:clr>
        </p15:guide>
        <p15:guide id="2" orient="horz" pos="3504" userDrawn="1">
          <p15:clr>
            <a:srgbClr val="A4A3A4"/>
          </p15:clr>
        </p15:guide>
        <p15:guide id="3" orient="horz" pos="2568" userDrawn="1">
          <p15:clr>
            <a:srgbClr val="A4A3A4"/>
          </p15:clr>
        </p15:guide>
        <p15:guide id="4" orient="horz" pos="1608" userDrawn="1">
          <p15:clr>
            <a:srgbClr val="A4A3A4"/>
          </p15:clr>
        </p15:guide>
        <p15:guide id="5" orient="horz" pos="744" userDrawn="1">
          <p15:clr>
            <a:srgbClr val="A4A3A4"/>
          </p15:clr>
        </p15:guide>
        <p15:guide id="6" orient="horz" pos="504" userDrawn="1">
          <p15:clr>
            <a:srgbClr val="A4A3A4"/>
          </p15:clr>
        </p15:guide>
        <p15:guide id="7" pos="2856" userDrawn="1">
          <p15:clr>
            <a:srgbClr val="A4A3A4"/>
          </p15:clr>
        </p15:guide>
        <p15:guide id="8" pos="288">
          <p15:clr>
            <a:srgbClr val="A4A3A4"/>
          </p15:clr>
        </p15:guide>
        <p15:guide id="9" pos="5496" userDrawn="1">
          <p15:clr>
            <a:srgbClr val="A4A3A4"/>
          </p15:clr>
        </p15:guide>
        <p15:guide id="11" pos="2976" userDrawn="1">
          <p15:clr>
            <a:srgbClr val="A4A3A4"/>
          </p15:clr>
        </p15:guide>
        <p15:guide id="12" pos="4152" userDrawn="1">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 id="3" name="Dandu, Kishore K." initials="DKK" lastIdx="14" clrIdx="3"/>
  <p:cmAuthor id="4" name="Vasudha Duque" initials="VD" lastIdx="13" clrIdx="4">
    <p:extLst>
      <p:ext uri="{19B8F6BF-5375-455C-9EA6-DF929625EA0E}">
        <p15:presenceInfo xmlns:p15="http://schemas.microsoft.com/office/powerpoint/2012/main" userId="Vasudha Duqu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1155"/>
    <a:srgbClr val="2F539C"/>
    <a:srgbClr val="FFFFCC"/>
    <a:srgbClr val="003366"/>
    <a:srgbClr val="006699"/>
    <a:srgbClr val="4D4D4D"/>
    <a:srgbClr val="CC6600"/>
    <a:srgbClr val="CC3300"/>
    <a:srgbClr val="FF9900"/>
    <a:srgbClr val="00B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3" autoAdjust="0"/>
    <p:restoredTop sz="72531" autoAdjust="0"/>
  </p:normalViewPr>
  <p:slideViewPr>
    <p:cSldViewPr snapToGrid="0" snapToObjects="1" showGuides="1">
      <p:cViewPr varScale="1">
        <p:scale>
          <a:sx n="62" d="100"/>
          <a:sy n="62" d="100"/>
        </p:scale>
        <p:origin x="1500" y="60"/>
      </p:cViewPr>
      <p:guideLst>
        <p:guide orient="horz" pos="648"/>
        <p:guide orient="horz" pos="3504"/>
        <p:guide orient="horz" pos="2568"/>
        <p:guide orient="horz" pos="1608"/>
        <p:guide orient="horz" pos="744"/>
        <p:guide orient="horz" pos="504"/>
        <p:guide pos="2856"/>
        <p:guide pos="288"/>
        <p:guide pos="5496"/>
        <p:guide pos="2976"/>
        <p:guide pos="4152"/>
        <p:guide pos="1585"/>
      </p:guideLst>
    </p:cSldViewPr>
  </p:slideViewPr>
  <p:notesTextViewPr>
    <p:cViewPr>
      <p:scale>
        <a:sx n="1" d="1"/>
        <a:sy n="1" d="1"/>
      </p:scale>
      <p:origin x="0" y="0"/>
    </p:cViewPr>
  </p:notesTextViewPr>
  <p:sorterViewPr>
    <p:cViewPr>
      <p:scale>
        <a:sx n="100" d="100"/>
        <a:sy n="100" d="100"/>
      </p:scale>
      <p:origin x="0" y="3474"/>
    </p:cViewPr>
  </p:sorterViewPr>
  <p:notesViewPr>
    <p:cSldViewPr snapToGrid="0" snapToObjects="1" showGuides="1">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05/11/2015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11/5/2015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Note to Narrator: </a:t>
            </a:r>
            <a:r>
              <a:rPr lang="en-US" dirty="0" smtClean="0"/>
              <a:t>Do NOT narrate any words, acronyms, or anything enclosed in ( ) that’s in the narrative script.</a:t>
            </a:r>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3C2869-1497-4514-AA87-BD6324E4C737}" type="slidenum">
              <a:rPr lang="en-US">
                <a:cs typeface="Arial" charset="0"/>
              </a:rPr>
              <a:pPr fontAlgn="base">
                <a:spcBef>
                  <a:spcPct val="0"/>
                </a:spcBef>
                <a:spcAft>
                  <a:spcPct val="0"/>
                </a:spcAft>
                <a:defRPr/>
              </a:pPr>
              <a:t>1</a:t>
            </a:fld>
            <a:endParaRPr lang="en-US" dirty="0">
              <a:cs typeface="Arial" charset="0"/>
            </a:endParaRPr>
          </a:p>
        </p:txBody>
      </p:sp>
    </p:spTree>
    <p:extLst>
      <p:ext uri="{BB962C8B-B14F-4D97-AF65-F5344CB8AC3E}">
        <p14:creationId xmlns:p14="http://schemas.microsoft.com/office/powerpoint/2010/main" val="1904490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dirty="0"/>
          </a:p>
        </p:txBody>
      </p:sp>
    </p:spTree>
    <p:extLst>
      <p:ext uri="{BB962C8B-B14F-4D97-AF65-F5344CB8AC3E}">
        <p14:creationId xmlns:p14="http://schemas.microsoft.com/office/powerpoint/2010/main" val="59120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dirty="0"/>
          </a:p>
        </p:txBody>
      </p:sp>
    </p:spTree>
    <p:extLst>
      <p:ext uri="{BB962C8B-B14F-4D97-AF65-F5344CB8AC3E}">
        <p14:creationId xmlns:p14="http://schemas.microsoft.com/office/powerpoint/2010/main" val="84442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21</a:t>
            </a:fld>
            <a:endParaRPr lang="en-US" dirty="0"/>
          </a:p>
        </p:txBody>
      </p:sp>
    </p:spTree>
    <p:extLst>
      <p:ext uri="{BB962C8B-B14F-4D97-AF65-F5344CB8AC3E}">
        <p14:creationId xmlns:p14="http://schemas.microsoft.com/office/powerpoint/2010/main" val="3597797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26</a:t>
            </a:fld>
            <a:endParaRPr lang="en-US" dirty="0"/>
          </a:p>
        </p:txBody>
      </p:sp>
    </p:spTree>
    <p:extLst>
      <p:ext uri="{BB962C8B-B14F-4D97-AF65-F5344CB8AC3E}">
        <p14:creationId xmlns:p14="http://schemas.microsoft.com/office/powerpoint/2010/main" val="31075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27</a:t>
            </a:fld>
            <a:endParaRPr lang="en-US" dirty="0"/>
          </a:p>
        </p:txBody>
      </p:sp>
    </p:spTree>
    <p:extLst>
      <p:ext uri="{BB962C8B-B14F-4D97-AF65-F5344CB8AC3E}">
        <p14:creationId xmlns:p14="http://schemas.microsoft.com/office/powerpoint/2010/main" val="3654735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329311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168000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154241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870180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036114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3547516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86924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42</a:t>
            </a:fld>
            <a:endParaRPr lang="en-US" dirty="0"/>
          </a:p>
        </p:txBody>
      </p:sp>
    </p:spTree>
    <p:extLst>
      <p:ext uri="{BB962C8B-B14F-4D97-AF65-F5344CB8AC3E}">
        <p14:creationId xmlns:p14="http://schemas.microsoft.com/office/powerpoint/2010/main" val="3809307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434776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17615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335681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dirty="0"/>
          </a:p>
        </p:txBody>
      </p:sp>
    </p:spTree>
    <p:extLst>
      <p:ext uri="{BB962C8B-B14F-4D97-AF65-F5344CB8AC3E}">
        <p14:creationId xmlns:p14="http://schemas.microsoft.com/office/powerpoint/2010/main" val="2130582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example we will see how the</a:t>
            </a:r>
            <a:r>
              <a:rPr lang="en-US" baseline="0" dirty="0" smtClean="0"/>
              <a:t> data of a blog can be modelled using a RDBMS and how this model can be adapted for a columnar database.</a:t>
            </a:r>
          </a:p>
          <a:p>
            <a:r>
              <a:rPr lang="en-US" dirty="0" smtClean="0"/>
              <a:t>As an exercise</a:t>
            </a:r>
            <a:r>
              <a:rPr lang="en-US" baseline="0" dirty="0" smtClean="0"/>
              <a:t> try to model this relational database blog using a columnar data model.</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dirty="0"/>
          </a:p>
        </p:txBody>
      </p:sp>
    </p:spTree>
    <p:extLst>
      <p:ext uri="{BB962C8B-B14F-4D97-AF65-F5344CB8AC3E}">
        <p14:creationId xmlns:p14="http://schemas.microsoft.com/office/powerpoint/2010/main" val="181063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3802491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Due to the flexibility</a:t>
            </a:r>
            <a:r>
              <a:rPr lang="en-US" baseline="0" dirty="0" smtClean="0"/>
              <a:t> of the schema and </a:t>
            </a:r>
            <a:r>
              <a:rPr lang="en-US" dirty="0" smtClean="0"/>
              <a:t>lack of constrains</a:t>
            </a:r>
            <a:r>
              <a:rPr lang="en-US" baseline="0" dirty="0" smtClean="0"/>
              <a:t> within the data model the NoSQL database have a very high horizontal scalability that allows to store up to Petabytes of data while still maintaining very low access latencies.</a:t>
            </a:r>
            <a:endParaRPr lang="de-D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1868959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67261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dirty="0"/>
          </a:p>
        </p:txBody>
      </p:sp>
    </p:spTree>
    <p:extLst>
      <p:ext uri="{BB962C8B-B14F-4D97-AF65-F5344CB8AC3E}">
        <p14:creationId xmlns:p14="http://schemas.microsoft.com/office/powerpoint/2010/main" val="3064523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3" name="Picture 12" descr="D:\Arun Christopher\Accenture\Workarea\PPT\10729.jpg"/>
          <p:cNvPicPr>
            <a:picLocks noChangeAspect="1" noChangeArrowheads="1"/>
          </p:cNvPicPr>
          <p:nvPr userDrawn="1"/>
        </p:nvPicPr>
        <p:blipFill>
          <a:blip r:embed="rId2" cstate="print"/>
          <a:srcRect l="40203"/>
          <a:stretch>
            <a:fillRect/>
          </a:stretch>
        </p:blipFill>
        <p:spPr bwMode="auto">
          <a:xfrm>
            <a:off x="0" y="0"/>
            <a:ext cx="9144000" cy="5943600"/>
          </a:xfrm>
          <a:prstGeom prst="rect">
            <a:avLst/>
          </a:prstGeom>
          <a:noFill/>
        </p:spPr>
      </p:pic>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5" name="Group 4"/>
          <p:cNvGrpSpPr/>
          <p:nvPr userDrawn="1"/>
        </p:nvGrpSpPr>
        <p:grpSpPr>
          <a:xfrm>
            <a:off x="5701704" y="1552158"/>
            <a:ext cx="3074395" cy="1785715"/>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59320" y="327692"/>
            <a:ext cx="2183719" cy="550958"/>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cxnSp>
        <p:nvCxnSpPr>
          <p:cNvPr id="5" name="Straight Connector 13"/>
          <p:cNvCxnSpPr>
            <a:cxnSpLocks noChangeShapeType="1"/>
          </p:cNvCxnSpPr>
          <p:nvPr/>
        </p:nvCxnSpPr>
        <p:spPr bwMode="auto">
          <a:xfrm>
            <a:off x="447675" y="5692775"/>
            <a:ext cx="8691563" cy="0"/>
          </a:xfrm>
          <a:prstGeom prst="line">
            <a:avLst/>
          </a:prstGeom>
          <a:noFill/>
          <a:ln w="12700">
            <a:solidFill>
              <a:schemeClr val="tx1"/>
            </a:solidFill>
            <a:round/>
            <a:headEnd/>
            <a:tailEnd/>
          </a:ln>
        </p:spPr>
      </p:cxnSp>
      <p:sp>
        <p:nvSpPr>
          <p:cNvPr id="6" name="TextBox 6"/>
          <p:cNvSpPr txBox="1"/>
          <p:nvPr/>
        </p:nvSpPr>
        <p:spPr>
          <a:xfrm>
            <a:off x="4505002" y="5434013"/>
            <a:ext cx="2594621" cy="230832"/>
          </a:xfrm>
          <a:prstGeom prst="rect">
            <a:avLst/>
          </a:prstGeom>
          <a:noFill/>
        </p:spPr>
        <p:txBody>
          <a:bodyPr wrap="none" lIns="0">
            <a:spAutoFit/>
          </a:bodyPr>
          <a:lstStyle/>
          <a:p>
            <a:pPr algn="ctr" fontAlgn="auto">
              <a:spcBef>
                <a:spcPts val="0"/>
              </a:spcBef>
              <a:spcAft>
                <a:spcPts val="0"/>
              </a:spcAft>
              <a:defRPr/>
            </a:pPr>
            <a:r>
              <a:rPr lang="en-US" sz="900" dirty="0">
                <a:solidFill>
                  <a:srgbClr val="000000"/>
                </a:solidFill>
                <a:latin typeface="+mn-lt"/>
                <a:cs typeface="+mn-cs"/>
              </a:rPr>
              <a:t>Copyright © 2013 </a:t>
            </a:r>
            <a:r>
              <a:rPr lang="en-US" sz="900" dirty="0" smtClean="0">
                <a:solidFill>
                  <a:srgbClr val="000000"/>
                </a:solidFill>
                <a:latin typeface="+mn-lt"/>
                <a:cs typeface="+mn-cs"/>
              </a:rPr>
              <a:t>Accenture. </a:t>
            </a:r>
            <a:r>
              <a:rPr lang="en-US" sz="900" dirty="0">
                <a:solidFill>
                  <a:srgbClr val="000000"/>
                </a:solidFill>
                <a:latin typeface="+mn-lt"/>
                <a:cs typeface="+mn-cs"/>
              </a:rPr>
              <a:t>All rights reserved.</a:t>
            </a:r>
          </a:p>
        </p:txBody>
      </p:sp>
      <p:pic>
        <p:nvPicPr>
          <p:cNvPr id="7" name="Picture 8" descr="Signature_YO.png"/>
          <p:cNvPicPr>
            <a:picLocks noChangeAspect="1"/>
          </p:cNvPicPr>
          <p:nvPr/>
        </p:nvPicPr>
        <p:blipFill>
          <a:blip r:embed="rId2"/>
          <a:srcRect/>
          <a:stretch>
            <a:fillRect/>
          </a:stretch>
        </p:blipFill>
        <p:spPr bwMode="auto">
          <a:xfrm>
            <a:off x="450850" y="5075238"/>
            <a:ext cx="1973263" cy="493712"/>
          </a:xfrm>
          <a:prstGeom prst="rect">
            <a:avLst/>
          </a:prstGeom>
          <a:noFill/>
          <a:ln w="9525">
            <a:noFill/>
            <a:miter lim="800000"/>
            <a:headEnd/>
            <a:tailEnd/>
          </a:ln>
        </p:spPr>
      </p:pic>
      <p:sp>
        <p:nvSpPr>
          <p:cNvPr id="10" name="Title 9"/>
          <p:cNvSpPr>
            <a:spLocks noGrp="1"/>
          </p:cNvSpPr>
          <p:nvPr>
            <p:ph type="title"/>
          </p:nvPr>
        </p:nvSpPr>
        <p:spPr>
          <a:xfrm>
            <a:off x="447675" y="1"/>
            <a:ext cx="8229600" cy="655502"/>
          </a:xfrm>
          <a:prstGeom prst="rect">
            <a:avLst/>
          </a:prstGeom>
        </p:spPr>
        <p:txBody>
          <a:bodyPr/>
          <a:lstStyle>
            <a:lvl1pPr>
              <a:lnSpc>
                <a:spcPts val="2600"/>
              </a:lnSpc>
              <a:defRPr sz="2400" spc="-100" baseline="0">
                <a:solidFill>
                  <a:schemeClr val="tx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48056" y="803189"/>
            <a:ext cx="8229600" cy="3754638"/>
          </a:xfrm>
          <a:prstGeom prst="rect">
            <a:avLst/>
          </a:prstGeom>
        </p:spPr>
        <p:txBody>
          <a:bodyPr/>
          <a:lstStyle>
            <a:lvl1pPr marL="0" indent="0">
              <a:lnSpc>
                <a:spcPts val="2400"/>
              </a:lnSpc>
              <a:spcBef>
                <a:spcPts val="1200"/>
              </a:spcBef>
              <a:buFont typeface="Arial" charset="0"/>
              <a:buNone/>
              <a:defRPr sz="2200" kern="1200" spc="-100" baseline="0">
                <a:solidFill>
                  <a:schemeClr val="tx1"/>
                </a:solidFill>
              </a:defRPr>
            </a:lvl1pPr>
            <a:lvl2pPr marL="0" indent="231775">
              <a:lnSpc>
                <a:spcPts val="2200"/>
              </a:lnSpc>
              <a:spcBef>
                <a:spcPts val="1200"/>
              </a:spcBef>
              <a:buFont typeface="Arial" charset="0"/>
              <a:buChar char="•"/>
              <a:defRPr sz="2000" spc="-100" baseline="0">
                <a:solidFill>
                  <a:schemeClr val="tx1"/>
                </a:solidFill>
              </a:defRPr>
            </a:lvl2pPr>
            <a:lvl3pPr marL="0" indent="231775">
              <a:lnSpc>
                <a:spcPts val="2200"/>
              </a:lnSpc>
              <a:spcBef>
                <a:spcPts val="1200"/>
              </a:spcBef>
              <a:defRPr sz="2000" spc="-100" baseline="0">
                <a:solidFill>
                  <a:schemeClr val="tx1"/>
                </a:solidFill>
              </a:defRPr>
            </a:lvl3pPr>
            <a:lvl4pPr marL="0" indent="231775">
              <a:lnSpc>
                <a:spcPts val="2200"/>
              </a:lnSpc>
              <a:spcBef>
                <a:spcPts val="1200"/>
              </a:spcBef>
              <a:defRPr sz="2000" spc="-100" baseline="0">
                <a:solidFill>
                  <a:schemeClr val="tx1"/>
                </a:solidFill>
              </a:defRPr>
            </a:lvl4pPr>
            <a:lvl5pPr marL="0" indent="231775">
              <a:lnSpc>
                <a:spcPts val="2200"/>
              </a:lnSpc>
              <a:spcBef>
                <a:spcPts val="1200"/>
              </a:spcBef>
              <a:buFont typeface="Lucida Grande"/>
              <a:buChar char="–"/>
              <a:defRPr sz="2000" spc="-10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2"/>
          <p:cNvSpPr>
            <a:spLocks noGrp="1"/>
          </p:cNvSpPr>
          <p:nvPr>
            <p:ph type="sldNum" sz="quarter" idx="12"/>
          </p:nvPr>
        </p:nvSpPr>
        <p:spPr>
          <a:xfrm>
            <a:off x="8264525" y="5434013"/>
            <a:ext cx="536575" cy="212725"/>
          </a:xfrm>
          <a:prstGeom prst="rect">
            <a:avLst/>
          </a:prstGeom>
        </p:spPr>
        <p:txBody>
          <a:bodyPr/>
          <a:lstStyle>
            <a:lvl1pPr fontAlgn="auto">
              <a:spcBef>
                <a:spcPts val="0"/>
              </a:spcBef>
              <a:spcAft>
                <a:spcPts val="0"/>
              </a:spcAft>
              <a:defRPr sz="1000">
                <a:solidFill>
                  <a:prstClr val="black"/>
                </a:solidFill>
                <a:latin typeface="+mn-lt"/>
                <a:cs typeface="+mn-cs"/>
              </a:defRPr>
            </a:lvl1pPr>
          </a:lstStyle>
          <a:p>
            <a:pPr>
              <a:defRPr/>
            </a:pPr>
            <a:fld id="{4D9FB325-0F8B-4B6D-9F67-9BDCF0EBE510}"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3" name="Picture 12" descr="D:\Arun Christopher\Accenture\Workarea\PPT\10729.jpg"/>
          <p:cNvPicPr>
            <a:picLocks noChangeAspect="1" noChangeArrowheads="1"/>
          </p:cNvPicPr>
          <p:nvPr userDrawn="1"/>
        </p:nvPicPr>
        <p:blipFill>
          <a:blip r:embed="rId2" cstate="print"/>
          <a:srcRect l="40203"/>
          <a:stretch>
            <a:fillRect/>
          </a:stretch>
        </p:blipFill>
        <p:spPr bwMode="auto">
          <a:xfrm>
            <a:off x="0" y="0"/>
            <a:ext cx="9144000" cy="5943600"/>
          </a:xfrm>
          <a:prstGeom prst="rect">
            <a:avLst/>
          </a:prstGeom>
          <a:noFill/>
        </p:spPr>
      </p:pic>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5" name="Group 4"/>
          <p:cNvGrpSpPr/>
          <p:nvPr userDrawn="1"/>
        </p:nvGrpSpPr>
        <p:grpSpPr>
          <a:xfrm>
            <a:off x="5701704" y="1552158"/>
            <a:ext cx="3074395" cy="1785715"/>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59320" y="327692"/>
            <a:ext cx="2183719" cy="550958"/>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gr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40125983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9280693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Slide ">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 Divider Slide Headline</a:t>
            </a:r>
          </a:p>
        </p:txBody>
      </p:sp>
    </p:spTree>
    <p:extLst>
      <p:ext uri="{BB962C8B-B14F-4D97-AF65-F5344CB8AC3E}">
        <p14:creationId xmlns:p14="http://schemas.microsoft.com/office/powerpoint/2010/main" val="21437842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887093"/>
            <a:ext cx="8686006"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sp>
        <p:nvSpPr>
          <p:cNvPr id="4" name="Title 3"/>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18396924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600"/>
              </a:spcBef>
              <a:spcAft>
                <a:spcPts val="600"/>
              </a:spcAft>
              <a:buFont typeface="Wingdings" panose="05000000000000000000" pitchFamily="2" charset="2"/>
              <a:buNone/>
              <a:defRPr sz="2400" b="1">
                <a:solidFill>
                  <a:schemeClr val="accent4"/>
                </a:solidFill>
              </a:defRPr>
            </a:lvl1pPr>
            <a:lvl2pPr marL="231775" indent="-231775">
              <a:spcBef>
                <a:spcPts val="600"/>
              </a:spcBef>
              <a:spcAft>
                <a:spcPts val="600"/>
              </a:spcAft>
              <a:buFont typeface="Wingdings" panose="05000000000000000000" pitchFamily="2" charset="2"/>
              <a:buChar char="Ø"/>
              <a:defRPr/>
            </a:lvl2pPr>
            <a:lvl3pPr marL="568325" indent="-342900">
              <a:spcBef>
                <a:spcPts val="600"/>
              </a:spcBef>
              <a:spcAft>
                <a:spcPts val="600"/>
              </a:spcAft>
              <a:buFont typeface="Wingdings" panose="05000000000000000000" pitchFamily="2" charset="2"/>
              <a:buChar char="ü"/>
              <a:defRPr/>
            </a:lvl3pPr>
            <a:lvl4pPr marL="749300" indent="-285750">
              <a:spcBef>
                <a:spcPts val="600"/>
              </a:spcBef>
              <a:spcAft>
                <a:spcPts val="600"/>
              </a:spcAft>
              <a:buFont typeface="Arial" panose="020B0604020202020204" pitchFamily="34" charset="0"/>
              <a:buChar char="•"/>
              <a:defRPr/>
            </a:lvl4pPr>
            <a:lvl5pPr marL="914400" indent="-225425">
              <a:spcBef>
                <a:spcPts val="600"/>
              </a:spcBef>
              <a:spcAft>
                <a:spcPts val="600"/>
              </a:spcAft>
              <a:buFont typeface="Courier New" panose="02070309020205020404" pitchFamily="49" charset="0"/>
              <a:buChar char="o"/>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cxnSp>
        <p:nvCxnSpPr>
          <p:cNvPr id="8" name="Straight Connector 7"/>
          <p:cNvCxnSpPr/>
          <p:nvPr userDrawn="1"/>
        </p:nvCxnSpPr>
        <p:spPr>
          <a:xfrm>
            <a:off x="457994" y="899096"/>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34702051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317638904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413857548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All </a:t>
            </a:r>
            <a:r>
              <a:rPr lang="en-US" sz="900" dirty="0">
                <a:solidFill>
                  <a:srgbClr val="858789"/>
                </a:solidFill>
                <a:cs typeface="Arial" pitchFamily="34" charset="0"/>
              </a:rPr>
              <a:t>rights reserved.</a:t>
            </a:r>
          </a:p>
        </p:txBody>
      </p:sp>
      <p:cxnSp>
        <p:nvCxnSpPr>
          <p:cNvPr id="7" name="Straight Connector 6"/>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283330851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19763563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cxnSp>
        <p:nvCxnSpPr>
          <p:cNvPr id="5" name="Straight Connector 13"/>
          <p:cNvCxnSpPr>
            <a:cxnSpLocks noChangeShapeType="1"/>
          </p:cNvCxnSpPr>
          <p:nvPr/>
        </p:nvCxnSpPr>
        <p:spPr bwMode="auto">
          <a:xfrm>
            <a:off x="447675" y="5692775"/>
            <a:ext cx="8691563" cy="0"/>
          </a:xfrm>
          <a:prstGeom prst="line">
            <a:avLst/>
          </a:prstGeom>
          <a:noFill/>
          <a:ln w="12700">
            <a:solidFill>
              <a:schemeClr val="tx1"/>
            </a:solidFill>
            <a:round/>
            <a:headEnd/>
            <a:tailEnd/>
          </a:ln>
        </p:spPr>
      </p:cxnSp>
      <p:sp>
        <p:nvSpPr>
          <p:cNvPr id="6" name="TextBox 6"/>
          <p:cNvSpPr txBox="1"/>
          <p:nvPr/>
        </p:nvSpPr>
        <p:spPr>
          <a:xfrm>
            <a:off x="4505002" y="5434013"/>
            <a:ext cx="2594621" cy="230832"/>
          </a:xfrm>
          <a:prstGeom prst="rect">
            <a:avLst/>
          </a:prstGeom>
          <a:noFill/>
        </p:spPr>
        <p:txBody>
          <a:bodyPr wrap="none" lIns="0">
            <a:spAutoFit/>
          </a:bodyPr>
          <a:lstStyle/>
          <a:p>
            <a:pPr algn="ctr">
              <a:defRPr/>
            </a:pPr>
            <a:r>
              <a:rPr lang="en-US" sz="900" dirty="0">
                <a:solidFill>
                  <a:srgbClr val="000000"/>
                </a:solidFill>
              </a:rPr>
              <a:t>Copyright © 2013 </a:t>
            </a:r>
            <a:r>
              <a:rPr lang="en-US" sz="900" dirty="0" smtClean="0">
                <a:solidFill>
                  <a:srgbClr val="000000"/>
                </a:solidFill>
              </a:rPr>
              <a:t>Accenture. </a:t>
            </a:r>
            <a:r>
              <a:rPr lang="en-US" sz="900" dirty="0">
                <a:solidFill>
                  <a:srgbClr val="000000"/>
                </a:solidFill>
              </a:rPr>
              <a:t>All rights reserved.</a:t>
            </a:r>
          </a:p>
        </p:txBody>
      </p:sp>
      <p:pic>
        <p:nvPicPr>
          <p:cNvPr id="7" name="Picture 8" descr="Signature_YO.png"/>
          <p:cNvPicPr>
            <a:picLocks noChangeAspect="1"/>
          </p:cNvPicPr>
          <p:nvPr/>
        </p:nvPicPr>
        <p:blipFill>
          <a:blip r:embed="rId2"/>
          <a:srcRect/>
          <a:stretch>
            <a:fillRect/>
          </a:stretch>
        </p:blipFill>
        <p:spPr bwMode="auto">
          <a:xfrm>
            <a:off x="450850" y="5075238"/>
            <a:ext cx="1973263" cy="493712"/>
          </a:xfrm>
          <a:prstGeom prst="rect">
            <a:avLst/>
          </a:prstGeom>
          <a:noFill/>
          <a:ln w="9525">
            <a:noFill/>
            <a:miter lim="800000"/>
            <a:headEnd/>
            <a:tailEnd/>
          </a:ln>
        </p:spPr>
      </p:pic>
      <p:sp>
        <p:nvSpPr>
          <p:cNvPr id="10" name="Title 9"/>
          <p:cNvSpPr>
            <a:spLocks noGrp="1"/>
          </p:cNvSpPr>
          <p:nvPr>
            <p:ph type="title"/>
          </p:nvPr>
        </p:nvSpPr>
        <p:spPr>
          <a:xfrm>
            <a:off x="447675" y="1"/>
            <a:ext cx="8229600" cy="655502"/>
          </a:xfrm>
          <a:prstGeom prst="rect">
            <a:avLst/>
          </a:prstGeom>
        </p:spPr>
        <p:txBody>
          <a:bodyPr/>
          <a:lstStyle>
            <a:lvl1pPr>
              <a:lnSpc>
                <a:spcPts val="2600"/>
              </a:lnSpc>
              <a:defRPr sz="2400" spc="-100" baseline="0">
                <a:solidFill>
                  <a:schemeClr val="tx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48056" y="803189"/>
            <a:ext cx="8229600" cy="3754638"/>
          </a:xfrm>
          <a:prstGeom prst="rect">
            <a:avLst/>
          </a:prstGeom>
        </p:spPr>
        <p:txBody>
          <a:bodyPr/>
          <a:lstStyle>
            <a:lvl1pPr marL="0" indent="0">
              <a:lnSpc>
                <a:spcPts val="2400"/>
              </a:lnSpc>
              <a:spcBef>
                <a:spcPts val="1200"/>
              </a:spcBef>
              <a:buFont typeface="Arial" charset="0"/>
              <a:buNone/>
              <a:defRPr sz="2200" kern="1200" spc="-100" baseline="0">
                <a:solidFill>
                  <a:schemeClr val="tx1"/>
                </a:solidFill>
              </a:defRPr>
            </a:lvl1pPr>
            <a:lvl2pPr marL="0" indent="231775">
              <a:lnSpc>
                <a:spcPts val="2200"/>
              </a:lnSpc>
              <a:spcBef>
                <a:spcPts val="1200"/>
              </a:spcBef>
              <a:buFont typeface="Arial" charset="0"/>
              <a:buChar char="•"/>
              <a:defRPr sz="2000" spc="-100" baseline="0">
                <a:solidFill>
                  <a:schemeClr val="tx1"/>
                </a:solidFill>
              </a:defRPr>
            </a:lvl2pPr>
            <a:lvl3pPr marL="0" indent="231775">
              <a:lnSpc>
                <a:spcPts val="2200"/>
              </a:lnSpc>
              <a:spcBef>
                <a:spcPts val="1200"/>
              </a:spcBef>
              <a:defRPr sz="2000" spc="-100" baseline="0">
                <a:solidFill>
                  <a:schemeClr val="tx1"/>
                </a:solidFill>
              </a:defRPr>
            </a:lvl3pPr>
            <a:lvl4pPr marL="0" indent="231775">
              <a:lnSpc>
                <a:spcPts val="2200"/>
              </a:lnSpc>
              <a:spcBef>
                <a:spcPts val="1200"/>
              </a:spcBef>
              <a:defRPr sz="2000" spc="-100" baseline="0">
                <a:solidFill>
                  <a:schemeClr val="tx1"/>
                </a:solidFill>
              </a:defRPr>
            </a:lvl4pPr>
            <a:lvl5pPr marL="0" indent="231775">
              <a:lnSpc>
                <a:spcPts val="2200"/>
              </a:lnSpc>
              <a:spcBef>
                <a:spcPts val="1200"/>
              </a:spcBef>
              <a:buFont typeface="Lucida Grande"/>
              <a:buChar char="–"/>
              <a:defRPr sz="2000" spc="-10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2"/>
          <p:cNvSpPr>
            <a:spLocks noGrp="1"/>
          </p:cNvSpPr>
          <p:nvPr>
            <p:ph type="sldNum" sz="quarter" idx="12"/>
          </p:nvPr>
        </p:nvSpPr>
        <p:spPr>
          <a:xfrm>
            <a:off x="8264525" y="5434013"/>
            <a:ext cx="536575" cy="212725"/>
          </a:xfrm>
          <a:prstGeom prst="rect">
            <a:avLst/>
          </a:prstGeom>
        </p:spPr>
        <p:txBody>
          <a:bodyPr/>
          <a:lstStyle>
            <a:lvl1pPr fontAlgn="auto">
              <a:spcBef>
                <a:spcPts val="0"/>
              </a:spcBef>
              <a:spcAft>
                <a:spcPts val="0"/>
              </a:spcAft>
              <a:defRPr sz="1000">
                <a:solidFill>
                  <a:prstClr val="black"/>
                </a:solidFill>
                <a:latin typeface="+mn-lt"/>
                <a:cs typeface="+mn-cs"/>
              </a:defRPr>
            </a:lvl1pPr>
          </a:lstStyle>
          <a:p>
            <a:pPr>
              <a:defRPr/>
            </a:pPr>
            <a:fld id="{4D9FB325-0F8B-4B6D-9F67-9BDCF0EBE510}" type="slidenum">
              <a:rPr lang="en-US"/>
              <a:pPr>
                <a:defRPr/>
              </a:pPr>
              <a:t>‹#›</a:t>
            </a:fld>
            <a:endParaRPr lang="en-US" dirty="0"/>
          </a:p>
        </p:txBody>
      </p:sp>
    </p:spTree>
    <p:extLst>
      <p:ext uri="{BB962C8B-B14F-4D97-AF65-F5344CB8AC3E}">
        <p14:creationId xmlns:p14="http://schemas.microsoft.com/office/powerpoint/2010/main" val="280388477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3" name="Picture 12" descr="D:\Arun Christopher\Accenture\Workarea\PPT\10729.jpg"/>
          <p:cNvPicPr>
            <a:picLocks noChangeAspect="1" noChangeArrowheads="1"/>
          </p:cNvPicPr>
          <p:nvPr userDrawn="1"/>
        </p:nvPicPr>
        <p:blipFill>
          <a:blip r:embed="rId2" cstate="print"/>
          <a:srcRect l="40203"/>
          <a:stretch>
            <a:fillRect/>
          </a:stretch>
        </p:blipFill>
        <p:spPr bwMode="auto">
          <a:xfrm>
            <a:off x="0" y="0"/>
            <a:ext cx="9144000" cy="5943600"/>
          </a:xfrm>
          <a:prstGeom prst="rect">
            <a:avLst/>
          </a:prstGeom>
          <a:noFill/>
        </p:spPr>
      </p:pic>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5" name="Group 4"/>
          <p:cNvGrpSpPr/>
          <p:nvPr userDrawn="1"/>
        </p:nvGrpSpPr>
        <p:grpSpPr>
          <a:xfrm>
            <a:off x="5701704" y="1552158"/>
            <a:ext cx="3074395" cy="1785715"/>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59320" y="327692"/>
            <a:ext cx="2183719" cy="550958"/>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gr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7692233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12798184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 Divider Slide Headline</a:t>
            </a:r>
          </a:p>
        </p:txBody>
      </p:sp>
    </p:spTree>
    <p:extLst>
      <p:ext uri="{BB962C8B-B14F-4D97-AF65-F5344CB8AC3E}">
        <p14:creationId xmlns:p14="http://schemas.microsoft.com/office/powerpoint/2010/main" val="33709447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887093"/>
            <a:ext cx="8686006"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sp>
        <p:nvSpPr>
          <p:cNvPr id="4" name="Title 3"/>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14057465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600"/>
              </a:spcBef>
              <a:spcAft>
                <a:spcPts val="600"/>
              </a:spcAft>
              <a:buFont typeface="Wingdings" panose="05000000000000000000" pitchFamily="2" charset="2"/>
              <a:buNone/>
              <a:defRPr sz="2400" b="1">
                <a:solidFill>
                  <a:schemeClr val="accent4"/>
                </a:solidFill>
              </a:defRPr>
            </a:lvl1pPr>
            <a:lvl2pPr marL="231775" indent="-231775">
              <a:spcBef>
                <a:spcPts val="600"/>
              </a:spcBef>
              <a:spcAft>
                <a:spcPts val="600"/>
              </a:spcAft>
              <a:buFont typeface="Wingdings" panose="05000000000000000000" pitchFamily="2" charset="2"/>
              <a:buChar char="Ø"/>
              <a:defRPr/>
            </a:lvl2pPr>
            <a:lvl3pPr marL="568325" indent="-342900">
              <a:spcBef>
                <a:spcPts val="600"/>
              </a:spcBef>
              <a:spcAft>
                <a:spcPts val="600"/>
              </a:spcAft>
              <a:buFont typeface="Wingdings" panose="05000000000000000000" pitchFamily="2" charset="2"/>
              <a:buChar char="ü"/>
              <a:defRPr/>
            </a:lvl3pPr>
            <a:lvl4pPr marL="749300" indent="-285750">
              <a:spcBef>
                <a:spcPts val="600"/>
              </a:spcBef>
              <a:spcAft>
                <a:spcPts val="600"/>
              </a:spcAft>
              <a:buFont typeface="Arial" panose="020B0604020202020204" pitchFamily="34" charset="0"/>
              <a:buChar char="•"/>
              <a:defRPr/>
            </a:lvl4pPr>
            <a:lvl5pPr marL="914400" indent="-225425">
              <a:spcBef>
                <a:spcPts val="600"/>
              </a:spcBef>
              <a:spcAft>
                <a:spcPts val="600"/>
              </a:spcAft>
              <a:buFont typeface="Courier New" panose="02070309020205020404" pitchFamily="49" charset="0"/>
              <a:buChar char="o"/>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cxnSp>
        <p:nvCxnSpPr>
          <p:cNvPr id="8" name="Straight Connector 7"/>
          <p:cNvCxnSpPr/>
          <p:nvPr userDrawn="1"/>
        </p:nvCxnSpPr>
        <p:spPr>
          <a:xfrm>
            <a:off x="457994" y="899096"/>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33034753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6615473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109663828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All </a:t>
            </a:r>
            <a:r>
              <a:rPr lang="en-US" sz="900" dirty="0">
                <a:solidFill>
                  <a:srgbClr val="858789"/>
                </a:solidFill>
                <a:cs typeface="Arial" pitchFamily="34" charset="0"/>
              </a:rPr>
              <a:t>rights reserved.</a:t>
            </a:r>
          </a:p>
        </p:txBody>
      </p:sp>
      <p:cxnSp>
        <p:nvCxnSpPr>
          <p:cNvPr id="7" name="Straight Connector 6"/>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203468854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30829587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Slide ">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 Divider Slide Headline</a:t>
            </a:r>
          </a:p>
        </p:txBody>
      </p:sp>
    </p:spTree>
    <p:extLst>
      <p:ext uri="{BB962C8B-B14F-4D97-AF65-F5344CB8AC3E}">
        <p14:creationId xmlns:p14="http://schemas.microsoft.com/office/powerpoint/2010/main" val="33475401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cxnSp>
        <p:nvCxnSpPr>
          <p:cNvPr id="5" name="Straight Connector 13"/>
          <p:cNvCxnSpPr>
            <a:cxnSpLocks noChangeShapeType="1"/>
          </p:cNvCxnSpPr>
          <p:nvPr/>
        </p:nvCxnSpPr>
        <p:spPr bwMode="auto">
          <a:xfrm>
            <a:off x="447675" y="5692775"/>
            <a:ext cx="8691563" cy="0"/>
          </a:xfrm>
          <a:prstGeom prst="line">
            <a:avLst/>
          </a:prstGeom>
          <a:noFill/>
          <a:ln w="12700">
            <a:solidFill>
              <a:schemeClr val="tx1"/>
            </a:solidFill>
            <a:round/>
            <a:headEnd/>
            <a:tailEnd/>
          </a:ln>
        </p:spPr>
      </p:cxnSp>
      <p:sp>
        <p:nvSpPr>
          <p:cNvPr id="6" name="TextBox 6"/>
          <p:cNvSpPr txBox="1"/>
          <p:nvPr/>
        </p:nvSpPr>
        <p:spPr>
          <a:xfrm>
            <a:off x="4505002" y="5434013"/>
            <a:ext cx="2594621" cy="230832"/>
          </a:xfrm>
          <a:prstGeom prst="rect">
            <a:avLst/>
          </a:prstGeom>
          <a:noFill/>
        </p:spPr>
        <p:txBody>
          <a:bodyPr wrap="none" lIns="0">
            <a:spAutoFit/>
          </a:bodyPr>
          <a:lstStyle/>
          <a:p>
            <a:pPr algn="ctr">
              <a:defRPr/>
            </a:pPr>
            <a:r>
              <a:rPr lang="en-US" sz="900" dirty="0">
                <a:solidFill>
                  <a:srgbClr val="000000"/>
                </a:solidFill>
              </a:rPr>
              <a:t>Copyright © 2013 </a:t>
            </a:r>
            <a:r>
              <a:rPr lang="en-US" sz="900" dirty="0" smtClean="0">
                <a:solidFill>
                  <a:srgbClr val="000000"/>
                </a:solidFill>
              </a:rPr>
              <a:t>Accenture. </a:t>
            </a:r>
            <a:r>
              <a:rPr lang="en-US" sz="900" dirty="0">
                <a:solidFill>
                  <a:srgbClr val="000000"/>
                </a:solidFill>
              </a:rPr>
              <a:t>All rights reserved.</a:t>
            </a:r>
          </a:p>
        </p:txBody>
      </p:sp>
      <p:pic>
        <p:nvPicPr>
          <p:cNvPr id="7" name="Picture 8" descr="Signature_YO.png"/>
          <p:cNvPicPr>
            <a:picLocks noChangeAspect="1"/>
          </p:cNvPicPr>
          <p:nvPr/>
        </p:nvPicPr>
        <p:blipFill>
          <a:blip r:embed="rId2"/>
          <a:srcRect/>
          <a:stretch>
            <a:fillRect/>
          </a:stretch>
        </p:blipFill>
        <p:spPr bwMode="auto">
          <a:xfrm>
            <a:off x="450850" y="5075238"/>
            <a:ext cx="1973263" cy="493712"/>
          </a:xfrm>
          <a:prstGeom prst="rect">
            <a:avLst/>
          </a:prstGeom>
          <a:noFill/>
          <a:ln w="9525">
            <a:noFill/>
            <a:miter lim="800000"/>
            <a:headEnd/>
            <a:tailEnd/>
          </a:ln>
        </p:spPr>
      </p:pic>
      <p:sp>
        <p:nvSpPr>
          <p:cNvPr id="10" name="Title 9"/>
          <p:cNvSpPr>
            <a:spLocks noGrp="1"/>
          </p:cNvSpPr>
          <p:nvPr>
            <p:ph type="title"/>
          </p:nvPr>
        </p:nvSpPr>
        <p:spPr>
          <a:xfrm>
            <a:off x="447675" y="1"/>
            <a:ext cx="8229600" cy="655502"/>
          </a:xfrm>
          <a:prstGeom prst="rect">
            <a:avLst/>
          </a:prstGeom>
        </p:spPr>
        <p:txBody>
          <a:bodyPr/>
          <a:lstStyle>
            <a:lvl1pPr>
              <a:lnSpc>
                <a:spcPts val="2600"/>
              </a:lnSpc>
              <a:defRPr sz="2400" spc="-100" baseline="0">
                <a:solidFill>
                  <a:schemeClr val="tx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48056" y="803189"/>
            <a:ext cx="8229600" cy="3754638"/>
          </a:xfrm>
          <a:prstGeom prst="rect">
            <a:avLst/>
          </a:prstGeom>
        </p:spPr>
        <p:txBody>
          <a:bodyPr/>
          <a:lstStyle>
            <a:lvl1pPr marL="0" indent="0">
              <a:lnSpc>
                <a:spcPts val="2400"/>
              </a:lnSpc>
              <a:spcBef>
                <a:spcPts val="1200"/>
              </a:spcBef>
              <a:buFont typeface="Arial" charset="0"/>
              <a:buNone/>
              <a:defRPr sz="2200" kern="1200" spc="-100" baseline="0">
                <a:solidFill>
                  <a:schemeClr val="tx1"/>
                </a:solidFill>
              </a:defRPr>
            </a:lvl1pPr>
            <a:lvl2pPr marL="0" indent="231775">
              <a:lnSpc>
                <a:spcPts val="2200"/>
              </a:lnSpc>
              <a:spcBef>
                <a:spcPts val="1200"/>
              </a:spcBef>
              <a:buFont typeface="Arial" charset="0"/>
              <a:buChar char="•"/>
              <a:defRPr sz="2000" spc="-100" baseline="0">
                <a:solidFill>
                  <a:schemeClr val="tx1"/>
                </a:solidFill>
              </a:defRPr>
            </a:lvl2pPr>
            <a:lvl3pPr marL="0" indent="231775">
              <a:lnSpc>
                <a:spcPts val="2200"/>
              </a:lnSpc>
              <a:spcBef>
                <a:spcPts val="1200"/>
              </a:spcBef>
              <a:defRPr sz="2000" spc="-100" baseline="0">
                <a:solidFill>
                  <a:schemeClr val="tx1"/>
                </a:solidFill>
              </a:defRPr>
            </a:lvl3pPr>
            <a:lvl4pPr marL="0" indent="231775">
              <a:lnSpc>
                <a:spcPts val="2200"/>
              </a:lnSpc>
              <a:spcBef>
                <a:spcPts val="1200"/>
              </a:spcBef>
              <a:defRPr sz="2000" spc="-100" baseline="0">
                <a:solidFill>
                  <a:schemeClr val="tx1"/>
                </a:solidFill>
              </a:defRPr>
            </a:lvl4pPr>
            <a:lvl5pPr marL="0" indent="231775">
              <a:lnSpc>
                <a:spcPts val="2200"/>
              </a:lnSpc>
              <a:spcBef>
                <a:spcPts val="1200"/>
              </a:spcBef>
              <a:buFont typeface="Lucida Grande"/>
              <a:buChar char="–"/>
              <a:defRPr sz="2000" spc="-10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2"/>
          <p:cNvSpPr>
            <a:spLocks noGrp="1"/>
          </p:cNvSpPr>
          <p:nvPr>
            <p:ph type="sldNum" sz="quarter" idx="12"/>
          </p:nvPr>
        </p:nvSpPr>
        <p:spPr>
          <a:xfrm>
            <a:off x="8264525" y="5434013"/>
            <a:ext cx="536575" cy="212725"/>
          </a:xfrm>
          <a:prstGeom prst="rect">
            <a:avLst/>
          </a:prstGeom>
        </p:spPr>
        <p:txBody>
          <a:bodyPr/>
          <a:lstStyle>
            <a:lvl1pPr fontAlgn="auto">
              <a:spcBef>
                <a:spcPts val="0"/>
              </a:spcBef>
              <a:spcAft>
                <a:spcPts val="0"/>
              </a:spcAft>
              <a:defRPr sz="1000">
                <a:solidFill>
                  <a:prstClr val="black"/>
                </a:solidFill>
                <a:latin typeface="+mn-lt"/>
                <a:cs typeface="+mn-cs"/>
              </a:defRPr>
            </a:lvl1pPr>
          </a:lstStyle>
          <a:p>
            <a:pPr>
              <a:defRPr/>
            </a:pPr>
            <a:fld id="{4D9FB325-0F8B-4B6D-9F67-9BDCF0EBE510}" type="slidenum">
              <a:rPr lang="en-US"/>
              <a:pPr>
                <a:defRPr/>
              </a:pPr>
              <a:t>‹#›</a:t>
            </a:fld>
            <a:endParaRPr lang="en-US" dirty="0"/>
          </a:p>
        </p:txBody>
      </p:sp>
    </p:spTree>
    <p:extLst>
      <p:ext uri="{BB962C8B-B14F-4D97-AF65-F5344CB8AC3E}">
        <p14:creationId xmlns:p14="http://schemas.microsoft.com/office/powerpoint/2010/main" val="28372738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887093"/>
            <a:ext cx="8686006"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4" name="Title 3"/>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600"/>
              </a:spcBef>
              <a:spcAft>
                <a:spcPts val="600"/>
              </a:spcAft>
              <a:buFont typeface="Wingdings" panose="05000000000000000000" pitchFamily="2" charset="2"/>
              <a:buNone/>
              <a:defRPr sz="2400" b="1">
                <a:solidFill>
                  <a:schemeClr val="accent4"/>
                </a:solidFill>
              </a:defRPr>
            </a:lvl1pPr>
            <a:lvl2pPr marL="231775" indent="-231775">
              <a:spcBef>
                <a:spcPts val="600"/>
              </a:spcBef>
              <a:spcAft>
                <a:spcPts val="600"/>
              </a:spcAft>
              <a:buFont typeface="Wingdings" panose="05000000000000000000" pitchFamily="2" charset="2"/>
              <a:buChar char="Ø"/>
              <a:defRPr/>
            </a:lvl2pPr>
            <a:lvl3pPr marL="568325" indent="-342900">
              <a:spcBef>
                <a:spcPts val="600"/>
              </a:spcBef>
              <a:spcAft>
                <a:spcPts val="600"/>
              </a:spcAft>
              <a:buFont typeface="Wingdings" panose="05000000000000000000" pitchFamily="2" charset="2"/>
              <a:buChar char="ü"/>
              <a:defRPr/>
            </a:lvl3pPr>
            <a:lvl4pPr marL="749300" indent="-285750">
              <a:spcBef>
                <a:spcPts val="600"/>
              </a:spcBef>
              <a:spcAft>
                <a:spcPts val="600"/>
              </a:spcAft>
              <a:buFont typeface="Arial" panose="020B0604020202020204" pitchFamily="34" charset="0"/>
              <a:buChar char="•"/>
              <a:defRPr/>
            </a:lvl4pPr>
            <a:lvl5pPr marL="914400" indent="-225425">
              <a:spcBef>
                <a:spcPts val="600"/>
              </a:spcBef>
              <a:spcAft>
                <a:spcPts val="600"/>
              </a:spcAft>
              <a:buFont typeface="Courier New" panose="02070309020205020404" pitchFamily="49" charset="0"/>
              <a:buChar char="o"/>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8" name="Straight Connector 7"/>
          <p:cNvCxnSpPr/>
          <p:nvPr userDrawn="1"/>
        </p:nvCxnSpPr>
        <p:spPr>
          <a:xfrm>
            <a:off x="457994" y="899096"/>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All </a:t>
            </a:r>
            <a:r>
              <a:rPr lang="en-US" sz="900" dirty="0">
                <a:solidFill>
                  <a:srgbClr val="858789"/>
                </a:solidFill>
                <a:latin typeface="Arial" pitchFamily="34" charset="0"/>
                <a:cs typeface="Arial" pitchFamily="34" charset="0"/>
              </a:rPr>
              <a:t>rights reserved.</a:t>
            </a:r>
          </a:p>
        </p:txBody>
      </p:sp>
      <p:cxnSp>
        <p:nvCxnSpPr>
          <p:cNvPr id="7" name="Straight Connector 6"/>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vmlDrawing" Target="../drawings/vmlDrawing2.v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1.emf"/><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vmlDrawing" Target="../drawings/vmlDrawing3.v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image" Target="../media/image1.emf"/><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3"/>
            </p:custDataLst>
            <p:extLst>
              <p:ext uri="{D42A27DB-BD31-4B8C-83A1-F6EECF244321}">
                <p14:modId xmlns:p14="http://schemas.microsoft.com/office/powerpoint/2010/main" val="9169110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7"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5" r:id="rId8"/>
    <p:sldLayoutId id="2147483656" r:id="rId9"/>
    <p:sldLayoutId id="2147483657" r:id="rId10"/>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2"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248891863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191807354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redis.io/topics/pubsub"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redis.io/topics/transactions"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hyperlink" Target="http://docs.basho.com/riak/latest/theory/concepts/" TargetMode="External"/><Relationship Id="rId2" Type="http://schemas.openxmlformats.org/officeDocument/2006/relationships/image" Target="../media/image18.jp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docs.basho.com/riak/latest/theory/concepts/#Replication" TargetMode="External"/><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basho.com/riak/latest/dev/using/mapreduce/" TargetMode="External"/><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redis.io/" TargetMode="External"/><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Placeholder 16"/>
          <p:cNvSpPr>
            <a:spLocks noGrp="1"/>
          </p:cNvSpPr>
          <p:nvPr>
            <p:ph type="body" sz="quarter" idx="10"/>
          </p:nvPr>
        </p:nvSpPr>
        <p:spPr>
          <a:xfrm>
            <a:off x="458788" y="4129547"/>
            <a:ext cx="8064726" cy="1348915"/>
          </a:xfrm>
        </p:spPr>
        <p:txBody>
          <a:bodyPr anchor="ctr"/>
          <a:lstStyle/>
          <a:p>
            <a:pPr eaLnBrk="1" hangingPunct="1">
              <a:spcBef>
                <a:spcPct val="0"/>
              </a:spcBef>
              <a:spcAft>
                <a:spcPct val="0"/>
              </a:spcAft>
            </a:pPr>
            <a:r>
              <a:rPr lang="en-CA" dirty="0" smtClean="0">
                <a:latin typeface="Arial" charset="0"/>
                <a:cs typeface="Arial" charset="0"/>
              </a:rPr>
              <a:t>Intro to NoSQL - Module 2</a:t>
            </a:r>
          </a:p>
          <a:p>
            <a:pPr eaLnBrk="1" hangingPunct="1">
              <a:spcBef>
                <a:spcPct val="0"/>
              </a:spcBef>
              <a:spcAft>
                <a:spcPct val="0"/>
              </a:spcAft>
            </a:pPr>
            <a:r>
              <a:rPr lang="en-CA" dirty="0" smtClean="0">
                <a:latin typeface="Arial" charset="0"/>
                <a:cs typeface="Arial" charset="0"/>
              </a:rPr>
              <a:t>Key Value Databases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Key-value Database Comparisons</a:t>
            </a:r>
            <a:endParaRPr lang="en-US" dirty="0"/>
          </a:p>
        </p:txBody>
      </p:sp>
      <p:sp>
        <p:nvSpPr>
          <p:cNvPr id="4" name="Rectangle 3"/>
          <p:cNvSpPr/>
          <p:nvPr/>
        </p:nvSpPr>
        <p:spPr>
          <a:xfrm>
            <a:off x="461034" y="917191"/>
            <a:ext cx="8205261" cy="923330"/>
          </a:xfrm>
          <a:prstGeom prst="rect">
            <a:avLst/>
          </a:prstGeom>
        </p:spPr>
        <p:txBody>
          <a:bodyPr wrap="square">
            <a:spAutoFit/>
          </a:bodyPr>
          <a:lstStyle/>
          <a:p>
            <a:r>
              <a:rPr lang="en-US" i="1" dirty="0" smtClean="0"/>
              <a:t>Range </a:t>
            </a:r>
            <a:r>
              <a:rPr lang="en-US" i="1" dirty="0"/>
              <a:t>from single server varieties like </a:t>
            </a:r>
            <a:r>
              <a:rPr lang="en-US" i="1" dirty="0" err="1"/>
              <a:t>Memcached</a:t>
            </a:r>
            <a:r>
              <a:rPr lang="en-US" i="1" dirty="0"/>
              <a:t> used for high-speed caching, to multi-datacenter distributed systems like Riak and </a:t>
            </a:r>
            <a:r>
              <a:rPr lang="en-US" i="1" dirty="0" smtClean="0"/>
              <a:t>Redis</a:t>
            </a:r>
            <a:r>
              <a:rPr lang="en-US" i="1" dirty="0"/>
              <a:t> </a:t>
            </a:r>
            <a:r>
              <a:rPr lang="en-US" i="1" dirty="0" smtClean="0"/>
              <a:t>to fully hosted cloud services like Amazon </a:t>
            </a:r>
            <a:r>
              <a:rPr lang="en-US" i="1" dirty="0" err="1" smtClean="0"/>
              <a:t>DynamoDB</a:t>
            </a:r>
            <a:r>
              <a:rPr lang="en-US" i="1" dirty="0" smtClean="0"/>
              <a:t>.</a:t>
            </a: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4084626686"/>
              </p:ext>
            </p:extLst>
          </p:nvPr>
        </p:nvGraphicFramePr>
        <p:xfrm>
          <a:off x="578266" y="1929458"/>
          <a:ext cx="7987469" cy="2646197"/>
        </p:xfrm>
        <a:graphic>
          <a:graphicData uri="http://schemas.openxmlformats.org/drawingml/2006/table">
            <a:tbl>
              <a:tblPr firstRow="1" bandRow="1">
                <a:tableStyleId>{B301B821-A1FF-4177-AEE7-76D212191A09}</a:tableStyleId>
              </a:tblPr>
              <a:tblGrid>
                <a:gridCol w="1334159"/>
                <a:gridCol w="1854942"/>
                <a:gridCol w="2466034"/>
                <a:gridCol w="2332334"/>
              </a:tblGrid>
              <a:tr h="363674">
                <a:tc>
                  <a:txBody>
                    <a:bodyPr/>
                    <a:lstStyle/>
                    <a:p>
                      <a:r>
                        <a:rPr lang="en-US" sz="1400" strike="noStrike" dirty="0" smtClean="0"/>
                        <a:t>Name</a:t>
                      </a:r>
                      <a:endParaRPr lang="en-US" sz="1400" strike="noStrike" dirty="0"/>
                    </a:p>
                  </a:txBody>
                  <a:tcPr/>
                </a:tc>
                <a:tc>
                  <a:txBody>
                    <a:bodyPr/>
                    <a:lstStyle/>
                    <a:p>
                      <a:r>
                        <a:rPr lang="en-US" sz="1400" strike="noStrike" dirty="0" smtClean="0"/>
                        <a:t>Type</a:t>
                      </a:r>
                      <a:endParaRPr lang="en-US" sz="1400" strike="noStrike" dirty="0"/>
                    </a:p>
                  </a:txBody>
                  <a:tcPr/>
                </a:tc>
                <a:tc>
                  <a:txBody>
                    <a:bodyPr/>
                    <a:lstStyle/>
                    <a:p>
                      <a:r>
                        <a:rPr lang="en-US" sz="1400" strike="noStrike" dirty="0" smtClean="0"/>
                        <a:t>Data Storage</a:t>
                      </a:r>
                      <a:endParaRPr lang="en-US" sz="1400" strike="noStrike" dirty="0"/>
                    </a:p>
                  </a:txBody>
                  <a:tcPr/>
                </a:tc>
                <a:tc>
                  <a:txBody>
                    <a:bodyPr/>
                    <a:lstStyle/>
                    <a:p>
                      <a:r>
                        <a:rPr lang="en-US" sz="1400" strike="noStrike" dirty="0" smtClean="0"/>
                        <a:t>Additional</a:t>
                      </a:r>
                      <a:r>
                        <a:rPr lang="en-US" sz="1400" strike="noStrike" baseline="0" dirty="0" smtClean="0"/>
                        <a:t> Features</a:t>
                      </a:r>
                      <a:endParaRPr lang="en-US" sz="1400" strike="noStrike" dirty="0"/>
                    </a:p>
                  </a:txBody>
                  <a:tcPr/>
                </a:tc>
              </a:tr>
              <a:tr h="848572">
                <a:tc>
                  <a:txBody>
                    <a:bodyPr/>
                    <a:lstStyle/>
                    <a:p>
                      <a:r>
                        <a:rPr lang="en-US" sz="1400" strike="noStrike" dirty="0" smtClean="0"/>
                        <a:t>Redis</a:t>
                      </a:r>
                      <a:endParaRPr lang="en-US" sz="1400" strike="noStrike" dirty="0"/>
                    </a:p>
                  </a:txBody>
                  <a:tcPr/>
                </a:tc>
                <a:tc>
                  <a:txBody>
                    <a:bodyPr/>
                    <a:lstStyle/>
                    <a:p>
                      <a:r>
                        <a:rPr lang="en-US" sz="1400" strike="noStrike" dirty="0" smtClean="0"/>
                        <a:t>In memory non relational database</a:t>
                      </a:r>
                      <a:endParaRPr lang="en-US" sz="1400" strike="noStrike" dirty="0"/>
                    </a:p>
                  </a:txBody>
                  <a:tcPr/>
                </a:tc>
                <a:tc>
                  <a:txBody>
                    <a:bodyPr/>
                    <a:lstStyle/>
                    <a:p>
                      <a:r>
                        <a:rPr lang="en-US" sz="1400" strike="noStrike" dirty="0" smtClean="0"/>
                        <a:t>Strings, lists, sets, hashes, sorted</a:t>
                      </a:r>
                      <a:r>
                        <a:rPr lang="en-US" sz="1400" strike="noStrike" baseline="0" dirty="0" smtClean="0"/>
                        <a:t> sets</a:t>
                      </a:r>
                      <a:endParaRPr lang="en-US" sz="1400" strike="noStrike" dirty="0"/>
                    </a:p>
                  </a:txBody>
                  <a:tcPr/>
                </a:tc>
                <a:tc>
                  <a:txBody>
                    <a:bodyPr/>
                    <a:lstStyle/>
                    <a:p>
                      <a:r>
                        <a:rPr lang="en-US" sz="1400" strike="noStrike" dirty="0" smtClean="0"/>
                        <a:t>Publish/Subscribe,</a:t>
                      </a:r>
                      <a:r>
                        <a:rPr lang="en-US" sz="1400" strike="noStrike" baseline="0" dirty="0" smtClean="0"/>
                        <a:t> master/slave replication , disk persistence, transactions</a:t>
                      </a:r>
                      <a:endParaRPr lang="en-US" sz="1400" strike="noStrike" dirty="0"/>
                    </a:p>
                  </a:txBody>
                  <a:tcPr/>
                </a:tc>
              </a:tr>
              <a:tr h="606123">
                <a:tc>
                  <a:txBody>
                    <a:bodyPr/>
                    <a:lstStyle/>
                    <a:p>
                      <a:r>
                        <a:rPr lang="en-US" sz="1400" strike="noStrike" dirty="0" err="1" smtClean="0"/>
                        <a:t>Memcached</a:t>
                      </a:r>
                      <a:endParaRPr lang="en-US" sz="1400" strike="noStrike" dirty="0"/>
                    </a:p>
                  </a:txBody>
                  <a:tcPr/>
                </a:tc>
                <a:tc>
                  <a:txBody>
                    <a:bodyPr/>
                    <a:lstStyle/>
                    <a:p>
                      <a:r>
                        <a:rPr lang="en-US" sz="1400" strike="noStrike" dirty="0" smtClean="0"/>
                        <a:t>In</a:t>
                      </a:r>
                      <a:r>
                        <a:rPr lang="en-US" sz="1400" strike="noStrike" baseline="0" dirty="0" smtClean="0"/>
                        <a:t> memory key-value cache</a:t>
                      </a:r>
                      <a:endParaRPr lang="en-US" sz="1400" strike="noStrike" dirty="0"/>
                    </a:p>
                  </a:txBody>
                  <a:tcPr/>
                </a:tc>
                <a:tc>
                  <a:txBody>
                    <a:bodyPr/>
                    <a:lstStyle/>
                    <a:p>
                      <a:r>
                        <a:rPr lang="en-US" sz="1400" strike="noStrike" dirty="0" smtClean="0"/>
                        <a:t>Mapping of</a:t>
                      </a:r>
                      <a:r>
                        <a:rPr lang="en-US" sz="1400" strike="noStrike" baseline="0" dirty="0" smtClean="0"/>
                        <a:t> Keys to values</a:t>
                      </a:r>
                      <a:endParaRPr lang="en-US" sz="1400" strike="noStrike" dirty="0"/>
                    </a:p>
                  </a:txBody>
                  <a:tcPr/>
                </a:tc>
                <a:tc>
                  <a:txBody>
                    <a:bodyPr/>
                    <a:lstStyle/>
                    <a:p>
                      <a:r>
                        <a:rPr lang="en-US" sz="1400" strike="noStrike" dirty="0" smtClean="0"/>
                        <a:t>Multithreaded</a:t>
                      </a:r>
                      <a:r>
                        <a:rPr lang="en-US" sz="1400" strike="noStrike" baseline="0" dirty="0" smtClean="0"/>
                        <a:t> server for additional performance</a:t>
                      </a:r>
                      <a:endParaRPr lang="en-US" sz="1400" strike="noStrike" dirty="0"/>
                    </a:p>
                  </a:txBody>
                  <a:tcPr/>
                </a:tc>
              </a:tr>
              <a:tr h="606123">
                <a:tc>
                  <a:txBody>
                    <a:bodyPr/>
                    <a:lstStyle/>
                    <a:p>
                      <a:r>
                        <a:rPr lang="en-US" sz="1400" strike="noStrike" dirty="0" smtClean="0"/>
                        <a:t>Riak</a:t>
                      </a:r>
                      <a:endParaRPr lang="en-US" sz="1400" strike="noStrike" dirty="0"/>
                    </a:p>
                  </a:txBody>
                  <a:tcPr/>
                </a:tc>
                <a:tc>
                  <a:txBody>
                    <a:bodyPr/>
                    <a:lstStyle/>
                    <a:p>
                      <a:r>
                        <a:rPr lang="en-US" sz="1400" strike="noStrike" dirty="0" smtClean="0"/>
                        <a:t>On disk Non</a:t>
                      </a:r>
                      <a:r>
                        <a:rPr lang="en-US" sz="1400" strike="noStrike" baseline="0" dirty="0" smtClean="0"/>
                        <a:t> relational Database</a:t>
                      </a:r>
                      <a:endParaRPr lang="en-US" sz="1400" strike="noStrike" dirty="0"/>
                    </a:p>
                  </a:txBody>
                  <a:tcPr/>
                </a:tc>
                <a:tc>
                  <a:txBody>
                    <a:bodyPr/>
                    <a:lstStyle/>
                    <a:p>
                      <a:r>
                        <a:rPr lang="en-US" sz="1400" strike="noStrike" dirty="0" smtClean="0"/>
                        <a:t>Mapping</a:t>
                      </a:r>
                      <a:r>
                        <a:rPr lang="en-US" sz="1400" strike="noStrike" baseline="0" dirty="0" smtClean="0"/>
                        <a:t> of keys to values in a bucket</a:t>
                      </a:r>
                      <a:endParaRPr lang="en-US" sz="1400" strike="noStrike" dirty="0"/>
                    </a:p>
                  </a:txBody>
                  <a:tcPr/>
                </a:tc>
                <a:tc>
                  <a:txBody>
                    <a:bodyPr/>
                    <a:lstStyle/>
                    <a:p>
                      <a:r>
                        <a:rPr lang="en-US" sz="1400" strike="noStrike" dirty="0" smtClean="0"/>
                        <a:t>Map Reduce</a:t>
                      </a:r>
                      <a:r>
                        <a:rPr lang="en-US" sz="1400" strike="noStrike" baseline="0" dirty="0" smtClean="0"/>
                        <a:t> implementation, persistence</a:t>
                      </a:r>
                      <a:endParaRPr lang="en-US" sz="1400" strike="noStrike" dirty="0"/>
                    </a:p>
                  </a:txBody>
                  <a:tcPr/>
                </a:tc>
              </a:tr>
            </a:tbl>
          </a:graphicData>
        </a:graphic>
      </p:graphicFrame>
    </p:spTree>
    <p:extLst>
      <p:ext uri="{BB962C8B-B14F-4D97-AF65-F5344CB8AC3E}">
        <p14:creationId xmlns:p14="http://schemas.microsoft.com/office/powerpoint/2010/main" val="67515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Major Vendors:</a:t>
            </a:r>
          </a:p>
          <a:p>
            <a:pPr eaLnBrk="1" hangingPunct="1">
              <a:spcBef>
                <a:spcPct val="0"/>
              </a:spcBef>
              <a:spcAft>
                <a:spcPct val="0"/>
              </a:spcAft>
            </a:pPr>
            <a:r>
              <a:rPr lang="en-US" dirty="0" smtClean="0">
                <a:latin typeface="Arial" charset="0"/>
                <a:cs typeface="Arial" charset="0"/>
              </a:rPr>
              <a:t>Redis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9988" y="4271746"/>
            <a:ext cx="3705225" cy="1228725"/>
          </a:xfrm>
          <a:prstGeom prst="rect">
            <a:avLst/>
          </a:prstGeom>
        </p:spPr>
      </p:pic>
    </p:spTree>
    <p:extLst>
      <p:ext uri="{BB962C8B-B14F-4D97-AF65-F5344CB8AC3E}">
        <p14:creationId xmlns:p14="http://schemas.microsoft.com/office/powerpoint/2010/main" val="1641195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73924" y="5011576"/>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3924" y="128939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err="1" smtClean="0"/>
              <a:t>Redis</a:t>
            </a:r>
            <a:r>
              <a:rPr lang="en-US" dirty="0" smtClean="0"/>
              <a:t>- </a:t>
            </a:r>
            <a:r>
              <a:rPr lang="en-US" dirty="0"/>
              <a:t>Outline</a:t>
            </a:r>
          </a:p>
        </p:txBody>
      </p:sp>
      <p:sp>
        <p:nvSpPr>
          <p:cNvPr id="16" name="Content Placeholder 7"/>
          <p:cNvSpPr txBox="1">
            <a:spLocks/>
          </p:cNvSpPr>
          <p:nvPr/>
        </p:nvSpPr>
        <p:spPr>
          <a:xfrm>
            <a:off x="2127819" y="1293238"/>
            <a:ext cx="6663757" cy="3718337"/>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a:t>History and evolution of the vendor technology</a:t>
            </a:r>
          </a:p>
          <a:p>
            <a:pPr marL="285750" indent="-285750" fontAlgn="ctr">
              <a:spcBef>
                <a:spcPts val="600"/>
              </a:spcBef>
              <a:spcAft>
                <a:spcPts val="600"/>
              </a:spcAft>
              <a:buFont typeface="Wingdings" panose="05000000000000000000" pitchFamily="2" charset="2"/>
              <a:buChar char="Ø"/>
            </a:pPr>
            <a:r>
              <a:rPr lang="en-US" dirty="0"/>
              <a:t>Overview of technology</a:t>
            </a:r>
          </a:p>
          <a:p>
            <a:pPr marL="285750" indent="-285750" fontAlgn="ctr">
              <a:spcBef>
                <a:spcPts val="600"/>
              </a:spcBef>
              <a:spcAft>
                <a:spcPts val="600"/>
              </a:spcAft>
              <a:buFont typeface="Wingdings" panose="05000000000000000000" pitchFamily="2" charset="2"/>
              <a:buChar char="Ø"/>
            </a:pPr>
            <a:r>
              <a:rPr lang="en-US" dirty="0"/>
              <a:t>Data Model</a:t>
            </a:r>
          </a:p>
          <a:p>
            <a:pPr marL="285750" indent="-285750" fontAlgn="ctr">
              <a:spcBef>
                <a:spcPts val="600"/>
              </a:spcBef>
              <a:spcAft>
                <a:spcPts val="600"/>
              </a:spcAft>
              <a:buFont typeface="Wingdings" panose="05000000000000000000" pitchFamily="2" charset="2"/>
              <a:buChar char="Ø"/>
            </a:pPr>
            <a:r>
              <a:rPr lang="en-US" dirty="0" smtClean="0"/>
              <a:t>Working with Redis</a:t>
            </a:r>
            <a:endParaRPr lang="en-US" dirty="0"/>
          </a:p>
          <a:p>
            <a:pPr marL="285750" indent="-285750" fontAlgn="ctr">
              <a:spcBef>
                <a:spcPts val="600"/>
              </a:spcBef>
              <a:spcAft>
                <a:spcPts val="600"/>
              </a:spcAft>
              <a:buFont typeface="Wingdings" panose="05000000000000000000" pitchFamily="2" charset="2"/>
              <a:buChar char="Ø"/>
            </a:pPr>
            <a:r>
              <a:rPr lang="en-US" dirty="0"/>
              <a:t>Industry Use Cases</a:t>
            </a:r>
          </a:p>
          <a:p>
            <a:pPr marL="285750" indent="-285750" fontAlgn="ctr">
              <a:spcBef>
                <a:spcPts val="600"/>
              </a:spcBef>
              <a:spcAft>
                <a:spcPts val="600"/>
              </a:spcAft>
              <a:buFont typeface="Wingdings" panose="05000000000000000000" pitchFamily="2" charset="2"/>
              <a:buChar char="Ø"/>
            </a:pPr>
            <a:r>
              <a:rPr lang="en-US" dirty="0"/>
              <a:t>Accenture Use </a:t>
            </a:r>
            <a:r>
              <a:rPr lang="en-US" dirty="0" smtClean="0"/>
              <a:t>Cases</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268" y="285849"/>
            <a:ext cx="2750322" cy="912061"/>
          </a:xfrm>
          <a:prstGeom prst="rect">
            <a:avLst/>
          </a:prstGeom>
        </p:spPr>
      </p:pic>
    </p:spTree>
    <p:extLst>
      <p:ext uri="{BB962C8B-B14F-4D97-AF65-F5344CB8AC3E}">
        <p14:creationId xmlns:p14="http://schemas.microsoft.com/office/powerpoint/2010/main" val="190420867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504826" y="3064040"/>
            <a:ext cx="8228011" cy="433137"/>
          </a:xfrm>
          <a:prstGeom prst="rightArrow">
            <a:avLst/>
          </a:prstGeom>
          <a:solidFill>
            <a:schemeClr val="accent1">
              <a:lumMod val="75000"/>
            </a:schemeClr>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tx1"/>
                </a:solidFill>
              </a:rPr>
              <a:t>History of Technology</a:t>
            </a:r>
            <a:endParaRPr lang="de-DE" dirty="0">
              <a:solidFill>
                <a:schemeClr val="tx1"/>
              </a:solidFill>
            </a:endParaRPr>
          </a:p>
        </p:txBody>
      </p:sp>
      <p:grpSp>
        <p:nvGrpSpPr>
          <p:cNvPr id="17" name="Group 16"/>
          <p:cNvGrpSpPr/>
          <p:nvPr/>
        </p:nvGrpSpPr>
        <p:grpSpPr>
          <a:xfrm>
            <a:off x="461035" y="3057701"/>
            <a:ext cx="661912" cy="433137"/>
            <a:chOff x="461035" y="3064040"/>
            <a:chExt cx="661912" cy="433137"/>
          </a:xfrm>
        </p:grpSpPr>
        <p:sp>
          <p:nvSpPr>
            <p:cNvPr id="5" name="Oval 4"/>
            <p:cNvSpPr/>
            <p:nvPr/>
          </p:nvSpPr>
          <p:spPr>
            <a:xfrm>
              <a:off x="461035"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11312" y="3095942"/>
              <a:ext cx="540448" cy="369332"/>
            </a:xfrm>
            <a:prstGeom prst="rect">
              <a:avLst/>
            </a:prstGeom>
            <a:noFill/>
          </p:spPr>
          <p:txBody>
            <a:bodyPr wrap="square" rtlCol="0">
              <a:spAutoFit/>
            </a:bodyPr>
            <a:lstStyle/>
            <a:p>
              <a:pPr algn="ctr"/>
              <a:r>
                <a:rPr lang="en-US" b="1" dirty="0" smtClean="0"/>
                <a:t>09</a:t>
              </a:r>
              <a:endParaRPr lang="en-US" b="1" dirty="0"/>
            </a:p>
          </p:txBody>
        </p:sp>
      </p:grpSp>
      <p:cxnSp>
        <p:nvCxnSpPr>
          <p:cNvPr id="13" name="Straight Connector 12"/>
          <p:cNvCxnSpPr>
            <a:stCxn id="11" idx="0"/>
          </p:cNvCxnSpPr>
          <p:nvPr/>
        </p:nvCxnSpPr>
        <p:spPr>
          <a:xfrm flipV="1">
            <a:off x="781536" y="2747212"/>
            <a:ext cx="1" cy="34239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8338" y="1546882"/>
            <a:ext cx="2860488" cy="1200329"/>
          </a:xfrm>
          <a:prstGeom prst="rect">
            <a:avLst/>
          </a:prstGeom>
          <a:noFill/>
          <a:ln>
            <a:solidFill>
              <a:schemeClr val="accent1"/>
            </a:solidFill>
          </a:ln>
        </p:spPr>
        <p:txBody>
          <a:bodyPr wrap="square" rtlCol="0">
            <a:spAutoFit/>
          </a:bodyPr>
          <a:lstStyle/>
          <a:p>
            <a:pPr algn="ctr"/>
            <a:r>
              <a:rPr lang="en-US" dirty="0" smtClean="0"/>
              <a:t>Redis developed to improve the performance of the LLOOGG web analytics product</a:t>
            </a:r>
            <a:endParaRPr lang="en-US" dirty="0"/>
          </a:p>
        </p:txBody>
      </p:sp>
      <p:grpSp>
        <p:nvGrpSpPr>
          <p:cNvPr id="15" name="Group 14"/>
          <p:cNvGrpSpPr/>
          <p:nvPr/>
        </p:nvGrpSpPr>
        <p:grpSpPr>
          <a:xfrm>
            <a:off x="2289127" y="3057701"/>
            <a:ext cx="661912" cy="433137"/>
            <a:chOff x="3703116" y="3064040"/>
            <a:chExt cx="661912" cy="433137"/>
          </a:xfrm>
        </p:grpSpPr>
        <p:sp>
          <p:nvSpPr>
            <p:cNvPr id="19" name="Oval 18"/>
            <p:cNvSpPr/>
            <p:nvPr/>
          </p:nvSpPr>
          <p:spPr>
            <a:xfrm>
              <a:off x="3703116"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753393" y="3095942"/>
              <a:ext cx="540448" cy="369332"/>
            </a:xfrm>
            <a:prstGeom prst="rect">
              <a:avLst/>
            </a:prstGeom>
            <a:noFill/>
          </p:spPr>
          <p:txBody>
            <a:bodyPr wrap="square" rtlCol="0">
              <a:spAutoFit/>
            </a:bodyPr>
            <a:lstStyle/>
            <a:p>
              <a:pPr algn="ctr"/>
              <a:r>
                <a:rPr lang="en-US" b="1" dirty="0" smtClean="0"/>
                <a:t>10</a:t>
              </a:r>
              <a:endParaRPr lang="en-US" b="1" dirty="0"/>
            </a:p>
          </p:txBody>
        </p:sp>
      </p:grpSp>
      <p:cxnSp>
        <p:nvCxnSpPr>
          <p:cNvPr id="21" name="Straight Connector 20"/>
          <p:cNvCxnSpPr/>
          <p:nvPr/>
        </p:nvCxnSpPr>
        <p:spPr>
          <a:xfrm flipV="1">
            <a:off x="2595910" y="3458935"/>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37297" y="3756742"/>
            <a:ext cx="2005360" cy="923330"/>
          </a:xfrm>
          <a:prstGeom prst="rect">
            <a:avLst/>
          </a:prstGeom>
          <a:noFill/>
          <a:ln>
            <a:solidFill>
              <a:schemeClr val="accent1"/>
            </a:solidFill>
          </a:ln>
        </p:spPr>
        <p:txBody>
          <a:bodyPr wrap="square" rtlCol="0">
            <a:spAutoFit/>
          </a:bodyPr>
          <a:lstStyle/>
          <a:p>
            <a:pPr algn="ctr"/>
            <a:r>
              <a:rPr lang="en-US" dirty="0" smtClean="0"/>
              <a:t>VMWare hires founder to work full-time on Redis</a:t>
            </a:r>
            <a:endParaRPr lang="en-US" dirty="0"/>
          </a:p>
        </p:txBody>
      </p:sp>
      <p:cxnSp>
        <p:nvCxnSpPr>
          <p:cNvPr id="37" name="Straight Connector 36"/>
          <p:cNvCxnSpPr/>
          <p:nvPr/>
        </p:nvCxnSpPr>
        <p:spPr>
          <a:xfrm flipV="1">
            <a:off x="4362652" y="2747211"/>
            <a:ext cx="0" cy="288166"/>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117219" y="3057701"/>
            <a:ext cx="661912" cy="433137"/>
            <a:chOff x="4997717" y="3034149"/>
            <a:chExt cx="661912" cy="433137"/>
          </a:xfrm>
        </p:grpSpPr>
        <p:sp>
          <p:nvSpPr>
            <p:cNvPr id="35" name="Oval 34"/>
            <p:cNvSpPr/>
            <p:nvPr/>
          </p:nvSpPr>
          <p:spPr>
            <a:xfrm>
              <a:off x="4997717" y="3034149"/>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020751" y="3066051"/>
              <a:ext cx="540448" cy="369332"/>
            </a:xfrm>
            <a:prstGeom prst="rect">
              <a:avLst/>
            </a:prstGeom>
            <a:noFill/>
          </p:spPr>
          <p:txBody>
            <a:bodyPr wrap="square" rtlCol="0">
              <a:spAutoFit/>
            </a:bodyPr>
            <a:lstStyle/>
            <a:p>
              <a:pPr algn="ctr"/>
              <a:r>
                <a:rPr lang="en-US" b="1" dirty="0" smtClean="0"/>
                <a:t>11</a:t>
              </a:r>
              <a:endParaRPr lang="en-US" b="1" dirty="0"/>
            </a:p>
          </p:txBody>
        </p:sp>
      </p:grpSp>
      <p:sp>
        <p:nvSpPr>
          <p:cNvPr id="38" name="TextBox 37"/>
          <p:cNvSpPr txBox="1"/>
          <p:nvPr/>
        </p:nvSpPr>
        <p:spPr>
          <a:xfrm>
            <a:off x="3498057" y="1789031"/>
            <a:ext cx="1621425" cy="923330"/>
          </a:xfrm>
          <a:prstGeom prst="rect">
            <a:avLst/>
          </a:prstGeom>
          <a:noFill/>
          <a:ln>
            <a:solidFill>
              <a:schemeClr val="accent1"/>
            </a:solidFill>
          </a:ln>
        </p:spPr>
        <p:txBody>
          <a:bodyPr wrap="square" rtlCol="0">
            <a:spAutoFit/>
          </a:bodyPr>
          <a:lstStyle/>
          <a:p>
            <a:pPr algn="ctr"/>
            <a:r>
              <a:rPr lang="en-US" dirty="0" smtClean="0"/>
              <a:t>Redis version 1.0 </a:t>
            </a:r>
            <a:r>
              <a:rPr lang="en-US" dirty="0"/>
              <a:t>is released</a:t>
            </a:r>
          </a:p>
        </p:txBody>
      </p:sp>
      <p:cxnSp>
        <p:nvCxnSpPr>
          <p:cNvPr id="39" name="Straight Connector 38"/>
          <p:cNvCxnSpPr/>
          <p:nvPr/>
        </p:nvCxnSpPr>
        <p:spPr>
          <a:xfrm flipV="1">
            <a:off x="6276307" y="3450592"/>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482817" y="3756742"/>
            <a:ext cx="1586980" cy="923330"/>
          </a:xfrm>
          <a:prstGeom prst="rect">
            <a:avLst/>
          </a:prstGeom>
          <a:noFill/>
          <a:ln>
            <a:solidFill>
              <a:schemeClr val="accent1"/>
            </a:solidFill>
          </a:ln>
        </p:spPr>
        <p:txBody>
          <a:bodyPr wrap="square" rtlCol="0">
            <a:spAutoFit/>
          </a:bodyPr>
          <a:lstStyle/>
          <a:p>
            <a:pPr algn="ctr"/>
            <a:r>
              <a:rPr lang="en-US" dirty="0" smtClean="0"/>
              <a:t>Redis Version 2.0 released</a:t>
            </a:r>
            <a:endParaRPr lang="en-US" dirty="0"/>
          </a:p>
        </p:txBody>
      </p:sp>
      <p:grpSp>
        <p:nvGrpSpPr>
          <p:cNvPr id="12" name="Group 11"/>
          <p:cNvGrpSpPr/>
          <p:nvPr/>
        </p:nvGrpSpPr>
        <p:grpSpPr>
          <a:xfrm>
            <a:off x="5945311" y="3057701"/>
            <a:ext cx="661912" cy="433137"/>
            <a:chOff x="6363806" y="3074719"/>
            <a:chExt cx="661912" cy="433137"/>
          </a:xfrm>
        </p:grpSpPr>
        <p:sp>
          <p:nvSpPr>
            <p:cNvPr id="41" name="Oval 40"/>
            <p:cNvSpPr/>
            <p:nvPr/>
          </p:nvSpPr>
          <p:spPr>
            <a:xfrm>
              <a:off x="6363806" y="3074719"/>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424538" y="3106621"/>
              <a:ext cx="540448" cy="369332"/>
            </a:xfrm>
            <a:prstGeom prst="rect">
              <a:avLst/>
            </a:prstGeom>
            <a:noFill/>
          </p:spPr>
          <p:txBody>
            <a:bodyPr wrap="square" rtlCol="0">
              <a:spAutoFit/>
            </a:bodyPr>
            <a:lstStyle/>
            <a:p>
              <a:pPr algn="ctr"/>
              <a:r>
                <a:rPr lang="en-US" b="1" dirty="0" smtClean="0"/>
                <a:t>13</a:t>
              </a:r>
              <a:endParaRPr lang="en-US" b="1" dirty="0"/>
            </a:p>
          </p:txBody>
        </p:sp>
      </p:grpSp>
      <p:cxnSp>
        <p:nvCxnSpPr>
          <p:cNvPr id="23" name="Straight Connector 22"/>
          <p:cNvCxnSpPr/>
          <p:nvPr/>
        </p:nvCxnSpPr>
        <p:spPr>
          <a:xfrm flipV="1">
            <a:off x="8090123" y="2778638"/>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96633" y="1296427"/>
            <a:ext cx="1586980" cy="1477328"/>
          </a:xfrm>
          <a:prstGeom prst="rect">
            <a:avLst/>
          </a:prstGeom>
          <a:noFill/>
          <a:ln>
            <a:solidFill>
              <a:schemeClr val="accent1"/>
            </a:solidFill>
          </a:ln>
        </p:spPr>
        <p:txBody>
          <a:bodyPr wrap="square" rtlCol="0">
            <a:spAutoFit/>
          </a:bodyPr>
          <a:lstStyle/>
          <a:p>
            <a:pPr algn="ctr"/>
            <a:r>
              <a:rPr lang="en-US" dirty="0" smtClean="0"/>
              <a:t>Current Version of Redis (3.0.3) released in June</a:t>
            </a:r>
            <a:endParaRPr lang="en-US" dirty="0"/>
          </a:p>
        </p:txBody>
      </p:sp>
      <p:grpSp>
        <p:nvGrpSpPr>
          <p:cNvPr id="10" name="Group 9"/>
          <p:cNvGrpSpPr/>
          <p:nvPr/>
        </p:nvGrpSpPr>
        <p:grpSpPr>
          <a:xfrm>
            <a:off x="7773405" y="3057701"/>
            <a:ext cx="661912" cy="433137"/>
            <a:chOff x="7773405" y="3081253"/>
            <a:chExt cx="661912" cy="433137"/>
          </a:xfrm>
        </p:grpSpPr>
        <p:sp>
          <p:nvSpPr>
            <p:cNvPr id="25" name="Oval 24"/>
            <p:cNvSpPr/>
            <p:nvPr/>
          </p:nvSpPr>
          <p:spPr>
            <a:xfrm>
              <a:off x="7773405" y="3081253"/>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34137" y="3113155"/>
              <a:ext cx="540448" cy="369332"/>
            </a:xfrm>
            <a:prstGeom prst="rect">
              <a:avLst/>
            </a:prstGeom>
            <a:noFill/>
          </p:spPr>
          <p:txBody>
            <a:bodyPr wrap="square" rtlCol="0">
              <a:spAutoFit/>
            </a:bodyPr>
            <a:lstStyle/>
            <a:p>
              <a:pPr algn="ctr"/>
              <a:r>
                <a:rPr lang="en-US" b="1" dirty="0" smtClean="0"/>
                <a:t>15</a:t>
              </a:r>
              <a:endParaRPr lang="en-US" b="1" dirty="0"/>
            </a:p>
          </p:txBody>
        </p:sp>
      </p:grpSp>
    </p:spTree>
    <p:extLst>
      <p:ext uri="{BB962C8B-B14F-4D97-AF65-F5344CB8AC3E}">
        <p14:creationId xmlns:p14="http://schemas.microsoft.com/office/powerpoint/2010/main" val="2491093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968189"/>
            <a:ext cx="8228012" cy="4733364"/>
          </a:xfrm>
        </p:spPr>
        <p:txBody>
          <a:bodyPr>
            <a:normAutofit fontScale="62500" lnSpcReduction="20000"/>
          </a:bodyPr>
          <a:lstStyle/>
          <a:p>
            <a:r>
              <a:rPr lang="en-US" sz="2700" dirty="0" smtClean="0"/>
              <a:t>Redis in an in-memory key-value datastore that was built for data query performance and data replication</a:t>
            </a:r>
          </a:p>
          <a:p>
            <a:r>
              <a:rPr lang="en-US" sz="2700" dirty="0" smtClean="0"/>
              <a:t>Redis supports persistent storage to disk and replication to scale read performance across many data instances</a:t>
            </a:r>
          </a:p>
          <a:p>
            <a:r>
              <a:rPr lang="en-US" sz="2700" dirty="0" smtClean="0"/>
              <a:t>Client side sharding</a:t>
            </a:r>
            <a:r>
              <a:rPr lang="en-US" sz="2700" dirty="0"/>
              <a:t> </a:t>
            </a:r>
            <a:r>
              <a:rPr lang="en-US" sz="2700" dirty="0" smtClean="0"/>
              <a:t>improves write performance and scalability</a:t>
            </a:r>
          </a:p>
          <a:p>
            <a:r>
              <a:rPr lang="en-US" sz="2700" dirty="0" smtClean="0"/>
              <a:t>Redis within the CAP theorem:</a:t>
            </a:r>
          </a:p>
          <a:p>
            <a:endParaRPr lang="en-US" dirty="0"/>
          </a:p>
          <a:p>
            <a:endParaRPr lang="en-US" dirty="0" smtClean="0"/>
          </a:p>
          <a:p>
            <a:pPr marL="0" indent="0">
              <a:buNone/>
            </a:pPr>
            <a:endParaRPr lang="en-US" dirty="0" smtClean="0"/>
          </a:p>
          <a:p>
            <a:endParaRPr lang="en-US" dirty="0"/>
          </a:p>
          <a:p>
            <a:pPr marL="0" indent="0">
              <a:buNone/>
            </a:pPr>
            <a:endParaRPr lang="en-US" dirty="0" smtClean="0"/>
          </a:p>
          <a:p>
            <a:pPr marL="0" indent="0">
              <a:buNone/>
            </a:pPr>
            <a:endParaRPr lang="en-US" dirty="0"/>
          </a:p>
          <a:p>
            <a:r>
              <a:rPr lang="en-US" sz="2700" dirty="0" smtClean="0"/>
              <a:t>Redis has a consistent data model so any number of clients querying data at a given time will get the same data returned. It is also partition tolerant – so the data center performs well despite the data being physically partitioned apart.</a:t>
            </a:r>
          </a:p>
        </p:txBody>
      </p:sp>
      <p:sp>
        <p:nvSpPr>
          <p:cNvPr id="3" name="Title 2"/>
          <p:cNvSpPr>
            <a:spLocks noGrp="1"/>
          </p:cNvSpPr>
          <p:nvPr>
            <p:ph type="title"/>
          </p:nvPr>
        </p:nvSpPr>
        <p:spPr/>
        <p:txBody>
          <a:bodyPr/>
          <a:lstStyle/>
          <a:p>
            <a:r>
              <a:rPr lang="en-US" dirty="0" smtClean="0">
                <a:solidFill>
                  <a:schemeClr val="tx1"/>
                </a:solidFill>
              </a:rPr>
              <a:t>Overview of technology - Features</a:t>
            </a:r>
            <a:endParaRPr lang="de-DE" dirty="0">
              <a:solidFill>
                <a:schemeClr val="tx1"/>
              </a:solidFill>
            </a:endParaRPr>
          </a:p>
        </p:txBody>
      </p:sp>
      <p:grpSp>
        <p:nvGrpSpPr>
          <p:cNvPr id="17" name="Group 16"/>
          <p:cNvGrpSpPr/>
          <p:nvPr/>
        </p:nvGrpSpPr>
        <p:grpSpPr>
          <a:xfrm>
            <a:off x="2264954" y="2617232"/>
            <a:ext cx="4597422" cy="1945560"/>
            <a:chOff x="2219325" y="3703082"/>
            <a:chExt cx="4597422" cy="1945560"/>
          </a:xfrm>
        </p:grpSpPr>
        <p:sp>
          <p:nvSpPr>
            <p:cNvPr id="5" name="TextBox 4"/>
            <p:cNvSpPr txBox="1"/>
            <p:nvPr/>
          </p:nvSpPr>
          <p:spPr>
            <a:xfrm>
              <a:off x="2219325" y="5279310"/>
              <a:ext cx="1441420" cy="369332"/>
            </a:xfrm>
            <a:prstGeom prst="rect">
              <a:avLst/>
            </a:prstGeom>
            <a:noFill/>
            <a:ln w="28575">
              <a:solidFill>
                <a:schemeClr val="accent1"/>
              </a:solidFill>
            </a:ln>
          </p:spPr>
          <p:txBody>
            <a:bodyPr wrap="none" rtlCol="0">
              <a:spAutoFit/>
            </a:bodyPr>
            <a:lstStyle/>
            <a:p>
              <a:pPr algn="ctr"/>
              <a:r>
                <a:rPr lang="en-US" b="1" dirty="0" smtClean="0"/>
                <a:t>C</a:t>
              </a:r>
              <a:r>
                <a:rPr lang="en-US" dirty="0" smtClean="0"/>
                <a:t>onsistency</a:t>
              </a:r>
              <a:endParaRPr lang="de-DE" dirty="0"/>
            </a:p>
          </p:txBody>
        </p:sp>
        <p:sp>
          <p:nvSpPr>
            <p:cNvPr id="6" name="TextBox 5"/>
            <p:cNvSpPr txBox="1"/>
            <p:nvPr/>
          </p:nvSpPr>
          <p:spPr>
            <a:xfrm>
              <a:off x="3887097" y="3703082"/>
              <a:ext cx="1338828" cy="369332"/>
            </a:xfrm>
            <a:prstGeom prst="rect">
              <a:avLst/>
            </a:prstGeom>
            <a:noFill/>
            <a:ln w="28575">
              <a:solidFill>
                <a:schemeClr val="accent1"/>
              </a:solidFill>
            </a:ln>
          </p:spPr>
          <p:txBody>
            <a:bodyPr wrap="none" rtlCol="0">
              <a:spAutoFit/>
            </a:bodyPr>
            <a:lstStyle/>
            <a:p>
              <a:pPr algn="ctr"/>
              <a:r>
                <a:rPr lang="en-US" b="1" dirty="0" smtClean="0"/>
                <a:t>P</a:t>
              </a:r>
              <a:r>
                <a:rPr lang="en-US" dirty="0" smtClean="0"/>
                <a:t>artitioning</a:t>
              </a:r>
              <a:endParaRPr lang="de-DE" dirty="0"/>
            </a:p>
          </p:txBody>
        </p:sp>
        <p:sp>
          <p:nvSpPr>
            <p:cNvPr id="7" name="TextBox 6"/>
            <p:cNvSpPr txBox="1"/>
            <p:nvPr/>
          </p:nvSpPr>
          <p:spPr>
            <a:xfrm>
              <a:off x="5529214" y="5275024"/>
              <a:ext cx="1287533" cy="369332"/>
            </a:xfrm>
            <a:prstGeom prst="rect">
              <a:avLst/>
            </a:prstGeom>
            <a:noFill/>
            <a:ln w="28575">
              <a:solidFill>
                <a:schemeClr val="accent1"/>
              </a:solidFill>
            </a:ln>
          </p:spPr>
          <p:txBody>
            <a:bodyPr wrap="none" rtlCol="0">
              <a:spAutoFit/>
            </a:bodyPr>
            <a:lstStyle/>
            <a:p>
              <a:pPr algn="ctr"/>
              <a:r>
                <a:rPr lang="en-US" b="1" dirty="0" smtClean="0"/>
                <a:t>A</a:t>
              </a:r>
              <a:r>
                <a:rPr lang="en-US" dirty="0" smtClean="0"/>
                <a:t>vailability</a:t>
              </a:r>
              <a:endParaRPr lang="de-DE" dirty="0"/>
            </a:p>
          </p:txBody>
        </p:sp>
        <p:cxnSp>
          <p:nvCxnSpPr>
            <p:cNvPr id="9" name="Straight Connector 8"/>
            <p:cNvCxnSpPr>
              <a:stCxn id="5" idx="0"/>
              <a:endCxn id="6" idx="1"/>
            </p:cNvCxnSpPr>
            <p:nvPr/>
          </p:nvCxnSpPr>
          <p:spPr>
            <a:xfrm flipV="1">
              <a:off x="2940035" y="3887748"/>
              <a:ext cx="947062" cy="1391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1"/>
            </p:cNvCxnSpPr>
            <p:nvPr/>
          </p:nvCxnSpPr>
          <p:spPr>
            <a:xfrm flipV="1">
              <a:off x="3660745" y="5459690"/>
              <a:ext cx="1868469" cy="4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3"/>
              <a:endCxn id="7" idx="0"/>
            </p:cNvCxnSpPr>
            <p:nvPr/>
          </p:nvCxnSpPr>
          <p:spPr>
            <a:xfrm>
              <a:off x="5225925" y="3887748"/>
              <a:ext cx="947056" cy="1387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p:cNvCxnSpPr/>
          <p:nvPr/>
        </p:nvCxnSpPr>
        <p:spPr>
          <a:xfrm flipH="1">
            <a:off x="3707937" y="3853857"/>
            <a:ext cx="1229485" cy="487371"/>
          </a:xfrm>
          <a:prstGeom prst="straightConnector1">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4824216" y="2986565"/>
            <a:ext cx="19240" cy="438003"/>
          </a:xfrm>
          <a:prstGeom prst="straightConnector1">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6394" y="3424568"/>
            <a:ext cx="1443389" cy="478656"/>
          </a:xfrm>
          <a:prstGeom prst="rect">
            <a:avLst/>
          </a:prstGeom>
        </p:spPr>
      </p:pic>
    </p:spTree>
    <p:extLst>
      <p:ext uri="{BB962C8B-B14F-4D97-AF65-F5344CB8AC3E}">
        <p14:creationId xmlns:p14="http://schemas.microsoft.com/office/powerpoint/2010/main" val="1851477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1044201"/>
          </a:xfrm>
        </p:spPr>
        <p:txBody>
          <a:bodyPr/>
          <a:lstStyle/>
          <a:p>
            <a:pPr marL="0" indent="0">
              <a:buNone/>
            </a:pPr>
            <a:r>
              <a:rPr lang="en-US" dirty="0" smtClean="0"/>
              <a:t>Redis supports different types of data structures that are optimized for the data’s type and usage:</a:t>
            </a:r>
          </a:p>
        </p:txBody>
      </p:sp>
      <p:sp>
        <p:nvSpPr>
          <p:cNvPr id="3" name="Title 2"/>
          <p:cNvSpPr>
            <a:spLocks noGrp="1"/>
          </p:cNvSpPr>
          <p:nvPr>
            <p:ph type="title"/>
          </p:nvPr>
        </p:nvSpPr>
        <p:spPr/>
        <p:txBody>
          <a:bodyPr vert="horz" lIns="0" tIns="0" rIns="0" bIns="0" rtlCol="0" anchor="b" anchorCtr="0">
            <a:normAutofit/>
          </a:bodyPr>
          <a:lstStyle/>
          <a:p>
            <a:r>
              <a:rPr lang="en-US" dirty="0" smtClean="0">
                <a:solidFill>
                  <a:schemeClr val="tx1"/>
                </a:solidFill>
              </a:rPr>
              <a:t>Redis Data Model Makeup</a:t>
            </a:r>
            <a:endParaRPr lang="de-DE"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59044118"/>
              </p:ext>
            </p:extLst>
          </p:nvPr>
        </p:nvGraphicFramePr>
        <p:xfrm>
          <a:off x="461035" y="2212788"/>
          <a:ext cx="8224178" cy="2494280"/>
        </p:xfrm>
        <a:graphic>
          <a:graphicData uri="http://schemas.openxmlformats.org/drawingml/2006/table">
            <a:tbl>
              <a:tblPr firstRow="1" bandRow="1">
                <a:tableStyleId>{B301B821-A1FF-4177-AEE7-76D212191A09}</a:tableStyleId>
              </a:tblPr>
              <a:tblGrid>
                <a:gridCol w="2251168"/>
                <a:gridCol w="5973010"/>
              </a:tblGrid>
              <a:tr h="370840">
                <a:tc>
                  <a:txBody>
                    <a:bodyPr/>
                    <a:lstStyle/>
                    <a:p>
                      <a:r>
                        <a:rPr lang="en-US" sz="1800" dirty="0" smtClean="0"/>
                        <a:t>Structure Type</a:t>
                      </a:r>
                      <a:endParaRPr lang="en-US" sz="1800" dirty="0"/>
                    </a:p>
                  </a:txBody>
                  <a:tcPr/>
                </a:tc>
                <a:tc>
                  <a:txBody>
                    <a:bodyPr/>
                    <a:lstStyle/>
                    <a:p>
                      <a:r>
                        <a:rPr lang="en-US" sz="1800" dirty="0" smtClean="0"/>
                        <a:t>What Structure</a:t>
                      </a:r>
                      <a:r>
                        <a:rPr lang="en-US" sz="1800" baseline="0" dirty="0" smtClean="0"/>
                        <a:t> Contains</a:t>
                      </a:r>
                      <a:endParaRPr lang="en-US" sz="1800" dirty="0"/>
                    </a:p>
                  </a:txBody>
                  <a:tcPr/>
                </a:tc>
              </a:tr>
              <a:tr h="370840">
                <a:tc>
                  <a:txBody>
                    <a:bodyPr/>
                    <a:lstStyle/>
                    <a:p>
                      <a:r>
                        <a:rPr lang="en-US" sz="1800" dirty="0" smtClean="0"/>
                        <a:t>String</a:t>
                      </a:r>
                      <a:endParaRPr lang="en-US" sz="1800" dirty="0"/>
                    </a:p>
                  </a:txBody>
                  <a:tcPr/>
                </a:tc>
                <a:tc>
                  <a:txBody>
                    <a:bodyPr/>
                    <a:lstStyle/>
                    <a:p>
                      <a:r>
                        <a:rPr lang="en-US" sz="1800" dirty="0" smtClean="0"/>
                        <a:t>Strings,</a:t>
                      </a:r>
                      <a:r>
                        <a:rPr lang="en-US" sz="1800" baseline="0" dirty="0" smtClean="0"/>
                        <a:t> integers, or floating point values</a:t>
                      </a:r>
                      <a:endParaRPr lang="en-US" sz="1800" dirty="0"/>
                    </a:p>
                  </a:txBody>
                  <a:tcPr/>
                </a:tc>
              </a:tr>
              <a:tr h="370840">
                <a:tc>
                  <a:txBody>
                    <a:bodyPr/>
                    <a:lstStyle/>
                    <a:p>
                      <a:r>
                        <a:rPr lang="en-US" sz="1800" dirty="0" smtClean="0"/>
                        <a:t>List</a:t>
                      </a:r>
                      <a:endParaRPr lang="en-US" sz="1800" dirty="0"/>
                    </a:p>
                  </a:txBody>
                  <a:tcPr/>
                </a:tc>
                <a:tc>
                  <a:txBody>
                    <a:bodyPr/>
                    <a:lstStyle/>
                    <a:p>
                      <a:r>
                        <a:rPr lang="en-US" sz="1800" dirty="0" smtClean="0"/>
                        <a:t>Linked</a:t>
                      </a:r>
                      <a:r>
                        <a:rPr lang="en-US" sz="1800" baseline="0" dirty="0" smtClean="0"/>
                        <a:t> list of strings</a:t>
                      </a:r>
                      <a:endParaRPr lang="en-US" sz="1800" dirty="0"/>
                    </a:p>
                  </a:txBody>
                  <a:tcPr/>
                </a:tc>
              </a:tr>
              <a:tr h="370840">
                <a:tc>
                  <a:txBody>
                    <a:bodyPr/>
                    <a:lstStyle/>
                    <a:p>
                      <a:r>
                        <a:rPr lang="en-US" sz="1800" dirty="0" smtClean="0"/>
                        <a:t>Set</a:t>
                      </a:r>
                      <a:endParaRPr lang="en-US" sz="1800" dirty="0"/>
                    </a:p>
                  </a:txBody>
                  <a:tcPr/>
                </a:tc>
                <a:tc>
                  <a:txBody>
                    <a:bodyPr/>
                    <a:lstStyle/>
                    <a:p>
                      <a:r>
                        <a:rPr lang="en-US" sz="1800" dirty="0" smtClean="0"/>
                        <a:t>Unordered collection of unique strings</a:t>
                      </a:r>
                      <a:endParaRPr lang="en-US" sz="1800" dirty="0"/>
                    </a:p>
                  </a:txBody>
                  <a:tcPr/>
                </a:tc>
              </a:tr>
              <a:tr h="370840">
                <a:tc>
                  <a:txBody>
                    <a:bodyPr/>
                    <a:lstStyle/>
                    <a:p>
                      <a:r>
                        <a:rPr lang="en-US" sz="1800" dirty="0" smtClean="0"/>
                        <a:t>Hash</a:t>
                      </a:r>
                      <a:endParaRPr lang="en-US" sz="1800" dirty="0"/>
                    </a:p>
                  </a:txBody>
                  <a:tcPr/>
                </a:tc>
                <a:tc>
                  <a:txBody>
                    <a:bodyPr/>
                    <a:lstStyle/>
                    <a:p>
                      <a:r>
                        <a:rPr lang="en-US" sz="1800" dirty="0" smtClean="0"/>
                        <a:t>Unordered hash</a:t>
                      </a:r>
                      <a:r>
                        <a:rPr lang="en-US" sz="1800" baseline="0" dirty="0" smtClean="0"/>
                        <a:t> table of keys to values</a:t>
                      </a:r>
                      <a:endParaRPr lang="en-US" sz="1800" dirty="0"/>
                    </a:p>
                  </a:txBody>
                  <a:tcPr/>
                </a:tc>
              </a:tr>
              <a:tr h="370840">
                <a:tc>
                  <a:txBody>
                    <a:bodyPr/>
                    <a:lstStyle/>
                    <a:p>
                      <a:r>
                        <a:rPr lang="en-US" sz="1800" dirty="0" err="1" smtClean="0"/>
                        <a:t>ZSet</a:t>
                      </a:r>
                      <a:endParaRPr lang="en-US" sz="1800" dirty="0"/>
                    </a:p>
                  </a:txBody>
                  <a:tcPr/>
                </a:tc>
                <a:tc>
                  <a:txBody>
                    <a:bodyPr/>
                    <a:lstStyle/>
                    <a:p>
                      <a:r>
                        <a:rPr lang="en-US" sz="1800" dirty="0" smtClean="0"/>
                        <a:t>Ordered</a:t>
                      </a:r>
                      <a:r>
                        <a:rPr lang="en-US" sz="1800" baseline="0" dirty="0" smtClean="0"/>
                        <a:t> mapping of string members to floating-point scores, ordered by score</a:t>
                      </a:r>
                      <a:endParaRPr lang="en-US" sz="1800" dirty="0"/>
                    </a:p>
                  </a:txBody>
                  <a:tcPr/>
                </a:tc>
              </a:tr>
            </a:tbl>
          </a:graphicData>
        </a:graphic>
      </p:graphicFrame>
    </p:spTree>
    <p:extLst>
      <p:ext uri="{BB962C8B-B14F-4D97-AF65-F5344CB8AC3E}">
        <p14:creationId xmlns:p14="http://schemas.microsoft.com/office/powerpoint/2010/main" val="911759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1797237"/>
          </a:xfrm>
        </p:spPr>
        <p:txBody>
          <a:bodyPr>
            <a:normAutofit fontScale="85000" lnSpcReduction="20000"/>
          </a:bodyPr>
          <a:lstStyle/>
          <a:p>
            <a:r>
              <a:rPr lang="en-US" dirty="0" smtClean="0"/>
              <a:t>Strings are the most rudimentary kinds of data in Redis. Strings can store any kind of data because they are binary safe, including serialized objects, text strings and JPEG images.</a:t>
            </a:r>
          </a:p>
          <a:p>
            <a:r>
              <a:rPr lang="en-US" dirty="0" smtClean="0"/>
              <a:t>A string value has a maximum size (512 MB).</a:t>
            </a:r>
          </a:p>
          <a:p>
            <a:r>
              <a:rPr lang="en-US" dirty="0" smtClean="0"/>
              <a:t>Structure: &lt;key&gt; &lt;value&gt; </a:t>
            </a:r>
            <a:r>
              <a:rPr lang="en-US" dirty="0" smtClean="0">
                <a:sym typeface="Wingdings" panose="05000000000000000000" pitchFamily="2" charset="2"/>
              </a:rPr>
              <a:t> String</a:t>
            </a:r>
          </a:p>
          <a:p>
            <a:pPr marL="0" indent="0">
              <a:buNone/>
            </a:pPr>
            <a:endParaRPr lang="en-US" dirty="0"/>
          </a:p>
        </p:txBody>
      </p:sp>
      <p:sp>
        <p:nvSpPr>
          <p:cNvPr id="3" name="Title 2"/>
          <p:cNvSpPr>
            <a:spLocks noGrp="1"/>
          </p:cNvSpPr>
          <p:nvPr>
            <p:ph type="title"/>
          </p:nvPr>
        </p:nvSpPr>
        <p:spPr/>
        <p:txBody>
          <a:bodyPr/>
          <a:lstStyle/>
          <a:p>
            <a:r>
              <a:rPr lang="en-US" dirty="0" smtClean="0"/>
              <a:t>Redis - Strings</a:t>
            </a:r>
            <a:endParaRPr lang="en-US" dirty="0"/>
          </a:p>
        </p:txBody>
      </p:sp>
      <p:sp>
        <p:nvSpPr>
          <p:cNvPr id="4" name="TextBox 3"/>
          <p:cNvSpPr txBox="1"/>
          <p:nvPr/>
        </p:nvSpPr>
        <p:spPr>
          <a:xfrm>
            <a:off x="461035" y="3155576"/>
            <a:ext cx="4033473" cy="1477328"/>
          </a:xfrm>
          <a:prstGeom prst="rect">
            <a:avLst/>
          </a:prstGeom>
          <a:noFill/>
        </p:spPr>
        <p:txBody>
          <a:bodyPr wrap="square" numCol="1" rtlCol="0">
            <a:spAutoFit/>
          </a:bodyPr>
          <a:lstStyle/>
          <a:p>
            <a:r>
              <a:rPr lang="en-US" u="sng" dirty="0" smtClean="0"/>
              <a:t>Main Operations</a:t>
            </a:r>
          </a:p>
          <a:p>
            <a:pPr marL="285750" indent="-285750">
              <a:buFont typeface="Arial" panose="020B0604020202020204" pitchFamily="34" charset="0"/>
              <a:buChar char="•"/>
            </a:pPr>
            <a:r>
              <a:rPr lang="en-US" dirty="0" smtClean="0"/>
              <a:t>Get (gets value for given key)</a:t>
            </a:r>
          </a:p>
          <a:p>
            <a:pPr marL="285750" indent="-285750">
              <a:buFont typeface="Arial" panose="020B0604020202020204" pitchFamily="34" charset="0"/>
              <a:buChar char="•"/>
            </a:pPr>
            <a:r>
              <a:rPr lang="en-US" dirty="0" smtClean="0"/>
              <a:t>Set (sets value for given key)</a:t>
            </a:r>
          </a:p>
          <a:p>
            <a:pPr marL="285750" indent="-285750">
              <a:buFont typeface="Arial" panose="020B0604020202020204" pitchFamily="34" charset="0"/>
              <a:buChar char="•"/>
            </a:pPr>
            <a:r>
              <a:rPr lang="en-US" dirty="0" smtClean="0"/>
              <a:t>Del (deletes value for a given key)</a:t>
            </a:r>
          </a:p>
          <a:p>
            <a:pPr marL="285750" indent="-285750">
              <a:buFont typeface="Arial" panose="020B0604020202020204" pitchFamily="34" charset="0"/>
              <a:buChar char="•"/>
            </a:pPr>
            <a:r>
              <a:rPr lang="en-US" dirty="0" smtClean="0"/>
              <a:t>Used to store</a:t>
            </a:r>
            <a:endParaRPr lang="en-US" dirty="0"/>
          </a:p>
        </p:txBody>
      </p:sp>
      <p:sp>
        <p:nvSpPr>
          <p:cNvPr id="5" name="TextBox 4"/>
          <p:cNvSpPr txBox="1"/>
          <p:nvPr/>
        </p:nvSpPr>
        <p:spPr>
          <a:xfrm>
            <a:off x="4379523" y="3155576"/>
            <a:ext cx="4286773" cy="2308324"/>
          </a:xfrm>
          <a:prstGeom prst="rect">
            <a:avLst/>
          </a:prstGeom>
          <a:noFill/>
        </p:spPr>
        <p:txBody>
          <a:bodyPr wrap="square" numCol="1" rtlCol="0">
            <a:spAutoFit/>
          </a:bodyPr>
          <a:lstStyle/>
          <a:p>
            <a:r>
              <a:rPr lang="en-US" u="sng" dirty="0" smtClean="0"/>
              <a:t>More Information</a:t>
            </a:r>
          </a:p>
          <a:p>
            <a:pPr marL="285750" indent="-285750">
              <a:buFont typeface="Arial" panose="020B0604020202020204" pitchFamily="34" charset="0"/>
              <a:buChar char="•"/>
            </a:pPr>
            <a:r>
              <a:rPr lang="en-US" dirty="0"/>
              <a:t>Used to store three types of values</a:t>
            </a:r>
          </a:p>
          <a:p>
            <a:pPr marL="285750" indent="-285750">
              <a:buFont typeface="Arial" panose="020B0604020202020204" pitchFamily="34" charset="0"/>
              <a:buChar char="•"/>
            </a:pPr>
            <a:r>
              <a:rPr lang="en-US" dirty="0"/>
              <a:t>Byte, Integer, Floating-Point</a:t>
            </a:r>
          </a:p>
          <a:p>
            <a:pPr marL="285750" indent="-285750">
              <a:buFont typeface="Arial" panose="020B0604020202020204" pitchFamily="34" charset="0"/>
              <a:buChar char="•"/>
            </a:pPr>
            <a:r>
              <a:rPr lang="en-US" dirty="0"/>
              <a:t>If value in a String is interpreted as Base 10, INCR and DECR operations will be allowed.</a:t>
            </a:r>
          </a:p>
          <a:p>
            <a:pPr marL="285750" indent="-285750">
              <a:buFont typeface="Arial" panose="020B0604020202020204" pitchFamily="34" charset="0"/>
              <a:buChar char="•"/>
            </a:pPr>
            <a:r>
              <a:rPr lang="en-US" dirty="0"/>
              <a:t>Empty String will be interpreted as 0.</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1562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1797237"/>
          </a:xfrm>
        </p:spPr>
        <p:txBody>
          <a:bodyPr>
            <a:normAutofit fontScale="92500" lnSpcReduction="20000"/>
          </a:bodyPr>
          <a:lstStyle/>
          <a:p>
            <a:r>
              <a:rPr lang="en-US" dirty="0" smtClean="0"/>
              <a:t>Lists are lists of strings, sorted by the order in which the strings are inserted into the database. Elements can either be added to the right or the left of the list.</a:t>
            </a:r>
          </a:p>
          <a:p>
            <a:r>
              <a:rPr lang="en-US" dirty="0" smtClean="0"/>
              <a:t>Maximum length of a list is 2^32 -1 elements, or more than 4 billion elements per list</a:t>
            </a:r>
          </a:p>
        </p:txBody>
      </p:sp>
      <p:sp>
        <p:nvSpPr>
          <p:cNvPr id="3" name="Title 2"/>
          <p:cNvSpPr>
            <a:spLocks noGrp="1"/>
          </p:cNvSpPr>
          <p:nvPr>
            <p:ph type="title"/>
          </p:nvPr>
        </p:nvSpPr>
        <p:spPr/>
        <p:txBody>
          <a:bodyPr/>
          <a:lstStyle/>
          <a:p>
            <a:r>
              <a:rPr lang="en-US" dirty="0" smtClean="0"/>
              <a:t>Redis - Lists</a:t>
            </a:r>
            <a:endParaRPr lang="en-US" dirty="0"/>
          </a:p>
        </p:txBody>
      </p:sp>
      <p:sp>
        <p:nvSpPr>
          <p:cNvPr id="4" name="TextBox 3"/>
          <p:cNvSpPr txBox="1"/>
          <p:nvPr/>
        </p:nvSpPr>
        <p:spPr>
          <a:xfrm>
            <a:off x="461035" y="3155576"/>
            <a:ext cx="4033473" cy="2585323"/>
          </a:xfrm>
          <a:prstGeom prst="rect">
            <a:avLst/>
          </a:prstGeom>
          <a:noFill/>
        </p:spPr>
        <p:txBody>
          <a:bodyPr wrap="square" numCol="1" rtlCol="0">
            <a:spAutoFit/>
          </a:bodyPr>
          <a:lstStyle/>
          <a:p>
            <a:r>
              <a:rPr lang="en-US" u="sng" dirty="0" smtClean="0"/>
              <a:t>Main Operations</a:t>
            </a:r>
          </a:p>
          <a:p>
            <a:pPr marL="285750" indent="-285750">
              <a:buFont typeface="Arial" panose="020B0604020202020204" pitchFamily="34" charset="0"/>
              <a:buChar char="•"/>
            </a:pPr>
            <a:r>
              <a:rPr lang="en-US" dirty="0"/>
              <a:t>RPUSH (adds a value to the end of the list)</a:t>
            </a:r>
          </a:p>
          <a:p>
            <a:pPr marL="285750" indent="-285750">
              <a:buFont typeface="Arial" panose="020B0604020202020204" pitchFamily="34" charset="0"/>
              <a:buChar char="•"/>
            </a:pPr>
            <a:r>
              <a:rPr lang="en-US" dirty="0"/>
              <a:t>LRANGE (gets a range of values from the </a:t>
            </a:r>
            <a:r>
              <a:rPr lang="en-US" dirty="0" smtClean="0"/>
              <a:t>list)</a:t>
            </a:r>
          </a:p>
          <a:p>
            <a:pPr marL="285750" indent="-285750">
              <a:buFont typeface="Arial" panose="020B0604020202020204" pitchFamily="34" charset="0"/>
              <a:buChar char="•"/>
            </a:pPr>
            <a:r>
              <a:rPr lang="en-US" dirty="0" smtClean="0"/>
              <a:t>LINDEX </a:t>
            </a:r>
            <a:r>
              <a:rPr lang="en-US" dirty="0"/>
              <a:t>(gets a value at a given position in the </a:t>
            </a:r>
            <a:r>
              <a:rPr lang="en-US" dirty="0" smtClean="0"/>
              <a:t>list)</a:t>
            </a:r>
          </a:p>
          <a:p>
            <a:pPr marL="285750" indent="-285750">
              <a:buFont typeface="Arial" panose="020B0604020202020204" pitchFamily="34" charset="0"/>
              <a:buChar char="•"/>
            </a:pPr>
            <a:r>
              <a:rPr lang="en-US" dirty="0" smtClean="0"/>
              <a:t>LPOP  </a:t>
            </a:r>
            <a:r>
              <a:rPr lang="en-US" dirty="0"/>
              <a:t>(removes and returns a value from the beginning of the list)</a:t>
            </a:r>
          </a:p>
        </p:txBody>
      </p:sp>
      <p:sp>
        <p:nvSpPr>
          <p:cNvPr id="5" name="TextBox 4"/>
          <p:cNvSpPr txBox="1"/>
          <p:nvPr/>
        </p:nvSpPr>
        <p:spPr>
          <a:xfrm>
            <a:off x="4379523" y="3155576"/>
            <a:ext cx="4286773" cy="2585323"/>
          </a:xfrm>
          <a:prstGeom prst="rect">
            <a:avLst/>
          </a:prstGeom>
          <a:noFill/>
        </p:spPr>
        <p:txBody>
          <a:bodyPr wrap="square" numCol="1" rtlCol="0">
            <a:spAutoFit/>
          </a:bodyPr>
          <a:lstStyle/>
          <a:p>
            <a:r>
              <a:rPr lang="en-US" u="sng" dirty="0" smtClean="0"/>
              <a:t>More Information</a:t>
            </a:r>
          </a:p>
          <a:p>
            <a:pPr marL="285750" indent="-285750">
              <a:buFont typeface="Arial" panose="020B0604020202020204" pitchFamily="34" charset="0"/>
              <a:buChar char="•"/>
            </a:pPr>
            <a:r>
              <a:rPr lang="en-US" dirty="0" smtClean="0"/>
              <a:t>Lists are ordered as binary safe strings, and lists can be linked</a:t>
            </a:r>
            <a:endParaRPr lang="en-US" dirty="0"/>
          </a:p>
          <a:p>
            <a:pPr marL="285750" indent="-285750">
              <a:buFont typeface="Arial" panose="020B0604020202020204" pitchFamily="34" charset="0"/>
              <a:buChar char="•"/>
            </a:pPr>
            <a:r>
              <a:rPr lang="en-US" dirty="0" smtClean="0"/>
              <a:t>Structure of a list:</a:t>
            </a:r>
          </a:p>
          <a:p>
            <a:pPr lvl="1"/>
            <a:r>
              <a:rPr lang="en-US" dirty="0"/>
              <a:t>&lt;key&gt;</a:t>
            </a:r>
          </a:p>
          <a:p>
            <a:pPr lvl="1"/>
            <a:r>
              <a:rPr lang="en-US" dirty="0"/>
              <a:t>&lt;value_1&gt;   ---</a:t>
            </a:r>
          </a:p>
          <a:p>
            <a:pPr lvl="1"/>
            <a:r>
              <a:rPr lang="en-US" dirty="0"/>
              <a:t>&lt;value_1&gt;      | -&gt; List</a:t>
            </a:r>
          </a:p>
          <a:p>
            <a:pPr lvl="1"/>
            <a:r>
              <a:rPr lang="en-US" dirty="0"/>
              <a:t>&lt;value_2&gt;   </a:t>
            </a:r>
            <a:r>
              <a:rPr lang="en-US" dirty="0" smtClean="0"/>
              <a:t>---</a:t>
            </a:r>
            <a:endParaRPr lang="en-US" dirty="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94622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1797237"/>
          </a:xfrm>
        </p:spPr>
        <p:txBody>
          <a:bodyPr>
            <a:normAutofit/>
          </a:bodyPr>
          <a:lstStyle/>
          <a:p>
            <a:r>
              <a:rPr lang="en-US" dirty="0" smtClean="0"/>
              <a:t>Sets in Redis are unordered collections of String elements. Members of sets can be added, removed or tested separately.</a:t>
            </a:r>
          </a:p>
          <a:p>
            <a:r>
              <a:rPr lang="en-US" dirty="0" smtClean="0"/>
              <a:t>Sets do not allow repeated members.</a:t>
            </a:r>
          </a:p>
          <a:p>
            <a:endParaRPr lang="en-US" dirty="0" smtClean="0"/>
          </a:p>
        </p:txBody>
      </p:sp>
      <p:sp>
        <p:nvSpPr>
          <p:cNvPr id="3" name="Title 2"/>
          <p:cNvSpPr>
            <a:spLocks noGrp="1"/>
          </p:cNvSpPr>
          <p:nvPr>
            <p:ph type="title"/>
          </p:nvPr>
        </p:nvSpPr>
        <p:spPr/>
        <p:txBody>
          <a:bodyPr/>
          <a:lstStyle/>
          <a:p>
            <a:r>
              <a:rPr lang="en-US" dirty="0" smtClean="0"/>
              <a:t>Redis - Sets</a:t>
            </a:r>
            <a:endParaRPr lang="en-US" dirty="0"/>
          </a:p>
        </p:txBody>
      </p:sp>
      <p:sp>
        <p:nvSpPr>
          <p:cNvPr id="4" name="TextBox 3"/>
          <p:cNvSpPr txBox="1"/>
          <p:nvPr/>
        </p:nvSpPr>
        <p:spPr>
          <a:xfrm>
            <a:off x="461035" y="3155576"/>
            <a:ext cx="4033473" cy="2585323"/>
          </a:xfrm>
          <a:prstGeom prst="rect">
            <a:avLst/>
          </a:prstGeom>
          <a:noFill/>
        </p:spPr>
        <p:txBody>
          <a:bodyPr wrap="square" numCol="1" rtlCol="0">
            <a:spAutoFit/>
          </a:bodyPr>
          <a:lstStyle/>
          <a:p>
            <a:r>
              <a:rPr lang="en-US" u="sng" dirty="0" smtClean="0"/>
              <a:t>Main Operations</a:t>
            </a:r>
          </a:p>
          <a:p>
            <a:pPr marL="285750" indent="-285750">
              <a:buFont typeface="Arial" panose="020B0604020202020204" pitchFamily="34" charset="0"/>
              <a:buChar char="•"/>
            </a:pPr>
            <a:r>
              <a:rPr lang="en-US" dirty="0" smtClean="0"/>
              <a:t>)SADD </a:t>
            </a:r>
            <a:r>
              <a:rPr lang="en-US" dirty="0"/>
              <a:t>(add to the </a:t>
            </a:r>
            <a:r>
              <a:rPr lang="en-US" dirty="0" smtClean="0"/>
              <a:t>set)</a:t>
            </a:r>
          </a:p>
          <a:p>
            <a:pPr marL="285750" indent="-285750">
              <a:buFont typeface="Arial" panose="020B0604020202020204" pitchFamily="34" charset="0"/>
              <a:buChar char="•"/>
            </a:pPr>
            <a:r>
              <a:rPr lang="en-US" dirty="0" smtClean="0"/>
              <a:t>SMEMBERS </a:t>
            </a:r>
            <a:r>
              <a:rPr lang="en-US" dirty="0"/>
              <a:t>(returns the values in the </a:t>
            </a:r>
            <a:r>
              <a:rPr lang="en-US" dirty="0" smtClean="0"/>
              <a:t>set)</a:t>
            </a:r>
          </a:p>
          <a:p>
            <a:pPr marL="285750" indent="-285750">
              <a:buFont typeface="Arial" panose="020B0604020202020204" pitchFamily="34" charset="0"/>
              <a:buChar char="•"/>
            </a:pPr>
            <a:r>
              <a:rPr lang="en-US" dirty="0" smtClean="0"/>
              <a:t>SISMEMBER </a:t>
            </a:r>
            <a:r>
              <a:rPr lang="en-US" dirty="0"/>
              <a:t>(checks if values in the </a:t>
            </a:r>
            <a:r>
              <a:rPr lang="en-US" dirty="0" smtClean="0"/>
              <a:t>set)</a:t>
            </a:r>
          </a:p>
          <a:p>
            <a:pPr marL="285750" indent="-285750">
              <a:buFont typeface="Arial" panose="020B0604020202020204" pitchFamily="34" charset="0"/>
              <a:buChar char="•"/>
            </a:pPr>
            <a:r>
              <a:rPr lang="en-US" dirty="0" smtClean="0"/>
              <a:t>SREM </a:t>
            </a:r>
            <a:r>
              <a:rPr lang="en-US" dirty="0"/>
              <a:t>(removes the given item from the set) </a:t>
            </a:r>
          </a:p>
          <a:p>
            <a:pPr marL="285750" indent="-285750">
              <a:buFont typeface="Arial" panose="020B0604020202020204" pitchFamily="34" charset="0"/>
              <a:buChar char="•"/>
            </a:pPr>
            <a:endParaRPr lang="en-US" dirty="0"/>
          </a:p>
        </p:txBody>
      </p:sp>
      <p:sp>
        <p:nvSpPr>
          <p:cNvPr id="5" name="TextBox 4"/>
          <p:cNvSpPr txBox="1"/>
          <p:nvPr/>
        </p:nvSpPr>
        <p:spPr>
          <a:xfrm>
            <a:off x="4379523" y="3155576"/>
            <a:ext cx="4286773" cy="2862322"/>
          </a:xfrm>
          <a:prstGeom prst="rect">
            <a:avLst/>
          </a:prstGeom>
          <a:noFill/>
        </p:spPr>
        <p:txBody>
          <a:bodyPr wrap="square" numCol="1" rtlCol="0">
            <a:spAutoFit/>
          </a:bodyPr>
          <a:lstStyle/>
          <a:p>
            <a:r>
              <a:rPr lang="en-US" u="sng" dirty="0" smtClean="0"/>
              <a:t>More Information</a:t>
            </a:r>
          </a:p>
          <a:p>
            <a:pPr marL="285750" indent="-285750">
              <a:buFont typeface="Arial" panose="020B0604020202020204" pitchFamily="34" charset="0"/>
              <a:buChar char="•"/>
            </a:pPr>
            <a:r>
              <a:rPr lang="en-US" dirty="0" smtClean="0"/>
              <a:t>Support server side commands, allowing unions and intersections operations to perform quickly</a:t>
            </a:r>
            <a:endParaRPr lang="en-US" dirty="0"/>
          </a:p>
          <a:p>
            <a:pPr marL="285750" indent="-285750">
              <a:buFont typeface="Arial" panose="020B0604020202020204" pitchFamily="34" charset="0"/>
              <a:buChar char="•"/>
            </a:pPr>
            <a:r>
              <a:rPr lang="en-US" dirty="0" smtClean="0"/>
              <a:t>Structure of a list:</a:t>
            </a:r>
          </a:p>
          <a:p>
            <a:pPr lvl="1"/>
            <a:r>
              <a:rPr lang="en-US" dirty="0"/>
              <a:t>&lt;key&gt;</a:t>
            </a:r>
          </a:p>
          <a:p>
            <a:pPr lvl="1"/>
            <a:r>
              <a:rPr lang="en-US" dirty="0"/>
              <a:t>&lt;value_1&gt;   ---</a:t>
            </a:r>
          </a:p>
          <a:p>
            <a:pPr lvl="1"/>
            <a:r>
              <a:rPr lang="en-US" dirty="0"/>
              <a:t>&lt;value_1&gt;      | -&gt; </a:t>
            </a:r>
            <a:r>
              <a:rPr lang="en-US" dirty="0" smtClean="0"/>
              <a:t>Set</a:t>
            </a:r>
            <a:endParaRPr lang="en-US" dirty="0"/>
          </a:p>
          <a:p>
            <a:pPr lvl="1"/>
            <a:r>
              <a:rPr lang="en-US" dirty="0"/>
              <a:t>&lt;value_2&gt;   </a:t>
            </a:r>
            <a:r>
              <a:rPr lang="en-US" dirty="0" smtClean="0"/>
              <a:t>---</a:t>
            </a:r>
            <a:endParaRPr lang="en-US" dirty="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11883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035614"/>
            <a:ext cx="8228012" cy="1797237"/>
          </a:xfrm>
        </p:spPr>
        <p:txBody>
          <a:bodyPr>
            <a:noAutofit/>
          </a:bodyPr>
          <a:lstStyle/>
          <a:p>
            <a:r>
              <a:rPr lang="en-US" sz="2400" dirty="0" smtClean="0"/>
              <a:t>Hashes are the maps between fields and values. Hashes best represent objects as a value (user) with a number of fields.</a:t>
            </a:r>
          </a:p>
          <a:p>
            <a:r>
              <a:rPr lang="en-US" sz="2400" dirty="0"/>
              <a:t>S</a:t>
            </a:r>
            <a:r>
              <a:rPr lang="en-US" sz="2400" dirty="0" smtClean="0"/>
              <a:t>tore values efficiently – a small instance can contain millions of objects with a small amount of fields each.</a:t>
            </a:r>
          </a:p>
        </p:txBody>
      </p:sp>
      <p:sp>
        <p:nvSpPr>
          <p:cNvPr id="3" name="Title 2"/>
          <p:cNvSpPr>
            <a:spLocks noGrp="1"/>
          </p:cNvSpPr>
          <p:nvPr>
            <p:ph type="title"/>
          </p:nvPr>
        </p:nvSpPr>
        <p:spPr/>
        <p:txBody>
          <a:bodyPr/>
          <a:lstStyle/>
          <a:p>
            <a:r>
              <a:rPr lang="en-US" dirty="0" smtClean="0"/>
              <a:t>Redis - Hashes</a:t>
            </a:r>
            <a:endParaRPr lang="en-US" dirty="0"/>
          </a:p>
        </p:txBody>
      </p:sp>
      <p:sp>
        <p:nvSpPr>
          <p:cNvPr id="4" name="TextBox 3"/>
          <p:cNvSpPr txBox="1"/>
          <p:nvPr/>
        </p:nvSpPr>
        <p:spPr>
          <a:xfrm>
            <a:off x="461035" y="3030073"/>
            <a:ext cx="4033473" cy="2308324"/>
          </a:xfrm>
          <a:prstGeom prst="rect">
            <a:avLst/>
          </a:prstGeom>
          <a:noFill/>
        </p:spPr>
        <p:txBody>
          <a:bodyPr wrap="square" numCol="1" rtlCol="0">
            <a:spAutoFit/>
          </a:bodyPr>
          <a:lstStyle/>
          <a:p>
            <a:r>
              <a:rPr lang="en-US" u="sng" dirty="0" smtClean="0"/>
              <a:t>Main Operations</a:t>
            </a:r>
            <a:endParaRPr lang="en-US" dirty="0" smtClean="0"/>
          </a:p>
          <a:p>
            <a:pPr marL="285750" indent="-285750">
              <a:buFont typeface="Arial" panose="020B0604020202020204" pitchFamily="34" charset="0"/>
              <a:buChar char="•"/>
            </a:pPr>
            <a:r>
              <a:rPr lang="en-US" dirty="0"/>
              <a:t>HSET (puts value at the key in the hash)</a:t>
            </a:r>
          </a:p>
          <a:p>
            <a:pPr marL="285750" indent="-285750">
              <a:buFont typeface="Arial" panose="020B0604020202020204" pitchFamily="34" charset="0"/>
              <a:buChar char="•"/>
            </a:pPr>
            <a:r>
              <a:rPr lang="en-US" dirty="0"/>
              <a:t>HGET (gets the value at a hash key)</a:t>
            </a:r>
          </a:p>
          <a:p>
            <a:pPr marL="285750" indent="-285750">
              <a:buFont typeface="Arial" panose="020B0604020202020204" pitchFamily="34" charset="0"/>
              <a:buChar char="•"/>
            </a:pPr>
            <a:r>
              <a:rPr lang="en-US" dirty="0"/>
              <a:t>HGETALL (gets the entire hash)</a:t>
            </a:r>
          </a:p>
          <a:p>
            <a:pPr marL="285750" indent="-285750">
              <a:buFont typeface="Arial" panose="020B0604020202020204" pitchFamily="34" charset="0"/>
              <a:buChar char="•"/>
            </a:pPr>
            <a:r>
              <a:rPr lang="en-US" dirty="0"/>
              <a:t>HDEL (Removes a key from the hash) </a:t>
            </a:r>
          </a:p>
        </p:txBody>
      </p:sp>
      <p:sp>
        <p:nvSpPr>
          <p:cNvPr id="5" name="TextBox 4"/>
          <p:cNvSpPr txBox="1"/>
          <p:nvPr/>
        </p:nvSpPr>
        <p:spPr>
          <a:xfrm>
            <a:off x="4379523" y="3030073"/>
            <a:ext cx="4286773" cy="3139321"/>
          </a:xfrm>
          <a:prstGeom prst="rect">
            <a:avLst/>
          </a:prstGeom>
          <a:noFill/>
        </p:spPr>
        <p:txBody>
          <a:bodyPr wrap="square" numCol="1" rtlCol="0">
            <a:spAutoFit/>
          </a:bodyPr>
          <a:lstStyle/>
          <a:p>
            <a:r>
              <a:rPr lang="en-US" u="sng" dirty="0" smtClean="0"/>
              <a:t>More Information</a:t>
            </a:r>
          </a:p>
          <a:p>
            <a:pPr marL="285750" indent="-285750">
              <a:buFont typeface="Arial" panose="020B0604020202020204" pitchFamily="34" charset="0"/>
              <a:buChar char="•"/>
            </a:pPr>
            <a:r>
              <a:rPr lang="en-US" dirty="0" smtClean="0"/>
              <a:t>Hashes are the best option for mapping complex objects inside Redis.</a:t>
            </a:r>
            <a:endParaRPr lang="en-US" dirty="0"/>
          </a:p>
          <a:p>
            <a:r>
              <a:rPr lang="en-US" dirty="0" smtClean="0"/>
              <a:t>Structure of a hash:</a:t>
            </a:r>
          </a:p>
          <a:p>
            <a:pPr lvl="1"/>
            <a:r>
              <a:rPr lang="en-US" dirty="0" smtClean="0"/>
              <a:t>&lt;</a:t>
            </a:r>
            <a:r>
              <a:rPr lang="en-US" dirty="0" err="1"/>
              <a:t>hash_key</a:t>
            </a:r>
            <a:r>
              <a:rPr lang="en-US" dirty="0"/>
              <a:t>&gt;</a:t>
            </a:r>
          </a:p>
          <a:p>
            <a:pPr lvl="1"/>
            <a:r>
              <a:rPr lang="en-US" dirty="0"/>
              <a:t>&lt;key_1&gt; &lt;value_1&gt;</a:t>
            </a:r>
          </a:p>
          <a:p>
            <a:pPr lvl="1"/>
            <a:r>
              <a:rPr lang="en-US" dirty="0"/>
              <a:t>&lt;key_2&gt; &lt;value_2&gt; </a:t>
            </a:r>
          </a:p>
          <a:p>
            <a:pPr lvl="1"/>
            <a:r>
              <a:rPr lang="en-US" dirty="0"/>
              <a:t>(keys [key_1, etc...] are unique here)</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207150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66736" y="502088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6736" y="1264002"/>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Course Objectives</a:t>
            </a:r>
            <a:endParaRPr lang="en-US" dirty="0"/>
          </a:p>
        </p:txBody>
      </p:sp>
      <p:sp>
        <p:nvSpPr>
          <p:cNvPr id="16" name="Content Placeholder 7"/>
          <p:cNvSpPr txBox="1">
            <a:spLocks/>
          </p:cNvSpPr>
          <p:nvPr/>
        </p:nvSpPr>
        <p:spPr>
          <a:xfrm>
            <a:off x="2127819" y="1357112"/>
            <a:ext cx="6663757" cy="3480701"/>
          </a:xfrm>
          <a:prstGeom prst="rect">
            <a:avLst/>
          </a:prstGeom>
          <a:noFill/>
          <a:ln>
            <a:noFill/>
          </a:ln>
        </p:spPr>
        <p:txBody>
          <a:bodyPr>
            <a:noAutofit/>
          </a:bodyPr>
          <a:lstStyle/>
          <a:p>
            <a:pPr lvl="0">
              <a:defRPr/>
            </a:pPr>
            <a:r>
              <a:rPr lang="en-US" dirty="0">
                <a:solidFill>
                  <a:srgbClr val="000000"/>
                </a:solidFill>
                <a:sym typeface="Wingdings" pitchFamily="2" charset="2"/>
              </a:rPr>
              <a:t>Here are some points that this course will cover</a:t>
            </a:r>
            <a:r>
              <a:rPr lang="en-US" dirty="0" smtClean="0">
                <a:solidFill>
                  <a:srgbClr val="000000"/>
                </a:solidFill>
                <a:sym typeface="Wingdings" pitchFamily="2" charset="2"/>
              </a:rPr>
              <a:t>:</a:t>
            </a:r>
          </a:p>
          <a:p>
            <a:pPr lvl="0">
              <a:defRPr/>
            </a:pPr>
            <a:endParaRPr lang="en-US" dirty="0">
              <a:solidFill>
                <a:srgbClr val="000000"/>
              </a:solidFill>
              <a:sym typeface="Wingdings" pitchFamily="2" charset="2"/>
            </a:endParaRPr>
          </a:p>
          <a:p>
            <a:pPr marL="285750" lvl="0" indent="-285750">
              <a:buFont typeface="Arial" panose="020B0604020202020204" pitchFamily="34" charset="0"/>
              <a:buChar char="•"/>
              <a:defRPr/>
            </a:pPr>
            <a:r>
              <a:rPr lang="en-US" dirty="0">
                <a:solidFill>
                  <a:srgbClr val="000000"/>
                </a:solidFill>
                <a:sym typeface="Wingdings" pitchFamily="2" charset="2"/>
              </a:rPr>
              <a:t>An introduction to </a:t>
            </a:r>
            <a:r>
              <a:rPr lang="en-US" dirty="0" smtClean="0">
                <a:solidFill>
                  <a:srgbClr val="000000"/>
                </a:solidFill>
                <a:sym typeface="Wingdings" pitchFamily="2" charset="2"/>
              </a:rPr>
              <a:t>Key Value DBs and comparison with other data architectures</a:t>
            </a:r>
          </a:p>
          <a:p>
            <a:pPr marL="285750" lvl="0" indent="-285750">
              <a:buFont typeface="Arial" panose="020B0604020202020204" pitchFamily="34" charset="0"/>
              <a:buChar char="•"/>
              <a:defRPr/>
            </a:pPr>
            <a:r>
              <a:rPr lang="en-US" dirty="0" smtClean="0">
                <a:solidFill>
                  <a:srgbClr val="000000"/>
                </a:solidFill>
                <a:sym typeface="Wingdings" pitchFamily="2" charset="2"/>
              </a:rPr>
              <a:t>Value of Key Value DBs</a:t>
            </a:r>
            <a:endParaRPr lang="en-US" dirty="0">
              <a:solidFill>
                <a:srgbClr val="000000"/>
              </a:solidFill>
              <a:sym typeface="Wingdings" pitchFamily="2" charset="2"/>
            </a:endParaRPr>
          </a:p>
          <a:p>
            <a:pPr marL="285750" lvl="0" indent="-285750">
              <a:buFont typeface="Arial" panose="020B0604020202020204" pitchFamily="34" charset="0"/>
              <a:buChar char="•"/>
              <a:defRPr/>
            </a:pPr>
            <a:r>
              <a:rPr lang="en-US" dirty="0">
                <a:solidFill>
                  <a:srgbClr val="000000"/>
                </a:solidFill>
                <a:sym typeface="Wingdings" pitchFamily="2" charset="2"/>
              </a:rPr>
              <a:t>A </a:t>
            </a:r>
            <a:r>
              <a:rPr lang="en-US" dirty="0" smtClean="0">
                <a:solidFill>
                  <a:srgbClr val="000000"/>
                </a:solidFill>
                <a:sym typeface="Wingdings" pitchFamily="2" charset="2"/>
              </a:rPr>
              <a:t>vendor tour of Redis and how it is used in the industry</a:t>
            </a:r>
          </a:p>
          <a:p>
            <a:pPr marL="285750" lvl="0" indent="-285750">
              <a:buFont typeface="Arial" panose="020B0604020202020204" pitchFamily="34" charset="0"/>
              <a:buChar char="•"/>
              <a:defRPr/>
            </a:pPr>
            <a:r>
              <a:rPr lang="en-US" dirty="0" smtClean="0">
                <a:solidFill>
                  <a:srgbClr val="000000"/>
                </a:solidFill>
                <a:sym typeface="Wingdings" pitchFamily="2" charset="2"/>
              </a:rPr>
              <a:t>A vendor tour of Riak and how it is used in the industry</a:t>
            </a:r>
          </a:p>
          <a:p>
            <a:pPr marL="285750" lvl="0" indent="-285750">
              <a:buFont typeface="Arial" panose="020B0604020202020204" pitchFamily="34" charset="0"/>
              <a:buChar char="•"/>
              <a:defRPr/>
            </a:pPr>
            <a:r>
              <a:rPr lang="en-US" dirty="0" smtClean="0">
                <a:solidFill>
                  <a:srgbClr val="000000"/>
                </a:solidFill>
                <a:sym typeface="Wingdings" pitchFamily="2" charset="2"/>
              </a:rPr>
              <a:t>Accenture use cases of afore mentioned vendors and where Accenture sees them in the Enterprise Architecture</a:t>
            </a:r>
            <a:endParaRPr lang="en-US" dirty="0">
              <a:solidFill>
                <a:srgbClr val="000000"/>
              </a:solidFill>
              <a:sym typeface="Wingdings" pitchFamily="2" charset="2"/>
            </a:endParaRPr>
          </a:p>
          <a:p>
            <a:pPr marL="285750" lvl="0" indent="-285750">
              <a:buFont typeface="Arial" panose="020B0604020202020204" pitchFamily="34" charset="0"/>
              <a:buChar char="•"/>
              <a:defRPr/>
            </a:pPr>
            <a:r>
              <a:rPr lang="en-US" dirty="0" smtClean="0">
                <a:solidFill>
                  <a:srgbClr val="000000"/>
                </a:solidFill>
                <a:sym typeface="Wingdings" pitchFamily="2" charset="2"/>
              </a:rPr>
              <a:t>Challenges and limitations of technology</a:t>
            </a:r>
            <a:endParaRPr lang="en-US" dirty="0">
              <a:solidFill>
                <a:srgbClr val="000000"/>
              </a:solidFill>
              <a:sym typeface="Wingdings" pitchFamily="2" charset="2"/>
            </a:endParaRPr>
          </a:p>
        </p:txBody>
      </p:sp>
    </p:spTree>
    <p:extLst>
      <p:ext uri="{BB962C8B-B14F-4D97-AF65-F5344CB8AC3E}">
        <p14:creationId xmlns:p14="http://schemas.microsoft.com/office/powerpoint/2010/main" val="38784587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1797237"/>
          </a:xfrm>
        </p:spPr>
        <p:txBody>
          <a:bodyPr>
            <a:normAutofit/>
          </a:bodyPr>
          <a:lstStyle/>
          <a:p>
            <a:r>
              <a:rPr lang="en-US" dirty="0" smtClean="0"/>
              <a:t>Similar to sets, </a:t>
            </a:r>
            <a:r>
              <a:rPr lang="en-US" dirty="0" err="1" smtClean="0"/>
              <a:t>Zsets</a:t>
            </a:r>
            <a:r>
              <a:rPr lang="en-US" dirty="0" smtClean="0"/>
              <a:t> are collections of unique strings.</a:t>
            </a:r>
          </a:p>
          <a:p>
            <a:r>
              <a:rPr lang="en-US" dirty="0" smtClean="0"/>
              <a:t>Every member of a </a:t>
            </a:r>
            <a:r>
              <a:rPr lang="en-US" dirty="0" err="1" smtClean="0"/>
              <a:t>Zset</a:t>
            </a:r>
            <a:r>
              <a:rPr lang="en-US" dirty="0" smtClean="0"/>
              <a:t> has a score that is used to make the </a:t>
            </a:r>
            <a:r>
              <a:rPr lang="en-US" dirty="0" err="1" smtClean="0"/>
              <a:t>Zset</a:t>
            </a:r>
            <a:r>
              <a:rPr lang="en-US" dirty="0" smtClean="0"/>
              <a:t> ordered from smallest to greatest score.</a:t>
            </a:r>
          </a:p>
        </p:txBody>
      </p:sp>
      <p:sp>
        <p:nvSpPr>
          <p:cNvPr id="3" name="Title 2"/>
          <p:cNvSpPr>
            <a:spLocks noGrp="1"/>
          </p:cNvSpPr>
          <p:nvPr>
            <p:ph type="title"/>
          </p:nvPr>
        </p:nvSpPr>
        <p:spPr/>
        <p:txBody>
          <a:bodyPr/>
          <a:lstStyle/>
          <a:p>
            <a:r>
              <a:rPr lang="en-US" dirty="0" smtClean="0"/>
              <a:t>Redis – Sorted Sets (</a:t>
            </a:r>
            <a:r>
              <a:rPr lang="en-US" dirty="0" err="1" smtClean="0"/>
              <a:t>Zset</a:t>
            </a:r>
            <a:r>
              <a:rPr lang="en-US" dirty="0" smtClean="0"/>
              <a:t>)</a:t>
            </a:r>
            <a:endParaRPr lang="en-US" dirty="0"/>
          </a:p>
        </p:txBody>
      </p:sp>
      <p:sp>
        <p:nvSpPr>
          <p:cNvPr id="4" name="TextBox 3"/>
          <p:cNvSpPr txBox="1"/>
          <p:nvPr/>
        </p:nvSpPr>
        <p:spPr>
          <a:xfrm>
            <a:off x="461035" y="3155576"/>
            <a:ext cx="4033473" cy="2308324"/>
          </a:xfrm>
          <a:prstGeom prst="rect">
            <a:avLst/>
          </a:prstGeom>
          <a:noFill/>
        </p:spPr>
        <p:txBody>
          <a:bodyPr wrap="square" numCol="1" rtlCol="0">
            <a:spAutoFit/>
          </a:bodyPr>
          <a:lstStyle/>
          <a:p>
            <a:r>
              <a:rPr lang="en-US" u="sng" dirty="0" smtClean="0"/>
              <a:t>Main Operations</a:t>
            </a:r>
          </a:p>
          <a:p>
            <a:pPr marL="285750" indent="-285750">
              <a:buFont typeface="Arial" panose="020B0604020202020204" pitchFamily="34" charset="0"/>
              <a:buChar char="•"/>
            </a:pPr>
            <a:r>
              <a:rPr lang="en-US" dirty="0"/>
              <a:t>ZADD (add member with provided score to the ZSET)</a:t>
            </a:r>
          </a:p>
          <a:p>
            <a:pPr marL="285750" indent="-285750">
              <a:buFont typeface="Arial" panose="020B0604020202020204" pitchFamily="34" charset="0"/>
              <a:buChar char="•"/>
            </a:pPr>
            <a:r>
              <a:rPr lang="en-US" dirty="0"/>
              <a:t>ZRANGE (get the items in the ZSET in sorted order)</a:t>
            </a:r>
          </a:p>
          <a:p>
            <a:pPr marL="285750" indent="-285750">
              <a:buFont typeface="Arial" panose="020B0604020202020204" pitchFamily="34" charset="0"/>
              <a:buChar char="•"/>
            </a:pPr>
            <a:r>
              <a:rPr lang="en-US" dirty="0"/>
              <a:t>ZRANGEBYSCORE (get items in ZSET based on range of scores)</a:t>
            </a:r>
          </a:p>
          <a:p>
            <a:pPr marL="285750" indent="-285750">
              <a:buFont typeface="Arial" panose="020B0604020202020204" pitchFamily="34" charset="0"/>
              <a:buChar char="•"/>
            </a:pPr>
            <a:r>
              <a:rPr lang="en-US" dirty="0"/>
              <a:t>ZREM (remove item from ZSET) </a:t>
            </a:r>
          </a:p>
        </p:txBody>
      </p:sp>
      <p:sp>
        <p:nvSpPr>
          <p:cNvPr id="5" name="TextBox 4"/>
          <p:cNvSpPr txBox="1"/>
          <p:nvPr/>
        </p:nvSpPr>
        <p:spPr>
          <a:xfrm>
            <a:off x="4379523" y="3155576"/>
            <a:ext cx="4286773" cy="2862322"/>
          </a:xfrm>
          <a:prstGeom prst="rect">
            <a:avLst/>
          </a:prstGeom>
          <a:noFill/>
        </p:spPr>
        <p:txBody>
          <a:bodyPr wrap="square" numCol="1" rtlCol="0">
            <a:spAutoFit/>
          </a:bodyPr>
          <a:lstStyle/>
          <a:p>
            <a:r>
              <a:rPr lang="en-US" u="sng" dirty="0" smtClean="0"/>
              <a:t>More Information</a:t>
            </a:r>
          </a:p>
          <a:p>
            <a:pPr marL="285750" indent="-285750">
              <a:buFont typeface="Arial" panose="020B0604020202020204" pitchFamily="34" charset="0"/>
              <a:buChar char="•"/>
            </a:pPr>
            <a:r>
              <a:rPr lang="en-US" dirty="0" err="1" smtClean="0"/>
              <a:t>Zsets</a:t>
            </a:r>
            <a:r>
              <a:rPr lang="en-US" dirty="0" smtClean="0"/>
              <a:t> are the most advanced data types in Redis, often used to index data that is stored in hashes to improve read performance.</a:t>
            </a:r>
            <a:endParaRPr lang="en-US" dirty="0"/>
          </a:p>
          <a:p>
            <a:pPr marL="285750" indent="-285750">
              <a:buFont typeface="Arial" panose="020B0604020202020204" pitchFamily="34" charset="0"/>
              <a:buChar char="•"/>
            </a:pPr>
            <a:r>
              <a:rPr lang="en-US" dirty="0" smtClean="0"/>
              <a:t>Structure of a list:</a:t>
            </a:r>
          </a:p>
          <a:p>
            <a:pPr lvl="1"/>
            <a:r>
              <a:rPr lang="en-US" dirty="0"/>
              <a:t>&lt;ZSET_KEY&gt;</a:t>
            </a:r>
          </a:p>
          <a:p>
            <a:pPr lvl="1"/>
            <a:r>
              <a:rPr lang="en-US" dirty="0"/>
              <a:t>&lt;Member_1&gt; &lt;Score_1&gt;</a:t>
            </a:r>
          </a:p>
          <a:p>
            <a:pPr lvl="1"/>
            <a:r>
              <a:rPr lang="en-US" dirty="0"/>
              <a:t>&lt;Member_2&gt; &lt;Score_2&gt; </a:t>
            </a:r>
          </a:p>
          <a:p>
            <a:pPr lvl="1"/>
            <a:endParaRPr lang="en-US" dirty="0"/>
          </a:p>
        </p:txBody>
      </p:sp>
    </p:spTree>
    <p:extLst>
      <p:ext uri="{BB962C8B-B14F-4D97-AF65-F5344CB8AC3E}">
        <p14:creationId xmlns:p14="http://schemas.microsoft.com/office/powerpoint/2010/main" val="32536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Redis Processing: Publishers and Subscribers</a:t>
            </a:r>
            <a:endParaRPr lang="en-US" dirty="0"/>
          </a:p>
        </p:txBody>
      </p:sp>
      <p:sp>
        <p:nvSpPr>
          <p:cNvPr id="4" name="TextBox 3"/>
          <p:cNvSpPr txBox="1"/>
          <p:nvPr/>
        </p:nvSpPr>
        <p:spPr>
          <a:xfrm>
            <a:off x="2166723" y="5395010"/>
            <a:ext cx="4787153" cy="646331"/>
          </a:xfrm>
          <a:prstGeom prst="rect">
            <a:avLst/>
          </a:prstGeom>
          <a:noFill/>
        </p:spPr>
        <p:txBody>
          <a:bodyPr wrap="square" rtlCol="0">
            <a:spAutoFit/>
          </a:bodyPr>
          <a:lstStyle/>
          <a:p>
            <a:pPr algn="ctr"/>
            <a:r>
              <a:rPr lang="en-US" dirty="0"/>
              <a:t>More info: </a:t>
            </a:r>
            <a:r>
              <a:rPr lang="en-US" dirty="0">
                <a:hlinkClick r:id="rId3"/>
              </a:rPr>
              <a:t>http://</a:t>
            </a:r>
            <a:r>
              <a:rPr lang="en-US" dirty="0" smtClean="0">
                <a:hlinkClick r:id="rId3"/>
              </a:rPr>
              <a:t>redis.io/topics/pubsub</a:t>
            </a:r>
            <a:endParaRPr lang="en-US" dirty="0" smtClean="0"/>
          </a:p>
          <a:p>
            <a:endParaRPr lang="en-US" dirty="0" smtClean="0"/>
          </a:p>
        </p:txBody>
      </p:sp>
      <p:sp>
        <p:nvSpPr>
          <p:cNvPr id="5" name="Content Placeholder 1"/>
          <p:cNvSpPr>
            <a:spLocks noGrp="1"/>
          </p:cNvSpPr>
          <p:nvPr>
            <p:ph sz="quarter" idx="12"/>
          </p:nvPr>
        </p:nvSpPr>
        <p:spPr>
          <a:xfrm>
            <a:off x="461035" y="1017685"/>
            <a:ext cx="8228012" cy="1797237"/>
          </a:xfrm>
        </p:spPr>
        <p:txBody>
          <a:bodyPr>
            <a:normAutofit/>
          </a:bodyPr>
          <a:lstStyle/>
          <a:p>
            <a:pPr marL="342900" indent="-342900">
              <a:buFont typeface="Arial" panose="020B0604020202020204" pitchFamily="34" charset="0"/>
              <a:buChar char="•"/>
            </a:pPr>
            <a:r>
              <a:rPr lang="en-US" sz="2000" b="0" dirty="0" smtClean="0">
                <a:solidFill>
                  <a:schemeClr val="tx1"/>
                </a:solidFill>
              </a:rPr>
              <a:t>Subscribe and publish act as the messaging paradigm of Redis.</a:t>
            </a:r>
          </a:p>
          <a:p>
            <a:pPr marL="342900" indent="-342900">
              <a:buFont typeface="Arial" panose="020B0604020202020204" pitchFamily="34" charset="0"/>
              <a:buChar char="•"/>
            </a:pPr>
            <a:r>
              <a:rPr lang="en-US" sz="2000" b="0" dirty="0" smtClean="0">
                <a:solidFill>
                  <a:schemeClr val="tx1"/>
                </a:solidFill>
              </a:rPr>
              <a:t>Published messages are characterized by specific channels with no knowledge who the subscribers may be.</a:t>
            </a:r>
            <a:r>
              <a:rPr lang="en-US" sz="2000" b="0" dirty="0">
                <a:solidFill>
                  <a:schemeClr val="tx1"/>
                </a:solidFill>
              </a:rPr>
              <a:t> </a:t>
            </a:r>
            <a:r>
              <a:rPr lang="en-US" sz="2000" b="0" dirty="0" smtClean="0">
                <a:solidFill>
                  <a:schemeClr val="tx1"/>
                </a:solidFill>
              </a:rPr>
              <a:t>Subscribers also have no knowledge of what publishers there are.</a:t>
            </a:r>
          </a:p>
        </p:txBody>
      </p:sp>
      <p:sp>
        <p:nvSpPr>
          <p:cNvPr id="6" name="TextBox 5"/>
          <p:cNvSpPr txBox="1"/>
          <p:nvPr/>
        </p:nvSpPr>
        <p:spPr>
          <a:xfrm>
            <a:off x="526827" y="2355168"/>
            <a:ext cx="4033473" cy="3139321"/>
          </a:xfrm>
          <a:prstGeom prst="rect">
            <a:avLst/>
          </a:prstGeom>
          <a:noFill/>
        </p:spPr>
        <p:txBody>
          <a:bodyPr wrap="square" numCol="1" rtlCol="0">
            <a:spAutoFit/>
          </a:bodyPr>
          <a:lstStyle/>
          <a:p>
            <a:r>
              <a:rPr lang="en-US" u="sng" dirty="0" smtClean="0"/>
              <a:t>Main Operations</a:t>
            </a:r>
          </a:p>
          <a:p>
            <a:pPr marL="285750" indent="-285750">
              <a:buFont typeface="Arial" panose="020B0604020202020204" pitchFamily="34" charset="0"/>
              <a:buChar char="•"/>
            </a:pPr>
            <a:r>
              <a:rPr lang="en-US" dirty="0"/>
              <a:t>Subscribe (subscribe to a channel)</a:t>
            </a:r>
          </a:p>
          <a:p>
            <a:pPr marL="285750" indent="-285750">
              <a:buFont typeface="Arial" panose="020B0604020202020204" pitchFamily="34" charset="0"/>
              <a:buChar char="•"/>
            </a:pPr>
            <a:r>
              <a:rPr lang="en-US" dirty="0"/>
              <a:t>Unsubscribe (unsubscribe to provided channels)</a:t>
            </a:r>
          </a:p>
          <a:p>
            <a:pPr marL="285750" indent="-285750">
              <a:buFont typeface="Arial" panose="020B0604020202020204" pitchFamily="34" charset="0"/>
              <a:buChar char="•"/>
            </a:pPr>
            <a:r>
              <a:rPr lang="en-US" dirty="0"/>
              <a:t>Publish (send a message to a give channel)</a:t>
            </a:r>
          </a:p>
          <a:p>
            <a:pPr marL="285750" indent="-285750">
              <a:buFont typeface="Arial" panose="020B0604020202020204" pitchFamily="34" charset="0"/>
              <a:buChar char="•"/>
            </a:pPr>
            <a:r>
              <a:rPr lang="en-US" dirty="0" err="1"/>
              <a:t>PSubscribe</a:t>
            </a:r>
            <a:r>
              <a:rPr lang="en-US" dirty="0"/>
              <a:t> (subscribe to messages broadcast to channels that match a  REGEX)</a:t>
            </a:r>
          </a:p>
          <a:p>
            <a:pPr marL="285750" indent="-285750">
              <a:buFont typeface="Arial" panose="020B0604020202020204" pitchFamily="34" charset="0"/>
              <a:buChar char="•"/>
            </a:pPr>
            <a:r>
              <a:rPr lang="en-US" dirty="0" err="1"/>
              <a:t>PUnSubscribe</a:t>
            </a:r>
            <a:r>
              <a:rPr lang="en-US" dirty="0"/>
              <a:t> (unsubscribe from provided REGEX</a:t>
            </a:r>
            <a:r>
              <a:rPr lang="en-US" dirty="0" smtClean="0"/>
              <a:t>)</a:t>
            </a:r>
            <a:endParaRPr lang="en-US" dirty="0"/>
          </a:p>
        </p:txBody>
      </p:sp>
      <p:sp>
        <p:nvSpPr>
          <p:cNvPr id="7" name="TextBox 6"/>
          <p:cNvSpPr txBox="1"/>
          <p:nvPr/>
        </p:nvSpPr>
        <p:spPr>
          <a:xfrm>
            <a:off x="4402274" y="2355168"/>
            <a:ext cx="4286773" cy="3139321"/>
          </a:xfrm>
          <a:prstGeom prst="rect">
            <a:avLst/>
          </a:prstGeom>
          <a:noFill/>
        </p:spPr>
        <p:txBody>
          <a:bodyPr wrap="square" numCol="1" rtlCol="0">
            <a:spAutoFit/>
          </a:bodyPr>
          <a:lstStyle/>
          <a:p>
            <a:r>
              <a:rPr lang="en-US" u="sng" dirty="0" smtClean="0"/>
              <a:t>More Information</a:t>
            </a:r>
          </a:p>
          <a:p>
            <a:pPr marL="342900" indent="-342900">
              <a:buFont typeface="Arial" panose="020B0604020202020204" pitchFamily="34" charset="0"/>
              <a:buChar char="•"/>
            </a:pPr>
            <a:r>
              <a:rPr lang="en-US" dirty="0"/>
              <a:t>This decoupling allows for more dynamic messaging systems, as subscribers define the data of interest without having to configure specific publisher requirements every time</a:t>
            </a:r>
            <a:r>
              <a:rPr lang="en-US" dirty="0" smtClean="0"/>
              <a:t>.</a:t>
            </a:r>
          </a:p>
          <a:p>
            <a:pPr marL="342900" indent="-342900">
              <a:buFont typeface="Arial" panose="020B0604020202020204" pitchFamily="34" charset="0"/>
              <a:buChar char="•"/>
            </a:pPr>
            <a:r>
              <a:rPr lang="en-US" dirty="0" smtClean="0"/>
              <a:t>This system relies on data transmission reliability. There may be data loss in the event of transmission failure.</a:t>
            </a:r>
            <a:endParaRPr lang="en-US" dirty="0"/>
          </a:p>
        </p:txBody>
      </p:sp>
    </p:spTree>
    <p:extLst>
      <p:ext uri="{BB962C8B-B14F-4D97-AF65-F5344CB8AC3E}">
        <p14:creationId xmlns:p14="http://schemas.microsoft.com/office/powerpoint/2010/main" val="1659238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846181"/>
            <a:ext cx="8228012" cy="1797237"/>
          </a:xfrm>
        </p:spPr>
        <p:txBody>
          <a:bodyPr>
            <a:normAutofit fontScale="92500"/>
          </a:bodyPr>
          <a:lstStyle/>
          <a:p>
            <a:r>
              <a:rPr lang="en-US" dirty="0" smtClean="0"/>
              <a:t>Allow the execute of multiple commands in a single step.</a:t>
            </a:r>
          </a:p>
          <a:p>
            <a:r>
              <a:rPr lang="en-US" dirty="0" smtClean="0"/>
              <a:t>Commands are executed in sequence. To maintain data atomicity, either all or none of the commands are executed on a data set.</a:t>
            </a:r>
          </a:p>
          <a:p>
            <a:endParaRPr lang="en-US" dirty="0" smtClean="0"/>
          </a:p>
        </p:txBody>
      </p:sp>
      <p:sp>
        <p:nvSpPr>
          <p:cNvPr id="3" name="Title 2"/>
          <p:cNvSpPr>
            <a:spLocks noGrp="1"/>
          </p:cNvSpPr>
          <p:nvPr>
            <p:ph type="title"/>
          </p:nvPr>
        </p:nvSpPr>
        <p:spPr/>
        <p:txBody>
          <a:bodyPr/>
          <a:lstStyle/>
          <a:p>
            <a:r>
              <a:rPr lang="en-US" dirty="0" smtClean="0"/>
              <a:t>Redis – Transactions</a:t>
            </a:r>
            <a:endParaRPr lang="en-US" dirty="0"/>
          </a:p>
        </p:txBody>
      </p:sp>
      <p:sp>
        <p:nvSpPr>
          <p:cNvPr id="4" name="TextBox 3"/>
          <p:cNvSpPr txBox="1"/>
          <p:nvPr/>
        </p:nvSpPr>
        <p:spPr>
          <a:xfrm>
            <a:off x="346050" y="2378367"/>
            <a:ext cx="4033473" cy="3416320"/>
          </a:xfrm>
          <a:prstGeom prst="rect">
            <a:avLst/>
          </a:prstGeom>
          <a:noFill/>
        </p:spPr>
        <p:txBody>
          <a:bodyPr wrap="square" numCol="1" rtlCol="0">
            <a:spAutoFit/>
          </a:bodyPr>
          <a:lstStyle/>
          <a:p>
            <a:r>
              <a:rPr lang="en-US" u="sng" dirty="0" smtClean="0"/>
              <a:t>Main Operations</a:t>
            </a:r>
          </a:p>
          <a:p>
            <a:pPr marL="285750" indent="-285750">
              <a:buFont typeface="Arial" panose="020B0604020202020204" pitchFamily="34" charset="0"/>
              <a:buChar char="•"/>
            </a:pPr>
            <a:r>
              <a:rPr lang="en-US" dirty="0" smtClean="0"/>
              <a:t>EXEC (triggers the execution of transaction commands)</a:t>
            </a:r>
          </a:p>
          <a:p>
            <a:pPr marL="285750" indent="-285750">
              <a:buFont typeface="Arial" panose="020B0604020202020204" pitchFamily="34" charset="0"/>
              <a:buChar char="•"/>
            </a:pPr>
            <a:r>
              <a:rPr lang="en-US" dirty="0" smtClean="0"/>
              <a:t>MULTI (marks the beginning of a transaction block)</a:t>
            </a:r>
          </a:p>
          <a:p>
            <a:pPr marL="285750" indent="-285750">
              <a:buFont typeface="Arial" panose="020B0604020202020204" pitchFamily="34" charset="0"/>
              <a:buChar char="•"/>
            </a:pPr>
            <a:r>
              <a:rPr lang="en-US" dirty="0" smtClean="0"/>
              <a:t>DISCARD (clears all previously queued commands in a transaction)</a:t>
            </a:r>
          </a:p>
          <a:p>
            <a:pPr marL="285750" indent="-285750">
              <a:buFont typeface="Arial" panose="020B0604020202020204" pitchFamily="34" charset="0"/>
              <a:buChar char="•"/>
            </a:pPr>
            <a:r>
              <a:rPr lang="en-US" dirty="0" smtClean="0"/>
              <a:t>WATCH (denotes given keys to </a:t>
            </a:r>
            <a:r>
              <a:rPr lang="en-US" dirty="0" err="1" smtClean="0"/>
              <a:t>eb</a:t>
            </a:r>
            <a:r>
              <a:rPr lang="en-US" dirty="0" smtClean="0"/>
              <a:t> watched for a transaction)</a:t>
            </a:r>
          </a:p>
          <a:p>
            <a:pPr marL="285750" indent="-285750">
              <a:buFont typeface="Arial" panose="020B0604020202020204" pitchFamily="34" charset="0"/>
              <a:buChar char="•"/>
            </a:pPr>
            <a:r>
              <a:rPr lang="en-US" dirty="0" smtClean="0"/>
              <a:t>UNWATCH (clears all previously watched keys for a transaction)</a:t>
            </a:r>
          </a:p>
        </p:txBody>
      </p:sp>
      <p:sp>
        <p:nvSpPr>
          <p:cNvPr id="5" name="TextBox 4"/>
          <p:cNvSpPr txBox="1"/>
          <p:nvPr/>
        </p:nvSpPr>
        <p:spPr>
          <a:xfrm>
            <a:off x="4379523" y="2055637"/>
            <a:ext cx="4286773" cy="4131900"/>
          </a:xfrm>
          <a:prstGeom prst="rect">
            <a:avLst/>
          </a:prstGeom>
          <a:noFill/>
        </p:spPr>
        <p:txBody>
          <a:bodyPr wrap="square" numCol="1" rtlCol="0">
            <a:spAutoFit/>
          </a:bodyPr>
          <a:lstStyle/>
          <a:p>
            <a:r>
              <a:rPr lang="en-US" u="sng" dirty="0" smtClean="0"/>
              <a:t>More Information</a:t>
            </a:r>
          </a:p>
          <a:p>
            <a:pPr marL="285750" indent="-285750">
              <a:buFont typeface="Arial" panose="020B0604020202020204" pitchFamily="34" charset="0"/>
              <a:buChar char="•"/>
            </a:pPr>
            <a:r>
              <a:rPr lang="en-US" dirty="0" smtClean="0"/>
              <a:t>Redis does not support roll backs.</a:t>
            </a:r>
          </a:p>
          <a:p>
            <a:pPr marL="285750" indent="-285750">
              <a:buFont typeface="Arial" panose="020B0604020202020204" pitchFamily="34" charset="0"/>
              <a:buChar char="•"/>
            </a:pPr>
            <a:r>
              <a:rPr lang="en-US" dirty="0" smtClean="0"/>
              <a:t>Example of transaction:</a:t>
            </a:r>
          </a:p>
          <a:p>
            <a:pPr lvl="1">
              <a:spcBef>
                <a:spcPts val="500"/>
              </a:spcBef>
            </a:pPr>
            <a:r>
              <a:rPr lang="en-US" sz="1500" dirty="0" err="1" smtClean="0"/>
              <a:t>redis</a:t>
            </a:r>
            <a:r>
              <a:rPr lang="en-US" sz="1500" dirty="0" smtClean="0"/>
              <a:t> </a:t>
            </a:r>
            <a:r>
              <a:rPr lang="en-US" sz="1500" dirty="0"/>
              <a:t>&gt; MULTI</a:t>
            </a:r>
          </a:p>
          <a:p>
            <a:pPr lvl="1">
              <a:spcBef>
                <a:spcPts val="500"/>
              </a:spcBef>
            </a:pPr>
            <a:r>
              <a:rPr lang="en-US" sz="1500" dirty="0"/>
              <a:t>OK</a:t>
            </a:r>
          </a:p>
          <a:p>
            <a:pPr lvl="1">
              <a:spcBef>
                <a:spcPts val="500"/>
              </a:spcBef>
            </a:pPr>
            <a:r>
              <a:rPr lang="en-US" sz="1500" dirty="0" err="1"/>
              <a:t>redis</a:t>
            </a:r>
            <a:r>
              <a:rPr lang="en-US" sz="1500" dirty="0"/>
              <a:t> &gt; INCR foo</a:t>
            </a:r>
          </a:p>
          <a:p>
            <a:pPr lvl="1">
              <a:spcBef>
                <a:spcPts val="500"/>
              </a:spcBef>
            </a:pPr>
            <a:r>
              <a:rPr lang="en-US" sz="1500" dirty="0"/>
              <a:t>QUEUED</a:t>
            </a:r>
          </a:p>
          <a:p>
            <a:pPr lvl="1">
              <a:spcBef>
                <a:spcPts val="500"/>
              </a:spcBef>
            </a:pPr>
            <a:r>
              <a:rPr lang="en-US" sz="1500" dirty="0" err="1"/>
              <a:t>redis</a:t>
            </a:r>
            <a:r>
              <a:rPr lang="en-US" sz="1500" dirty="0"/>
              <a:t> &gt; INCR bar</a:t>
            </a:r>
          </a:p>
          <a:p>
            <a:pPr lvl="1">
              <a:spcBef>
                <a:spcPts val="500"/>
              </a:spcBef>
            </a:pPr>
            <a:r>
              <a:rPr lang="en-US" sz="1500" dirty="0"/>
              <a:t>QUEUED</a:t>
            </a:r>
          </a:p>
          <a:p>
            <a:pPr lvl="1">
              <a:spcBef>
                <a:spcPts val="500"/>
              </a:spcBef>
            </a:pPr>
            <a:r>
              <a:rPr lang="en-US" sz="1500" dirty="0" err="1"/>
              <a:t>redis</a:t>
            </a:r>
            <a:r>
              <a:rPr lang="en-US" sz="1500" dirty="0"/>
              <a:t> &gt; EXEC</a:t>
            </a:r>
          </a:p>
          <a:p>
            <a:pPr lvl="1">
              <a:spcBef>
                <a:spcPts val="500"/>
              </a:spcBef>
            </a:pPr>
            <a:r>
              <a:rPr lang="en-US" sz="1500" dirty="0"/>
              <a:t>1) (integer) 1</a:t>
            </a:r>
          </a:p>
          <a:p>
            <a:pPr lvl="1">
              <a:spcBef>
                <a:spcPts val="500"/>
              </a:spcBef>
            </a:pPr>
            <a:r>
              <a:rPr lang="en-US" sz="1500" dirty="0"/>
              <a:t>2) (integer) 1</a:t>
            </a:r>
          </a:p>
          <a:p>
            <a:endParaRPr lang="en-US" dirty="0"/>
          </a:p>
          <a:p>
            <a:pPr lvl="1"/>
            <a:endParaRPr lang="en-US" dirty="0"/>
          </a:p>
        </p:txBody>
      </p:sp>
      <p:sp>
        <p:nvSpPr>
          <p:cNvPr id="6" name="TextBox 5"/>
          <p:cNvSpPr txBox="1"/>
          <p:nvPr/>
        </p:nvSpPr>
        <p:spPr>
          <a:xfrm>
            <a:off x="3879143" y="5527925"/>
            <a:ext cx="4787153" cy="646331"/>
          </a:xfrm>
          <a:prstGeom prst="rect">
            <a:avLst/>
          </a:prstGeom>
          <a:noFill/>
        </p:spPr>
        <p:txBody>
          <a:bodyPr wrap="square" rtlCol="0">
            <a:spAutoFit/>
          </a:bodyPr>
          <a:lstStyle/>
          <a:p>
            <a:pPr algn="ctr"/>
            <a:r>
              <a:rPr lang="en-US" dirty="0"/>
              <a:t>More info: </a:t>
            </a:r>
            <a:r>
              <a:rPr lang="en-US" dirty="0">
                <a:hlinkClick r:id="rId2"/>
              </a:rPr>
              <a:t>http://</a:t>
            </a:r>
            <a:r>
              <a:rPr lang="en-US" dirty="0" smtClean="0">
                <a:hlinkClick r:id="rId2"/>
              </a:rPr>
              <a:t>redis.io/topics/transactions</a:t>
            </a:r>
            <a:endParaRPr lang="en-US" dirty="0" smtClean="0"/>
          </a:p>
          <a:p>
            <a:pPr algn="ctr"/>
            <a:endParaRPr lang="en-US" dirty="0" smtClean="0"/>
          </a:p>
        </p:txBody>
      </p:sp>
    </p:spTree>
    <p:extLst>
      <p:ext uri="{BB962C8B-B14F-4D97-AF65-F5344CB8AC3E}">
        <p14:creationId xmlns:p14="http://schemas.microsoft.com/office/powerpoint/2010/main" val="1728717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38284" y="1017681"/>
            <a:ext cx="8228012" cy="1366931"/>
          </a:xfrm>
        </p:spPr>
        <p:txBody>
          <a:bodyPr/>
          <a:lstStyle/>
          <a:p>
            <a:pPr marL="342900" indent="-342900">
              <a:buFont typeface="Arial" panose="020B0604020202020204" pitchFamily="34" charset="0"/>
              <a:buChar char="•"/>
            </a:pPr>
            <a:r>
              <a:rPr lang="en-US" b="0" dirty="0" smtClean="0">
                <a:solidFill>
                  <a:schemeClr val="tx1"/>
                </a:solidFill>
              </a:rPr>
              <a:t>Redis uses persistence to provide data availability at a later in time in the event of a failure.</a:t>
            </a:r>
          </a:p>
          <a:p>
            <a:pPr marL="342900" indent="-342900">
              <a:buFont typeface="Arial" panose="020B0604020202020204" pitchFamily="34" charset="0"/>
              <a:buChar char="•"/>
            </a:pPr>
            <a:r>
              <a:rPr lang="en-US" b="0" dirty="0" smtClean="0">
                <a:solidFill>
                  <a:schemeClr val="tx1"/>
                </a:solidFill>
              </a:rPr>
              <a:t>Two ways Redis provides </a:t>
            </a:r>
            <a:r>
              <a:rPr lang="en-US" b="0" dirty="0" smtClean="0">
                <a:solidFill>
                  <a:schemeClr val="tx1"/>
                </a:solidFill>
              </a:rPr>
              <a:t>Persistence:</a:t>
            </a:r>
            <a:endParaRPr lang="en-US" b="0" dirty="0">
              <a:solidFill>
                <a:schemeClr val="tx1"/>
              </a:solidFill>
            </a:endParaRPr>
          </a:p>
        </p:txBody>
      </p:sp>
      <p:sp>
        <p:nvSpPr>
          <p:cNvPr id="3" name="Title 2"/>
          <p:cNvSpPr>
            <a:spLocks noGrp="1"/>
          </p:cNvSpPr>
          <p:nvPr>
            <p:ph type="title"/>
          </p:nvPr>
        </p:nvSpPr>
        <p:spPr/>
        <p:txBody>
          <a:bodyPr/>
          <a:lstStyle/>
          <a:p>
            <a:r>
              <a:rPr lang="en-US" dirty="0" smtClean="0"/>
              <a:t>Redis - </a:t>
            </a:r>
            <a:r>
              <a:rPr lang="en-US" dirty="0" err="1" smtClean="0"/>
              <a:t>Persistance</a:t>
            </a:r>
            <a:endParaRPr lang="en-US" dirty="0"/>
          </a:p>
        </p:txBody>
      </p:sp>
      <p:sp>
        <p:nvSpPr>
          <p:cNvPr id="4" name="TextBox 3"/>
          <p:cNvSpPr txBox="1"/>
          <p:nvPr/>
        </p:nvSpPr>
        <p:spPr>
          <a:xfrm>
            <a:off x="438284" y="2384612"/>
            <a:ext cx="4033473" cy="2862322"/>
          </a:xfrm>
          <a:prstGeom prst="rect">
            <a:avLst/>
          </a:prstGeom>
          <a:noFill/>
        </p:spPr>
        <p:txBody>
          <a:bodyPr wrap="square" numCol="1" rtlCol="0">
            <a:spAutoFit/>
          </a:bodyPr>
          <a:lstStyle/>
          <a:p>
            <a:r>
              <a:rPr lang="en-US" u="sng" dirty="0" smtClean="0"/>
              <a:t>Snapshotting</a:t>
            </a:r>
          </a:p>
          <a:p>
            <a:pPr marL="285750" indent="-285750">
              <a:buFont typeface="Arial" panose="020B0604020202020204" pitchFamily="34" charset="0"/>
              <a:buChar char="•"/>
            </a:pPr>
            <a:r>
              <a:rPr lang="en-US" dirty="0" smtClean="0"/>
              <a:t>Takes data at a set moment in time and writes to disk</a:t>
            </a:r>
          </a:p>
          <a:p>
            <a:pPr marL="285750" indent="-285750">
              <a:buFont typeface="Arial" panose="020B0604020202020204" pitchFamily="34" charset="0"/>
              <a:buChar char="•"/>
            </a:pPr>
            <a:r>
              <a:rPr lang="en-US" dirty="0" smtClean="0"/>
              <a:t>Represent a specific point in time copy of data in memory</a:t>
            </a:r>
          </a:p>
          <a:p>
            <a:pPr marL="285750" indent="-285750">
              <a:buFont typeface="Arial" panose="020B0604020202020204" pitchFamily="34" charset="0"/>
              <a:buChar char="•"/>
            </a:pPr>
            <a:r>
              <a:rPr lang="en-US" dirty="0" smtClean="0"/>
              <a:t>Writes to a file referenced as </a:t>
            </a:r>
            <a:r>
              <a:rPr lang="en-US" dirty="0" err="1" smtClean="0"/>
              <a:t>dbfilename</a:t>
            </a:r>
            <a:r>
              <a:rPr lang="en-US" dirty="0" smtClean="0"/>
              <a:t> in the configuration</a:t>
            </a:r>
          </a:p>
          <a:p>
            <a:pPr marL="285750" indent="-285750">
              <a:buFont typeface="Arial" panose="020B0604020202020204" pitchFamily="34" charset="0"/>
              <a:buChar char="•"/>
            </a:pPr>
            <a:r>
              <a:rPr lang="en-US" dirty="0" smtClean="0"/>
              <a:t>Redis will by default refer to the most recent </a:t>
            </a:r>
            <a:r>
              <a:rPr lang="en-US" dirty="0" err="1" smtClean="0"/>
              <a:t>dbfilename</a:t>
            </a:r>
            <a:r>
              <a:rPr lang="en-US" dirty="0" smtClean="0"/>
              <a:t> path if a failure or system outage occurs</a:t>
            </a:r>
            <a:endParaRPr lang="en-US" dirty="0"/>
          </a:p>
        </p:txBody>
      </p:sp>
      <p:sp>
        <p:nvSpPr>
          <p:cNvPr id="5" name="TextBox 4"/>
          <p:cNvSpPr txBox="1"/>
          <p:nvPr/>
        </p:nvSpPr>
        <p:spPr>
          <a:xfrm>
            <a:off x="4356772" y="2384612"/>
            <a:ext cx="4286773" cy="3693319"/>
          </a:xfrm>
          <a:prstGeom prst="rect">
            <a:avLst/>
          </a:prstGeom>
          <a:noFill/>
        </p:spPr>
        <p:txBody>
          <a:bodyPr wrap="square" numCol="1" rtlCol="0">
            <a:spAutoFit/>
          </a:bodyPr>
          <a:lstStyle/>
          <a:p>
            <a:r>
              <a:rPr lang="en-US" u="sng" dirty="0" smtClean="0"/>
              <a:t>Append-only Files (AOF)</a:t>
            </a:r>
          </a:p>
          <a:p>
            <a:pPr marL="285750" indent="-285750">
              <a:buFont typeface="Arial" panose="020B0604020202020204" pitchFamily="34" charset="0"/>
              <a:buChar char="•"/>
            </a:pPr>
            <a:r>
              <a:rPr lang="en-US" dirty="0" smtClean="0"/>
              <a:t>Copies incoming write commands to disk as they happen</a:t>
            </a:r>
          </a:p>
          <a:p>
            <a:pPr marL="285750" indent="-285750">
              <a:buFont typeface="Arial" panose="020B0604020202020204" pitchFamily="34" charset="0"/>
              <a:buChar char="•"/>
            </a:pPr>
            <a:r>
              <a:rPr lang="en-US" dirty="0" smtClean="0"/>
              <a:t>Generates a log file that keeps a record of data changes that occur each time data is written to the file</a:t>
            </a:r>
          </a:p>
          <a:p>
            <a:pPr marL="285750" indent="-285750">
              <a:buFont typeface="Arial" panose="020B0604020202020204" pitchFamily="34" charset="0"/>
              <a:buChar char="•"/>
            </a:pPr>
            <a:r>
              <a:rPr lang="en-US" dirty="0" smtClean="0"/>
              <a:t>An entire data set can be recovered by replaying the append-only file from the beginning</a:t>
            </a:r>
          </a:p>
          <a:p>
            <a:pPr marL="285750" indent="-285750">
              <a:buFont typeface="Arial" panose="020B0604020202020204" pitchFamily="34" charset="0"/>
              <a:buChar char="•"/>
            </a:pPr>
            <a:r>
              <a:rPr lang="en-US" dirty="0" smtClean="0"/>
              <a:t>AOF can grow until it reaches a disk storage threshold, at this point disk space can be a problem</a:t>
            </a:r>
            <a:endParaRPr lang="en-US" dirty="0"/>
          </a:p>
          <a:p>
            <a:pPr lvl="1"/>
            <a:endParaRPr lang="en-US" dirty="0"/>
          </a:p>
        </p:txBody>
      </p:sp>
    </p:spTree>
    <p:extLst>
      <p:ext uri="{BB962C8B-B14F-4D97-AF65-F5344CB8AC3E}">
        <p14:creationId xmlns:p14="http://schemas.microsoft.com/office/powerpoint/2010/main" val="4242656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6"/>
            <a:ext cx="4778187" cy="4343212"/>
          </a:xfrm>
        </p:spPr>
        <p:txBody>
          <a:bodyPr>
            <a:normAutofit fontScale="92500" lnSpcReduction="10000"/>
          </a:bodyPr>
          <a:lstStyle/>
          <a:p>
            <a:pPr marL="342900" indent="-342900">
              <a:buFont typeface="Arial" panose="020B0604020202020204" pitchFamily="34" charset="0"/>
              <a:buChar char="•"/>
            </a:pPr>
            <a:r>
              <a:rPr lang="en-US" b="0" dirty="0" smtClean="0">
                <a:solidFill>
                  <a:schemeClr val="tx1"/>
                </a:solidFill>
              </a:rPr>
              <a:t>Used for scaling read queries to be more performant or writing temporary data.</a:t>
            </a:r>
          </a:p>
          <a:p>
            <a:pPr marL="342900" indent="-342900">
              <a:buFont typeface="Arial" panose="020B0604020202020204" pitchFamily="34" charset="0"/>
              <a:buChar char="•"/>
            </a:pPr>
            <a:r>
              <a:rPr lang="en-US" b="0" dirty="0" smtClean="0">
                <a:solidFill>
                  <a:schemeClr val="tx1"/>
                </a:solidFill>
              </a:rPr>
              <a:t>Utilizes a master-slave configuration:</a:t>
            </a:r>
          </a:p>
          <a:p>
            <a:pPr marL="574675" lvl="1" indent="-342900">
              <a:buFont typeface="Arial" panose="020B0604020202020204" pitchFamily="34" charset="0"/>
              <a:buChar char="•"/>
            </a:pPr>
            <a:r>
              <a:rPr lang="en-US" dirty="0" smtClean="0">
                <a:solidFill>
                  <a:schemeClr val="tx1"/>
                </a:solidFill>
              </a:rPr>
              <a:t>Master passes data to slave node</a:t>
            </a:r>
          </a:p>
          <a:p>
            <a:pPr marL="574675" lvl="1" indent="-342900">
              <a:buFont typeface="Arial" panose="020B0604020202020204" pitchFamily="34" charset="0"/>
              <a:buChar char="•"/>
            </a:pPr>
            <a:r>
              <a:rPr lang="en-US" dirty="0" smtClean="0">
                <a:solidFill>
                  <a:schemeClr val="tx1"/>
                </a:solidFill>
              </a:rPr>
              <a:t>Clients connect to the </a:t>
            </a:r>
            <a:r>
              <a:rPr lang="en-US" i="1" dirty="0" smtClean="0">
                <a:solidFill>
                  <a:schemeClr val="tx1"/>
                </a:solidFill>
              </a:rPr>
              <a:t>slaves</a:t>
            </a:r>
            <a:r>
              <a:rPr lang="en-US" dirty="0" smtClean="0">
                <a:solidFill>
                  <a:schemeClr val="tx1"/>
                </a:solidFill>
              </a:rPr>
              <a:t> to read data directly</a:t>
            </a:r>
          </a:p>
          <a:p>
            <a:pPr marL="574675" lvl="1" indent="-342900">
              <a:buFont typeface="Arial" panose="020B0604020202020204" pitchFamily="34" charset="0"/>
              <a:buChar char="•"/>
            </a:pPr>
            <a:r>
              <a:rPr lang="en-US" dirty="0" smtClean="0">
                <a:solidFill>
                  <a:schemeClr val="tx1"/>
                </a:solidFill>
              </a:rPr>
              <a:t>The master starts a snapshot and sends it to the slave when the slave connects</a:t>
            </a:r>
          </a:p>
          <a:p>
            <a:pPr marL="574675" lvl="1" indent="-342900">
              <a:buFont typeface="Arial" panose="020B0604020202020204" pitchFamily="34" charset="0"/>
              <a:buChar char="•"/>
            </a:pPr>
            <a:endParaRPr lang="en-US" dirty="0">
              <a:solidFill>
                <a:schemeClr val="tx1"/>
              </a:solidFill>
            </a:endParaRPr>
          </a:p>
        </p:txBody>
      </p:sp>
      <p:sp>
        <p:nvSpPr>
          <p:cNvPr id="3" name="Title 2"/>
          <p:cNvSpPr>
            <a:spLocks noGrp="1"/>
          </p:cNvSpPr>
          <p:nvPr>
            <p:ph type="title"/>
          </p:nvPr>
        </p:nvSpPr>
        <p:spPr/>
        <p:txBody>
          <a:bodyPr/>
          <a:lstStyle/>
          <a:p>
            <a:r>
              <a:rPr lang="en-US" dirty="0" smtClean="0"/>
              <a:t>Redis - Replication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388" y="2398432"/>
            <a:ext cx="3675528" cy="194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9073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Redis</a:t>
            </a:r>
            <a:endParaRPr lang="en-US" dirty="0"/>
          </a:p>
        </p:txBody>
      </p:sp>
      <p:sp>
        <p:nvSpPr>
          <p:cNvPr id="4" name="Content Placeholder 1"/>
          <p:cNvSpPr>
            <a:spLocks noGrp="1"/>
          </p:cNvSpPr>
          <p:nvPr>
            <p:ph sz="quarter" idx="12"/>
          </p:nvPr>
        </p:nvSpPr>
        <p:spPr>
          <a:xfrm>
            <a:off x="438284" y="981822"/>
            <a:ext cx="8228012" cy="4181159"/>
          </a:xfrm>
        </p:spPr>
        <p:txBody>
          <a:bodyPr>
            <a:normAutofit/>
          </a:bodyPr>
          <a:lstStyle/>
          <a:p>
            <a:pPr marL="0" indent="0">
              <a:buNone/>
            </a:pPr>
            <a:r>
              <a:rPr lang="en-US" dirty="0" err="1" smtClean="0">
                <a:solidFill>
                  <a:schemeClr val="tx1"/>
                </a:solidFill>
              </a:rPr>
              <a:t>Redis</a:t>
            </a:r>
            <a:r>
              <a:rPr lang="en-US" dirty="0" smtClean="0">
                <a:solidFill>
                  <a:schemeClr val="tx1"/>
                </a:solidFill>
              </a:rPr>
              <a:t> is accessible through the command line interface (CLI) for deployment and development.</a:t>
            </a:r>
          </a:p>
          <a:p>
            <a:pPr marL="336550" lvl="2" indent="0">
              <a:buNone/>
            </a:pPr>
            <a:r>
              <a:rPr lang="en-US" sz="1400" b="0" dirty="0" smtClean="0">
                <a:solidFill>
                  <a:schemeClr val="tx1"/>
                </a:solidFill>
              </a:rPr>
              <a:t>help</a:t>
            </a:r>
            <a:r>
              <a:rPr lang="en-US" sz="1400" b="0" dirty="0">
                <a:solidFill>
                  <a:schemeClr val="tx1"/>
                </a:solidFill>
              </a:rPr>
              <a:t>: </a:t>
            </a:r>
            <a:r>
              <a:rPr lang="en-US" sz="1400" b="0" i="1" dirty="0" err="1">
                <a:solidFill>
                  <a:schemeClr val="tx1"/>
                </a:solidFill>
              </a:rPr>
              <a:t>redis</a:t>
            </a:r>
            <a:r>
              <a:rPr lang="en-US" sz="1400" b="0" i="1" dirty="0">
                <a:solidFill>
                  <a:schemeClr val="tx1"/>
                </a:solidFill>
              </a:rPr>
              <a:t>-cli -h</a:t>
            </a:r>
          </a:p>
          <a:p>
            <a:pPr marL="336550" lvl="2" indent="0">
              <a:buNone/>
            </a:pPr>
            <a:r>
              <a:rPr lang="en-US" sz="1400" b="0" dirty="0" smtClean="0">
                <a:solidFill>
                  <a:schemeClr val="tx1"/>
                </a:solidFill>
              </a:rPr>
              <a:t>connect </a:t>
            </a:r>
            <a:r>
              <a:rPr lang="en-US" sz="1400" b="0" dirty="0">
                <a:solidFill>
                  <a:schemeClr val="tx1"/>
                </a:solidFill>
              </a:rPr>
              <a:t>to remote server: </a:t>
            </a:r>
            <a:r>
              <a:rPr lang="en-US" sz="1400" b="0" i="1" dirty="0" err="1">
                <a:solidFill>
                  <a:schemeClr val="tx1"/>
                </a:solidFill>
              </a:rPr>
              <a:t>redis</a:t>
            </a:r>
            <a:r>
              <a:rPr lang="en-US" sz="1400" b="0" i="1" dirty="0">
                <a:solidFill>
                  <a:schemeClr val="tx1"/>
                </a:solidFill>
              </a:rPr>
              <a:t>-cli -h </a:t>
            </a:r>
            <a:r>
              <a:rPr lang="en-US" sz="1400" b="0" i="1" dirty="0" err="1">
                <a:solidFill>
                  <a:schemeClr val="tx1"/>
                </a:solidFill>
              </a:rPr>
              <a:t>serverip</a:t>
            </a:r>
            <a:endParaRPr lang="en-US" sz="1400" b="0" i="1" dirty="0">
              <a:solidFill>
                <a:schemeClr val="tx1"/>
              </a:solidFill>
            </a:endParaRPr>
          </a:p>
          <a:p>
            <a:pPr marL="336550" lvl="2" indent="0">
              <a:buNone/>
            </a:pPr>
            <a:r>
              <a:rPr lang="en-US" sz="1400" b="0" dirty="0" smtClean="0">
                <a:solidFill>
                  <a:schemeClr val="tx1"/>
                </a:solidFill>
              </a:rPr>
              <a:t>connect </a:t>
            </a:r>
            <a:r>
              <a:rPr lang="en-US" sz="1400" b="0" dirty="0">
                <a:solidFill>
                  <a:schemeClr val="tx1"/>
                </a:solidFill>
              </a:rPr>
              <a:t>to non default </a:t>
            </a:r>
            <a:r>
              <a:rPr lang="en-US" sz="1400" b="0" dirty="0" smtClean="0">
                <a:solidFill>
                  <a:schemeClr val="tx1"/>
                </a:solidFill>
              </a:rPr>
              <a:t>port: </a:t>
            </a:r>
            <a:r>
              <a:rPr lang="en-US" sz="1400" b="0" i="1" dirty="0" err="1">
                <a:solidFill>
                  <a:schemeClr val="tx1"/>
                </a:solidFill>
              </a:rPr>
              <a:t>redis</a:t>
            </a:r>
            <a:r>
              <a:rPr lang="en-US" sz="1400" b="0" i="1" dirty="0">
                <a:solidFill>
                  <a:schemeClr val="tx1"/>
                </a:solidFill>
              </a:rPr>
              <a:t>-cli -p port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858" y="2904399"/>
            <a:ext cx="6124903" cy="2670959"/>
          </a:xfrm>
          <a:prstGeom prst="rect">
            <a:avLst/>
          </a:prstGeom>
        </p:spPr>
      </p:pic>
    </p:spTree>
    <p:extLst>
      <p:ext uri="{BB962C8B-B14F-4D97-AF65-F5344CB8AC3E}">
        <p14:creationId xmlns:p14="http://schemas.microsoft.com/office/powerpoint/2010/main" val="3243901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a:t>
            </a:r>
            <a:r>
              <a:rPr lang="en-US" dirty="0" smtClean="0">
                <a:solidFill>
                  <a:schemeClr val="tx1"/>
                </a:solidFill>
              </a:rPr>
              <a:t>: </a:t>
            </a:r>
            <a:endParaRPr lang="en-US" dirty="0">
              <a:solidFill>
                <a:schemeClr val="tx1"/>
              </a:solidFill>
            </a:endParaRPr>
          </a:p>
        </p:txBody>
      </p:sp>
      <p:sp>
        <p:nvSpPr>
          <p:cNvPr id="6" name="Rectangle 5"/>
          <p:cNvSpPr/>
          <p:nvPr/>
        </p:nvSpPr>
        <p:spPr>
          <a:xfrm>
            <a:off x="1076778" y="1046033"/>
            <a:ext cx="7168243" cy="1554272"/>
          </a:xfrm>
          <a:prstGeom prst="rect">
            <a:avLst/>
          </a:prstGeom>
        </p:spPr>
        <p:txBody>
          <a:bodyPr wrap="square">
            <a:spAutoFit/>
          </a:bodyPr>
          <a:lstStyle/>
          <a:p>
            <a:pPr algn="ctr"/>
            <a:r>
              <a:rPr lang="en-US" sz="1900" b="1" dirty="0" smtClean="0">
                <a:solidFill>
                  <a:srgbClr val="000000"/>
                </a:solidFill>
                <a:latin typeface="Arial" pitchFamily="34" charset="0"/>
                <a:cs typeface="Arial" pitchFamily="34" charset="0"/>
              </a:rPr>
              <a:t>Problem</a:t>
            </a:r>
            <a:r>
              <a:rPr lang="en-US" sz="1900" dirty="0" smtClean="0">
                <a:solidFill>
                  <a:srgbClr val="000000"/>
                </a:solidFill>
                <a:latin typeface="Arial" pitchFamily="34" charset="0"/>
                <a:cs typeface="Arial" pitchFamily="34" charset="0"/>
              </a:rPr>
              <a:t>: Instagram experienced rapid growth in a very short amount of time (14M users in 1 year). This generated hundreds of millions of photos and multi petabytes of data. Instagram was also using in-memory cloud storage that required asynchronous processing. </a:t>
            </a:r>
            <a:endParaRPr lang="en-US" dirty="0"/>
          </a:p>
        </p:txBody>
      </p:sp>
      <p:sp>
        <p:nvSpPr>
          <p:cNvPr id="7" name="TextBox 6"/>
          <p:cNvSpPr txBox="1"/>
          <p:nvPr/>
        </p:nvSpPr>
        <p:spPr>
          <a:xfrm>
            <a:off x="603263" y="2303784"/>
            <a:ext cx="8063033" cy="3693319"/>
          </a:xfrm>
          <a:prstGeom prst="rect">
            <a:avLst/>
          </a:prstGeom>
          <a:noFill/>
        </p:spPr>
        <p:txBody>
          <a:bodyPr wrap="square" rtlCol="0">
            <a:spAutoFit/>
          </a:bodyPr>
          <a:lstStyle/>
          <a:p>
            <a:r>
              <a:rPr lang="en-US" u="sng" dirty="0" smtClean="0"/>
              <a:t>Solution</a:t>
            </a:r>
          </a:p>
          <a:p>
            <a:pPr marL="285750" indent="-285750">
              <a:buFont typeface="Wingdings" panose="05000000000000000000" pitchFamily="2" charset="2"/>
              <a:buChar char="Ø"/>
            </a:pPr>
            <a:r>
              <a:rPr lang="en-US" dirty="0" smtClean="0"/>
              <a:t>Expose the various services over APIs to externalize as much work as possible</a:t>
            </a:r>
            <a:endParaRPr lang="en-US" dirty="0"/>
          </a:p>
          <a:p>
            <a:pPr marL="285750" indent="-285750">
              <a:buFont typeface="Wingdings" panose="05000000000000000000" pitchFamily="2" charset="2"/>
              <a:buChar char="Ø"/>
            </a:pPr>
            <a:r>
              <a:rPr lang="en-US" dirty="0" smtClean="0"/>
              <a:t>Redis now powers the main photo feed, the activity feed and the system that stores information on a users session activity</a:t>
            </a:r>
          </a:p>
          <a:p>
            <a:pPr marL="285750" indent="-285750">
              <a:buFont typeface="Wingdings" panose="05000000000000000000" pitchFamily="2" charset="2"/>
              <a:buChar char="Ø"/>
            </a:pPr>
            <a:r>
              <a:rPr lang="en-US" dirty="0" smtClean="0"/>
              <a:t>Redis data is </a:t>
            </a:r>
            <a:r>
              <a:rPr lang="en-US" dirty="0" err="1" smtClean="0"/>
              <a:t>sharded</a:t>
            </a:r>
            <a:r>
              <a:rPr lang="en-US" dirty="0" smtClean="0"/>
              <a:t> across multiple cloud instances, this allows for elastic scalability when the future demand and growth is not well understood</a:t>
            </a:r>
          </a:p>
          <a:p>
            <a:pPr marL="285750" indent="-285750">
              <a:buFont typeface="Wingdings" panose="05000000000000000000" pitchFamily="2" charset="2"/>
              <a:buChar char="Ø"/>
            </a:pPr>
            <a:r>
              <a:rPr lang="en-US" dirty="0" smtClean="0"/>
              <a:t>Redis runs in a master-slave configuration. Replicas constantly back up data to disk, and Amazon EBS snapshots backup these dumps. These EBS blocks scale easily and provide a copy of the data in the event of an outage on the slave nodes.</a:t>
            </a:r>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450" y="187617"/>
            <a:ext cx="620966" cy="6406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416" y="0"/>
            <a:ext cx="2569814" cy="1057295"/>
          </a:xfrm>
          <a:prstGeom prst="rect">
            <a:avLst/>
          </a:prstGeom>
        </p:spPr>
      </p:pic>
    </p:spTree>
    <p:extLst>
      <p:ext uri="{BB962C8B-B14F-4D97-AF65-F5344CB8AC3E}">
        <p14:creationId xmlns:p14="http://schemas.microsoft.com/office/powerpoint/2010/main" val="2319075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smtClean="0">
                <a:solidFill>
                  <a:schemeClr val="tx1"/>
                </a:solidFill>
              </a:rPr>
              <a:t>Accenture Use Case: Large Cable Company</a:t>
            </a:r>
            <a:endParaRPr lang="en-US" dirty="0">
              <a:solidFill>
                <a:schemeClr val="tx1"/>
              </a:solidFill>
            </a:endParaRPr>
          </a:p>
        </p:txBody>
      </p:sp>
      <p:sp>
        <p:nvSpPr>
          <p:cNvPr id="6" name="Rectangle 5"/>
          <p:cNvSpPr/>
          <p:nvPr/>
        </p:nvSpPr>
        <p:spPr>
          <a:xfrm>
            <a:off x="930729" y="1028700"/>
            <a:ext cx="7507833" cy="1015663"/>
          </a:xfrm>
          <a:prstGeom prst="rect">
            <a:avLst/>
          </a:prstGeom>
        </p:spPr>
        <p:txBody>
          <a:bodyPr wrap="square">
            <a:spAutoFit/>
          </a:bodyPr>
          <a:lstStyle/>
          <a:p>
            <a:pPr algn="ctr"/>
            <a:r>
              <a:rPr lang="en-US" sz="2000" b="1" dirty="0" smtClean="0">
                <a:solidFill>
                  <a:srgbClr val="000000"/>
                </a:solidFill>
                <a:latin typeface="Arial" pitchFamily="34" charset="0"/>
                <a:cs typeface="Arial" pitchFamily="34" charset="0"/>
              </a:rPr>
              <a:t>Problem</a:t>
            </a:r>
            <a:r>
              <a:rPr lang="en-US" sz="2000" dirty="0" smtClean="0">
                <a:solidFill>
                  <a:srgbClr val="000000"/>
                </a:solidFill>
                <a:latin typeface="Arial" pitchFamily="34" charset="0"/>
                <a:cs typeface="Arial" pitchFamily="34" charset="0"/>
              </a:rPr>
              <a:t>: Company was planning a roll-out of VOIP technology on boxes nationwide. In preparation, the company needed a solution to collect and analyze video usage data.</a:t>
            </a:r>
            <a:endParaRPr lang="en-US" sz="2000" dirty="0"/>
          </a:p>
        </p:txBody>
      </p:sp>
      <p:sp>
        <p:nvSpPr>
          <p:cNvPr id="7" name="TextBox 6"/>
          <p:cNvSpPr txBox="1"/>
          <p:nvPr/>
        </p:nvSpPr>
        <p:spPr>
          <a:xfrm>
            <a:off x="603263" y="2144588"/>
            <a:ext cx="5111737" cy="2139047"/>
          </a:xfrm>
          <a:prstGeom prst="rect">
            <a:avLst/>
          </a:prstGeom>
          <a:noFill/>
        </p:spPr>
        <p:txBody>
          <a:bodyPr wrap="square" rtlCol="0">
            <a:spAutoFit/>
          </a:bodyPr>
          <a:lstStyle/>
          <a:p>
            <a:pPr marL="285750" indent="-285750">
              <a:buFont typeface="Wingdings" panose="05000000000000000000" pitchFamily="2" charset="2"/>
              <a:buChar char="Ø"/>
            </a:pPr>
            <a:r>
              <a:rPr lang="en-US" sz="1900" dirty="0" smtClean="0"/>
              <a:t>Desktop and mobile streaming applications had low engagement levels and video quality issues</a:t>
            </a:r>
          </a:p>
          <a:p>
            <a:pPr marL="285750" indent="-285750">
              <a:buFont typeface="Wingdings" panose="05000000000000000000" pitchFamily="2" charset="2"/>
              <a:buChar char="Ø"/>
            </a:pPr>
            <a:r>
              <a:rPr lang="en-US" sz="1900" dirty="0" smtClean="0"/>
              <a:t>Clients data views were fragmented across domains and consisted of very large amounts of data, including raw log data and customer data.</a:t>
            </a:r>
          </a:p>
        </p:txBody>
      </p:sp>
      <p:sp>
        <p:nvSpPr>
          <p:cNvPr id="8" name="TextBox 7"/>
          <p:cNvSpPr txBox="1"/>
          <p:nvPr/>
        </p:nvSpPr>
        <p:spPr>
          <a:xfrm>
            <a:off x="531024" y="4383860"/>
            <a:ext cx="8065281" cy="1261884"/>
          </a:xfrm>
          <a:prstGeom prst="rect">
            <a:avLst/>
          </a:prstGeom>
          <a:noFill/>
        </p:spPr>
        <p:txBody>
          <a:bodyPr wrap="square" rtlCol="0">
            <a:spAutoFit/>
          </a:bodyPr>
          <a:lstStyle/>
          <a:p>
            <a:r>
              <a:rPr lang="en-US" sz="1900" dirty="0" smtClean="0"/>
              <a:t>The client recognized the need to create a unified view of all user data across web and app logs and also across all consumer devices with the goal of improving the customer experience, support scaling and ease operations complexity.</a:t>
            </a:r>
            <a:endParaRPr lang="en-US" sz="1900" dirty="0"/>
          </a:p>
        </p:txBody>
      </p:sp>
    </p:spTree>
    <p:extLst>
      <p:ext uri="{BB962C8B-B14F-4D97-AF65-F5344CB8AC3E}">
        <p14:creationId xmlns:p14="http://schemas.microsoft.com/office/powerpoint/2010/main" val="2184404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2" y="1007536"/>
            <a:ext cx="2821575" cy="4746625"/>
          </a:xfrm>
        </p:spPr>
        <p:txBody>
          <a:bodyPr>
            <a:normAutofit fontScale="85000" lnSpcReduction="20000"/>
          </a:bodyPr>
          <a:lstStyle/>
          <a:p>
            <a:pPr marL="0" indent="0">
              <a:buNone/>
            </a:pPr>
            <a:r>
              <a:rPr lang="en-US" sz="2000" b="1" dirty="0" smtClean="0"/>
              <a:t>Accenture’s Solution &amp; Value Created:</a:t>
            </a:r>
          </a:p>
          <a:p>
            <a:r>
              <a:rPr lang="en-US" sz="2000" dirty="0" smtClean="0"/>
              <a:t>Brought together industry exports to build out an initial pilot to merge disparate data to create a complete picture of the user</a:t>
            </a:r>
          </a:p>
          <a:p>
            <a:r>
              <a:rPr lang="en-US" sz="2000" dirty="0" smtClean="0"/>
              <a:t>Team found valuable metrics and built analytics capabilities to create a solution to transform cost reduction, customer experience and improved service quality</a:t>
            </a:r>
          </a:p>
          <a:p>
            <a:r>
              <a:rPr lang="en-US" sz="2000" dirty="0" smtClean="0"/>
              <a:t>Solution used Redis as in –memory database to handle real-time processing of data for analytics</a:t>
            </a:r>
          </a:p>
          <a:p>
            <a:endParaRPr lang="en-US" sz="2000" dirty="0" smtClean="0"/>
          </a:p>
          <a:p>
            <a:endParaRPr lang="en-US" sz="2000"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Accenture Use Case: Large </a:t>
            </a:r>
            <a:r>
              <a:rPr lang="en-US" dirty="0" smtClean="0">
                <a:solidFill>
                  <a:schemeClr val="tx1"/>
                </a:solidFill>
              </a:rPr>
              <a:t>Cable Company – </a:t>
            </a:r>
            <a:r>
              <a:rPr lang="en-US" dirty="0">
                <a:solidFill>
                  <a:schemeClr val="tx1"/>
                </a:solidFill>
              </a:rPr>
              <a:t>Cont.</a:t>
            </a:r>
          </a:p>
        </p:txBody>
      </p:sp>
      <p:sp>
        <p:nvSpPr>
          <p:cNvPr id="6" name="Rectangle 6"/>
          <p:cNvSpPr>
            <a:spLocks noChangeArrowheads="1"/>
          </p:cNvSpPr>
          <p:nvPr/>
        </p:nvSpPr>
        <p:spPr bwMode="auto">
          <a:xfrm>
            <a:off x="3278778" y="1531162"/>
            <a:ext cx="5443575" cy="3290853"/>
          </a:xfrm>
          <a:prstGeom prst="rect">
            <a:avLst/>
          </a:prstGeom>
          <a:solidFill>
            <a:schemeClr val="bg1"/>
          </a:solidFill>
          <a:ln w="12700">
            <a:solidFill>
              <a:schemeClr val="tx2">
                <a:lumMod val="60000"/>
                <a:lumOff val="40000"/>
              </a:schemeClr>
            </a:solidFill>
            <a:miter lim="800000"/>
            <a:headEnd/>
            <a:tailEnd/>
          </a:ln>
          <a:effectLst>
            <a:outerShdw dist="53882" dir="2700000" algn="ctr" rotWithShape="0">
              <a:schemeClr val="tx2">
                <a:lumMod val="60000"/>
                <a:lumOff val="40000"/>
              </a:schemeClr>
            </a:outerShdw>
          </a:effectLst>
        </p:spPr>
        <p:txBody>
          <a:bodyPr wrap="none" anchor="ctr"/>
          <a:lstStyle/>
          <a:p>
            <a:endParaRPr lang="en-US" dirty="0"/>
          </a:p>
        </p:txBody>
      </p:sp>
      <p:sp>
        <p:nvSpPr>
          <p:cNvPr id="7" name="Rectangle 7"/>
          <p:cNvSpPr>
            <a:spLocks noChangeArrowheads="1"/>
          </p:cNvSpPr>
          <p:nvPr/>
        </p:nvSpPr>
        <p:spPr bwMode="auto">
          <a:xfrm>
            <a:off x="3278777" y="1531161"/>
            <a:ext cx="3949460" cy="308419"/>
          </a:xfrm>
          <a:prstGeom prst="rect">
            <a:avLst/>
          </a:prstGeom>
          <a:noFill/>
          <a:ln w="9525">
            <a:noFill/>
            <a:miter lim="800000"/>
            <a:headEnd/>
            <a:tailEnd/>
          </a:ln>
          <a:effectLst/>
        </p:spPr>
        <p:txBody>
          <a:bodyPr wrap="square" lIns="92075" tIns="46038" rIns="92075" bIns="46038">
            <a:spAutoFit/>
          </a:bodyPr>
          <a:lstStyle/>
          <a:p>
            <a:pPr marL="114300" indent="-114300" algn="l">
              <a:lnSpc>
                <a:spcPct val="100000"/>
              </a:lnSpc>
            </a:pPr>
            <a:r>
              <a:rPr lang="en-US" sz="1400" dirty="0" smtClean="0"/>
              <a:t>Solution Architecture</a:t>
            </a:r>
            <a:endParaRPr lang="en-US" sz="1000" b="0" dirty="0"/>
          </a:p>
        </p:txBody>
      </p:sp>
      <p:pic>
        <p:nvPicPr>
          <p:cNvPr id="8" name="Picture 7" descr="Screen Shot 2014-06-23 at 5.50.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969" y="1924752"/>
            <a:ext cx="5041192" cy="2778335"/>
          </a:xfrm>
          <a:prstGeom prst="rect">
            <a:avLst/>
          </a:prstGeom>
        </p:spPr>
      </p:pic>
    </p:spTree>
    <p:extLst>
      <p:ext uri="{BB962C8B-B14F-4D97-AF65-F5344CB8AC3E}">
        <p14:creationId xmlns:p14="http://schemas.microsoft.com/office/powerpoint/2010/main" val="1108063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Major Vendors:</a:t>
            </a:r>
          </a:p>
          <a:p>
            <a:pPr eaLnBrk="1" hangingPunct="1">
              <a:spcBef>
                <a:spcPct val="0"/>
              </a:spcBef>
              <a:spcAft>
                <a:spcPct val="0"/>
              </a:spcAft>
            </a:pPr>
            <a:r>
              <a:rPr lang="en-US" dirty="0" smtClean="0">
                <a:latin typeface="Arial" charset="0"/>
                <a:cs typeface="Arial" charset="0"/>
              </a:rPr>
              <a:t>Riak</a:t>
            </a:r>
            <a:endParaRPr lang="en-US" dirty="0" smtClean="0">
              <a:latin typeface="Arial" charset="0"/>
              <a:cs typeface="Arial"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8398" y="4079854"/>
            <a:ext cx="4026815" cy="1270289"/>
          </a:xfrm>
          <a:prstGeom prst="rect">
            <a:avLst/>
          </a:prstGeom>
        </p:spPr>
      </p:pic>
    </p:spTree>
    <p:extLst>
      <p:ext uri="{BB962C8B-B14F-4D97-AF65-F5344CB8AC3E}">
        <p14:creationId xmlns:p14="http://schemas.microsoft.com/office/powerpoint/2010/main" val="294366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73924" y="565506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3924" y="920430"/>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a:defRPr/>
              </a:pPr>
              <a:endParaRPr lang="en-US" kern="0" dirty="0">
                <a:solidFill>
                  <a:sysClr val="windowText" lastClr="000000"/>
                </a:solidFill>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This Week’s Outline</a:t>
            </a:r>
            <a:endParaRPr lang="en-US" dirty="0"/>
          </a:p>
        </p:txBody>
      </p:sp>
      <p:sp>
        <p:nvSpPr>
          <p:cNvPr id="16" name="Content Placeholder 7"/>
          <p:cNvSpPr txBox="1">
            <a:spLocks/>
          </p:cNvSpPr>
          <p:nvPr/>
        </p:nvSpPr>
        <p:spPr>
          <a:xfrm>
            <a:off x="2127819" y="988440"/>
            <a:ext cx="6663757" cy="4666627"/>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smtClean="0">
                <a:solidFill>
                  <a:srgbClr val="000000"/>
                </a:solidFill>
              </a:rPr>
              <a:t>Introduction to Key Value</a:t>
            </a:r>
          </a:p>
          <a:p>
            <a:pPr marL="285750" indent="-285750" fontAlgn="ctr">
              <a:buFont typeface="Wingdings" panose="05000000000000000000" pitchFamily="2" charset="2"/>
              <a:buChar char="Ø"/>
            </a:pPr>
            <a:r>
              <a:rPr lang="en-US" dirty="0">
                <a:solidFill>
                  <a:srgbClr val="000000"/>
                </a:solidFill>
              </a:rPr>
              <a:t>History of </a:t>
            </a:r>
            <a:r>
              <a:rPr lang="en-US" dirty="0" smtClean="0">
                <a:solidFill>
                  <a:srgbClr val="000000"/>
                </a:solidFill>
              </a:rPr>
              <a:t>technology</a:t>
            </a:r>
          </a:p>
          <a:p>
            <a:pPr marL="285750" indent="-285750" fontAlgn="ctr">
              <a:spcBef>
                <a:spcPts val="600"/>
              </a:spcBef>
              <a:buFont typeface="Wingdings" panose="05000000000000000000" pitchFamily="2" charset="2"/>
              <a:buChar char="Ø"/>
            </a:pPr>
            <a:r>
              <a:rPr lang="en-US" dirty="0" smtClean="0">
                <a:solidFill>
                  <a:srgbClr val="000000"/>
                </a:solidFill>
              </a:rPr>
              <a:t>Key Value Data Model</a:t>
            </a:r>
          </a:p>
          <a:p>
            <a:pPr marL="285750" indent="-285750" fontAlgn="ctr">
              <a:spcBef>
                <a:spcPts val="600"/>
              </a:spcBef>
              <a:buFont typeface="Wingdings" panose="05000000000000000000" pitchFamily="2" charset="2"/>
              <a:buChar char="Ø"/>
            </a:pPr>
            <a:r>
              <a:rPr lang="en-US" dirty="0" smtClean="0">
                <a:solidFill>
                  <a:srgbClr val="000000"/>
                </a:solidFill>
              </a:rPr>
              <a:t>Key Value Architecture</a:t>
            </a:r>
          </a:p>
          <a:p>
            <a:pPr marL="285750" indent="-285750" fontAlgn="ctr">
              <a:spcBef>
                <a:spcPts val="600"/>
              </a:spcBef>
              <a:buFont typeface="Wingdings" panose="05000000000000000000" pitchFamily="2" charset="2"/>
              <a:buChar char="Ø"/>
            </a:pPr>
            <a:r>
              <a:rPr lang="en-US" dirty="0" smtClean="0">
                <a:solidFill>
                  <a:srgbClr val="000000"/>
                </a:solidFill>
              </a:rPr>
              <a:t>How </a:t>
            </a:r>
            <a:r>
              <a:rPr lang="en-US" dirty="0">
                <a:solidFill>
                  <a:srgbClr val="000000"/>
                </a:solidFill>
              </a:rPr>
              <a:t>this </a:t>
            </a:r>
            <a:r>
              <a:rPr lang="en-US" dirty="0" smtClean="0">
                <a:solidFill>
                  <a:srgbClr val="000000"/>
                </a:solidFill>
              </a:rPr>
              <a:t>technology </a:t>
            </a:r>
            <a:r>
              <a:rPr lang="en-US" dirty="0">
                <a:solidFill>
                  <a:srgbClr val="000000"/>
                </a:solidFill>
              </a:rPr>
              <a:t>differs from traditional data architecture and Hadoop specifically</a:t>
            </a:r>
          </a:p>
          <a:p>
            <a:pPr marL="285750" indent="-285750" fontAlgn="ctr">
              <a:spcBef>
                <a:spcPts val="600"/>
              </a:spcBef>
              <a:buFont typeface="Wingdings" panose="05000000000000000000" pitchFamily="2" charset="2"/>
              <a:buChar char="Ø"/>
            </a:pPr>
            <a:r>
              <a:rPr lang="en-US" dirty="0" smtClean="0">
                <a:solidFill>
                  <a:srgbClr val="000000"/>
                </a:solidFill>
              </a:rPr>
              <a:t>Major vendors </a:t>
            </a:r>
          </a:p>
          <a:p>
            <a:pPr marL="742950" lvl="1" indent="-285750" fontAlgn="ctr">
              <a:buFont typeface="Wingdings" panose="05000000000000000000" pitchFamily="2" charset="2"/>
              <a:buChar char="ü"/>
            </a:pPr>
            <a:r>
              <a:rPr lang="en-US" dirty="0" smtClean="0">
                <a:solidFill>
                  <a:srgbClr val="000000"/>
                </a:solidFill>
              </a:rPr>
              <a:t>Redis</a:t>
            </a:r>
          </a:p>
          <a:p>
            <a:pPr marL="1200150" lvl="2" indent="-285750" fontAlgn="ctr">
              <a:buFont typeface="Wingdings" panose="05000000000000000000" pitchFamily="2" charset="2"/>
              <a:buChar char="ü"/>
            </a:pPr>
            <a:r>
              <a:rPr lang="en-US" dirty="0" smtClean="0">
                <a:solidFill>
                  <a:srgbClr val="000000"/>
                </a:solidFill>
              </a:rPr>
              <a:t>History, architecture</a:t>
            </a:r>
          </a:p>
          <a:p>
            <a:pPr marL="1200150" lvl="2" indent="-285750" fontAlgn="ctr">
              <a:buFont typeface="Wingdings" panose="05000000000000000000" pitchFamily="2" charset="2"/>
              <a:buChar char="ü"/>
            </a:pPr>
            <a:r>
              <a:rPr lang="en-US" dirty="0" smtClean="0">
                <a:solidFill>
                  <a:srgbClr val="000000"/>
                </a:solidFill>
              </a:rPr>
              <a:t>Enterprise Deployment</a:t>
            </a:r>
            <a:endParaRPr lang="en-US" dirty="0">
              <a:solidFill>
                <a:srgbClr val="000000"/>
              </a:solidFill>
            </a:endParaRPr>
          </a:p>
          <a:p>
            <a:pPr marL="742950" lvl="1" indent="-285750" fontAlgn="ctr">
              <a:buFont typeface="Wingdings" panose="05000000000000000000" pitchFamily="2" charset="2"/>
              <a:buChar char="ü"/>
            </a:pPr>
            <a:r>
              <a:rPr lang="en-US" dirty="0" smtClean="0">
                <a:solidFill>
                  <a:srgbClr val="000000"/>
                </a:solidFill>
              </a:rPr>
              <a:t>Riak</a:t>
            </a:r>
          </a:p>
          <a:p>
            <a:pPr marL="1200150" lvl="2" indent="-285750" fontAlgn="ctr">
              <a:buFont typeface="Wingdings" panose="05000000000000000000" pitchFamily="2" charset="2"/>
              <a:buChar char="ü"/>
            </a:pPr>
            <a:r>
              <a:rPr lang="en-US" dirty="0">
                <a:solidFill>
                  <a:srgbClr val="000000"/>
                </a:solidFill>
              </a:rPr>
              <a:t>History, architecture</a:t>
            </a:r>
          </a:p>
          <a:p>
            <a:pPr marL="1200150" lvl="2" indent="-285750" fontAlgn="ctr">
              <a:buFont typeface="Wingdings" panose="05000000000000000000" pitchFamily="2" charset="2"/>
              <a:buChar char="ü"/>
            </a:pPr>
            <a:r>
              <a:rPr lang="en-US" dirty="0">
                <a:solidFill>
                  <a:srgbClr val="000000"/>
                </a:solidFill>
              </a:rPr>
              <a:t>Enterprise </a:t>
            </a:r>
            <a:r>
              <a:rPr lang="en-US" dirty="0" smtClean="0">
                <a:solidFill>
                  <a:srgbClr val="000000"/>
                </a:solidFill>
              </a:rPr>
              <a:t>Deployment</a:t>
            </a:r>
          </a:p>
          <a:p>
            <a:pPr marL="285750" indent="-285750" fontAlgn="ctr">
              <a:spcBef>
                <a:spcPts val="600"/>
              </a:spcBef>
              <a:buFont typeface="Wingdings" panose="05000000000000000000" pitchFamily="2" charset="2"/>
              <a:buChar char="Ø"/>
            </a:pPr>
            <a:r>
              <a:rPr lang="en-US" dirty="0" smtClean="0">
                <a:solidFill>
                  <a:srgbClr val="000000"/>
                </a:solidFill>
              </a:rPr>
              <a:t>Conclusion</a:t>
            </a:r>
            <a:endParaRPr lang="en-US" dirty="0">
              <a:solidFill>
                <a:srgbClr val="000000"/>
              </a:solidFill>
            </a:endParaRPr>
          </a:p>
        </p:txBody>
      </p:sp>
    </p:spTree>
    <p:extLst>
      <p:ext uri="{BB962C8B-B14F-4D97-AF65-F5344CB8AC3E}">
        <p14:creationId xmlns:p14="http://schemas.microsoft.com/office/powerpoint/2010/main" val="196012707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73924" y="5023489"/>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3924" y="1273142"/>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a:defRPr/>
              </a:pPr>
              <a:endParaRPr lang="en-US" kern="0" dirty="0">
                <a:solidFill>
                  <a:sysClr val="windowText" lastClr="000000"/>
                </a:solidFill>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Major Vendors - </a:t>
            </a:r>
            <a:r>
              <a:rPr lang="en-US" dirty="0" smtClean="0"/>
              <a:t>Riak</a:t>
            </a:r>
            <a:endParaRPr lang="en-US" dirty="0"/>
          </a:p>
        </p:txBody>
      </p:sp>
      <p:sp>
        <p:nvSpPr>
          <p:cNvPr id="10" name="Content Placeholder 7"/>
          <p:cNvSpPr txBox="1">
            <a:spLocks/>
          </p:cNvSpPr>
          <p:nvPr/>
        </p:nvSpPr>
        <p:spPr>
          <a:xfrm>
            <a:off x="2127819" y="1293238"/>
            <a:ext cx="6663757" cy="3718337"/>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a:t>History and evolution of the vendor technology</a:t>
            </a:r>
          </a:p>
          <a:p>
            <a:pPr marL="285750" indent="-285750" fontAlgn="ctr">
              <a:spcBef>
                <a:spcPts val="600"/>
              </a:spcBef>
              <a:spcAft>
                <a:spcPts val="600"/>
              </a:spcAft>
              <a:buFont typeface="Wingdings" panose="05000000000000000000" pitchFamily="2" charset="2"/>
              <a:buChar char="Ø"/>
            </a:pPr>
            <a:r>
              <a:rPr lang="en-US" dirty="0"/>
              <a:t>Overview of technology</a:t>
            </a:r>
          </a:p>
          <a:p>
            <a:pPr marL="285750" indent="-285750" fontAlgn="ctr">
              <a:spcBef>
                <a:spcPts val="600"/>
              </a:spcBef>
              <a:spcAft>
                <a:spcPts val="600"/>
              </a:spcAft>
              <a:buFont typeface="Wingdings" panose="05000000000000000000" pitchFamily="2" charset="2"/>
              <a:buChar char="Ø"/>
            </a:pPr>
            <a:r>
              <a:rPr lang="en-US" dirty="0"/>
              <a:t>Data Model</a:t>
            </a:r>
          </a:p>
          <a:p>
            <a:pPr marL="285750" indent="-285750" fontAlgn="ctr">
              <a:spcBef>
                <a:spcPts val="600"/>
              </a:spcBef>
              <a:spcAft>
                <a:spcPts val="600"/>
              </a:spcAft>
              <a:buFont typeface="Wingdings" panose="05000000000000000000" pitchFamily="2" charset="2"/>
              <a:buChar char="Ø"/>
            </a:pPr>
            <a:r>
              <a:rPr lang="en-US" dirty="0"/>
              <a:t>Architecture</a:t>
            </a:r>
          </a:p>
          <a:p>
            <a:pPr marL="285750" indent="-285750" fontAlgn="ctr">
              <a:spcBef>
                <a:spcPts val="600"/>
              </a:spcBef>
              <a:spcAft>
                <a:spcPts val="600"/>
              </a:spcAft>
              <a:buFont typeface="Wingdings" panose="05000000000000000000" pitchFamily="2" charset="2"/>
              <a:buChar char="Ø"/>
            </a:pPr>
            <a:r>
              <a:rPr lang="en-US" dirty="0"/>
              <a:t>Industry Use Cases</a:t>
            </a:r>
          </a:p>
          <a:p>
            <a:pPr marL="285750" indent="-285750" fontAlgn="ctr">
              <a:spcBef>
                <a:spcPts val="600"/>
              </a:spcBef>
              <a:spcAft>
                <a:spcPts val="600"/>
              </a:spcAft>
              <a:buFont typeface="Wingdings" panose="05000000000000000000" pitchFamily="2" charset="2"/>
              <a:buChar char="Ø"/>
            </a:pPr>
            <a:r>
              <a:rPr lang="en-US" dirty="0" smtClean="0"/>
              <a:t>Riak/</a:t>
            </a:r>
            <a:r>
              <a:rPr lang="en-US" dirty="0" err="1" smtClean="0"/>
              <a:t>Redis</a:t>
            </a:r>
            <a:r>
              <a:rPr lang="en-US" dirty="0" smtClean="0"/>
              <a:t> Comparison</a:t>
            </a:r>
            <a:endParaRPr lang="en-US" dirty="0"/>
          </a:p>
        </p:txBody>
      </p:sp>
    </p:spTree>
    <p:extLst>
      <p:ext uri="{BB962C8B-B14F-4D97-AF65-F5344CB8AC3E}">
        <p14:creationId xmlns:p14="http://schemas.microsoft.com/office/powerpoint/2010/main" val="410308980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504826" y="3064040"/>
            <a:ext cx="8228011" cy="433137"/>
          </a:xfrm>
          <a:prstGeom prst="rightArrow">
            <a:avLst/>
          </a:prstGeom>
          <a:solidFill>
            <a:schemeClr val="accent1">
              <a:lumMod val="75000"/>
            </a:schemeClr>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smtClean="0">
                <a:solidFill>
                  <a:schemeClr val="tx1"/>
                </a:solidFill>
              </a:rPr>
              <a:t>History of Technology</a:t>
            </a:r>
            <a:endParaRPr lang="de-DE" dirty="0">
              <a:solidFill>
                <a:schemeClr val="tx1"/>
              </a:solidFill>
            </a:endParaRPr>
          </a:p>
        </p:txBody>
      </p:sp>
      <p:grpSp>
        <p:nvGrpSpPr>
          <p:cNvPr id="17" name="Group 16"/>
          <p:cNvGrpSpPr/>
          <p:nvPr/>
        </p:nvGrpSpPr>
        <p:grpSpPr>
          <a:xfrm>
            <a:off x="461035" y="3057701"/>
            <a:ext cx="661912" cy="433137"/>
            <a:chOff x="461035" y="3064040"/>
            <a:chExt cx="661912" cy="433137"/>
          </a:xfrm>
        </p:grpSpPr>
        <p:sp>
          <p:nvSpPr>
            <p:cNvPr id="5" name="Oval 4"/>
            <p:cNvSpPr/>
            <p:nvPr/>
          </p:nvSpPr>
          <p:spPr>
            <a:xfrm>
              <a:off x="461035"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Box 10"/>
            <p:cNvSpPr txBox="1"/>
            <p:nvPr/>
          </p:nvSpPr>
          <p:spPr>
            <a:xfrm>
              <a:off x="511312" y="3095942"/>
              <a:ext cx="540448" cy="369332"/>
            </a:xfrm>
            <a:prstGeom prst="rect">
              <a:avLst/>
            </a:prstGeom>
            <a:noFill/>
          </p:spPr>
          <p:txBody>
            <a:bodyPr wrap="square" rtlCol="0">
              <a:spAutoFit/>
            </a:bodyPr>
            <a:lstStyle/>
            <a:p>
              <a:pPr algn="ctr"/>
              <a:r>
                <a:rPr lang="en-US" b="1" dirty="0" smtClean="0">
                  <a:solidFill>
                    <a:srgbClr val="000000"/>
                  </a:solidFill>
                </a:rPr>
                <a:t>09</a:t>
              </a:r>
              <a:endParaRPr lang="en-US" b="1" dirty="0">
                <a:solidFill>
                  <a:srgbClr val="000000"/>
                </a:solidFill>
              </a:endParaRPr>
            </a:p>
          </p:txBody>
        </p:sp>
      </p:grpSp>
      <p:cxnSp>
        <p:nvCxnSpPr>
          <p:cNvPr id="13" name="Straight Connector 12"/>
          <p:cNvCxnSpPr>
            <a:stCxn id="11" idx="0"/>
          </p:cNvCxnSpPr>
          <p:nvPr/>
        </p:nvCxnSpPr>
        <p:spPr>
          <a:xfrm flipV="1">
            <a:off x="781536" y="2747212"/>
            <a:ext cx="1" cy="34239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8338" y="1546882"/>
            <a:ext cx="2860488" cy="1200329"/>
          </a:xfrm>
          <a:prstGeom prst="rect">
            <a:avLst/>
          </a:prstGeom>
          <a:noFill/>
          <a:ln>
            <a:solidFill>
              <a:schemeClr val="accent1"/>
            </a:solidFill>
          </a:ln>
        </p:spPr>
        <p:txBody>
          <a:bodyPr wrap="square" rtlCol="0">
            <a:spAutoFit/>
          </a:bodyPr>
          <a:lstStyle/>
          <a:p>
            <a:pPr algn="ctr"/>
            <a:r>
              <a:rPr lang="en-US" dirty="0" smtClean="0">
                <a:solidFill>
                  <a:srgbClr val="000000"/>
                </a:solidFill>
              </a:rPr>
              <a:t>Initial release developed by Basho Technologies to power a </a:t>
            </a:r>
            <a:r>
              <a:rPr lang="en-US" dirty="0" err="1" smtClean="0">
                <a:solidFill>
                  <a:srgbClr val="000000"/>
                </a:solidFill>
              </a:rPr>
              <a:t>SalesForce</a:t>
            </a:r>
            <a:r>
              <a:rPr lang="en-US" dirty="0" smtClean="0">
                <a:solidFill>
                  <a:srgbClr val="000000"/>
                </a:solidFill>
              </a:rPr>
              <a:t> automation application</a:t>
            </a:r>
            <a:endParaRPr lang="en-US" dirty="0">
              <a:solidFill>
                <a:srgbClr val="000000"/>
              </a:solidFill>
            </a:endParaRPr>
          </a:p>
        </p:txBody>
      </p:sp>
      <p:grpSp>
        <p:nvGrpSpPr>
          <p:cNvPr id="15" name="Group 14"/>
          <p:cNvGrpSpPr/>
          <p:nvPr/>
        </p:nvGrpSpPr>
        <p:grpSpPr>
          <a:xfrm>
            <a:off x="2289127" y="3057701"/>
            <a:ext cx="661912" cy="433137"/>
            <a:chOff x="3703116" y="3064040"/>
            <a:chExt cx="661912" cy="433137"/>
          </a:xfrm>
        </p:grpSpPr>
        <p:sp>
          <p:nvSpPr>
            <p:cNvPr id="19" name="Oval 18"/>
            <p:cNvSpPr/>
            <p:nvPr/>
          </p:nvSpPr>
          <p:spPr>
            <a:xfrm>
              <a:off x="3703116"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3753393" y="3095942"/>
              <a:ext cx="540448" cy="369332"/>
            </a:xfrm>
            <a:prstGeom prst="rect">
              <a:avLst/>
            </a:prstGeom>
            <a:noFill/>
          </p:spPr>
          <p:txBody>
            <a:bodyPr wrap="square" rtlCol="0">
              <a:spAutoFit/>
            </a:bodyPr>
            <a:lstStyle/>
            <a:p>
              <a:pPr algn="ctr"/>
              <a:r>
                <a:rPr lang="en-US" b="1" dirty="0" smtClean="0">
                  <a:solidFill>
                    <a:srgbClr val="000000"/>
                  </a:solidFill>
                </a:rPr>
                <a:t>10</a:t>
              </a:r>
              <a:endParaRPr lang="en-US" b="1" dirty="0">
                <a:solidFill>
                  <a:srgbClr val="000000"/>
                </a:solidFill>
              </a:endParaRPr>
            </a:p>
          </p:txBody>
        </p:sp>
      </p:grpSp>
      <p:cxnSp>
        <p:nvCxnSpPr>
          <p:cNvPr id="21" name="Straight Connector 20"/>
          <p:cNvCxnSpPr/>
          <p:nvPr/>
        </p:nvCxnSpPr>
        <p:spPr>
          <a:xfrm flipV="1">
            <a:off x="2595910" y="3458935"/>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37297" y="3756742"/>
            <a:ext cx="2005360" cy="1754326"/>
          </a:xfrm>
          <a:prstGeom prst="rect">
            <a:avLst/>
          </a:prstGeom>
          <a:noFill/>
          <a:ln>
            <a:solidFill>
              <a:schemeClr val="accent1"/>
            </a:solidFill>
          </a:ln>
        </p:spPr>
        <p:txBody>
          <a:bodyPr wrap="square" rtlCol="0">
            <a:spAutoFit/>
          </a:bodyPr>
          <a:lstStyle/>
          <a:p>
            <a:pPr algn="ctr"/>
            <a:r>
              <a:rPr lang="en-US" dirty="0" smtClean="0">
                <a:solidFill>
                  <a:srgbClr val="000000"/>
                </a:solidFill>
              </a:rPr>
              <a:t>Riak reorganizes to focus on core </a:t>
            </a:r>
            <a:r>
              <a:rPr lang="en-US" dirty="0" err="1" smtClean="0">
                <a:solidFill>
                  <a:srgbClr val="000000"/>
                </a:solidFill>
              </a:rPr>
              <a:t>datastore</a:t>
            </a:r>
            <a:r>
              <a:rPr lang="en-US" dirty="0" smtClean="0">
                <a:solidFill>
                  <a:srgbClr val="000000"/>
                </a:solidFill>
              </a:rPr>
              <a:t> operations instead of applications</a:t>
            </a:r>
            <a:endParaRPr lang="en-US" dirty="0">
              <a:solidFill>
                <a:srgbClr val="000000"/>
              </a:solidFill>
            </a:endParaRPr>
          </a:p>
        </p:txBody>
      </p:sp>
      <p:cxnSp>
        <p:nvCxnSpPr>
          <p:cNvPr id="37" name="Straight Connector 36"/>
          <p:cNvCxnSpPr/>
          <p:nvPr/>
        </p:nvCxnSpPr>
        <p:spPr>
          <a:xfrm flipV="1">
            <a:off x="4362652" y="2747211"/>
            <a:ext cx="0" cy="288166"/>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117219" y="3057701"/>
            <a:ext cx="661912" cy="433137"/>
            <a:chOff x="4997717" y="3034149"/>
            <a:chExt cx="661912" cy="433137"/>
          </a:xfrm>
        </p:grpSpPr>
        <p:sp>
          <p:nvSpPr>
            <p:cNvPr id="35" name="Oval 34"/>
            <p:cNvSpPr/>
            <p:nvPr/>
          </p:nvSpPr>
          <p:spPr>
            <a:xfrm>
              <a:off x="4997717" y="3034149"/>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5020751" y="3066051"/>
              <a:ext cx="540448" cy="369332"/>
            </a:xfrm>
            <a:prstGeom prst="rect">
              <a:avLst/>
            </a:prstGeom>
            <a:noFill/>
          </p:spPr>
          <p:txBody>
            <a:bodyPr wrap="square" rtlCol="0">
              <a:spAutoFit/>
            </a:bodyPr>
            <a:lstStyle/>
            <a:p>
              <a:pPr algn="ctr"/>
              <a:r>
                <a:rPr lang="en-US" b="1" dirty="0" smtClean="0">
                  <a:solidFill>
                    <a:srgbClr val="000000"/>
                  </a:solidFill>
                </a:rPr>
                <a:t>12</a:t>
              </a:r>
              <a:endParaRPr lang="en-US" b="1" dirty="0">
                <a:solidFill>
                  <a:srgbClr val="000000"/>
                </a:solidFill>
              </a:endParaRPr>
            </a:p>
          </p:txBody>
        </p:sp>
      </p:grpSp>
      <p:sp>
        <p:nvSpPr>
          <p:cNvPr id="38" name="TextBox 37"/>
          <p:cNvSpPr txBox="1"/>
          <p:nvPr/>
        </p:nvSpPr>
        <p:spPr>
          <a:xfrm>
            <a:off x="3498057" y="1609741"/>
            <a:ext cx="1861510" cy="1477328"/>
          </a:xfrm>
          <a:prstGeom prst="rect">
            <a:avLst/>
          </a:prstGeom>
          <a:noFill/>
          <a:ln>
            <a:solidFill>
              <a:schemeClr val="accent1"/>
            </a:solidFill>
          </a:ln>
        </p:spPr>
        <p:txBody>
          <a:bodyPr wrap="square" rtlCol="0">
            <a:spAutoFit/>
          </a:bodyPr>
          <a:lstStyle/>
          <a:p>
            <a:pPr algn="ctr"/>
            <a:r>
              <a:rPr lang="en-US" dirty="0" smtClean="0">
                <a:solidFill>
                  <a:srgbClr val="000000"/>
                </a:solidFill>
              </a:rPr>
              <a:t>Version 1.1 released, added monitoring and resiliency for large clusters</a:t>
            </a:r>
            <a:endParaRPr lang="en-US" dirty="0">
              <a:solidFill>
                <a:srgbClr val="000000"/>
              </a:solidFill>
            </a:endParaRPr>
          </a:p>
        </p:txBody>
      </p:sp>
      <p:cxnSp>
        <p:nvCxnSpPr>
          <p:cNvPr id="39" name="Straight Connector 38"/>
          <p:cNvCxnSpPr/>
          <p:nvPr/>
        </p:nvCxnSpPr>
        <p:spPr>
          <a:xfrm flipV="1">
            <a:off x="6276307" y="3450592"/>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482817" y="3756742"/>
            <a:ext cx="1586980" cy="1754326"/>
          </a:xfrm>
          <a:prstGeom prst="rect">
            <a:avLst/>
          </a:prstGeom>
          <a:noFill/>
          <a:ln>
            <a:solidFill>
              <a:schemeClr val="accent1"/>
            </a:solidFill>
          </a:ln>
        </p:spPr>
        <p:txBody>
          <a:bodyPr wrap="square" rtlCol="0">
            <a:spAutoFit/>
          </a:bodyPr>
          <a:lstStyle/>
          <a:p>
            <a:pPr algn="ctr"/>
            <a:r>
              <a:rPr lang="en-US" dirty="0" smtClean="0">
                <a:solidFill>
                  <a:srgbClr val="000000"/>
                </a:solidFill>
              </a:rPr>
              <a:t>Release 2.0, added new data types to simplify application development</a:t>
            </a:r>
            <a:endParaRPr lang="en-US" dirty="0">
              <a:solidFill>
                <a:srgbClr val="000000"/>
              </a:solidFill>
            </a:endParaRPr>
          </a:p>
        </p:txBody>
      </p:sp>
      <p:grpSp>
        <p:nvGrpSpPr>
          <p:cNvPr id="12" name="Group 11"/>
          <p:cNvGrpSpPr/>
          <p:nvPr/>
        </p:nvGrpSpPr>
        <p:grpSpPr>
          <a:xfrm>
            <a:off x="5945311" y="3057701"/>
            <a:ext cx="661912" cy="433137"/>
            <a:chOff x="6363806" y="3074719"/>
            <a:chExt cx="661912" cy="433137"/>
          </a:xfrm>
        </p:grpSpPr>
        <p:sp>
          <p:nvSpPr>
            <p:cNvPr id="41" name="Oval 40"/>
            <p:cNvSpPr/>
            <p:nvPr/>
          </p:nvSpPr>
          <p:spPr>
            <a:xfrm>
              <a:off x="6363806" y="3074719"/>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TextBox 41"/>
            <p:cNvSpPr txBox="1"/>
            <p:nvPr/>
          </p:nvSpPr>
          <p:spPr>
            <a:xfrm>
              <a:off x="6424538" y="3106621"/>
              <a:ext cx="540448" cy="369332"/>
            </a:xfrm>
            <a:prstGeom prst="rect">
              <a:avLst/>
            </a:prstGeom>
            <a:noFill/>
          </p:spPr>
          <p:txBody>
            <a:bodyPr wrap="square" rtlCol="0">
              <a:spAutoFit/>
            </a:bodyPr>
            <a:lstStyle/>
            <a:p>
              <a:pPr algn="ctr"/>
              <a:r>
                <a:rPr lang="en-US" b="1" dirty="0" smtClean="0">
                  <a:solidFill>
                    <a:srgbClr val="000000"/>
                  </a:solidFill>
                </a:rPr>
                <a:t>14</a:t>
              </a:r>
              <a:endParaRPr lang="en-US" b="1" dirty="0">
                <a:solidFill>
                  <a:srgbClr val="000000"/>
                </a:solidFill>
              </a:endParaRPr>
            </a:p>
          </p:txBody>
        </p:sp>
      </p:grpSp>
      <p:cxnSp>
        <p:nvCxnSpPr>
          <p:cNvPr id="23" name="Straight Connector 22"/>
          <p:cNvCxnSpPr/>
          <p:nvPr/>
        </p:nvCxnSpPr>
        <p:spPr>
          <a:xfrm flipV="1">
            <a:off x="8090123" y="2778638"/>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46491" y="1296427"/>
            <a:ext cx="2337121" cy="1754326"/>
          </a:xfrm>
          <a:prstGeom prst="rect">
            <a:avLst/>
          </a:prstGeom>
          <a:noFill/>
          <a:ln>
            <a:solidFill>
              <a:schemeClr val="accent1"/>
            </a:solidFill>
          </a:ln>
        </p:spPr>
        <p:txBody>
          <a:bodyPr wrap="square" rtlCol="0">
            <a:spAutoFit/>
          </a:bodyPr>
          <a:lstStyle/>
          <a:p>
            <a:pPr algn="ctr"/>
            <a:r>
              <a:rPr lang="en-US" dirty="0" smtClean="0">
                <a:solidFill>
                  <a:srgbClr val="000000"/>
                </a:solidFill>
              </a:rPr>
              <a:t>Current Version of </a:t>
            </a:r>
            <a:r>
              <a:rPr lang="en-US" dirty="0" smtClean="0">
                <a:solidFill>
                  <a:srgbClr val="000000"/>
                </a:solidFill>
              </a:rPr>
              <a:t>Riak (2.1) released, focuses on workload optimization enhancements</a:t>
            </a:r>
          </a:p>
          <a:p>
            <a:pPr algn="ctr"/>
            <a:endParaRPr lang="en-US" dirty="0">
              <a:solidFill>
                <a:srgbClr val="000000"/>
              </a:solidFill>
            </a:endParaRPr>
          </a:p>
        </p:txBody>
      </p:sp>
      <p:grpSp>
        <p:nvGrpSpPr>
          <p:cNvPr id="10" name="Group 9"/>
          <p:cNvGrpSpPr/>
          <p:nvPr/>
        </p:nvGrpSpPr>
        <p:grpSpPr>
          <a:xfrm>
            <a:off x="7773405" y="3057701"/>
            <a:ext cx="661912" cy="433137"/>
            <a:chOff x="7773405" y="3081253"/>
            <a:chExt cx="661912" cy="433137"/>
          </a:xfrm>
        </p:grpSpPr>
        <p:sp>
          <p:nvSpPr>
            <p:cNvPr id="25" name="Oval 24"/>
            <p:cNvSpPr/>
            <p:nvPr/>
          </p:nvSpPr>
          <p:spPr>
            <a:xfrm>
              <a:off x="7773405" y="3081253"/>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TextBox 25"/>
            <p:cNvSpPr txBox="1"/>
            <p:nvPr/>
          </p:nvSpPr>
          <p:spPr>
            <a:xfrm>
              <a:off x="7834137" y="3113155"/>
              <a:ext cx="540448" cy="369332"/>
            </a:xfrm>
            <a:prstGeom prst="rect">
              <a:avLst/>
            </a:prstGeom>
            <a:noFill/>
          </p:spPr>
          <p:txBody>
            <a:bodyPr wrap="square" rtlCol="0">
              <a:spAutoFit/>
            </a:bodyPr>
            <a:lstStyle/>
            <a:p>
              <a:pPr algn="ctr"/>
              <a:r>
                <a:rPr lang="en-US" b="1" dirty="0" smtClean="0">
                  <a:solidFill>
                    <a:srgbClr val="000000"/>
                  </a:solidFill>
                </a:rPr>
                <a:t>15</a:t>
              </a:r>
              <a:endParaRPr lang="en-US" b="1" dirty="0">
                <a:solidFill>
                  <a:srgbClr val="000000"/>
                </a:solidFill>
              </a:endParaRPr>
            </a:p>
          </p:txBody>
        </p:sp>
      </p:grpSp>
    </p:spTree>
    <p:extLst>
      <p:ext uri="{BB962C8B-B14F-4D97-AF65-F5344CB8AC3E}">
        <p14:creationId xmlns:p14="http://schemas.microsoft.com/office/powerpoint/2010/main" val="15638542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968189"/>
            <a:ext cx="8228012" cy="4733364"/>
          </a:xfrm>
        </p:spPr>
        <p:txBody>
          <a:bodyPr>
            <a:normAutofit fontScale="62500" lnSpcReduction="20000"/>
          </a:bodyPr>
          <a:lstStyle/>
          <a:p>
            <a:r>
              <a:rPr lang="en-US" sz="2700" dirty="0" smtClean="0"/>
              <a:t>Riak is a key-value data store built for scalability and hig</a:t>
            </a:r>
            <a:r>
              <a:rPr lang="en-US" sz="2700" dirty="0" smtClean="0"/>
              <a:t>h availability</a:t>
            </a:r>
            <a:endParaRPr lang="en-US" sz="2700" dirty="0" smtClean="0"/>
          </a:p>
          <a:p>
            <a:r>
              <a:rPr lang="en-US" sz="2700" dirty="0" smtClean="0"/>
              <a:t>Riak is built less for performance and more for availability in the event of a failure or data center outage</a:t>
            </a:r>
          </a:p>
          <a:p>
            <a:r>
              <a:rPr lang="en-US" sz="2700" dirty="0" smtClean="0"/>
              <a:t>Riak does not support ACID transactions, locking data across multiple servers limits write availability and increases latency</a:t>
            </a:r>
            <a:endParaRPr lang="en-US" sz="2700" dirty="0" smtClean="0"/>
          </a:p>
          <a:p>
            <a:r>
              <a:rPr lang="en-US" sz="2700" dirty="0" smtClean="0"/>
              <a:t>Riak is available as open source, enterprise and cloud storage versions</a:t>
            </a:r>
            <a:endParaRPr lang="en-US" sz="2700" dirty="0" smtClean="0"/>
          </a:p>
          <a:p>
            <a:r>
              <a:rPr lang="en-US" sz="2700" dirty="0" smtClean="0"/>
              <a:t>Riak </a:t>
            </a:r>
            <a:r>
              <a:rPr lang="en-US" sz="2700" dirty="0" smtClean="0"/>
              <a:t>within the CAP theorem:</a:t>
            </a:r>
          </a:p>
          <a:p>
            <a:endParaRPr lang="en-US" dirty="0"/>
          </a:p>
          <a:p>
            <a:endParaRPr lang="en-US" dirty="0" smtClean="0"/>
          </a:p>
          <a:p>
            <a:pPr marL="0" indent="0">
              <a:buNone/>
            </a:pPr>
            <a:endParaRPr lang="en-US" dirty="0" smtClean="0"/>
          </a:p>
          <a:p>
            <a:endParaRPr lang="en-US" dirty="0"/>
          </a:p>
          <a:p>
            <a:pPr marL="0" indent="0">
              <a:buNone/>
            </a:pPr>
            <a:endParaRPr lang="en-US" dirty="0" smtClean="0"/>
          </a:p>
          <a:p>
            <a:pPr marL="0" indent="0">
              <a:buNone/>
            </a:pPr>
            <a:endParaRPr lang="en-US" dirty="0"/>
          </a:p>
          <a:p>
            <a:r>
              <a:rPr lang="en-US" sz="2700" dirty="0" smtClean="0"/>
              <a:t>Riak has </a:t>
            </a:r>
            <a:r>
              <a:rPr lang="en-US" sz="2700" dirty="0" smtClean="0"/>
              <a:t>built in fault tolerance data replication and data distribution for maximum cluster resilience and data consistency</a:t>
            </a:r>
            <a:endParaRPr lang="en-US" sz="2700" dirty="0" smtClean="0"/>
          </a:p>
        </p:txBody>
      </p:sp>
      <p:sp>
        <p:nvSpPr>
          <p:cNvPr id="3" name="Title 2"/>
          <p:cNvSpPr>
            <a:spLocks noGrp="1"/>
          </p:cNvSpPr>
          <p:nvPr>
            <p:ph type="title"/>
          </p:nvPr>
        </p:nvSpPr>
        <p:spPr/>
        <p:txBody>
          <a:bodyPr/>
          <a:lstStyle/>
          <a:p>
            <a:r>
              <a:rPr lang="en-US" dirty="0" smtClean="0">
                <a:solidFill>
                  <a:schemeClr val="tx1"/>
                </a:solidFill>
              </a:rPr>
              <a:t>Overview of technology - Features</a:t>
            </a:r>
            <a:endParaRPr lang="de-DE" dirty="0">
              <a:solidFill>
                <a:schemeClr val="tx1"/>
              </a:solidFill>
            </a:endParaRPr>
          </a:p>
        </p:txBody>
      </p:sp>
      <p:grpSp>
        <p:nvGrpSpPr>
          <p:cNvPr id="17" name="Group 16"/>
          <p:cNvGrpSpPr/>
          <p:nvPr/>
        </p:nvGrpSpPr>
        <p:grpSpPr>
          <a:xfrm>
            <a:off x="2264954" y="3011674"/>
            <a:ext cx="4597422" cy="1945560"/>
            <a:chOff x="2219325" y="3703082"/>
            <a:chExt cx="4597422" cy="1945560"/>
          </a:xfrm>
        </p:grpSpPr>
        <p:sp>
          <p:nvSpPr>
            <p:cNvPr id="5" name="TextBox 4"/>
            <p:cNvSpPr txBox="1"/>
            <p:nvPr/>
          </p:nvSpPr>
          <p:spPr>
            <a:xfrm>
              <a:off x="2219325" y="5279310"/>
              <a:ext cx="1441420" cy="369332"/>
            </a:xfrm>
            <a:prstGeom prst="rect">
              <a:avLst/>
            </a:prstGeom>
            <a:noFill/>
            <a:ln w="28575">
              <a:solidFill>
                <a:schemeClr val="accent1"/>
              </a:solidFill>
            </a:ln>
          </p:spPr>
          <p:txBody>
            <a:bodyPr wrap="none" rtlCol="0">
              <a:spAutoFit/>
            </a:bodyPr>
            <a:lstStyle/>
            <a:p>
              <a:pPr algn="ctr"/>
              <a:r>
                <a:rPr lang="en-US" b="1" dirty="0" smtClean="0">
                  <a:solidFill>
                    <a:srgbClr val="000000"/>
                  </a:solidFill>
                </a:rPr>
                <a:t>C</a:t>
              </a:r>
              <a:r>
                <a:rPr lang="en-US" dirty="0" smtClean="0">
                  <a:solidFill>
                    <a:srgbClr val="000000"/>
                  </a:solidFill>
                </a:rPr>
                <a:t>onsistency</a:t>
              </a:r>
              <a:endParaRPr lang="de-DE" dirty="0">
                <a:solidFill>
                  <a:srgbClr val="000000"/>
                </a:solidFill>
              </a:endParaRPr>
            </a:p>
          </p:txBody>
        </p:sp>
        <p:sp>
          <p:nvSpPr>
            <p:cNvPr id="6" name="TextBox 5"/>
            <p:cNvSpPr txBox="1"/>
            <p:nvPr/>
          </p:nvSpPr>
          <p:spPr>
            <a:xfrm>
              <a:off x="3887097" y="3703082"/>
              <a:ext cx="1338828" cy="369332"/>
            </a:xfrm>
            <a:prstGeom prst="rect">
              <a:avLst/>
            </a:prstGeom>
            <a:noFill/>
            <a:ln w="28575">
              <a:solidFill>
                <a:schemeClr val="accent1"/>
              </a:solidFill>
            </a:ln>
          </p:spPr>
          <p:txBody>
            <a:bodyPr wrap="none" rtlCol="0">
              <a:spAutoFit/>
            </a:bodyPr>
            <a:lstStyle/>
            <a:p>
              <a:pPr algn="ctr"/>
              <a:r>
                <a:rPr lang="en-US" b="1" dirty="0" smtClean="0">
                  <a:solidFill>
                    <a:srgbClr val="000000"/>
                  </a:solidFill>
                </a:rPr>
                <a:t>P</a:t>
              </a:r>
              <a:r>
                <a:rPr lang="en-US" dirty="0" smtClean="0">
                  <a:solidFill>
                    <a:srgbClr val="000000"/>
                  </a:solidFill>
                </a:rPr>
                <a:t>artitioning</a:t>
              </a:r>
              <a:endParaRPr lang="de-DE" dirty="0">
                <a:solidFill>
                  <a:srgbClr val="000000"/>
                </a:solidFill>
              </a:endParaRPr>
            </a:p>
          </p:txBody>
        </p:sp>
        <p:sp>
          <p:nvSpPr>
            <p:cNvPr id="7" name="TextBox 6"/>
            <p:cNvSpPr txBox="1"/>
            <p:nvPr/>
          </p:nvSpPr>
          <p:spPr>
            <a:xfrm>
              <a:off x="5529214" y="5275024"/>
              <a:ext cx="1287533" cy="369332"/>
            </a:xfrm>
            <a:prstGeom prst="rect">
              <a:avLst/>
            </a:prstGeom>
            <a:noFill/>
            <a:ln w="28575">
              <a:solidFill>
                <a:schemeClr val="accent1"/>
              </a:solidFill>
            </a:ln>
          </p:spPr>
          <p:txBody>
            <a:bodyPr wrap="none" rtlCol="0">
              <a:spAutoFit/>
            </a:bodyPr>
            <a:lstStyle/>
            <a:p>
              <a:pPr algn="ctr"/>
              <a:r>
                <a:rPr lang="en-US" b="1" dirty="0" smtClean="0">
                  <a:solidFill>
                    <a:srgbClr val="000000"/>
                  </a:solidFill>
                </a:rPr>
                <a:t>A</a:t>
              </a:r>
              <a:r>
                <a:rPr lang="en-US" dirty="0" smtClean="0">
                  <a:solidFill>
                    <a:srgbClr val="000000"/>
                  </a:solidFill>
                </a:rPr>
                <a:t>vailability</a:t>
              </a:r>
              <a:endParaRPr lang="de-DE" dirty="0">
                <a:solidFill>
                  <a:srgbClr val="000000"/>
                </a:solidFill>
              </a:endParaRPr>
            </a:p>
          </p:txBody>
        </p:sp>
        <p:cxnSp>
          <p:nvCxnSpPr>
            <p:cNvPr id="9" name="Straight Connector 8"/>
            <p:cNvCxnSpPr>
              <a:stCxn id="5" idx="0"/>
              <a:endCxn id="6" idx="1"/>
            </p:cNvCxnSpPr>
            <p:nvPr/>
          </p:nvCxnSpPr>
          <p:spPr>
            <a:xfrm flipV="1">
              <a:off x="2940035" y="3887748"/>
              <a:ext cx="947062" cy="1391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1"/>
            </p:cNvCxnSpPr>
            <p:nvPr/>
          </p:nvCxnSpPr>
          <p:spPr>
            <a:xfrm flipV="1">
              <a:off x="3660745" y="5459690"/>
              <a:ext cx="1868469" cy="4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3"/>
              <a:endCxn id="7" idx="0"/>
            </p:cNvCxnSpPr>
            <p:nvPr/>
          </p:nvCxnSpPr>
          <p:spPr>
            <a:xfrm>
              <a:off x="5225925" y="3887748"/>
              <a:ext cx="947056" cy="1387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p:cNvCxnSpPr/>
          <p:nvPr/>
        </p:nvCxnSpPr>
        <p:spPr>
          <a:xfrm>
            <a:off x="5218770" y="4180975"/>
            <a:ext cx="428098" cy="358150"/>
          </a:xfrm>
          <a:prstGeom prst="straightConnector1">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7265" y="3768560"/>
            <a:ext cx="1368762" cy="431787"/>
          </a:xfrm>
          <a:prstGeom prst="rect">
            <a:avLst/>
          </a:prstGeom>
        </p:spPr>
      </p:pic>
      <p:cxnSp>
        <p:nvCxnSpPr>
          <p:cNvPr id="21" name="Straight Arrow Connector 20"/>
          <p:cNvCxnSpPr/>
          <p:nvPr/>
        </p:nvCxnSpPr>
        <p:spPr>
          <a:xfrm flipV="1">
            <a:off x="4640608" y="3396504"/>
            <a:ext cx="0" cy="387554"/>
          </a:xfrm>
          <a:prstGeom prst="straightConnector1">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232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035614"/>
            <a:ext cx="8228012" cy="1044201"/>
          </a:xfrm>
        </p:spPr>
        <p:txBody>
          <a:bodyPr/>
          <a:lstStyle/>
          <a:p>
            <a:pPr marL="0" indent="0">
              <a:buNone/>
            </a:pPr>
            <a:r>
              <a:rPr lang="en-US" dirty="0" smtClean="0"/>
              <a:t>Riak is written in </a:t>
            </a:r>
            <a:r>
              <a:rPr lang="en-US" dirty="0" err="1" smtClean="0"/>
              <a:t>Erlang</a:t>
            </a:r>
            <a:r>
              <a:rPr lang="en-US" dirty="0" smtClean="0"/>
              <a:t> but has development drivers fo</a:t>
            </a:r>
            <a:r>
              <a:rPr lang="en-US" dirty="0" smtClean="0"/>
              <a:t>r several languages including Ruby, Java and Python.</a:t>
            </a:r>
            <a:endParaRPr lang="en-US" dirty="0" smtClean="0"/>
          </a:p>
        </p:txBody>
      </p:sp>
      <p:sp>
        <p:nvSpPr>
          <p:cNvPr id="3" name="Title 2"/>
          <p:cNvSpPr>
            <a:spLocks noGrp="1"/>
          </p:cNvSpPr>
          <p:nvPr>
            <p:ph type="title"/>
          </p:nvPr>
        </p:nvSpPr>
        <p:spPr/>
        <p:txBody>
          <a:bodyPr vert="horz" lIns="0" tIns="0" rIns="0" bIns="0" rtlCol="0" anchor="b" anchorCtr="0">
            <a:normAutofit/>
          </a:bodyPr>
          <a:lstStyle/>
          <a:p>
            <a:r>
              <a:rPr lang="en-US" dirty="0" smtClean="0">
                <a:solidFill>
                  <a:schemeClr val="tx1"/>
                </a:solidFill>
              </a:rPr>
              <a:t>Riak Data Model Components</a:t>
            </a:r>
            <a:endParaRPr lang="de-DE"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1003117"/>
              </p:ext>
            </p:extLst>
          </p:nvPr>
        </p:nvGraphicFramePr>
        <p:xfrm>
          <a:off x="461035" y="1997640"/>
          <a:ext cx="8224178" cy="3662680"/>
        </p:xfrm>
        <a:graphic>
          <a:graphicData uri="http://schemas.openxmlformats.org/drawingml/2006/table">
            <a:tbl>
              <a:tblPr firstRow="1" bandRow="1">
                <a:tableStyleId>{B301B821-A1FF-4177-AEE7-76D212191A09}</a:tableStyleId>
              </a:tblPr>
              <a:tblGrid>
                <a:gridCol w="2251168"/>
                <a:gridCol w="5973010"/>
              </a:tblGrid>
              <a:tr h="370840">
                <a:tc>
                  <a:txBody>
                    <a:bodyPr/>
                    <a:lstStyle/>
                    <a:p>
                      <a:r>
                        <a:rPr lang="en-US" sz="1800" dirty="0" smtClean="0"/>
                        <a:t>Component</a:t>
                      </a:r>
                      <a:endParaRPr lang="en-US" sz="1800" dirty="0"/>
                    </a:p>
                  </a:txBody>
                  <a:tcPr/>
                </a:tc>
                <a:tc>
                  <a:txBody>
                    <a:bodyPr/>
                    <a:lstStyle/>
                    <a:p>
                      <a:r>
                        <a:rPr lang="en-US" sz="1800" dirty="0" smtClean="0"/>
                        <a:t>Definition</a:t>
                      </a:r>
                      <a:endParaRPr lang="en-US" sz="1800" dirty="0"/>
                    </a:p>
                  </a:txBody>
                  <a:tcPr/>
                </a:tc>
              </a:tr>
              <a:tr h="370840">
                <a:tc>
                  <a:txBody>
                    <a:bodyPr/>
                    <a:lstStyle/>
                    <a:p>
                      <a:r>
                        <a:rPr lang="en-US" sz="1800" dirty="0" smtClean="0"/>
                        <a:t>Ring</a:t>
                      </a:r>
                      <a:endParaRPr lang="en-US" sz="1800" dirty="0"/>
                    </a:p>
                  </a:txBody>
                  <a:tcPr/>
                </a:tc>
                <a:tc>
                  <a:txBody>
                    <a:bodyPr/>
                    <a:lstStyle/>
                    <a:p>
                      <a:pPr marL="285750" indent="-285750">
                        <a:buFont typeface="Arial" panose="020B0604020202020204" pitchFamily="34" charset="0"/>
                        <a:buChar char="•"/>
                      </a:pPr>
                      <a:r>
                        <a:rPr lang="en-US" sz="1800" dirty="0" smtClean="0"/>
                        <a:t>The cluster of machines in</a:t>
                      </a:r>
                      <a:r>
                        <a:rPr lang="en-US" sz="1800" baseline="0" dirty="0" smtClean="0"/>
                        <a:t> Riak is called a ring</a:t>
                      </a:r>
                      <a:endParaRPr lang="en-US" sz="1800" baseline="0" dirty="0"/>
                    </a:p>
                    <a:p>
                      <a:pPr marL="285750" indent="-285750">
                        <a:buFont typeface="Arial" panose="020B0604020202020204" pitchFamily="34" charset="0"/>
                        <a:buChar char="•"/>
                      </a:pPr>
                      <a:r>
                        <a:rPr lang="en-US" sz="1800" baseline="0" dirty="0" smtClean="0"/>
                        <a:t>Values are stored with an immutable key in the ring</a:t>
                      </a:r>
                    </a:p>
                  </a:txBody>
                  <a:tcPr/>
                </a:tc>
              </a:tr>
              <a:tr h="370840">
                <a:tc>
                  <a:txBody>
                    <a:bodyPr/>
                    <a:lstStyle/>
                    <a:p>
                      <a:r>
                        <a:rPr lang="en-US" sz="1800" dirty="0" smtClean="0"/>
                        <a:t>Buckets</a:t>
                      </a:r>
                      <a:endParaRPr lang="en-US" sz="1800" dirty="0"/>
                    </a:p>
                  </a:txBody>
                  <a:tcPr/>
                </a:tc>
                <a:tc>
                  <a:txBody>
                    <a:bodyPr/>
                    <a:lstStyle/>
                    <a:p>
                      <a:pPr marL="285750" indent="-285750">
                        <a:buFont typeface="Arial" panose="020B0604020202020204" pitchFamily="34" charset="0"/>
                        <a:buChar char="•"/>
                      </a:pPr>
                      <a:r>
                        <a:rPr lang="en-US" sz="1800" dirty="0" smtClean="0"/>
                        <a:t>Allow the grouping of multiple key/value data elements into a single namespace</a:t>
                      </a:r>
                    </a:p>
                    <a:p>
                      <a:pPr marL="285750" indent="-285750">
                        <a:buFont typeface="Arial" panose="020B0604020202020204" pitchFamily="34" charset="0"/>
                        <a:buChar char="•"/>
                      </a:pPr>
                      <a:r>
                        <a:rPr lang="en-US" sz="1800" dirty="0" smtClean="0"/>
                        <a:t>Keys</a:t>
                      </a:r>
                      <a:r>
                        <a:rPr lang="en-US" sz="1800" baseline="0" dirty="0" smtClean="0"/>
                        <a:t> will not overlap between buckets</a:t>
                      </a:r>
                    </a:p>
                    <a:p>
                      <a:pPr marL="285750" indent="-285750">
                        <a:buFont typeface="Arial" panose="020B0604020202020204" pitchFamily="34" charset="0"/>
                        <a:buChar char="•"/>
                      </a:pPr>
                      <a:r>
                        <a:rPr lang="en-US" sz="1800" baseline="0" dirty="0" smtClean="0"/>
                        <a:t>All keys must belong to a specific bucket</a:t>
                      </a:r>
                      <a:endParaRPr lang="en-US" sz="1800" dirty="0"/>
                    </a:p>
                  </a:txBody>
                  <a:tcPr/>
                </a:tc>
              </a:tr>
              <a:tr h="370840">
                <a:tc>
                  <a:txBody>
                    <a:bodyPr/>
                    <a:lstStyle/>
                    <a:p>
                      <a:r>
                        <a:rPr lang="en-US" sz="1800" dirty="0" smtClean="0"/>
                        <a:t>Objects</a:t>
                      </a:r>
                      <a:endParaRPr lang="en-US" sz="1800" dirty="0"/>
                    </a:p>
                  </a:txBody>
                  <a:tcPr/>
                </a:tc>
                <a:tc>
                  <a:txBody>
                    <a:bodyPr/>
                    <a:lstStyle/>
                    <a:p>
                      <a:pPr marL="285750" indent="-285750">
                        <a:buFont typeface="Arial" panose="020B0604020202020204" pitchFamily="34" charset="0"/>
                        <a:buChar char="•"/>
                      </a:pPr>
                      <a:r>
                        <a:rPr lang="en-US" sz="1800" dirty="0" smtClean="0"/>
                        <a:t>A bucket + a key-value pair is known as</a:t>
                      </a:r>
                      <a:r>
                        <a:rPr lang="en-US" sz="1800" baseline="0" dirty="0" smtClean="0"/>
                        <a:t> an Object</a:t>
                      </a:r>
                    </a:p>
                    <a:p>
                      <a:pPr marL="285750" indent="-285750">
                        <a:buFont typeface="Arial" panose="020B0604020202020204" pitchFamily="34" charset="0"/>
                        <a:buChar char="•"/>
                      </a:pPr>
                      <a:r>
                        <a:rPr lang="en-US" sz="1800" baseline="0" dirty="0" smtClean="0"/>
                        <a:t>Objects usually have only one key-value pair but when there are more than one they are called ‘siblings’, this occurs when either one or more actor updates an object or a network partition occurs</a:t>
                      </a:r>
                      <a:endParaRPr lang="en-US" sz="1800" dirty="0"/>
                    </a:p>
                  </a:txBody>
                  <a:tcPr/>
                </a:tc>
              </a:tr>
            </a:tbl>
          </a:graphicData>
        </a:graphic>
      </p:graphicFrame>
    </p:spTree>
    <p:extLst>
      <p:ext uri="{BB962C8B-B14F-4D97-AF65-F5344CB8AC3E}">
        <p14:creationId xmlns:p14="http://schemas.microsoft.com/office/powerpoint/2010/main" val="548615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021977"/>
            <a:ext cx="8228012" cy="2294964"/>
          </a:xfrm>
        </p:spPr>
        <p:txBody>
          <a:bodyPr>
            <a:normAutofit fontScale="70000" lnSpcReduction="20000"/>
          </a:bodyPr>
          <a:lstStyle/>
          <a:p>
            <a:r>
              <a:rPr lang="en-US" dirty="0" smtClean="0"/>
              <a:t>Riak follows a consistent hashing technique: when a bucket/key-pair is created, a 160-bit binary hash of the pair is created</a:t>
            </a:r>
            <a:endParaRPr lang="en-US" dirty="0" smtClean="0"/>
          </a:p>
          <a:p>
            <a:r>
              <a:rPr lang="en-US" dirty="0" smtClean="0"/>
              <a:t>At runtime, Riak maps this hash value to a position on an ordered ‘ring’ of all values</a:t>
            </a:r>
          </a:p>
          <a:p>
            <a:r>
              <a:rPr lang="en-US" dirty="0" smtClean="0"/>
              <a:t>Rings are divided into partitions, each Riak </a:t>
            </a:r>
            <a:r>
              <a:rPr lang="en-US" dirty="0" err="1" smtClean="0"/>
              <a:t>vnode</a:t>
            </a:r>
            <a:r>
              <a:rPr lang="en-US" dirty="0" smtClean="0"/>
              <a:t> is responsible for its own partition</a:t>
            </a:r>
          </a:p>
          <a:p>
            <a:r>
              <a:rPr lang="en-US" dirty="0" smtClean="0"/>
              <a:t>This helps to reduce the amount of data that must be rebalanced if there is a failure</a:t>
            </a:r>
          </a:p>
        </p:txBody>
      </p:sp>
      <p:sp>
        <p:nvSpPr>
          <p:cNvPr id="3" name="Title 2"/>
          <p:cNvSpPr>
            <a:spLocks noGrp="1"/>
          </p:cNvSpPr>
          <p:nvPr>
            <p:ph type="title"/>
          </p:nvPr>
        </p:nvSpPr>
        <p:spPr/>
        <p:txBody>
          <a:bodyPr/>
          <a:lstStyle/>
          <a:p>
            <a:r>
              <a:rPr lang="en-US" dirty="0" smtClean="0"/>
              <a:t>Riak </a:t>
            </a:r>
            <a:r>
              <a:rPr lang="en-US" dirty="0" smtClean="0"/>
              <a:t>- </a:t>
            </a:r>
            <a:r>
              <a:rPr lang="en-US" dirty="0" smtClean="0"/>
              <a:t>Rings</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912" y="3065928"/>
            <a:ext cx="2983118" cy="270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Brace 7"/>
          <p:cNvSpPr/>
          <p:nvPr/>
        </p:nvSpPr>
        <p:spPr>
          <a:xfrm>
            <a:off x="5579390" y="3316941"/>
            <a:ext cx="1022888" cy="24580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602278" y="4361302"/>
            <a:ext cx="1131376" cy="369332"/>
          </a:xfrm>
          <a:prstGeom prst="rect">
            <a:avLst/>
          </a:prstGeom>
          <a:noFill/>
        </p:spPr>
        <p:txBody>
          <a:bodyPr wrap="square" rtlCol="0">
            <a:spAutoFit/>
          </a:bodyPr>
          <a:lstStyle/>
          <a:p>
            <a:r>
              <a:rPr lang="en-US" dirty="0" smtClean="0"/>
              <a:t>Ring</a:t>
            </a:r>
            <a:endParaRPr lang="en-US" dirty="0"/>
          </a:p>
        </p:txBody>
      </p:sp>
    </p:spTree>
    <p:extLst>
      <p:ext uri="{BB962C8B-B14F-4D97-AF65-F5344CB8AC3E}">
        <p14:creationId xmlns:p14="http://schemas.microsoft.com/office/powerpoint/2010/main" val="1058421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053543"/>
            <a:ext cx="8228012" cy="1331072"/>
          </a:xfrm>
        </p:spPr>
        <p:txBody>
          <a:bodyPr>
            <a:normAutofit fontScale="70000" lnSpcReduction="20000"/>
          </a:bodyPr>
          <a:lstStyle/>
          <a:p>
            <a:r>
              <a:rPr lang="en-US" dirty="0" smtClean="0"/>
              <a:t>Buckets define the virtual </a:t>
            </a:r>
            <a:r>
              <a:rPr lang="en-US" dirty="0" err="1" smtClean="0"/>
              <a:t>keyspace</a:t>
            </a:r>
            <a:r>
              <a:rPr lang="en-US" dirty="0" smtClean="0"/>
              <a:t> for storing and fetching Riak objects</a:t>
            </a:r>
            <a:endParaRPr lang="en-US" dirty="0" smtClean="0"/>
          </a:p>
          <a:p>
            <a:r>
              <a:rPr lang="en-US" dirty="0" smtClean="0"/>
              <a:t>Buckets are similar to tables in RBDMS systems</a:t>
            </a:r>
          </a:p>
          <a:p>
            <a:r>
              <a:rPr lang="en-US" dirty="0" smtClean="0"/>
              <a:t>Bucket configurations are defined by types, which a user can enable and modify at a bucket level</a:t>
            </a:r>
            <a:endParaRPr lang="en-US" dirty="0" smtClean="0"/>
          </a:p>
        </p:txBody>
      </p:sp>
      <p:sp>
        <p:nvSpPr>
          <p:cNvPr id="3" name="Title 2"/>
          <p:cNvSpPr>
            <a:spLocks noGrp="1"/>
          </p:cNvSpPr>
          <p:nvPr>
            <p:ph type="title"/>
          </p:nvPr>
        </p:nvSpPr>
        <p:spPr/>
        <p:txBody>
          <a:bodyPr/>
          <a:lstStyle/>
          <a:p>
            <a:r>
              <a:rPr lang="en-US" dirty="0" smtClean="0"/>
              <a:t>Riak </a:t>
            </a:r>
            <a:r>
              <a:rPr lang="en-US" dirty="0" smtClean="0"/>
              <a:t>- </a:t>
            </a:r>
            <a:r>
              <a:rPr lang="en-US" dirty="0" smtClean="0"/>
              <a:t>Buckets</a:t>
            </a:r>
            <a:endParaRPr lang="en-US" dirty="0"/>
          </a:p>
        </p:txBody>
      </p:sp>
      <p:sp>
        <p:nvSpPr>
          <p:cNvPr id="4" name="TextBox 3"/>
          <p:cNvSpPr txBox="1"/>
          <p:nvPr/>
        </p:nvSpPr>
        <p:spPr>
          <a:xfrm>
            <a:off x="461035" y="2312128"/>
            <a:ext cx="8205261" cy="3693319"/>
          </a:xfrm>
          <a:prstGeom prst="rect">
            <a:avLst/>
          </a:prstGeom>
          <a:noFill/>
        </p:spPr>
        <p:txBody>
          <a:bodyPr wrap="square" numCol="1" rtlCol="0">
            <a:spAutoFit/>
          </a:bodyPr>
          <a:lstStyle/>
          <a:p>
            <a:r>
              <a:rPr lang="en-US" u="sng" dirty="0" smtClean="0">
                <a:solidFill>
                  <a:srgbClr val="000000"/>
                </a:solidFill>
              </a:rPr>
              <a:t>Key Bucket Configuration Parameters</a:t>
            </a:r>
          </a:p>
          <a:p>
            <a:pPr marL="285750" indent="-285750">
              <a:buFont typeface="Arial" panose="020B0604020202020204" pitchFamily="34" charset="0"/>
              <a:buChar char="•"/>
            </a:pPr>
            <a:r>
              <a:rPr lang="en-US" dirty="0" err="1" smtClean="0">
                <a:solidFill>
                  <a:srgbClr val="000000"/>
                </a:solidFill>
              </a:rPr>
              <a:t>allow_mult</a:t>
            </a:r>
            <a:r>
              <a:rPr lang="en-US" dirty="0" smtClean="0">
                <a:solidFill>
                  <a:srgbClr val="000000"/>
                </a:solidFill>
              </a:rPr>
              <a:t> – set to true or false, if true allows sibling values to be created</a:t>
            </a:r>
            <a:endParaRPr lang="en-US" dirty="0" smtClean="0">
              <a:solidFill>
                <a:srgbClr val="000000"/>
              </a:solidFill>
            </a:endParaRPr>
          </a:p>
          <a:p>
            <a:pPr marL="285750" indent="-285750">
              <a:buFont typeface="Arial" panose="020B0604020202020204" pitchFamily="34" charset="0"/>
              <a:buChar char="•"/>
            </a:pPr>
            <a:r>
              <a:rPr lang="en-US" dirty="0" err="1" smtClean="0">
                <a:solidFill>
                  <a:srgbClr val="000000"/>
                </a:solidFill>
              </a:rPr>
              <a:t>n_val</a:t>
            </a:r>
            <a:r>
              <a:rPr lang="en-US" dirty="0" smtClean="0">
                <a:solidFill>
                  <a:srgbClr val="000000"/>
                </a:solidFill>
              </a:rPr>
              <a:t> – sets the number of copies of each object to be stored in cluster</a:t>
            </a:r>
            <a:endParaRPr lang="en-US" dirty="0" smtClean="0">
              <a:solidFill>
                <a:srgbClr val="000000"/>
              </a:solidFill>
            </a:endParaRPr>
          </a:p>
          <a:p>
            <a:pPr marL="285750" indent="-285750">
              <a:buFont typeface="Arial" panose="020B0604020202020204" pitchFamily="34" charset="0"/>
              <a:buChar char="•"/>
            </a:pPr>
            <a:r>
              <a:rPr lang="en-US" dirty="0" err="1" smtClean="0">
                <a:solidFill>
                  <a:srgbClr val="000000"/>
                </a:solidFill>
              </a:rPr>
              <a:t>last_write_wins</a:t>
            </a:r>
            <a:r>
              <a:rPr lang="en-US" dirty="0" smtClean="0">
                <a:solidFill>
                  <a:srgbClr val="000000"/>
                </a:solidFill>
              </a:rPr>
              <a:t> – in the event of a data conflict, setting this parameter to true will use the objects timestamp to decide the canonical write</a:t>
            </a:r>
            <a:endParaRPr lang="en-US" dirty="0" smtClean="0">
              <a:solidFill>
                <a:srgbClr val="000000"/>
              </a:solidFill>
            </a:endParaRPr>
          </a:p>
          <a:p>
            <a:pPr marL="285750" indent="-285750">
              <a:buFont typeface="Arial" panose="020B0604020202020204" pitchFamily="34" charset="0"/>
              <a:buChar char="•"/>
            </a:pPr>
            <a:r>
              <a:rPr lang="en-US" dirty="0" err="1" smtClean="0">
                <a:solidFill>
                  <a:srgbClr val="000000"/>
                </a:solidFill>
              </a:rPr>
              <a:t>precommit</a:t>
            </a:r>
            <a:r>
              <a:rPr lang="en-US" dirty="0">
                <a:solidFill>
                  <a:srgbClr val="000000"/>
                </a:solidFill>
              </a:rPr>
              <a:t> </a:t>
            </a:r>
            <a:r>
              <a:rPr lang="en-US" dirty="0" smtClean="0">
                <a:solidFill>
                  <a:srgbClr val="000000"/>
                </a:solidFill>
              </a:rPr>
              <a:t>– list of </a:t>
            </a:r>
            <a:r>
              <a:rPr lang="en-US" dirty="0" err="1" smtClean="0">
                <a:solidFill>
                  <a:srgbClr val="000000"/>
                </a:solidFill>
              </a:rPr>
              <a:t>Erlang</a:t>
            </a:r>
            <a:r>
              <a:rPr lang="en-US" dirty="0" smtClean="0">
                <a:solidFill>
                  <a:srgbClr val="000000"/>
                </a:solidFill>
              </a:rPr>
              <a:t> functions to be executed before an object is written, the default is no pre-commitment functions</a:t>
            </a:r>
            <a:endParaRPr lang="en-US" dirty="0" smtClean="0">
              <a:solidFill>
                <a:srgbClr val="000000"/>
              </a:solidFill>
            </a:endParaRPr>
          </a:p>
          <a:p>
            <a:pPr marL="285750" indent="-285750">
              <a:buFont typeface="Arial" panose="020B0604020202020204" pitchFamily="34" charset="0"/>
              <a:buChar char="•"/>
            </a:pPr>
            <a:r>
              <a:rPr lang="en-US" dirty="0" err="1" smtClean="0">
                <a:solidFill>
                  <a:srgbClr val="000000"/>
                </a:solidFill>
              </a:rPr>
              <a:t>postcommit</a:t>
            </a:r>
            <a:r>
              <a:rPr lang="en-US" dirty="0">
                <a:solidFill>
                  <a:srgbClr val="000000"/>
                </a:solidFill>
              </a:rPr>
              <a:t> </a:t>
            </a:r>
            <a:r>
              <a:rPr lang="en-US" dirty="0" smtClean="0">
                <a:solidFill>
                  <a:srgbClr val="000000"/>
                </a:solidFill>
              </a:rPr>
              <a:t>– list of functions to be executed after an object is written</a:t>
            </a:r>
          </a:p>
          <a:p>
            <a:pPr marL="285750" indent="-285750">
              <a:buFont typeface="Arial" panose="020B0604020202020204" pitchFamily="34" charset="0"/>
              <a:buChar char="•"/>
            </a:pPr>
            <a:r>
              <a:rPr lang="en-US" dirty="0" smtClean="0">
                <a:solidFill>
                  <a:srgbClr val="000000"/>
                </a:solidFill>
              </a:rPr>
              <a:t>consistent – uses </a:t>
            </a:r>
            <a:r>
              <a:rPr lang="en-US" dirty="0" err="1" smtClean="0">
                <a:solidFill>
                  <a:srgbClr val="000000"/>
                </a:solidFill>
              </a:rPr>
              <a:t>Riak’s</a:t>
            </a:r>
            <a:r>
              <a:rPr lang="en-US" dirty="0" smtClean="0">
                <a:solidFill>
                  <a:srgbClr val="000000"/>
                </a:solidFill>
              </a:rPr>
              <a:t> strong consistency feature</a:t>
            </a:r>
          </a:p>
          <a:p>
            <a:pPr marL="285750" indent="-285750">
              <a:buFont typeface="Arial" panose="020B0604020202020204" pitchFamily="34" charset="0"/>
              <a:buChar char="•"/>
            </a:pPr>
            <a:r>
              <a:rPr lang="en-US" dirty="0" smtClean="0">
                <a:solidFill>
                  <a:srgbClr val="000000"/>
                </a:solidFill>
              </a:rPr>
              <a:t>datatype – determines which data type (counter, set, map) will be used in entire bucket</a:t>
            </a:r>
          </a:p>
          <a:p>
            <a:pPr marL="285750" indent="-285750">
              <a:buFont typeface="Arial" panose="020B0604020202020204" pitchFamily="34" charset="0"/>
              <a:buChar char="•"/>
            </a:pPr>
            <a:r>
              <a:rPr lang="en-US" dirty="0" err="1" smtClean="0">
                <a:solidFill>
                  <a:srgbClr val="000000"/>
                </a:solidFill>
              </a:rPr>
              <a:t>old_vclock</a:t>
            </a:r>
            <a:r>
              <a:rPr lang="en-US" dirty="0" smtClean="0">
                <a:solidFill>
                  <a:srgbClr val="000000"/>
                </a:solidFill>
              </a:rPr>
              <a:t>, </a:t>
            </a:r>
            <a:r>
              <a:rPr lang="en-US" dirty="0" err="1" smtClean="0">
                <a:solidFill>
                  <a:srgbClr val="000000"/>
                </a:solidFill>
              </a:rPr>
              <a:t>small_clock</a:t>
            </a:r>
            <a:r>
              <a:rPr lang="en-US" dirty="0" smtClean="0">
                <a:solidFill>
                  <a:srgbClr val="000000"/>
                </a:solidFill>
              </a:rPr>
              <a:t>. etc. – manage pruning of vector clock</a:t>
            </a:r>
            <a:endParaRPr lang="en-US" dirty="0">
              <a:solidFill>
                <a:srgbClr val="000000"/>
              </a:solidFill>
            </a:endParaRPr>
          </a:p>
          <a:p>
            <a:pPr marL="285750" indent="-28575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2816666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161117"/>
            <a:ext cx="4264173" cy="4648012"/>
          </a:xfrm>
        </p:spPr>
        <p:txBody>
          <a:bodyPr>
            <a:noAutofit/>
          </a:bodyPr>
          <a:lstStyle/>
          <a:p>
            <a:r>
              <a:rPr lang="en-US" sz="1650" dirty="0" smtClean="0"/>
              <a:t>Riak clusters run on a set of hosts, each host in the cluster runs on Riak Node</a:t>
            </a:r>
            <a:endParaRPr lang="en-US" sz="1650" dirty="0" smtClean="0"/>
          </a:p>
          <a:p>
            <a:r>
              <a:rPr lang="en-US" sz="1650" dirty="0" smtClean="0"/>
              <a:t>Each Riak node runs a </a:t>
            </a:r>
            <a:r>
              <a:rPr lang="en-US" sz="1650" dirty="0" err="1" smtClean="0"/>
              <a:t>vnode</a:t>
            </a:r>
            <a:r>
              <a:rPr lang="en-US" sz="1650" dirty="0" smtClean="0"/>
              <a:t>, a virtual node that is responsible for storing a specific portion of the key space</a:t>
            </a:r>
            <a:endParaRPr lang="en-US" sz="1650" dirty="0" smtClean="0"/>
          </a:p>
          <a:p>
            <a:r>
              <a:rPr lang="en-US" sz="1650" dirty="0" smtClean="0"/>
              <a:t>Not all nodes will participate in every operation (like a Hadoop cluster, for example, where all data nodes share the work of a data operation)</a:t>
            </a:r>
          </a:p>
          <a:p>
            <a:r>
              <a:rPr lang="en-US" sz="1650" dirty="0" smtClean="0">
                <a:sym typeface="Wingdings" panose="05000000000000000000" pitchFamily="2" charset="2"/>
              </a:rPr>
              <a:t>Riak is capable of multi-datacenter deployment because data is automatically duplicated across nodes in clusters</a:t>
            </a:r>
          </a:p>
          <a:p>
            <a:r>
              <a:rPr lang="en-US" sz="1650" dirty="0"/>
              <a:t>The number of </a:t>
            </a:r>
            <a:r>
              <a:rPr lang="en-US" sz="1650" dirty="0" err="1"/>
              <a:t>vnodes</a:t>
            </a:r>
            <a:r>
              <a:rPr lang="en-US" sz="1650" dirty="0"/>
              <a:t> running a cluster will be divided by the number of nodes so each node will run the same amount of </a:t>
            </a:r>
            <a:r>
              <a:rPr lang="en-US" sz="1650" dirty="0" err="1" smtClean="0"/>
              <a:t>vnodes</a:t>
            </a:r>
            <a:endParaRPr lang="en-US" sz="1650" dirty="0"/>
          </a:p>
        </p:txBody>
      </p:sp>
      <p:sp>
        <p:nvSpPr>
          <p:cNvPr id="3" name="Title 2"/>
          <p:cNvSpPr>
            <a:spLocks noGrp="1"/>
          </p:cNvSpPr>
          <p:nvPr>
            <p:ph type="title"/>
          </p:nvPr>
        </p:nvSpPr>
        <p:spPr/>
        <p:txBody>
          <a:bodyPr/>
          <a:lstStyle/>
          <a:p>
            <a:r>
              <a:rPr lang="en-US" dirty="0" smtClean="0"/>
              <a:t>Riak Clusters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1374" y="2133599"/>
            <a:ext cx="3944922" cy="2697631"/>
          </a:xfrm>
          <a:prstGeom prst="rect">
            <a:avLst/>
          </a:prstGeom>
        </p:spPr>
      </p:pic>
      <p:sp>
        <p:nvSpPr>
          <p:cNvPr id="7" name="TextBox 6"/>
          <p:cNvSpPr txBox="1"/>
          <p:nvPr/>
        </p:nvSpPr>
        <p:spPr>
          <a:xfrm>
            <a:off x="5191931" y="5036949"/>
            <a:ext cx="3270143" cy="415498"/>
          </a:xfrm>
          <a:prstGeom prst="rect">
            <a:avLst/>
          </a:prstGeom>
          <a:noFill/>
        </p:spPr>
        <p:txBody>
          <a:bodyPr wrap="square" rtlCol="0">
            <a:spAutoFit/>
          </a:bodyPr>
          <a:lstStyle/>
          <a:p>
            <a:r>
              <a:rPr lang="en-US" sz="1050" i="1" dirty="0">
                <a:hlinkClick r:id="rId3"/>
              </a:rPr>
              <a:t>http://docs.basho.com/riak/latest/theory/concepts</a:t>
            </a:r>
            <a:r>
              <a:rPr lang="en-US" sz="1050" i="1" dirty="0" smtClean="0">
                <a:hlinkClick r:id="rId3"/>
              </a:rPr>
              <a:t>/</a:t>
            </a:r>
            <a:endParaRPr lang="en-US" sz="1050" i="1" dirty="0" smtClean="0"/>
          </a:p>
          <a:p>
            <a:endParaRPr lang="en-US" sz="1050" i="1" dirty="0"/>
          </a:p>
        </p:txBody>
      </p:sp>
    </p:spTree>
    <p:extLst>
      <p:ext uri="{BB962C8B-B14F-4D97-AF65-F5344CB8AC3E}">
        <p14:creationId xmlns:p14="http://schemas.microsoft.com/office/powerpoint/2010/main" val="2288475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2299260"/>
          </a:xfrm>
        </p:spPr>
        <p:txBody>
          <a:bodyPr>
            <a:normAutofit fontScale="70000" lnSpcReduction="20000"/>
          </a:bodyPr>
          <a:lstStyle/>
          <a:p>
            <a:r>
              <a:rPr lang="en-US" dirty="0" smtClean="0"/>
              <a:t>Replication is at the core of </a:t>
            </a:r>
            <a:r>
              <a:rPr lang="en-US" dirty="0" err="1" smtClean="0"/>
              <a:t>Riak’s</a:t>
            </a:r>
            <a:r>
              <a:rPr lang="en-US" dirty="0" smtClean="0"/>
              <a:t> usability and architecture</a:t>
            </a:r>
          </a:p>
          <a:p>
            <a:r>
              <a:rPr lang="en-US" dirty="0"/>
              <a:t>Replication allows for high availability and increases </a:t>
            </a:r>
            <a:r>
              <a:rPr lang="en-US" dirty="0" smtClean="0"/>
              <a:t>performance</a:t>
            </a:r>
            <a:endParaRPr lang="en-US" dirty="0" smtClean="0"/>
          </a:p>
          <a:p>
            <a:r>
              <a:rPr lang="en-US" dirty="0"/>
              <a:t>T</a:t>
            </a:r>
            <a:r>
              <a:rPr lang="en-US" dirty="0" smtClean="0"/>
              <a:t>he amount of replicas stored in Riak is controlled by setting the N value</a:t>
            </a:r>
          </a:p>
          <a:p>
            <a:pPr lvl="1"/>
            <a:r>
              <a:rPr lang="en-US" dirty="0" smtClean="0"/>
              <a:t>The number of replicas should be tightly controlled as duplicate buckets will require a larger amount of storage and servers</a:t>
            </a:r>
          </a:p>
          <a:p>
            <a:r>
              <a:rPr lang="en-US" dirty="0" smtClean="0"/>
              <a:t>Example: the figure below shows what happens with the </a:t>
            </a:r>
            <a:r>
              <a:rPr lang="en-US" dirty="0" err="1" smtClean="0"/>
              <a:t>n_val</a:t>
            </a:r>
            <a:r>
              <a:rPr lang="en-US" dirty="0" smtClean="0"/>
              <a:t> is set to 3. The data will be replicated to three </a:t>
            </a:r>
            <a:r>
              <a:rPr lang="en-US" i="1" dirty="0" smtClean="0"/>
              <a:t>separate</a:t>
            </a:r>
            <a:r>
              <a:rPr lang="en-US" dirty="0" smtClean="0"/>
              <a:t> partitions on the Riak ring.</a:t>
            </a:r>
          </a:p>
          <a:p>
            <a:endParaRPr lang="en-US" dirty="0" smtClean="0"/>
          </a:p>
        </p:txBody>
      </p:sp>
      <p:sp>
        <p:nvSpPr>
          <p:cNvPr id="3" name="Title 2"/>
          <p:cNvSpPr>
            <a:spLocks noGrp="1"/>
          </p:cNvSpPr>
          <p:nvPr>
            <p:ph type="title"/>
          </p:nvPr>
        </p:nvSpPr>
        <p:spPr/>
        <p:txBody>
          <a:bodyPr/>
          <a:lstStyle/>
          <a:p>
            <a:r>
              <a:rPr lang="en-US" dirty="0" smtClean="0"/>
              <a:t>Riak Replication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710" y="3334870"/>
            <a:ext cx="4415910" cy="2318352"/>
          </a:xfrm>
          <a:prstGeom prst="rect">
            <a:avLst/>
          </a:prstGeom>
        </p:spPr>
      </p:pic>
      <p:sp>
        <p:nvSpPr>
          <p:cNvPr id="7" name="TextBox 6"/>
          <p:cNvSpPr txBox="1"/>
          <p:nvPr/>
        </p:nvSpPr>
        <p:spPr>
          <a:xfrm>
            <a:off x="3155576" y="5634130"/>
            <a:ext cx="4364225" cy="553998"/>
          </a:xfrm>
          <a:prstGeom prst="rect">
            <a:avLst/>
          </a:prstGeom>
          <a:noFill/>
        </p:spPr>
        <p:txBody>
          <a:bodyPr wrap="square" rtlCol="0">
            <a:spAutoFit/>
          </a:bodyPr>
          <a:lstStyle/>
          <a:p>
            <a:r>
              <a:rPr lang="en-US" sz="1200" dirty="0">
                <a:hlinkClick r:id="rId3"/>
              </a:rPr>
              <a:t>http://docs.basho.com/riak/latest/theory/concepts/#</a:t>
            </a:r>
            <a:r>
              <a:rPr lang="en-US" sz="1200" dirty="0" smtClean="0">
                <a:hlinkClick r:id="rId3"/>
              </a:rPr>
              <a:t>Replication</a:t>
            </a:r>
            <a:endParaRPr lang="en-US" sz="1200" dirty="0" smtClean="0"/>
          </a:p>
          <a:p>
            <a:endParaRPr lang="en-US" dirty="0"/>
          </a:p>
        </p:txBody>
      </p:sp>
    </p:spTree>
    <p:extLst>
      <p:ext uri="{BB962C8B-B14F-4D97-AF65-F5344CB8AC3E}">
        <p14:creationId xmlns:p14="http://schemas.microsoft.com/office/powerpoint/2010/main" val="3603423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035614"/>
            <a:ext cx="8228012" cy="2406833"/>
          </a:xfrm>
        </p:spPr>
        <p:txBody>
          <a:bodyPr>
            <a:noAutofit/>
          </a:bodyPr>
          <a:lstStyle/>
          <a:p>
            <a:r>
              <a:rPr lang="en-US" sz="2000" dirty="0" smtClean="0"/>
              <a:t>Riak is very similar to REST framework implementations and is web-based</a:t>
            </a:r>
            <a:endParaRPr lang="en-US" sz="2000" dirty="0" smtClean="0"/>
          </a:p>
          <a:p>
            <a:r>
              <a:rPr lang="en-US" sz="2000" dirty="0" smtClean="0"/>
              <a:t>There are two methods for accessing data in Riak:</a:t>
            </a:r>
          </a:p>
          <a:p>
            <a:pPr lvl="1"/>
            <a:r>
              <a:rPr lang="en-US" sz="1800" dirty="0" smtClean="0"/>
              <a:t>REST API: storage operations use HTTP PUT/POST to write data, HTTP GET to retrieve data</a:t>
            </a:r>
          </a:p>
          <a:p>
            <a:pPr lvl="1"/>
            <a:r>
              <a:rPr lang="en-US" sz="1800" dirty="0" smtClean="0"/>
              <a:t>Protocol Buffers API: a binary protocol based on Google’s open source project</a:t>
            </a:r>
          </a:p>
          <a:p>
            <a:r>
              <a:rPr lang="en-US" sz="2200" dirty="0" smtClean="0"/>
              <a:t>Code Examples:</a:t>
            </a:r>
          </a:p>
          <a:p>
            <a:pPr lvl="1"/>
            <a:endParaRPr lang="en-US" sz="2200" dirty="0" smtClean="0"/>
          </a:p>
        </p:txBody>
      </p:sp>
      <p:sp>
        <p:nvSpPr>
          <p:cNvPr id="3" name="Title 2"/>
          <p:cNvSpPr>
            <a:spLocks noGrp="1"/>
          </p:cNvSpPr>
          <p:nvPr>
            <p:ph type="title"/>
          </p:nvPr>
        </p:nvSpPr>
        <p:spPr/>
        <p:txBody>
          <a:bodyPr/>
          <a:lstStyle/>
          <a:p>
            <a:r>
              <a:rPr lang="en-US" dirty="0" smtClean="0"/>
              <a:t>Working with Riak: APIs</a:t>
            </a:r>
            <a:endParaRPr lang="en-US" dirty="0"/>
          </a:p>
        </p:txBody>
      </p:sp>
      <p:sp>
        <p:nvSpPr>
          <p:cNvPr id="6" name="TextBox 5"/>
          <p:cNvSpPr txBox="1"/>
          <p:nvPr/>
        </p:nvSpPr>
        <p:spPr>
          <a:xfrm>
            <a:off x="461035" y="3797038"/>
            <a:ext cx="4276163" cy="2262158"/>
          </a:xfrm>
          <a:prstGeom prst="rect">
            <a:avLst/>
          </a:prstGeom>
          <a:noFill/>
        </p:spPr>
        <p:txBody>
          <a:bodyPr wrap="square" rtlCol="0">
            <a:spAutoFit/>
          </a:bodyPr>
          <a:lstStyle/>
          <a:p>
            <a:r>
              <a:rPr lang="en-US" b="1" dirty="0"/>
              <a:t>Put</a:t>
            </a:r>
          </a:p>
          <a:p>
            <a:r>
              <a:rPr lang="en-US" sz="1500" dirty="0"/>
              <a:t>curl -XPUT 'http://localhost:8098/</a:t>
            </a:r>
            <a:r>
              <a:rPr lang="en-US" sz="1500" dirty="0" err="1"/>
              <a:t>riak</a:t>
            </a:r>
            <a:r>
              <a:rPr lang="en-US" sz="1500" dirty="0"/>
              <a:t>/food/favorite' \</a:t>
            </a:r>
          </a:p>
          <a:p>
            <a:r>
              <a:rPr lang="en-US" sz="1500" dirty="0"/>
              <a:t>  -H '</a:t>
            </a:r>
            <a:r>
              <a:rPr lang="en-US" sz="1500" dirty="0" err="1"/>
              <a:t>Content-Type:text</a:t>
            </a:r>
            <a:r>
              <a:rPr lang="en-US" sz="1500" dirty="0"/>
              <a:t>/plain' \</a:t>
            </a:r>
          </a:p>
          <a:p>
            <a:r>
              <a:rPr lang="en-US" sz="1500" dirty="0"/>
              <a:t>  -d 'pizza'</a:t>
            </a:r>
          </a:p>
          <a:p>
            <a:r>
              <a:rPr lang="en-US" sz="1500" dirty="0"/>
              <a:t>this will put the value: pizza</a:t>
            </a:r>
          </a:p>
          <a:p>
            <a:r>
              <a:rPr lang="en-US" sz="1500" dirty="0"/>
              <a:t>into the </a:t>
            </a:r>
            <a:r>
              <a:rPr lang="en-US" sz="1500" dirty="0" smtClean="0"/>
              <a:t>key</a:t>
            </a:r>
            <a:r>
              <a:rPr lang="en-US" sz="1500" dirty="0"/>
              <a:t>: favorite</a:t>
            </a:r>
          </a:p>
          <a:p>
            <a:r>
              <a:rPr lang="en-US" sz="1500" dirty="0"/>
              <a:t>under the bucket: food</a:t>
            </a:r>
          </a:p>
          <a:p>
            <a:endParaRPr lang="en-US" dirty="0"/>
          </a:p>
        </p:txBody>
      </p:sp>
      <p:sp>
        <p:nvSpPr>
          <p:cNvPr id="7" name="TextBox 6"/>
          <p:cNvSpPr txBox="1"/>
          <p:nvPr/>
        </p:nvSpPr>
        <p:spPr>
          <a:xfrm>
            <a:off x="4571207" y="3797038"/>
            <a:ext cx="4580335" cy="1800493"/>
          </a:xfrm>
          <a:prstGeom prst="rect">
            <a:avLst/>
          </a:prstGeom>
          <a:noFill/>
        </p:spPr>
        <p:txBody>
          <a:bodyPr wrap="square" rtlCol="0">
            <a:spAutoFit/>
          </a:bodyPr>
          <a:lstStyle/>
          <a:p>
            <a:r>
              <a:rPr lang="en-US" b="1" dirty="0"/>
              <a:t>Get</a:t>
            </a:r>
            <a:endParaRPr lang="en-US" dirty="0"/>
          </a:p>
          <a:p>
            <a:r>
              <a:rPr lang="en-US" sz="1500" dirty="0"/>
              <a:t>curl -XGET 'http://localhost:8098/</a:t>
            </a:r>
            <a:r>
              <a:rPr lang="en-US" sz="1500" dirty="0" err="1"/>
              <a:t>riak</a:t>
            </a:r>
            <a:r>
              <a:rPr lang="en-US" sz="1500" dirty="0"/>
              <a:t>/food/favorite'</a:t>
            </a:r>
          </a:p>
          <a:p>
            <a:r>
              <a:rPr lang="en-US" sz="1500" dirty="0"/>
              <a:t>pizza</a:t>
            </a:r>
          </a:p>
          <a:p>
            <a:r>
              <a:rPr lang="en-US" sz="1500" dirty="0"/>
              <a:t>reads the value: pizza </a:t>
            </a:r>
          </a:p>
          <a:p>
            <a:r>
              <a:rPr lang="en-US" sz="1500" dirty="0"/>
              <a:t>under the bucket: food</a:t>
            </a:r>
          </a:p>
          <a:p>
            <a:r>
              <a:rPr lang="en-US" sz="1500" dirty="0"/>
              <a:t>key: favorite.</a:t>
            </a:r>
          </a:p>
          <a:p>
            <a:endParaRPr lang="en-US" dirty="0"/>
          </a:p>
        </p:txBody>
      </p:sp>
    </p:spTree>
    <p:extLst>
      <p:ext uri="{BB962C8B-B14F-4D97-AF65-F5344CB8AC3E}">
        <p14:creationId xmlns:p14="http://schemas.microsoft.com/office/powerpoint/2010/main" val="4037114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Riak</a:t>
            </a:r>
            <a:r>
              <a:rPr lang="en-US" dirty="0" smtClean="0"/>
              <a:t>: </a:t>
            </a:r>
            <a:r>
              <a:rPr lang="en-US" dirty="0" smtClean="0"/>
              <a:t>Deletes</a:t>
            </a:r>
            <a:endParaRPr lang="en-US" dirty="0"/>
          </a:p>
        </p:txBody>
      </p:sp>
      <p:sp>
        <p:nvSpPr>
          <p:cNvPr id="5" name="Content Placeholder 1"/>
          <p:cNvSpPr>
            <a:spLocks noGrp="1"/>
          </p:cNvSpPr>
          <p:nvPr>
            <p:ph sz="quarter" idx="12"/>
          </p:nvPr>
        </p:nvSpPr>
        <p:spPr>
          <a:xfrm>
            <a:off x="461035" y="1017685"/>
            <a:ext cx="8228012" cy="4522503"/>
          </a:xfrm>
        </p:spPr>
        <p:txBody>
          <a:bodyPr>
            <a:normAutofit lnSpcReduction="10000"/>
          </a:bodyPr>
          <a:lstStyle/>
          <a:p>
            <a:pPr marL="342900" indent="-342900">
              <a:buFont typeface="Arial" panose="020B0604020202020204" pitchFamily="34" charset="0"/>
              <a:buChar char="•"/>
            </a:pPr>
            <a:r>
              <a:rPr lang="en-US" sz="2000" b="0" dirty="0" smtClean="0">
                <a:solidFill>
                  <a:schemeClr val="tx1"/>
                </a:solidFill>
              </a:rPr>
              <a:t>In a Riak cluster object deletion is more complicated because data is usually replicated several times in a ring</a:t>
            </a:r>
            <a:endParaRPr lang="en-US" sz="2000" b="0" dirty="0" smtClean="0">
              <a:solidFill>
                <a:schemeClr val="tx1"/>
              </a:solidFill>
            </a:endParaRPr>
          </a:p>
          <a:p>
            <a:pPr marL="342900" indent="-342900">
              <a:buFont typeface="Arial" panose="020B0604020202020204" pitchFamily="34" charset="0"/>
              <a:buChar char="•"/>
            </a:pPr>
            <a:r>
              <a:rPr lang="en-US" sz="2000" b="0" dirty="0" smtClean="0">
                <a:solidFill>
                  <a:schemeClr val="tx1"/>
                </a:solidFill>
              </a:rPr>
              <a:t>Riak executes deletes by internally marking an object as a delete by writing to a tombstone</a:t>
            </a:r>
          </a:p>
          <a:p>
            <a:pPr marL="574675" lvl="1" indent="-342900">
              <a:buFont typeface="Arial" panose="020B0604020202020204" pitchFamily="34" charset="0"/>
              <a:buChar char="•"/>
            </a:pPr>
            <a:r>
              <a:rPr lang="en-US" sz="2000" dirty="0" smtClean="0">
                <a:solidFill>
                  <a:schemeClr val="tx1"/>
                </a:solidFill>
              </a:rPr>
              <a:t>It does this through adding the key to the tombstone object and marking the value to ‘true’ while setting the object itself to an empty string</a:t>
            </a:r>
            <a:endParaRPr lang="en-US" sz="2000" b="0" dirty="0" smtClean="0">
              <a:solidFill>
                <a:schemeClr val="tx1"/>
              </a:solidFill>
            </a:endParaRPr>
          </a:p>
          <a:p>
            <a:pPr marL="342900" indent="-342900">
              <a:buFont typeface="Arial" panose="020B0604020202020204" pitchFamily="34" charset="0"/>
              <a:buChar char="•"/>
            </a:pPr>
            <a:r>
              <a:rPr lang="en-US" sz="2000" b="0" dirty="0" smtClean="0">
                <a:solidFill>
                  <a:schemeClr val="tx1"/>
                </a:solidFill>
              </a:rPr>
              <a:t>A background process then executes to clear all objects marked in the tombstone</a:t>
            </a:r>
          </a:p>
          <a:p>
            <a:endParaRPr lang="en-US" sz="2000" b="0" dirty="0">
              <a:solidFill>
                <a:schemeClr val="tx1"/>
              </a:solidFill>
            </a:endParaRPr>
          </a:p>
          <a:p>
            <a:r>
              <a:rPr lang="en-US" sz="2000" dirty="0" smtClean="0">
                <a:solidFill>
                  <a:schemeClr val="tx1"/>
                </a:solidFill>
              </a:rPr>
              <a:t>Command for Delete</a:t>
            </a:r>
            <a:endParaRPr lang="en-US" sz="2000" dirty="0" smtClean="0">
              <a:solidFill>
                <a:schemeClr val="tx1"/>
              </a:solidFill>
            </a:endParaRPr>
          </a:p>
          <a:p>
            <a:pPr marL="336550" lvl="2" indent="0">
              <a:buNone/>
            </a:pPr>
            <a:r>
              <a:rPr lang="en-US" sz="1600" b="0" dirty="0">
                <a:solidFill>
                  <a:schemeClr val="tx1"/>
                </a:solidFill>
              </a:rPr>
              <a:t>curl -XDELETE 'http://localhost:8098/</a:t>
            </a:r>
            <a:r>
              <a:rPr lang="en-US" sz="1600" b="0" dirty="0" err="1">
                <a:solidFill>
                  <a:schemeClr val="tx1"/>
                </a:solidFill>
              </a:rPr>
              <a:t>riak</a:t>
            </a:r>
            <a:r>
              <a:rPr lang="en-US" sz="1600" b="0" dirty="0">
                <a:solidFill>
                  <a:schemeClr val="tx1"/>
                </a:solidFill>
              </a:rPr>
              <a:t>/people/DNQGJY0KtcHMirkidasA066yj5V'</a:t>
            </a:r>
          </a:p>
          <a:p>
            <a:endParaRPr lang="en-US" sz="2000" b="0" dirty="0">
              <a:solidFill>
                <a:schemeClr val="tx1"/>
              </a:solidFill>
            </a:endParaRPr>
          </a:p>
          <a:p>
            <a:endParaRPr lang="en-US" sz="2000" b="0" dirty="0" smtClean="0">
              <a:solidFill>
                <a:schemeClr val="tx1"/>
              </a:solidFill>
            </a:endParaRPr>
          </a:p>
          <a:p>
            <a:endParaRPr lang="en-US" sz="2000" b="0" dirty="0" smtClean="0">
              <a:solidFill>
                <a:schemeClr val="tx1"/>
              </a:solidFill>
            </a:endParaRPr>
          </a:p>
        </p:txBody>
      </p:sp>
    </p:spTree>
    <p:extLst>
      <p:ext uri="{BB962C8B-B14F-4D97-AF65-F5344CB8AC3E}">
        <p14:creationId xmlns:p14="http://schemas.microsoft.com/office/powerpoint/2010/main" val="329187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Module 1: Introduction</a:t>
            </a:r>
            <a:endParaRPr lang="en-US" dirty="0"/>
          </a:p>
        </p:txBody>
      </p:sp>
    </p:spTree>
    <p:extLst>
      <p:ext uri="{BB962C8B-B14F-4D97-AF65-F5344CB8AC3E}">
        <p14:creationId xmlns:p14="http://schemas.microsoft.com/office/powerpoint/2010/main" val="1879949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899968"/>
            <a:ext cx="8228012" cy="2255607"/>
          </a:xfrm>
        </p:spPr>
        <p:txBody>
          <a:bodyPr>
            <a:noAutofit/>
          </a:bodyPr>
          <a:lstStyle/>
          <a:p>
            <a:r>
              <a:rPr lang="en-US" sz="1800" dirty="0" smtClean="0"/>
              <a:t>Riak can utilize </a:t>
            </a:r>
            <a:r>
              <a:rPr lang="en-US" sz="1800" dirty="0" err="1" smtClean="0"/>
              <a:t>MapReduce</a:t>
            </a:r>
            <a:r>
              <a:rPr lang="en-US" sz="1800" dirty="0" smtClean="0"/>
              <a:t> to process data in paralle</a:t>
            </a:r>
            <a:r>
              <a:rPr lang="en-US" sz="1800" dirty="0" smtClean="0"/>
              <a:t>l to utilize the hardware resources of the whole cluster, </a:t>
            </a:r>
            <a:r>
              <a:rPr lang="en-US" sz="1800" dirty="0" err="1" smtClean="0"/>
              <a:t>MapReduce</a:t>
            </a:r>
            <a:r>
              <a:rPr lang="en-US" sz="1800" dirty="0" smtClean="0"/>
              <a:t> jobs are described in nested JSON</a:t>
            </a:r>
            <a:endParaRPr lang="en-US" sz="1800" dirty="0" smtClean="0"/>
          </a:p>
          <a:p>
            <a:r>
              <a:rPr lang="en-US" sz="1800" dirty="0" smtClean="0"/>
              <a:t>Commands are executed in sequence. To maintain data atomicity, either all or none of the commands are executed on a data </a:t>
            </a:r>
            <a:r>
              <a:rPr lang="en-US" sz="1800" dirty="0" smtClean="0"/>
              <a:t>set</a:t>
            </a:r>
          </a:p>
          <a:p>
            <a:r>
              <a:rPr lang="en-US" sz="1800" dirty="0" smtClean="0"/>
              <a:t>This is best used for very large batch jobs on a multi node cluster, they should not be used by default because they require a lot of compute power</a:t>
            </a:r>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Riak and </a:t>
            </a:r>
            <a:r>
              <a:rPr lang="en-US" dirty="0" err="1" smtClean="0"/>
              <a:t>MapReduce</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14" y="3244988"/>
            <a:ext cx="4110449" cy="2339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927794" y="3021351"/>
            <a:ext cx="3757419" cy="2908489"/>
          </a:xfrm>
          <a:prstGeom prst="rect">
            <a:avLst/>
          </a:prstGeom>
          <a:noFill/>
        </p:spPr>
        <p:txBody>
          <a:bodyPr wrap="square" rtlCol="0">
            <a:spAutoFit/>
          </a:bodyPr>
          <a:lstStyle/>
          <a:p>
            <a:r>
              <a:rPr lang="en-US" b="1" dirty="0"/>
              <a:t>Example – Map Function:</a:t>
            </a:r>
          </a:p>
          <a:p>
            <a:r>
              <a:rPr lang="en-US" sz="1500" dirty="0" err="1"/>
              <a:t>var</a:t>
            </a:r>
            <a:r>
              <a:rPr lang="en-US" sz="1500" dirty="0"/>
              <a:t> </a:t>
            </a:r>
            <a:r>
              <a:rPr lang="en-US" sz="1500" dirty="0" err="1"/>
              <a:t>loveTweets</a:t>
            </a:r>
            <a:r>
              <a:rPr lang="en-US" sz="1500" dirty="0"/>
              <a:t> = function(value) {</a:t>
            </a:r>
          </a:p>
          <a:p>
            <a:r>
              <a:rPr lang="en-US" sz="1500" dirty="0"/>
              <a:t>try {</a:t>
            </a:r>
          </a:p>
          <a:p>
            <a:r>
              <a:rPr lang="en-US" sz="1500" dirty="0"/>
              <a:t>    </a:t>
            </a:r>
            <a:r>
              <a:rPr lang="en-US" sz="1500" dirty="0" err="1"/>
              <a:t>var</a:t>
            </a:r>
            <a:r>
              <a:rPr lang="en-US" sz="1500" dirty="0"/>
              <a:t> doc = </a:t>
            </a:r>
            <a:r>
              <a:rPr lang="en-US" sz="1500" dirty="0" err="1"/>
              <a:t>Riak.mapValuesJson</a:t>
            </a:r>
            <a:r>
              <a:rPr lang="en-US" sz="1500" dirty="0"/>
              <a:t>(value)[0];</a:t>
            </a:r>
          </a:p>
          <a:p>
            <a:r>
              <a:rPr lang="en-US" sz="1500" dirty="0"/>
              <a:t>    If (</a:t>
            </a:r>
            <a:r>
              <a:rPr lang="en-US" sz="1500" dirty="0" err="1"/>
              <a:t>doc.tweet.match</a:t>
            </a:r>
            <a:r>
              <a:rPr lang="en-US" sz="1500" dirty="0"/>
              <a:t>(/love/</a:t>
            </a:r>
            <a:r>
              <a:rPr lang="en-US" sz="1500" dirty="0" err="1"/>
              <a:t>i</a:t>
            </a:r>
            <a:r>
              <a:rPr lang="en-US" sz="1500" dirty="0"/>
              <a:t>)) { return [doc];}</a:t>
            </a:r>
          </a:p>
          <a:p>
            <a:r>
              <a:rPr lang="en-US" sz="1500" dirty="0"/>
              <a:t>    else { return []; }</a:t>
            </a:r>
          </a:p>
          <a:p>
            <a:r>
              <a:rPr lang="en-US" sz="1500" dirty="0"/>
              <a:t>} catch (error) {</a:t>
            </a:r>
          </a:p>
          <a:p>
            <a:r>
              <a:rPr lang="en-US" sz="1500" dirty="0"/>
              <a:t>return [];</a:t>
            </a:r>
          </a:p>
          <a:p>
            <a:r>
              <a:rPr lang="en-US" sz="1500" dirty="0"/>
              <a:t>}</a:t>
            </a:r>
          </a:p>
          <a:p>
            <a:r>
              <a:rPr lang="en-US" sz="1500" dirty="0" err="1"/>
              <a:t>riak.add</a:t>
            </a:r>
            <a:r>
              <a:rPr lang="en-US" sz="1500" dirty="0"/>
              <a:t>('tweets').map(</a:t>
            </a:r>
            <a:r>
              <a:rPr lang="en-US" sz="1500" dirty="0" err="1"/>
              <a:t>loveTweets</a:t>
            </a:r>
            <a:r>
              <a:rPr lang="en-US" sz="1500" dirty="0"/>
              <a:t>).run() </a:t>
            </a:r>
          </a:p>
        </p:txBody>
      </p:sp>
      <p:sp>
        <p:nvSpPr>
          <p:cNvPr id="10" name="TextBox 9"/>
          <p:cNvSpPr txBox="1"/>
          <p:nvPr/>
        </p:nvSpPr>
        <p:spPr>
          <a:xfrm>
            <a:off x="1288124" y="5458345"/>
            <a:ext cx="3639670" cy="430887"/>
          </a:xfrm>
          <a:prstGeom prst="rect">
            <a:avLst/>
          </a:prstGeom>
          <a:noFill/>
        </p:spPr>
        <p:txBody>
          <a:bodyPr wrap="square" rtlCol="0">
            <a:spAutoFit/>
          </a:bodyPr>
          <a:lstStyle/>
          <a:p>
            <a:r>
              <a:rPr lang="en-US" sz="1100" dirty="0">
                <a:hlinkClick r:id="rId3"/>
              </a:rPr>
              <a:t>http://docs.basho.com/riak/latest/dev/using/mapreduce</a:t>
            </a:r>
            <a:r>
              <a:rPr lang="en-US" sz="1100" dirty="0" smtClean="0">
                <a:hlinkClick r:id="rId3"/>
              </a:rPr>
              <a:t>/</a:t>
            </a:r>
            <a:endParaRPr lang="en-US" sz="1100" dirty="0" smtClean="0"/>
          </a:p>
          <a:p>
            <a:endParaRPr lang="en-US" sz="1100" dirty="0"/>
          </a:p>
        </p:txBody>
      </p:sp>
    </p:spTree>
    <p:extLst>
      <p:ext uri="{BB962C8B-B14F-4D97-AF65-F5344CB8AC3E}">
        <p14:creationId xmlns:p14="http://schemas.microsoft.com/office/powerpoint/2010/main" val="1319365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a:t>
            </a:r>
            <a:r>
              <a:rPr lang="en-US" dirty="0" smtClean="0">
                <a:solidFill>
                  <a:schemeClr val="tx1"/>
                </a:solidFill>
              </a:rPr>
              <a:t>: </a:t>
            </a:r>
            <a:endParaRPr lang="en-US" dirty="0">
              <a:solidFill>
                <a:schemeClr val="tx1"/>
              </a:solidFill>
            </a:endParaRPr>
          </a:p>
        </p:txBody>
      </p:sp>
      <p:sp>
        <p:nvSpPr>
          <p:cNvPr id="6" name="Rectangle 5"/>
          <p:cNvSpPr/>
          <p:nvPr/>
        </p:nvSpPr>
        <p:spPr>
          <a:xfrm>
            <a:off x="1076778" y="1046033"/>
            <a:ext cx="7168243" cy="969496"/>
          </a:xfrm>
          <a:prstGeom prst="rect">
            <a:avLst/>
          </a:prstGeom>
        </p:spPr>
        <p:txBody>
          <a:bodyPr wrap="square">
            <a:spAutoFit/>
          </a:bodyPr>
          <a:lstStyle/>
          <a:p>
            <a:pPr algn="ctr"/>
            <a:r>
              <a:rPr lang="en-US" sz="1900" b="1" dirty="0" smtClean="0">
                <a:solidFill>
                  <a:srgbClr val="000000"/>
                </a:solidFill>
                <a:cs typeface="Arial" pitchFamily="34" charset="0"/>
              </a:rPr>
              <a:t>Problem</a:t>
            </a:r>
            <a:r>
              <a:rPr lang="en-US" sz="1900" dirty="0" smtClean="0">
                <a:solidFill>
                  <a:srgbClr val="000000"/>
                </a:solidFill>
                <a:cs typeface="Arial" pitchFamily="34" charset="0"/>
              </a:rPr>
              <a:t>: The Weather Channel ingests a variety of data from probes and sources all over the world. They have built a global data center, and needed to have a solution could scale.</a:t>
            </a:r>
            <a:endParaRPr lang="en-US" dirty="0">
              <a:solidFill>
                <a:srgbClr val="000000"/>
              </a:solidFill>
            </a:endParaRPr>
          </a:p>
        </p:txBody>
      </p:sp>
      <p:sp>
        <p:nvSpPr>
          <p:cNvPr id="7" name="TextBox 6"/>
          <p:cNvSpPr txBox="1"/>
          <p:nvPr/>
        </p:nvSpPr>
        <p:spPr>
          <a:xfrm>
            <a:off x="603263" y="2303784"/>
            <a:ext cx="8063033" cy="3139321"/>
          </a:xfrm>
          <a:prstGeom prst="rect">
            <a:avLst/>
          </a:prstGeom>
          <a:noFill/>
        </p:spPr>
        <p:txBody>
          <a:bodyPr wrap="square" rtlCol="0">
            <a:spAutoFit/>
          </a:bodyPr>
          <a:lstStyle/>
          <a:p>
            <a:r>
              <a:rPr lang="en-US" u="sng" dirty="0" smtClean="0">
                <a:solidFill>
                  <a:srgbClr val="000000"/>
                </a:solidFill>
              </a:rPr>
              <a:t>Solution</a:t>
            </a:r>
          </a:p>
          <a:p>
            <a:pPr marL="285750" indent="-285750">
              <a:buFont typeface="Wingdings" panose="05000000000000000000" pitchFamily="2" charset="2"/>
              <a:buChar char="Ø"/>
            </a:pPr>
            <a:r>
              <a:rPr lang="en-US" dirty="0" smtClean="0">
                <a:solidFill>
                  <a:srgbClr val="000000"/>
                </a:solidFill>
              </a:rPr>
              <a:t>Riak was chosen for a main data ingestion engine because it can handle a variety of data sources including text, videos and probe data</a:t>
            </a:r>
            <a:endParaRPr lang="en-US" dirty="0">
              <a:solidFill>
                <a:srgbClr val="000000"/>
              </a:solidFill>
            </a:endParaRPr>
          </a:p>
          <a:p>
            <a:pPr marL="285750" indent="-285750">
              <a:buFont typeface="Wingdings" panose="05000000000000000000" pitchFamily="2" charset="2"/>
              <a:buChar char="Ø"/>
            </a:pPr>
            <a:r>
              <a:rPr lang="en-US" dirty="0" smtClean="0">
                <a:solidFill>
                  <a:srgbClr val="000000"/>
                </a:solidFill>
              </a:rPr>
              <a:t>Riak also scales globally – one Riak ring can be centrally managed and comprised of nodes from all over the world</a:t>
            </a:r>
          </a:p>
          <a:p>
            <a:pPr marL="285750" indent="-285750">
              <a:buFont typeface="Wingdings" panose="05000000000000000000" pitchFamily="2" charset="2"/>
              <a:buChar char="Ø"/>
            </a:pPr>
            <a:r>
              <a:rPr lang="en-US" dirty="0" smtClean="0">
                <a:solidFill>
                  <a:srgbClr val="000000"/>
                </a:solidFill>
              </a:rPr>
              <a:t>Riak was also chosen because of it’s built in replication and strong load-balancing features – in The Weather Channel’s global imprint they are susceptible to outages and failures more than most</a:t>
            </a:r>
          </a:p>
          <a:p>
            <a:pPr marL="285750" indent="-285750">
              <a:buFont typeface="Wingdings" panose="05000000000000000000" pitchFamily="2" charset="2"/>
              <a:buChar char="Ø"/>
            </a:pPr>
            <a:r>
              <a:rPr lang="en-US" dirty="0" smtClean="0">
                <a:solidFill>
                  <a:srgbClr val="000000"/>
                </a:solidFill>
              </a:rPr>
              <a:t>The Weather Channel is using data ingested and stored by Riak to power it’s real time weather reports around the world more efficiently and securely than the previous isolated data ware house solution</a:t>
            </a:r>
            <a:endParaRPr lang="en-US" dirty="0" smtClean="0">
              <a:solidFill>
                <a:srgbClr val="00000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0963" y="54215"/>
            <a:ext cx="807543" cy="805033"/>
          </a:xfrm>
          <a:prstGeom prst="rect">
            <a:avLst/>
          </a:prstGeom>
        </p:spPr>
      </p:pic>
    </p:spTree>
    <p:extLst>
      <p:ext uri="{BB962C8B-B14F-4D97-AF65-F5344CB8AC3E}">
        <p14:creationId xmlns:p14="http://schemas.microsoft.com/office/powerpoint/2010/main" val="1224919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Comparing </a:t>
            </a:r>
            <a:r>
              <a:rPr lang="en-US" dirty="0" err="1" smtClean="0"/>
              <a:t>Redis</a:t>
            </a:r>
            <a:r>
              <a:rPr lang="en-US" dirty="0" smtClean="0"/>
              <a:t> and Riak</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35" y="3739255"/>
            <a:ext cx="3705225" cy="11688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35" y="1410155"/>
            <a:ext cx="3705225" cy="1228725"/>
          </a:xfrm>
          <a:prstGeom prst="rect">
            <a:avLst/>
          </a:prstGeom>
        </p:spPr>
      </p:pic>
      <p:sp>
        <p:nvSpPr>
          <p:cNvPr id="7" name="TextBox 6"/>
          <p:cNvSpPr txBox="1"/>
          <p:nvPr/>
        </p:nvSpPr>
        <p:spPr>
          <a:xfrm>
            <a:off x="4572000" y="1225327"/>
            <a:ext cx="3874576" cy="1754326"/>
          </a:xfrm>
          <a:prstGeom prst="rect">
            <a:avLst/>
          </a:prstGeom>
          <a:noFill/>
        </p:spPr>
        <p:txBody>
          <a:bodyPr wrap="square" rtlCol="0">
            <a:spAutoFit/>
          </a:bodyPr>
          <a:lstStyle/>
          <a:p>
            <a:r>
              <a:rPr lang="en-US" dirty="0" smtClean="0"/>
              <a:t>Use </a:t>
            </a:r>
            <a:r>
              <a:rPr lang="en-US" dirty="0" err="1" smtClean="0"/>
              <a:t>Redis</a:t>
            </a:r>
            <a:r>
              <a:rPr lang="en-US" dirty="0" smtClean="0"/>
              <a:t> if read time is a priority, it is built for fast i/o like web applications. </a:t>
            </a:r>
            <a:r>
              <a:rPr lang="en-US" dirty="0" err="1" smtClean="0"/>
              <a:t>Redis</a:t>
            </a:r>
            <a:r>
              <a:rPr lang="en-US" dirty="0" smtClean="0"/>
              <a:t> is less ideal as a bulk storage option, and may have issues with data loss in the event of system failures.</a:t>
            </a:r>
            <a:endParaRPr lang="en-US" dirty="0"/>
          </a:p>
        </p:txBody>
      </p:sp>
      <p:sp>
        <p:nvSpPr>
          <p:cNvPr id="8" name="TextBox 7"/>
          <p:cNvSpPr txBox="1"/>
          <p:nvPr/>
        </p:nvSpPr>
        <p:spPr>
          <a:xfrm>
            <a:off x="4572000" y="3441581"/>
            <a:ext cx="3874576" cy="1754326"/>
          </a:xfrm>
          <a:prstGeom prst="rect">
            <a:avLst/>
          </a:prstGeom>
          <a:noFill/>
        </p:spPr>
        <p:txBody>
          <a:bodyPr wrap="square" rtlCol="0">
            <a:spAutoFit/>
          </a:bodyPr>
          <a:lstStyle/>
          <a:p>
            <a:r>
              <a:rPr lang="en-US" dirty="0" smtClean="0"/>
              <a:t>Riak is a more resilient database and will maintain data integrity even with system failures. It is also tunable for writes and reads, but will not provide the same i/o performance as </a:t>
            </a:r>
            <a:r>
              <a:rPr lang="en-US" dirty="0" err="1" smtClean="0"/>
              <a:t>Redis</a:t>
            </a:r>
            <a:r>
              <a:rPr lang="en-US" dirty="0" smtClean="0"/>
              <a:t>. </a:t>
            </a:r>
            <a:endParaRPr lang="en-US" dirty="0"/>
          </a:p>
        </p:txBody>
      </p:sp>
      <p:sp>
        <p:nvSpPr>
          <p:cNvPr id="9" name="Rectangle 8"/>
          <p:cNvSpPr/>
          <p:nvPr/>
        </p:nvSpPr>
        <p:spPr>
          <a:xfrm>
            <a:off x="216975" y="1069383"/>
            <a:ext cx="8725546" cy="1910270"/>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6975" y="3363609"/>
            <a:ext cx="8725546" cy="1910270"/>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078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Lab: Key-Value Databases</a:t>
            </a:r>
            <a:endParaRPr lang="en-US" dirty="0" smtClean="0">
              <a:latin typeface="Arial" charset="0"/>
              <a:cs typeface="Arial" charset="0"/>
            </a:endParaRPr>
          </a:p>
        </p:txBody>
      </p:sp>
    </p:spTree>
    <p:extLst>
      <p:ext uri="{BB962C8B-B14F-4D97-AF65-F5344CB8AC3E}">
        <p14:creationId xmlns:p14="http://schemas.microsoft.com/office/powerpoint/2010/main" val="4178244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marL="342900" lvl="1" indent="-342900">
              <a:buFont typeface="Wingdings" panose="05000000000000000000" pitchFamily="2" charset="2"/>
              <a:buChar char="Ø"/>
            </a:pPr>
            <a:r>
              <a:rPr lang="en-US" sz="1900" dirty="0" err="1" smtClean="0">
                <a:latin typeface="+mn-lt"/>
              </a:rPr>
              <a:t>Redis</a:t>
            </a:r>
            <a:r>
              <a:rPr lang="en-US" sz="1900" dirty="0" smtClean="0">
                <a:latin typeface="+mn-lt"/>
              </a:rPr>
              <a:t> is </a:t>
            </a:r>
            <a:r>
              <a:rPr lang="en-US" sz="1900" b="1" dirty="0" smtClean="0">
                <a:latin typeface="+mn-lt"/>
              </a:rPr>
              <a:t>much more than a </a:t>
            </a:r>
            <a:r>
              <a:rPr lang="en-US" sz="1900" b="1" dirty="0" err="1" smtClean="0">
                <a:latin typeface="+mn-lt"/>
              </a:rPr>
              <a:t>KeyValue</a:t>
            </a:r>
            <a:r>
              <a:rPr lang="en-US" sz="1900" b="1" dirty="0" smtClean="0">
                <a:latin typeface="+mn-lt"/>
              </a:rPr>
              <a:t> Store</a:t>
            </a:r>
            <a:r>
              <a:rPr lang="en-US" sz="1900" dirty="0" smtClean="0">
                <a:latin typeface="+mn-lt"/>
              </a:rPr>
              <a:t>. Additionally to general support KV-Support (Read/Write with TTL) it supports</a:t>
            </a:r>
            <a:endParaRPr lang="en-US" sz="1900" dirty="0">
              <a:latin typeface="+mn-lt"/>
            </a:endParaRPr>
          </a:p>
          <a:p>
            <a:pPr marL="742950" lvl="3" indent="-285750">
              <a:buFont typeface="Wingdings" panose="05000000000000000000" pitchFamily="2" charset="2"/>
              <a:buChar char="Ø"/>
            </a:pPr>
            <a:r>
              <a:rPr lang="en-US" sz="1900" dirty="0" smtClean="0">
                <a:latin typeface="+mn-lt"/>
              </a:rPr>
              <a:t>Lists / Sets / </a:t>
            </a:r>
            <a:r>
              <a:rPr lang="en-US" sz="1900" dirty="0" err="1" smtClean="0">
                <a:latin typeface="+mn-lt"/>
              </a:rPr>
              <a:t>HashMaps</a:t>
            </a:r>
            <a:endParaRPr lang="en-US" sz="1900" dirty="0" smtClean="0">
              <a:latin typeface="+mn-lt"/>
            </a:endParaRPr>
          </a:p>
          <a:p>
            <a:pPr marL="742950" lvl="3" indent="-285750">
              <a:buFont typeface="Wingdings" panose="05000000000000000000" pitchFamily="2" charset="2"/>
              <a:buChar char="Ø"/>
            </a:pPr>
            <a:r>
              <a:rPr lang="en-US" sz="1900" dirty="0" smtClean="0">
                <a:latin typeface="+mn-lt"/>
              </a:rPr>
              <a:t>Queues / </a:t>
            </a:r>
            <a:r>
              <a:rPr lang="en-US" sz="1900" dirty="0" err="1" smtClean="0">
                <a:latin typeface="+mn-lt"/>
              </a:rPr>
              <a:t>PubSub</a:t>
            </a:r>
            <a:endParaRPr lang="en-US" sz="1900" dirty="0" smtClean="0">
              <a:latin typeface="+mn-lt"/>
            </a:endParaRPr>
          </a:p>
          <a:p>
            <a:pPr marL="742950" lvl="3" indent="-285750">
              <a:buFont typeface="Wingdings" panose="05000000000000000000" pitchFamily="2" charset="2"/>
              <a:buChar char="Ø"/>
            </a:pPr>
            <a:r>
              <a:rPr lang="en-US" sz="1900" dirty="0" smtClean="0">
                <a:latin typeface="+mn-lt"/>
              </a:rPr>
              <a:t>Server-Side Scripting in </a:t>
            </a:r>
            <a:r>
              <a:rPr lang="en-US" sz="1900" dirty="0" err="1" smtClean="0">
                <a:latin typeface="+mn-lt"/>
              </a:rPr>
              <a:t>Lua</a:t>
            </a:r>
            <a:endParaRPr lang="en-US" sz="1900" dirty="0">
              <a:latin typeface="+mn-lt"/>
            </a:endParaRPr>
          </a:p>
          <a:p>
            <a:pPr marL="742950" lvl="3" indent="-285750">
              <a:buFont typeface="Wingdings" panose="05000000000000000000" pitchFamily="2" charset="2"/>
              <a:buChar char="Ø"/>
            </a:pPr>
            <a:r>
              <a:rPr lang="en-US" sz="1900" dirty="0" smtClean="0">
                <a:latin typeface="+mn-lt"/>
              </a:rPr>
              <a:t>And much more</a:t>
            </a:r>
            <a:r>
              <a:rPr lang="is-IS" sz="1900" dirty="0" smtClean="0">
                <a:latin typeface="+mn-lt"/>
              </a:rPr>
              <a:t>…</a:t>
            </a:r>
          </a:p>
          <a:p>
            <a:pPr marL="342900" lvl="1" indent="-342900">
              <a:buFont typeface="Wingdings" panose="05000000000000000000" pitchFamily="2" charset="2"/>
              <a:buChar char="Ø"/>
            </a:pPr>
            <a:r>
              <a:rPr lang="de-DE" sz="1900" dirty="0">
                <a:latin typeface="+mn-lt"/>
              </a:rPr>
              <a:t>H</a:t>
            </a:r>
            <a:r>
              <a:rPr lang="is-IS" sz="1900" dirty="0">
                <a:latin typeface="+mn-lt"/>
              </a:rPr>
              <a:t>ence Redis is </a:t>
            </a:r>
            <a:r>
              <a:rPr lang="is-IS" sz="1900" dirty="0" smtClean="0">
                <a:latin typeface="+mn-lt"/>
              </a:rPr>
              <a:t>often referred of being a </a:t>
            </a:r>
            <a:r>
              <a:rPr lang="is-IS" sz="1900" b="1" dirty="0" smtClean="0">
                <a:latin typeface="+mn-lt"/>
              </a:rPr>
              <a:t>data structure store</a:t>
            </a:r>
            <a:endParaRPr lang="is-IS" sz="1900" dirty="0" smtClean="0">
              <a:latin typeface="+mn-lt"/>
            </a:endParaRPr>
          </a:p>
          <a:p>
            <a:pPr marL="342900" lvl="1" indent="-342900">
              <a:buFont typeface="Wingdings" panose="05000000000000000000" pitchFamily="2" charset="2"/>
              <a:buChar char="Ø"/>
            </a:pPr>
            <a:r>
              <a:rPr lang="is-IS" sz="1900" dirty="0" smtClean="0">
                <a:latin typeface="+mn-lt"/>
              </a:rPr>
              <a:t>Check out the complete list @ </a:t>
            </a:r>
            <a:r>
              <a:rPr lang="is-IS" sz="1900" dirty="0" smtClean="0">
                <a:latin typeface="+mn-lt"/>
                <a:hlinkClick r:id="rId3"/>
              </a:rPr>
              <a:t>http://</a:t>
            </a:r>
            <a:r>
              <a:rPr lang="is-IS" sz="1900" dirty="0" smtClean="0">
                <a:latin typeface="+mn-lt"/>
                <a:hlinkClick r:id="rId3"/>
              </a:rPr>
              <a:t>redis.io</a:t>
            </a:r>
            <a:endParaRPr lang="en-US" sz="1900" dirty="0" smtClean="0">
              <a:latin typeface="+mn-lt"/>
            </a:endParaRPr>
          </a:p>
          <a:p>
            <a:pPr marL="342900" lvl="1" indent="-342900">
              <a:buFont typeface="Wingdings" panose="05000000000000000000" pitchFamily="2" charset="2"/>
              <a:buChar char="Ø"/>
            </a:pPr>
            <a:r>
              <a:rPr lang="en-US" sz="1900" dirty="0" smtClean="0">
                <a:latin typeface="+mn-lt"/>
              </a:rPr>
              <a:t>However to really understand KV stores and it’s limitations we purposefully </a:t>
            </a:r>
            <a:r>
              <a:rPr lang="en-US" sz="1900" b="1" dirty="0" smtClean="0">
                <a:latin typeface="+mn-lt"/>
              </a:rPr>
              <a:t>restrict ourselves</a:t>
            </a:r>
            <a:endParaRPr lang="en-US" sz="1900" dirty="0" smtClean="0">
              <a:latin typeface="+mn-lt"/>
            </a:endParaRPr>
          </a:p>
          <a:p>
            <a:pPr marL="342900" lvl="1" indent="-342900">
              <a:buFont typeface="Wingdings" panose="05000000000000000000" pitchFamily="2" charset="2"/>
              <a:buChar char="Ø"/>
            </a:pPr>
            <a:r>
              <a:rPr lang="en-US" sz="1900" dirty="0" smtClean="0">
                <a:latin typeface="+mn-lt"/>
              </a:rPr>
              <a:t>Hence knowledge is re-usable e.g. on </a:t>
            </a:r>
            <a:r>
              <a:rPr lang="en-US" sz="1900" dirty="0" err="1" smtClean="0">
                <a:latin typeface="+mn-lt"/>
              </a:rPr>
              <a:t>Memcached</a:t>
            </a:r>
            <a:r>
              <a:rPr lang="en-US" sz="1900" dirty="0" smtClean="0">
                <a:latin typeface="+mn-lt"/>
              </a:rPr>
              <a:t>, </a:t>
            </a:r>
            <a:r>
              <a:rPr lang="en-US" sz="1900" dirty="0" err="1" smtClean="0">
                <a:latin typeface="+mn-lt"/>
              </a:rPr>
              <a:t>Couchbase</a:t>
            </a:r>
            <a:r>
              <a:rPr lang="en-US" sz="1900" dirty="0" smtClean="0">
                <a:latin typeface="+mn-lt"/>
              </a:rPr>
              <a:t>, etc..</a:t>
            </a:r>
            <a:endParaRPr lang="en-US" sz="1900" dirty="0">
              <a:latin typeface="+mn-lt"/>
            </a:endParaRPr>
          </a:p>
        </p:txBody>
      </p:sp>
      <p:sp>
        <p:nvSpPr>
          <p:cNvPr id="3" name="Title 2"/>
          <p:cNvSpPr>
            <a:spLocks noGrp="1"/>
          </p:cNvSpPr>
          <p:nvPr>
            <p:ph type="title"/>
          </p:nvPr>
        </p:nvSpPr>
        <p:spPr/>
        <p:txBody>
          <a:bodyPr/>
          <a:lstStyle/>
          <a:p>
            <a:r>
              <a:rPr lang="en-US" dirty="0" err="1" smtClean="0"/>
              <a:t>KeyValue</a:t>
            </a:r>
            <a:r>
              <a:rPr lang="en-US" dirty="0" smtClean="0"/>
              <a:t> Stores and </a:t>
            </a:r>
            <a:r>
              <a:rPr lang="en-US" dirty="0" err="1" smtClean="0"/>
              <a:t>Redis</a:t>
            </a:r>
            <a:endParaRPr lang="en-US" dirty="0"/>
          </a:p>
        </p:txBody>
      </p:sp>
    </p:spTree>
    <p:extLst>
      <p:ext uri="{BB962C8B-B14F-4D97-AF65-F5344CB8AC3E}">
        <p14:creationId xmlns:p14="http://schemas.microsoft.com/office/powerpoint/2010/main" val="3858293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marL="342900" lvl="1" indent="-342900">
              <a:buFont typeface="Wingdings" panose="05000000000000000000" pitchFamily="2" charset="2"/>
              <a:buChar char="Ø"/>
            </a:pPr>
            <a:r>
              <a:rPr lang="en-US" sz="1900" dirty="0">
                <a:latin typeface="+mn-lt"/>
              </a:rPr>
              <a:t>The exercise walks you through</a:t>
            </a:r>
          </a:p>
          <a:p>
            <a:pPr marL="742950" lvl="3" indent="-285750">
              <a:buFont typeface="Wingdings" panose="05000000000000000000" pitchFamily="2" charset="2"/>
              <a:buChar char="Ø"/>
            </a:pPr>
            <a:r>
              <a:rPr lang="en-US" sz="1900" dirty="0" smtClean="0">
                <a:latin typeface="+mn-lt"/>
              </a:rPr>
              <a:t>Installing </a:t>
            </a:r>
            <a:r>
              <a:rPr lang="en-US" sz="1900" dirty="0" err="1" smtClean="0">
                <a:latin typeface="+mn-lt"/>
              </a:rPr>
              <a:t>Redis</a:t>
            </a:r>
            <a:r>
              <a:rPr lang="en-US" sz="1900" dirty="0" smtClean="0">
                <a:latin typeface="+mn-lt"/>
              </a:rPr>
              <a:t> and loading the test-data</a:t>
            </a:r>
          </a:p>
          <a:p>
            <a:pPr marL="742950" lvl="3" indent="-285750">
              <a:buFont typeface="Wingdings" panose="05000000000000000000" pitchFamily="2" charset="2"/>
              <a:buChar char="Ø"/>
            </a:pPr>
            <a:r>
              <a:rPr lang="en-US" sz="1900" dirty="0" smtClean="0">
                <a:latin typeface="+mn-lt"/>
              </a:rPr>
              <a:t>Run the example</a:t>
            </a:r>
            <a:endParaRPr lang="en-US" sz="1900" dirty="0">
              <a:latin typeface="+mn-lt"/>
            </a:endParaRPr>
          </a:p>
          <a:p>
            <a:pPr marL="742950" lvl="3" indent="-285750">
              <a:buFont typeface="Wingdings" panose="05000000000000000000" pitchFamily="2" charset="2"/>
              <a:buChar char="Ø"/>
            </a:pPr>
            <a:r>
              <a:rPr lang="en-US" sz="1900" dirty="0" smtClean="0">
                <a:latin typeface="+mn-lt"/>
              </a:rPr>
              <a:t>Thinking about KV-Models</a:t>
            </a:r>
          </a:p>
          <a:p>
            <a:pPr marL="742950" lvl="3" indent="-285750">
              <a:buFont typeface="Wingdings" panose="05000000000000000000" pitchFamily="2" charset="2"/>
              <a:buChar char="Ø"/>
            </a:pPr>
            <a:endParaRPr lang="en-US" sz="1900" dirty="0">
              <a:latin typeface="+mn-lt"/>
            </a:endParaRPr>
          </a:p>
          <a:p>
            <a:pPr>
              <a:buFont typeface="Wingdings" panose="05000000000000000000" pitchFamily="2" charset="2"/>
              <a:buChar char="Ø"/>
            </a:pPr>
            <a:r>
              <a:rPr lang="en-US" sz="1900" dirty="0" smtClean="0">
                <a:latin typeface="+mn-lt"/>
              </a:rPr>
              <a:t>We demonstrate how limited the data model of simple key-values is; everything needs to be done “yourself”</a:t>
            </a:r>
          </a:p>
          <a:p>
            <a:pPr>
              <a:buFont typeface="Wingdings" panose="05000000000000000000" pitchFamily="2" charset="2"/>
              <a:buChar char="Ø"/>
            </a:pPr>
            <a:r>
              <a:rPr lang="en-US" sz="1900" dirty="0" smtClean="0">
                <a:latin typeface="+mn-lt"/>
              </a:rPr>
              <a:t>Implementation tricks need to be leveraged to get more complex things working</a:t>
            </a:r>
          </a:p>
          <a:p>
            <a:pPr>
              <a:buFont typeface="Wingdings" panose="05000000000000000000" pitchFamily="2" charset="2"/>
              <a:buChar char="Ø"/>
            </a:pPr>
            <a:r>
              <a:rPr lang="en-US" sz="1900" dirty="0" smtClean="0">
                <a:latin typeface="+mn-lt"/>
              </a:rPr>
              <a:t>Students are expected to create screenshots of their modified application and reasoning logic in text</a:t>
            </a:r>
            <a:endParaRPr lang="en-US" sz="1900" dirty="0">
              <a:latin typeface="+mn-lt"/>
            </a:endParaRPr>
          </a:p>
        </p:txBody>
      </p:sp>
      <p:sp>
        <p:nvSpPr>
          <p:cNvPr id="3" name="Title 2"/>
          <p:cNvSpPr>
            <a:spLocks noGrp="1"/>
          </p:cNvSpPr>
          <p:nvPr>
            <p:ph type="title"/>
          </p:nvPr>
        </p:nvSpPr>
        <p:spPr/>
        <p:txBody>
          <a:bodyPr/>
          <a:lstStyle/>
          <a:p>
            <a:r>
              <a:rPr lang="en-US" dirty="0" err="1"/>
              <a:t>Redis</a:t>
            </a:r>
            <a:r>
              <a:rPr lang="en-US" dirty="0"/>
              <a:t> Hands on Lab Exercise</a:t>
            </a:r>
          </a:p>
        </p:txBody>
      </p:sp>
    </p:spTree>
    <p:extLst>
      <p:ext uri="{BB962C8B-B14F-4D97-AF65-F5344CB8AC3E}">
        <p14:creationId xmlns:p14="http://schemas.microsoft.com/office/powerpoint/2010/main" val="1929858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6"/>
            <a:ext cx="8228012" cy="2739594"/>
          </a:xfrm>
        </p:spPr>
        <p:txBody>
          <a:bodyPr>
            <a:normAutofit fontScale="92500" lnSpcReduction="20000"/>
          </a:bodyPr>
          <a:lstStyle/>
          <a:p>
            <a:pPr marL="342900" indent="-342900">
              <a:buFont typeface="Arial" panose="020B0604020202020204" pitchFamily="34" charset="0"/>
              <a:buChar char="•"/>
            </a:pPr>
            <a:r>
              <a:rPr lang="en-US" dirty="0" smtClean="0"/>
              <a:t>Key-value databases or stores spawned from the need to manage massive amounts of data in an array or hash type way</a:t>
            </a:r>
          </a:p>
          <a:p>
            <a:pPr marL="342900" indent="-342900">
              <a:buFont typeface="Arial" panose="020B0604020202020204" pitchFamily="34" charset="0"/>
              <a:buChar char="•"/>
            </a:pPr>
            <a:r>
              <a:rPr lang="en-US" dirty="0" smtClean="0"/>
              <a:t>Initially, a lack of key/hash standardization limited the enterprise use of key-value stores, but this shifted with the rapid rise in cloud computing</a:t>
            </a:r>
          </a:p>
          <a:p>
            <a:pPr marL="342900" indent="-342900">
              <a:buFont typeface="Arial" panose="020B0604020202020204" pitchFamily="34" charset="0"/>
              <a:buChar char="•"/>
            </a:pPr>
            <a:r>
              <a:rPr lang="en-US" dirty="0" smtClean="0"/>
              <a:t>There are more vendors that offer key-value stores than any other type of NoSQL database:</a:t>
            </a:r>
          </a:p>
          <a:p>
            <a:endParaRPr lang="en-US" dirty="0"/>
          </a:p>
        </p:txBody>
      </p:sp>
      <p:sp>
        <p:nvSpPr>
          <p:cNvPr id="3" name="Title 2"/>
          <p:cNvSpPr>
            <a:spLocks noGrp="1"/>
          </p:cNvSpPr>
          <p:nvPr>
            <p:ph type="title"/>
          </p:nvPr>
        </p:nvSpPr>
        <p:spPr/>
        <p:txBody>
          <a:bodyPr/>
          <a:lstStyle/>
          <a:p>
            <a:r>
              <a:rPr lang="en-US" dirty="0" smtClean="0"/>
              <a:t>Key-Value: a Diverse Industry Landscape</a:t>
            </a:r>
            <a:endParaRPr lang="en-US" dirty="0"/>
          </a:p>
        </p:txBody>
      </p:sp>
      <p:sp>
        <p:nvSpPr>
          <p:cNvPr id="4" name="TextBox 3"/>
          <p:cNvSpPr txBox="1"/>
          <p:nvPr/>
        </p:nvSpPr>
        <p:spPr>
          <a:xfrm>
            <a:off x="309966" y="3781586"/>
            <a:ext cx="8375247" cy="1200329"/>
          </a:xfrm>
          <a:prstGeom prst="rect">
            <a:avLst/>
          </a:prstGeom>
          <a:noFill/>
        </p:spPr>
        <p:txBody>
          <a:bodyPr wrap="square" numCol="3" rtlCol="0">
            <a:spAutoFit/>
          </a:bodyPr>
          <a:lstStyle/>
          <a:p>
            <a:pPr marL="285750" indent="-285750">
              <a:buFont typeface="Arial" panose="020B0604020202020204" pitchFamily="34" charset="0"/>
              <a:buChar char="•"/>
            </a:pPr>
            <a:r>
              <a:rPr lang="en-US" dirty="0" smtClean="0"/>
              <a:t>Redis</a:t>
            </a:r>
            <a:endParaRPr lang="en-US" dirty="0"/>
          </a:p>
          <a:p>
            <a:pPr marL="285750" indent="-285750">
              <a:buFont typeface="Arial" panose="020B0604020202020204" pitchFamily="34" charset="0"/>
              <a:buChar char="•"/>
            </a:pPr>
            <a:r>
              <a:rPr lang="en-US" dirty="0" smtClean="0"/>
              <a:t>Riak</a:t>
            </a:r>
          </a:p>
          <a:p>
            <a:pPr marL="285750" indent="-285750">
              <a:buFont typeface="Arial" panose="020B0604020202020204" pitchFamily="34" charset="0"/>
              <a:buChar char="•"/>
            </a:pPr>
            <a:r>
              <a:rPr lang="en-US" dirty="0" smtClean="0"/>
              <a:t>Amazon Dynamo</a:t>
            </a:r>
          </a:p>
          <a:p>
            <a:pPr marL="285750" indent="-285750">
              <a:buFont typeface="Arial" panose="020B0604020202020204" pitchFamily="34" charset="0"/>
              <a:buChar char="•"/>
            </a:pPr>
            <a:r>
              <a:rPr lang="en-US" dirty="0" smtClean="0"/>
              <a:t>Oracle NoSQL</a:t>
            </a:r>
          </a:p>
          <a:p>
            <a:pPr marL="285750" indent="-285750">
              <a:buFont typeface="Arial" panose="020B0604020202020204" pitchFamily="34" charset="0"/>
              <a:buChar char="•"/>
            </a:pPr>
            <a:r>
              <a:rPr lang="en-US" dirty="0" err="1" smtClean="0"/>
              <a:t>FoundationDB</a:t>
            </a:r>
            <a:endParaRPr lang="en-US" dirty="0" smtClean="0"/>
          </a:p>
          <a:p>
            <a:pPr marL="285750" indent="-285750">
              <a:buFont typeface="Arial" panose="020B0604020202020204" pitchFamily="34" charset="0"/>
              <a:buChar char="•"/>
            </a:pPr>
            <a:r>
              <a:rPr lang="en-US" dirty="0" smtClean="0"/>
              <a:t>IBM Informix</a:t>
            </a:r>
          </a:p>
          <a:p>
            <a:pPr marL="285750" indent="-285750">
              <a:buFont typeface="Arial" panose="020B0604020202020204" pitchFamily="34" charset="0"/>
              <a:buChar char="•"/>
            </a:pPr>
            <a:r>
              <a:rPr lang="en-US" dirty="0" err="1" smtClean="0"/>
              <a:t>InfinityDB</a:t>
            </a:r>
            <a:endParaRPr lang="en-US" dirty="0" smtClean="0"/>
          </a:p>
          <a:p>
            <a:pPr marL="285750" indent="-285750">
              <a:buFont typeface="Arial" panose="020B0604020202020204" pitchFamily="34" charset="0"/>
              <a:buChar char="•"/>
            </a:pPr>
            <a:r>
              <a:rPr lang="en-US" dirty="0" err="1" smtClean="0"/>
              <a:t>MemcacheDB</a:t>
            </a:r>
            <a:endParaRPr lang="en-US" dirty="0" smtClean="0"/>
          </a:p>
          <a:p>
            <a:pPr marL="285750" indent="-285750">
              <a:buFont typeface="Arial" panose="020B0604020202020204" pitchFamily="34" charset="0"/>
              <a:buChar char="•"/>
            </a:pPr>
            <a:r>
              <a:rPr lang="en-US" dirty="0" err="1" smtClean="0"/>
              <a:t>Aerospike</a:t>
            </a:r>
            <a:endParaRPr lang="en-US" dirty="0" smtClean="0"/>
          </a:p>
          <a:p>
            <a:pPr marL="285750" indent="-285750">
              <a:buFont typeface="Arial" panose="020B0604020202020204" pitchFamily="34" charset="0"/>
              <a:buChar char="•"/>
            </a:pPr>
            <a:r>
              <a:rPr lang="en-US" dirty="0" smtClean="0"/>
              <a:t>Berkeley DB</a:t>
            </a:r>
          </a:p>
          <a:p>
            <a:pPr marL="285750" indent="-285750">
              <a:buFont typeface="Arial" panose="020B0604020202020204" pitchFamily="34" charset="0"/>
              <a:buChar char="•"/>
            </a:pPr>
            <a:r>
              <a:rPr lang="en-US" dirty="0" smtClean="0"/>
              <a:t>Google </a:t>
            </a:r>
            <a:r>
              <a:rPr lang="en-US" dirty="0" err="1" smtClean="0"/>
              <a:t>BigTable</a:t>
            </a:r>
            <a:endParaRPr lang="en-US" dirty="0" smtClean="0"/>
          </a:p>
          <a:p>
            <a:pPr marL="285750" indent="-285750">
              <a:buFont typeface="Arial" panose="020B0604020202020204" pitchFamily="34" charset="0"/>
              <a:buChar char="•"/>
            </a:pPr>
            <a:r>
              <a:rPr lang="en-US" dirty="0" err="1" smtClean="0"/>
              <a:t>Couchbase</a:t>
            </a:r>
            <a:endParaRPr lang="en-US" dirty="0"/>
          </a:p>
        </p:txBody>
      </p:sp>
      <p:sp>
        <p:nvSpPr>
          <p:cNvPr id="5" name="TextBox 4"/>
          <p:cNvSpPr txBox="1"/>
          <p:nvPr/>
        </p:nvSpPr>
        <p:spPr>
          <a:xfrm>
            <a:off x="1790054" y="4981915"/>
            <a:ext cx="5563892" cy="369332"/>
          </a:xfrm>
          <a:prstGeom prst="rect">
            <a:avLst/>
          </a:prstGeom>
          <a:noFill/>
        </p:spPr>
        <p:txBody>
          <a:bodyPr wrap="square" rtlCol="0">
            <a:spAutoFit/>
          </a:bodyPr>
          <a:lstStyle/>
          <a:p>
            <a:pPr algn="ctr"/>
            <a:r>
              <a:rPr lang="en-US" i="1" dirty="0" smtClean="0"/>
              <a:t>…And many more!</a:t>
            </a:r>
            <a:endParaRPr lang="en-US" i="1" dirty="0"/>
          </a:p>
        </p:txBody>
      </p:sp>
    </p:spTree>
    <p:extLst>
      <p:ext uri="{BB962C8B-B14F-4D97-AF65-F5344CB8AC3E}">
        <p14:creationId xmlns:p14="http://schemas.microsoft.com/office/powerpoint/2010/main" val="56375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4459906"/>
          </a:xfrm>
        </p:spPr>
        <p:txBody>
          <a:bodyPr>
            <a:normAutofit fontScale="92500" lnSpcReduction="20000"/>
          </a:bodyPr>
          <a:lstStyle/>
          <a:p>
            <a:r>
              <a:rPr lang="en-US" dirty="0" smtClean="0"/>
              <a:t>Utilize a map/dictionary (associative array) as the backbone of the data model</a:t>
            </a:r>
            <a:endParaRPr lang="en-US" dirty="0"/>
          </a:p>
          <a:p>
            <a:r>
              <a:rPr lang="en-US" dirty="0" smtClean="0"/>
              <a:t>Data is represented as a collection of key-value pairs</a:t>
            </a:r>
          </a:p>
          <a:p>
            <a:r>
              <a:rPr lang="en-US" dirty="0" smtClean="0"/>
              <a:t>Key-value pairs make up a collection, and each key can occur only once in any single collection</a:t>
            </a:r>
            <a:endParaRPr lang="en-US" dirty="0"/>
          </a:p>
          <a:p>
            <a:r>
              <a:rPr lang="en-US" dirty="0" smtClean="0"/>
              <a:t>Keys can reference data alone or can also be in specific key ranges, this is particularly useful in time series based data</a:t>
            </a:r>
          </a:p>
          <a:p>
            <a:r>
              <a:rPr lang="de-DE" dirty="0" smtClean="0"/>
              <a:t>Different key-value applicaitions have different consistency models</a:t>
            </a:r>
          </a:p>
          <a:p>
            <a:r>
              <a:rPr lang="de-DE" dirty="0" smtClean="0"/>
              <a:t>Key-value stores also vary in the location of the stored data (disk/RAM) and the way it is processed</a:t>
            </a:r>
            <a:endParaRPr lang="de-DE" dirty="0"/>
          </a:p>
        </p:txBody>
      </p:sp>
      <p:sp>
        <p:nvSpPr>
          <p:cNvPr id="3" name="Title 2"/>
          <p:cNvSpPr>
            <a:spLocks noGrp="1"/>
          </p:cNvSpPr>
          <p:nvPr>
            <p:ph type="title"/>
          </p:nvPr>
        </p:nvSpPr>
        <p:spPr/>
        <p:txBody>
          <a:bodyPr/>
          <a:lstStyle/>
          <a:p>
            <a:r>
              <a:rPr lang="en-US" dirty="0" smtClean="0">
                <a:solidFill>
                  <a:schemeClr val="tx1"/>
                </a:solidFill>
              </a:rPr>
              <a:t>Data</a:t>
            </a:r>
            <a:r>
              <a:rPr lang="en-US" dirty="0" smtClean="0"/>
              <a:t> </a:t>
            </a:r>
            <a:r>
              <a:rPr lang="en-US" dirty="0" smtClean="0">
                <a:solidFill>
                  <a:schemeClr val="tx1"/>
                </a:solidFill>
              </a:rPr>
              <a:t>Model Basics</a:t>
            </a:r>
            <a:endParaRPr lang="de-DE" dirty="0">
              <a:solidFill>
                <a:schemeClr val="tx1"/>
              </a:solidFill>
            </a:endParaRPr>
          </a:p>
        </p:txBody>
      </p:sp>
    </p:spTree>
    <p:extLst>
      <p:ext uri="{BB962C8B-B14F-4D97-AF65-F5344CB8AC3E}">
        <p14:creationId xmlns:p14="http://schemas.microsoft.com/office/powerpoint/2010/main" val="1924869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Review: RDBMS</a:t>
            </a:r>
            <a:r>
              <a:rPr lang="en-US" dirty="0" smtClean="0"/>
              <a:t> </a:t>
            </a:r>
            <a:r>
              <a:rPr lang="en-US" dirty="0">
                <a:solidFill>
                  <a:schemeClr val="tx1"/>
                </a:solidFill>
              </a:rPr>
              <a:t>Model of a Blog Application</a:t>
            </a:r>
            <a:endParaRPr lang="de-DE" dirty="0">
              <a:solidFill>
                <a:schemeClr val="tx1"/>
              </a:solidFill>
            </a:endParaRPr>
          </a:p>
        </p:txBody>
      </p:sp>
      <p:pic>
        <p:nvPicPr>
          <p:cNvPr id="4" name="Content Placeholder 3"/>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904206" y="1480591"/>
            <a:ext cx="5334000" cy="3095625"/>
          </a:xfrm>
          <a:prstGeom prst="rect">
            <a:avLst/>
          </a:prstGeom>
        </p:spPr>
      </p:pic>
      <p:sp>
        <p:nvSpPr>
          <p:cNvPr id="6" name="TextBox 5"/>
          <p:cNvSpPr txBox="1"/>
          <p:nvPr/>
        </p:nvSpPr>
        <p:spPr>
          <a:xfrm>
            <a:off x="128337" y="1287573"/>
            <a:ext cx="1652785" cy="584775"/>
          </a:xfrm>
          <a:prstGeom prst="rect">
            <a:avLst/>
          </a:prstGeom>
          <a:noFill/>
          <a:ln>
            <a:solidFill>
              <a:schemeClr val="accent1"/>
            </a:solidFill>
          </a:ln>
        </p:spPr>
        <p:txBody>
          <a:bodyPr wrap="square" rtlCol="0">
            <a:spAutoFit/>
          </a:bodyPr>
          <a:lstStyle/>
          <a:p>
            <a:pPr algn="ctr"/>
            <a:r>
              <a:rPr lang="en-US" sz="1600" dirty="0" smtClean="0"/>
              <a:t>People who run blogs</a:t>
            </a:r>
            <a:endParaRPr lang="en-US" sz="1600" dirty="0"/>
          </a:p>
        </p:txBody>
      </p:sp>
      <p:cxnSp>
        <p:nvCxnSpPr>
          <p:cNvPr id="7" name="Elbow Connector 6"/>
          <p:cNvCxnSpPr>
            <a:stCxn id="6" idx="2"/>
          </p:cNvCxnSpPr>
          <p:nvPr/>
        </p:nvCxnSpPr>
        <p:spPr>
          <a:xfrm rot="16200000" flipH="1">
            <a:off x="1174704" y="1652374"/>
            <a:ext cx="980033" cy="141998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91216" y="1549181"/>
            <a:ext cx="1502660" cy="584775"/>
          </a:xfrm>
          <a:prstGeom prst="rect">
            <a:avLst/>
          </a:prstGeom>
          <a:noFill/>
          <a:ln>
            <a:solidFill>
              <a:schemeClr val="accent1"/>
            </a:solidFill>
          </a:ln>
        </p:spPr>
        <p:txBody>
          <a:bodyPr wrap="square" rtlCol="0">
            <a:spAutoFit/>
          </a:bodyPr>
          <a:lstStyle/>
          <a:p>
            <a:pPr algn="ctr"/>
            <a:r>
              <a:rPr lang="en-US" sz="1600" dirty="0" smtClean="0"/>
              <a:t>Lists of blogs on the internet </a:t>
            </a:r>
            <a:endParaRPr lang="en-US" sz="1600" dirty="0"/>
          </a:p>
        </p:txBody>
      </p:sp>
      <p:cxnSp>
        <p:nvCxnSpPr>
          <p:cNvPr id="10" name="Elbow Connector 9"/>
          <p:cNvCxnSpPr>
            <a:stCxn id="8" idx="2"/>
          </p:cNvCxnSpPr>
          <p:nvPr/>
        </p:nvCxnSpPr>
        <p:spPr>
          <a:xfrm rot="5400000">
            <a:off x="7087700" y="1829204"/>
            <a:ext cx="850095" cy="14595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21" idx="0"/>
          </p:cNvCxnSpPr>
          <p:nvPr/>
        </p:nvCxnSpPr>
        <p:spPr>
          <a:xfrm rot="10800000" flipV="1">
            <a:off x="913485" y="3817390"/>
            <a:ext cx="1461227" cy="1503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22" idx="0"/>
          </p:cNvCxnSpPr>
          <p:nvPr/>
        </p:nvCxnSpPr>
        <p:spPr>
          <a:xfrm>
            <a:off x="6782948" y="3817391"/>
            <a:ext cx="1281651" cy="56580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091" y="3967698"/>
            <a:ext cx="1652785" cy="830997"/>
          </a:xfrm>
          <a:prstGeom prst="rect">
            <a:avLst/>
          </a:prstGeom>
          <a:noFill/>
          <a:ln>
            <a:solidFill>
              <a:schemeClr val="accent1"/>
            </a:solidFill>
          </a:ln>
        </p:spPr>
        <p:txBody>
          <a:bodyPr wrap="square" rtlCol="0">
            <a:spAutoFit/>
          </a:bodyPr>
          <a:lstStyle/>
          <a:p>
            <a:pPr algn="ctr"/>
            <a:r>
              <a:rPr lang="en-US" sz="1600" dirty="0" smtClean="0"/>
              <a:t>People who subscribe to blogs</a:t>
            </a:r>
            <a:endParaRPr lang="en-US" sz="1600" dirty="0"/>
          </a:p>
        </p:txBody>
      </p:sp>
      <p:sp>
        <p:nvSpPr>
          <p:cNvPr id="22" name="TextBox 21"/>
          <p:cNvSpPr txBox="1"/>
          <p:nvPr/>
        </p:nvSpPr>
        <p:spPr>
          <a:xfrm>
            <a:off x="7238206" y="4383197"/>
            <a:ext cx="1652785" cy="338554"/>
          </a:xfrm>
          <a:prstGeom prst="rect">
            <a:avLst/>
          </a:prstGeom>
          <a:noFill/>
          <a:ln>
            <a:solidFill>
              <a:schemeClr val="accent1"/>
            </a:solidFill>
          </a:ln>
        </p:spPr>
        <p:txBody>
          <a:bodyPr wrap="square" rtlCol="0">
            <a:spAutoFit/>
          </a:bodyPr>
          <a:lstStyle/>
          <a:p>
            <a:pPr algn="ctr"/>
            <a:r>
              <a:rPr lang="en-US" sz="1600" dirty="0" smtClean="0"/>
              <a:t>Types of blogs</a:t>
            </a:r>
            <a:endParaRPr lang="en-US" sz="1600" dirty="0"/>
          </a:p>
        </p:txBody>
      </p:sp>
      <p:sp>
        <p:nvSpPr>
          <p:cNvPr id="29" name="Content Placeholder 1"/>
          <p:cNvSpPr txBox="1">
            <a:spLocks/>
          </p:cNvSpPr>
          <p:nvPr/>
        </p:nvSpPr>
        <p:spPr>
          <a:xfrm>
            <a:off x="765865" y="5025103"/>
            <a:ext cx="8228012" cy="583698"/>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Since the data is so interconnected, querying will require joins which can impact performance</a:t>
            </a:r>
            <a:endParaRPr lang="en-US" sz="2000" dirty="0"/>
          </a:p>
        </p:txBody>
      </p:sp>
    </p:spTree>
    <p:extLst>
      <p:ext uri="{BB962C8B-B14F-4D97-AF65-F5344CB8AC3E}">
        <p14:creationId xmlns:p14="http://schemas.microsoft.com/office/powerpoint/2010/main" val="1026717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457201" y="1196975"/>
            <a:ext cx="4025899" cy="4432860"/>
          </a:xfrm>
          <a:ln>
            <a:solidFill>
              <a:schemeClr val="accent1"/>
            </a:solidFill>
          </a:ln>
        </p:spPr>
        <p:txBody>
          <a:bodyPr>
            <a:normAutofit/>
          </a:bodyPr>
          <a:lstStyle/>
          <a:p>
            <a:pPr marL="0" indent="0" algn="ctr">
              <a:buNone/>
            </a:pPr>
            <a:r>
              <a:rPr lang="en-US" sz="2400" u="sng" dirty="0" smtClean="0"/>
              <a:t>Key-Value</a:t>
            </a:r>
            <a:endParaRPr lang="en-US" u="sng" dirty="0" smtClean="0"/>
          </a:p>
          <a:p>
            <a:pPr lvl="1">
              <a:buFont typeface="Wingdings" panose="05000000000000000000" pitchFamily="2" charset="2"/>
              <a:buChar char="Ø"/>
            </a:pPr>
            <a:r>
              <a:rPr lang="en-US" sz="1900" dirty="0" smtClean="0"/>
              <a:t>Data stored as opaque collection</a:t>
            </a:r>
          </a:p>
          <a:p>
            <a:pPr lvl="1">
              <a:buFont typeface="Wingdings" panose="05000000000000000000" pitchFamily="2" charset="2"/>
              <a:buChar char="Ø"/>
            </a:pPr>
            <a:r>
              <a:rPr lang="en-US" sz="1900" dirty="0" smtClean="0"/>
              <a:t>Collections have no pre-defined structure, only a pre-defined memory size limit</a:t>
            </a:r>
          </a:p>
          <a:p>
            <a:pPr lvl="1">
              <a:buFont typeface="Wingdings" panose="05000000000000000000" pitchFamily="2" charset="2"/>
              <a:buChar char="Ø"/>
            </a:pPr>
            <a:r>
              <a:rPr lang="en-US" sz="1900" dirty="0" smtClean="0"/>
              <a:t>More flexible - each record may contain different data types</a:t>
            </a:r>
          </a:p>
          <a:p>
            <a:pPr lvl="1">
              <a:buFont typeface="Wingdings" panose="05000000000000000000" pitchFamily="2" charset="2"/>
              <a:buChar char="Ø"/>
            </a:pPr>
            <a:r>
              <a:rPr lang="en-US" sz="1900" dirty="0" smtClean="0"/>
              <a:t>Missing values are not stored as null values – taking up less memory</a:t>
            </a:r>
          </a:p>
          <a:p>
            <a:pPr lvl="1">
              <a:buFont typeface="Wingdings" panose="05000000000000000000" pitchFamily="2" charset="2"/>
              <a:buChar char="Ø"/>
            </a:pPr>
            <a:r>
              <a:rPr lang="en-US" sz="1900" dirty="0" smtClean="0"/>
              <a:t>Minimal metadata overhead</a:t>
            </a:r>
          </a:p>
          <a:p>
            <a:pPr lvl="1">
              <a:buFont typeface="Wingdings" panose="05000000000000000000" pitchFamily="2" charset="2"/>
              <a:buChar char="Ø"/>
            </a:pPr>
            <a:r>
              <a:rPr lang="en-US" sz="1900" dirty="0" smtClean="0"/>
              <a:t>Built for horizontal scalability</a:t>
            </a:r>
          </a:p>
          <a:p>
            <a:endParaRPr lang="en-US" dirty="0"/>
          </a:p>
        </p:txBody>
      </p:sp>
      <p:sp>
        <p:nvSpPr>
          <p:cNvPr id="7" name="Content Placeholder 6"/>
          <p:cNvSpPr>
            <a:spLocks noGrp="1"/>
          </p:cNvSpPr>
          <p:nvPr>
            <p:ph sz="quarter" idx="13"/>
          </p:nvPr>
        </p:nvSpPr>
        <p:spPr>
          <a:xfrm>
            <a:off x="4659314" y="1196975"/>
            <a:ext cx="4025899" cy="4432860"/>
          </a:xfrm>
          <a:ln>
            <a:solidFill>
              <a:schemeClr val="accent1"/>
            </a:solidFill>
          </a:ln>
        </p:spPr>
        <p:txBody>
          <a:bodyPr>
            <a:normAutofit/>
          </a:bodyPr>
          <a:lstStyle/>
          <a:p>
            <a:pPr marL="0" indent="0" algn="ctr">
              <a:buNone/>
            </a:pPr>
            <a:r>
              <a:rPr lang="en-US" sz="2400" u="sng" dirty="0" smtClean="0"/>
              <a:t>RDBMS</a:t>
            </a:r>
            <a:endParaRPr lang="en-US" u="sng" dirty="0" smtClean="0"/>
          </a:p>
          <a:p>
            <a:pPr lvl="1">
              <a:buFont typeface="Wingdings" panose="05000000000000000000" pitchFamily="2" charset="2"/>
              <a:buChar char="Ø"/>
            </a:pPr>
            <a:r>
              <a:rPr lang="en-US" sz="1900" dirty="0" smtClean="0"/>
              <a:t>Pre-defined data structure</a:t>
            </a:r>
          </a:p>
          <a:p>
            <a:pPr lvl="1">
              <a:buFont typeface="Wingdings" panose="05000000000000000000" pitchFamily="2" charset="2"/>
              <a:buChar char="Ø"/>
            </a:pPr>
            <a:r>
              <a:rPr lang="en-US" sz="1900" dirty="0" smtClean="0"/>
              <a:t>Data stored in tables as fields and rows</a:t>
            </a:r>
          </a:p>
          <a:p>
            <a:pPr lvl="1">
              <a:buFont typeface="Wingdings" panose="05000000000000000000" pitchFamily="2" charset="2"/>
              <a:buChar char="Ø"/>
            </a:pPr>
            <a:r>
              <a:rPr lang="en-US" sz="1900" dirty="0" smtClean="0"/>
              <a:t>Well-defined data types</a:t>
            </a:r>
          </a:p>
          <a:p>
            <a:pPr lvl="1">
              <a:buFont typeface="Wingdings" panose="05000000000000000000" pitchFamily="2" charset="2"/>
              <a:buChar char="Ø"/>
            </a:pPr>
            <a:r>
              <a:rPr lang="en-US" sz="1900" dirty="0" smtClean="0"/>
              <a:t>Missing values are stored as nulls</a:t>
            </a:r>
          </a:p>
          <a:p>
            <a:pPr lvl="1">
              <a:buFont typeface="Wingdings" panose="05000000000000000000" pitchFamily="2" charset="2"/>
              <a:buChar char="Ø"/>
            </a:pPr>
            <a:r>
              <a:rPr lang="en-US" sz="1900" dirty="0" smtClean="0"/>
              <a:t>RDBMS applies optimizations that are transparent to the user</a:t>
            </a:r>
          </a:p>
          <a:p>
            <a:pPr lvl="1">
              <a:buFont typeface="Wingdings" panose="05000000000000000000" pitchFamily="2" charset="2"/>
              <a:buChar char="Ø"/>
            </a:pPr>
            <a:r>
              <a:rPr lang="en-US" sz="1900" dirty="0" smtClean="0"/>
              <a:t>Generates hidden metadata</a:t>
            </a:r>
          </a:p>
          <a:p>
            <a:pPr lvl="1">
              <a:buFont typeface="Wingdings" panose="05000000000000000000" pitchFamily="2" charset="2"/>
              <a:buChar char="Ø"/>
            </a:pPr>
            <a:r>
              <a:rPr lang="en-US" sz="1900" dirty="0" smtClean="0"/>
              <a:t>Built for vertical scalability</a:t>
            </a:r>
            <a:endParaRPr lang="en-US" sz="1900" dirty="0"/>
          </a:p>
        </p:txBody>
      </p:sp>
      <p:sp>
        <p:nvSpPr>
          <p:cNvPr id="3" name="Title 2"/>
          <p:cNvSpPr>
            <a:spLocks noGrp="1"/>
          </p:cNvSpPr>
          <p:nvPr>
            <p:ph type="title"/>
          </p:nvPr>
        </p:nvSpPr>
        <p:spPr/>
        <p:txBody>
          <a:bodyPr/>
          <a:lstStyle/>
          <a:p>
            <a:r>
              <a:rPr lang="en-US" dirty="0" smtClean="0">
                <a:solidFill>
                  <a:schemeClr val="tx1"/>
                </a:solidFill>
              </a:rPr>
              <a:t>Key-value vs RDBMS Data Model</a:t>
            </a:r>
            <a:endParaRPr lang="de-DE" dirty="0">
              <a:solidFill>
                <a:schemeClr val="tx1"/>
              </a:solidFill>
            </a:endParaRPr>
          </a:p>
        </p:txBody>
      </p:sp>
    </p:spTree>
    <p:extLst>
      <p:ext uri="{BB962C8B-B14F-4D97-AF65-F5344CB8AC3E}">
        <p14:creationId xmlns:p14="http://schemas.microsoft.com/office/powerpoint/2010/main" val="3910254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218364" y="1196976"/>
            <a:ext cx="8203741" cy="4225256"/>
          </a:xfrm>
        </p:spPr>
        <p:txBody>
          <a:bodyPr>
            <a:noAutofit/>
          </a:bodyPr>
          <a:lstStyle/>
          <a:p>
            <a:pPr lvl="1">
              <a:buFont typeface="Wingdings" panose="05000000000000000000" pitchFamily="2" charset="2"/>
              <a:buChar char="ü"/>
            </a:pPr>
            <a:r>
              <a:rPr lang="en-US" sz="2200" b="1" dirty="0" smtClean="0">
                <a:solidFill>
                  <a:srgbClr val="00B050"/>
                </a:solidFill>
              </a:rPr>
              <a:t>Performance</a:t>
            </a:r>
          </a:p>
          <a:p>
            <a:pPr marL="914400" indent="0">
              <a:buNone/>
            </a:pPr>
            <a:r>
              <a:rPr lang="en-US" sz="1800" dirty="0" smtClean="0"/>
              <a:t>Operations can run in parallel in the distributed environment </a:t>
            </a:r>
            <a:endParaRPr lang="en-US" sz="1800" dirty="0"/>
          </a:p>
          <a:p>
            <a:pPr marL="914400" indent="0">
              <a:buNone/>
            </a:pPr>
            <a:r>
              <a:rPr lang="en-US" sz="1800" dirty="0" smtClean="0"/>
              <a:t>Built for fast data retrieval through unique hash/key generation</a:t>
            </a:r>
            <a:endParaRPr lang="en-US" sz="1800" dirty="0"/>
          </a:p>
          <a:p>
            <a:pPr lvl="1">
              <a:buFont typeface="Wingdings" panose="05000000000000000000" pitchFamily="2" charset="2"/>
              <a:buChar char="ü"/>
            </a:pPr>
            <a:r>
              <a:rPr lang="en-US" sz="2200" b="1" dirty="0" smtClean="0">
                <a:solidFill>
                  <a:srgbClr val="00B050"/>
                </a:solidFill>
              </a:rPr>
              <a:t>Scalability</a:t>
            </a:r>
          </a:p>
          <a:p>
            <a:pPr marL="225425" lvl="1" indent="0">
              <a:buNone/>
            </a:pPr>
            <a:r>
              <a:rPr lang="en-US" sz="2200" b="1" dirty="0">
                <a:solidFill>
                  <a:srgbClr val="00B050"/>
                </a:solidFill>
              </a:rPr>
              <a:t>	</a:t>
            </a:r>
            <a:r>
              <a:rPr lang="en-US" sz="1800" dirty="0">
                <a:solidFill>
                  <a:schemeClr val="tx1"/>
                </a:solidFill>
              </a:rPr>
              <a:t>Can be deployed on local hardware or in the cloud</a:t>
            </a:r>
          </a:p>
          <a:p>
            <a:pPr marL="225425" lvl="1" indent="0">
              <a:buNone/>
            </a:pPr>
            <a:r>
              <a:rPr lang="en-US" sz="1800" dirty="0">
                <a:solidFill>
                  <a:schemeClr val="tx1"/>
                </a:solidFill>
              </a:rPr>
              <a:t>	Sharding allows </a:t>
            </a:r>
            <a:r>
              <a:rPr lang="en-US" sz="1800" dirty="0" smtClean="0">
                <a:solidFill>
                  <a:schemeClr val="tx1"/>
                </a:solidFill>
              </a:rPr>
              <a:t>database </a:t>
            </a:r>
            <a:r>
              <a:rPr lang="en-US" sz="1800" dirty="0">
                <a:solidFill>
                  <a:schemeClr val="tx1"/>
                </a:solidFill>
              </a:rPr>
              <a:t>to be deployed across several machines in </a:t>
            </a:r>
            <a:r>
              <a:rPr lang="en-US" sz="1800" dirty="0" smtClean="0">
                <a:solidFill>
                  <a:schemeClr val="tx1"/>
                </a:solidFill>
              </a:rPr>
              <a:t>	the </a:t>
            </a:r>
            <a:r>
              <a:rPr lang="en-US" sz="1800" dirty="0">
                <a:solidFill>
                  <a:schemeClr val="tx1"/>
                </a:solidFill>
              </a:rPr>
              <a:t>same or different geographies</a:t>
            </a:r>
          </a:p>
          <a:p>
            <a:pPr lvl="1">
              <a:buFont typeface="Wingdings" panose="05000000000000000000" pitchFamily="2" charset="2"/>
              <a:buChar char="ü"/>
            </a:pPr>
            <a:r>
              <a:rPr lang="en-US" sz="2200" b="1" dirty="0" smtClean="0">
                <a:solidFill>
                  <a:srgbClr val="00B050"/>
                </a:solidFill>
              </a:rPr>
              <a:t>Flexibility</a:t>
            </a:r>
            <a:endParaRPr lang="en-US" sz="1800" dirty="0" smtClean="0"/>
          </a:p>
          <a:p>
            <a:pPr marL="914400" indent="0">
              <a:buNone/>
            </a:pPr>
            <a:r>
              <a:rPr lang="en-US" sz="1800" dirty="0" smtClean="0"/>
              <a:t>Data types and field sizes do not have to be pre-defined</a:t>
            </a:r>
          </a:p>
          <a:p>
            <a:pPr marL="914400" indent="0">
              <a:buNone/>
            </a:pPr>
            <a:r>
              <a:rPr lang="en-US" sz="1800" dirty="0" smtClean="0"/>
              <a:t>Object collections can have varied sizes and types of data fields</a:t>
            </a:r>
          </a:p>
          <a:p>
            <a:pPr marL="914400" indent="0">
              <a:buNone/>
            </a:pPr>
            <a:r>
              <a:rPr lang="en-US" sz="1800" dirty="0" smtClean="0"/>
              <a:t>Keying strategies can be optimized for specific use cases</a:t>
            </a:r>
          </a:p>
        </p:txBody>
      </p:sp>
      <p:sp>
        <p:nvSpPr>
          <p:cNvPr id="3" name="Title 2"/>
          <p:cNvSpPr>
            <a:spLocks noGrp="1"/>
          </p:cNvSpPr>
          <p:nvPr>
            <p:ph type="title"/>
          </p:nvPr>
        </p:nvSpPr>
        <p:spPr/>
        <p:txBody>
          <a:bodyPr/>
          <a:lstStyle/>
          <a:p>
            <a:r>
              <a:rPr lang="en-US" dirty="0" smtClean="0">
                <a:solidFill>
                  <a:schemeClr val="tx1"/>
                </a:solidFill>
              </a:rPr>
              <a:t>Benefits</a:t>
            </a:r>
            <a:endParaRPr lang="de-DE" dirty="0">
              <a:solidFill>
                <a:schemeClr val="tx1"/>
              </a:solidFill>
            </a:endParaRPr>
          </a:p>
        </p:txBody>
      </p:sp>
    </p:spTree>
    <p:extLst>
      <p:ext uri="{BB962C8B-B14F-4D97-AF65-F5344CB8AC3E}">
        <p14:creationId xmlns:p14="http://schemas.microsoft.com/office/powerpoint/2010/main" val="20926028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TEXTBOX" val="include referenc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igDataAcademy">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BigDataAcademy">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BigDataAcademy">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A85A641F73C43BC6D48BA9E88B9F7" ma:contentTypeVersion="2" ma:contentTypeDescription="Create a new document." ma:contentTypeScope="" ma:versionID="a21c66563a1300b843f39a782872f8fd">
  <xsd:schema xmlns:xsd="http://www.w3.org/2001/XMLSchema" xmlns:xs="http://www.w3.org/2001/XMLSchema" xmlns:p="http://schemas.microsoft.com/office/2006/metadata/properties" xmlns:ns2="4e9db585-b4e9-4c8f-ae17-48ff344a9304" targetNamespace="http://schemas.microsoft.com/office/2006/metadata/properties" ma:root="true" ma:fieldsID="9c849d17eeccd2a3c6196a8e0d4e2bd6" ns2:_="">
    <xsd:import namespace="4e9db585-b4e9-4c8f-ae17-48ff344a9304"/>
    <xsd:element name="properties">
      <xsd:complexType>
        <xsd:sequence>
          <xsd:element name="documentManagement">
            <xsd:complexType>
              <xsd:all>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db585-b4e9-4c8f-ae17-48ff344a9304" elementFormDefault="qualified">
    <xsd:import namespace="http://schemas.microsoft.com/office/2006/documentManagement/types"/>
    <xsd:import namespace="http://schemas.microsoft.com/office/infopath/2007/PartnerControls"/>
    <xsd:element name="Comments" ma:index="8" nillable="true" ma:displayName="Comments" ma:internalName="Comment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omments xmlns="4e9db585-b4e9-4c8f-ae17-48ff344a930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1B44A0-A6CC-4C87-86E3-3E1DF8491B2F}"/>
</file>

<file path=customXml/itemProps2.xml><?xml version="1.0" encoding="utf-8"?>
<ds:datastoreItem xmlns:ds="http://schemas.openxmlformats.org/officeDocument/2006/customXml" ds:itemID="{56640170-8352-441D-BDC5-3754A62BBEF1}"/>
</file>

<file path=customXml/itemProps3.xml><?xml version="1.0" encoding="utf-8"?>
<ds:datastoreItem xmlns:ds="http://schemas.openxmlformats.org/officeDocument/2006/customXml" ds:itemID="{48E323EC-C0DD-41D6-97BE-1B82AAA617AB}"/>
</file>

<file path=docProps/app.xml><?xml version="1.0" encoding="utf-8"?>
<Properties xmlns="http://schemas.openxmlformats.org/officeDocument/2006/extended-properties" xmlns:vt="http://schemas.openxmlformats.org/officeDocument/2006/docPropsVTypes">
  <Template>BigDataAcademy</Template>
  <TotalTime>3143</TotalTime>
  <Words>3948</Words>
  <Application>Microsoft Office PowerPoint</Application>
  <PresentationFormat>Custom</PresentationFormat>
  <Paragraphs>487</Paragraphs>
  <Slides>45</Slides>
  <Notes>23</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45</vt:i4>
      </vt:variant>
    </vt:vector>
  </HeadingPairs>
  <TitlesOfParts>
    <vt:vector size="54" baseType="lpstr">
      <vt:lpstr>Arial</vt:lpstr>
      <vt:lpstr>Calibri</vt:lpstr>
      <vt:lpstr>Courier New</vt:lpstr>
      <vt:lpstr>Lucida Grande</vt:lpstr>
      <vt:lpstr>Wingdings</vt:lpstr>
      <vt:lpstr>BigDataAcademy</vt:lpstr>
      <vt:lpstr>1_BigDataAcademy</vt:lpstr>
      <vt:lpstr>2_BigDataAcademy</vt:lpstr>
      <vt:lpstr>think-cell Slide</vt:lpstr>
      <vt:lpstr>PowerPoint Presentation</vt:lpstr>
      <vt:lpstr>PowerPoint Presentation</vt:lpstr>
      <vt:lpstr>PowerPoint Presentation</vt:lpstr>
      <vt:lpstr>PowerPoint Presentation</vt:lpstr>
      <vt:lpstr>Key-Value: a Diverse Industry Landscape</vt:lpstr>
      <vt:lpstr>Data Model Basics</vt:lpstr>
      <vt:lpstr>Review: RDBMS Model of a Blog Application</vt:lpstr>
      <vt:lpstr>Key-value vs RDBMS Data Model</vt:lpstr>
      <vt:lpstr>Benefits</vt:lpstr>
      <vt:lpstr>Key-value Database Comparisons</vt:lpstr>
      <vt:lpstr>PowerPoint Presentation</vt:lpstr>
      <vt:lpstr>PowerPoint Presentation</vt:lpstr>
      <vt:lpstr>History of Technology</vt:lpstr>
      <vt:lpstr>Overview of technology - Features</vt:lpstr>
      <vt:lpstr>Redis Data Model Makeup</vt:lpstr>
      <vt:lpstr>Redis - Strings</vt:lpstr>
      <vt:lpstr>Redis - Lists</vt:lpstr>
      <vt:lpstr>Redis - Sets</vt:lpstr>
      <vt:lpstr>Redis - Hashes</vt:lpstr>
      <vt:lpstr>Redis – Sorted Sets (Zset)</vt:lpstr>
      <vt:lpstr>Redis Processing: Publishers and Subscribers</vt:lpstr>
      <vt:lpstr>Redis – Transactions</vt:lpstr>
      <vt:lpstr>Redis - Persistance</vt:lpstr>
      <vt:lpstr>Redis - Replication</vt:lpstr>
      <vt:lpstr>Working with Redis</vt:lpstr>
      <vt:lpstr>Industry Use Case: </vt:lpstr>
      <vt:lpstr>Accenture Use Case: Large Cable Company</vt:lpstr>
      <vt:lpstr>Accenture Use Case: Large Cable Company – Cont.</vt:lpstr>
      <vt:lpstr>PowerPoint Presentation</vt:lpstr>
      <vt:lpstr>PowerPoint Presentation</vt:lpstr>
      <vt:lpstr>History of Technology</vt:lpstr>
      <vt:lpstr>Overview of technology - Features</vt:lpstr>
      <vt:lpstr>Riak Data Model Components</vt:lpstr>
      <vt:lpstr>Riak - Rings</vt:lpstr>
      <vt:lpstr>Riak - Buckets</vt:lpstr>
      <vt:lpstr>Riak Clusters</vt:lpstr>
      <vt:lpstr>Riak Replication</vt:lpstr>
      <vt:lpstr>Working with Riak: APIs</vt:lpstr>
      <vt:lpstr>Working with Riak: Deletes</vt:lpstr>
      <vt:lpstr>Riak and MapReduce</vt:lpstr>
      <vt:lpstr>Industry Use Case: </vt:lpstr>
      <vt:lpstr>Comparing Redis and Riak</vt:lpstr>
      <vt:lpstr>PowerPoint Presentation</vt:lpstr>
      <vt:lpstr>KeyValue Stores and Redis</vt:lpstr>
      <vt:lpstr>Redis Hands on Lab Exercise</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Celik-Tinmaz, Ozlem</dc:creator>
  <cp:lastModifiedBy>Fletcher, Clara</cp:lastModifiedBy>
  <cp:revision>457</cp:revision>
  <dcterms:created xsi:type="dcterms:W3CDTF">2014-10-16T19:01:47Z</dcterms:created>
  <dcterms:modified xsi:type="dcterms:W3CDTF">2015-11-05T14:56:48Z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0x010100BD9A85A641F73C43BC6D48BA9E88B9F7</vt:lpwstr>
  </property>
  <property fmtid="{D5CDD505-2E9C-101B-9397-08002B2CF9AE}" pid="5" name="ArticulateGUID">
    <vt:lpwstr>C39F3D1D-5047-4745-80CA-AF4785AB29F5</vt:lpwstr>
  </property>
  <property fmtid="{D5CDD505-2E9C-101B-9397-08002B2CF9AE}" pid="6" name="ArticulateProjectFull">
    <vt:lpwstr>C:\Users\j.jitendranath.sen\Desktop\Introduction to Big Data\Storyboard &amp; Detailed ID map\11-28-2012\Big Data_Introduction_to_Big_Data_SB_Nov28.ppta</vt:lpwstr>
  </property>
</Properties>
</file>