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48"/>
  </p:notesMasterIdLst>
  <p:handoutMasterIdLst>
    <p:handoutMasterId r:id="rId49"/>
  </p:handoutMasterIdLst>
  <p:sldIdLst>
    <p:sldId id="679" r:id="rId6"/>
    <p:sldId id="520" r:id="rId7"/>
    <p:sldId id="612" r:id="rId8"/>
    <p:sldId id="617" r:id="rId9"/>
    <p:sldId id="618" r:id="rId10"/>
    <p:sldId id="660" r:id="rId11"/>
    <p:sldId id="661" r:id="rId12"/>
    <p:sldId id="613" r:id="rId13"/>
    <p:sldId id="614" r:id="rId14"/>
    <p:sldId id="619" r:id="rId15"/>
    <p:sldId id="659" r:id="rId16"/>
    <p:sldId id="620" r:id="rId17"/>
    <p:sldId id="623" r:id="rId18"/>
    <p:sldId id="624" r:id="rId19"/>
    <p:sldId id="672" r:id="rId20"/>
    <p:sldId id="673" r:id="rId21"/>
    <p:sldId id="674" r:id="rId22"/>
    <p:sldId id="675" r:id="rId23"/>
    <p:sldId id="676" r:id="rId24"/>
    <p:sldId id="677" r:id="rId25"/>
    <p:sldId id="678" r:id="rId26"/>
    <p:sldId id="625" r:id="rId27"/>
    <p:sldId id="644" r:id="rId28"/>
    <p:sldId id="645" r:id="rId29"/>
    <p:sldId id="646" r:id="rId30"/>
    <p:sldId id="647" r:id="rId31"/>
    <p:sldId id="626" r:id="rId32"/>
    <p:sldId id="627" r:id="rId33"/>
    <p:sldId id="642" r:id="rId34"/>
    <p:sldId id="680" r:id="rId35"/>
    <p:sldId id="682" r:id="rId36"/>
    <p:sldId id="655" r:id="rId37"/>
    <p:sldId id="667" r:id="rId38"/>
    <p:sldId id="662" r:id="rId39"/>
    <p:sldId id="663" r:id="rId40"/>
    <p:sldId id="671" r:id="rId41"/>
    <p:sldId id="664" r:id="rId42"/>
    <p:sldId id="668" r:id="rId43"/>
    <p:sldId id="669" r:id="rId44"/>
    <p:sldId id="670" r:id="rId45"/>
    <p:sldId id="666" r:id="rId46"/>
    <p:sldId id="681" r:id="rId47"/>
  </p:sldIdLst>
  <p:sldSz cx="9144000" cy="59436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2">
          <p15:clr>
            <a:srgbClr val="A4A3A4"/>
          </p15:clr>
        </p15:guide>
        <p15:guide id="2" orient="horz" pos="3504">
          <p15:clr>
            <a:srgbClr val="A4A3A4"/>
          </p15:clr>
        </p15:guide>
        <p15:guide id="3" orient="horz" pos="2544">
          <p15:clr>
            <a:srgbClr val="A4A3A4"/>
          </p15:clr>
        </p15:guide>
        <p15:guide id="4" orient="horz" pos="3669">
          <p15:clr>
            <a:srgbClr val="A4A3A4"/>
          </p15:clr>
        </p15:guide>
        <p15:guide id="5" orient="horz" pos="694">
          <p15:clr>
            <a:srgbClr val="A4A3A4"/>
          </p15:clr>
        </p15:guide>
        <p15:guide id="6" orient="horz" pos="640">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 id="3" name="Dandu, Kishore K." initials="DKK" lastIdx="1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39C"/>
    <a:srgbClr val="551155"/>
    <a:srgbClr val="00BBEE"/>
    <a:srgbClr val="408FCD"/>
    <a:srgbClr val="D98029"/>
    <a:srgbClr val="FFDD99"/>
    <a:srgbClr val="B4C399"/>
    <a:srgbClr val="00AA99"/>
    <a:srgbClr val="002266"/>
    <a:srgbClr val="AAD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7379" autoAdjust="0"/>
  </p:normalViewPr>
  <p:slideViewPr>
    <p:cSldViewPr snapToGrid="0" snapToObjects="1" showGuides="1">
      <p:cViewPr varScale="1">
        <p:scale>
          <a:sx n="79" d="100"/>
          <a:sy n="79" d="100"/>
        </p:scale>
        <p:origin x="1637" y="72"/>
      </p:cViewPr>
      <p:guideLst>
        <p:guide orient="horz" pos="522"/>
        <p:guide orient="horz" pos="3504"/>
        <p:guide orient="horz" pos="2544"/>
        <p:guide orient="horz" pos="3669"/>
        <p:guide orient="horz" pos="694"/>
        <p:guide orient="horz" pos="640"/>
        <p:guide pos="2880"/>
        <p:guide pos="288"/>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3474"/>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02/11/2015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11/2/2015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ouchdb.apache.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mongodb.org/display/DOCS/Sharding+Introduc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Note to Narrator: </a:t>
            </a:r>
            <a:r>
              <a:rPr lang="en-US" dirty="0" smtClean="0"/>
              <a:t>Do NOT narrate any words, acronyms, or anything enclosed in ( ) that’s in the narrative script.</a:t>
            </a:r>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3C2869-1497-4514-AA87-BD6324E4C737}" type="slidenum">
              <a:rPr lang="en-US">
                <a:cs typeface="Arial" charset="0"/>
              </a:rPr>
              <a:pPr fontAlgn="base">
                <a:spcBef>
                  <a:spcPct val="0"/>
                </a:spcBef>
                <a:spcAft>
                  <a:spcPct val="0"/>
                </a:spcAft>
                <a:defRPr/>
              </a:pPr>
              <a:t>2</a:t>
            </a:fld>
            <a:endParaRPr lang="en-US" dirty="0">
              <a:cs typeface="Arial" charset="0"/>
            </a:endParaRPr>
          </a:p>
        </p:txBody>
      </p:sp>
    </p:spTree>
    <p:extLst>
      <p:ext uri="{BB962C8B-B14F-4D97-AF65-F5344CB8AC3E}">
        <p14:creationId xmlns:p14="http://schemas.microsoft.com/office/powerpoint/2010/main" val="1904490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does this mean? How would this affect how you want to model your data?</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dirty="0"/>
          </a:p>
        </p:txBody>
      </p:sp>
    </p:spTree>
    <p:extLst>
      <p:ext uri="{BB962C8B-B14F-4D97-AF65-F5344CB8AC3E}">
        <p14:creationId xmlns:p14="http://schemas.microsoft.com/office/powerpoint/2010/main" val="1070561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would embedding</a:t>
            </a:r>
            <a:r>
              <a:rPr lang="en-US" baseline="0" dirty="0" smtClean="0"/>
              <a:t> provide better performance for read operations?</a:t>
            </a:r>
          </a:p>
          <a:p>
            <a:r>
              <a:rPr lang="en-US" baseline="0" dirty="0" smtClean="0"/>
              <a:t>How would a larger document lead to performance implications versus a smaller document?</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dirty="0"/>
          </a:p>
        </p:txBody>
      </p:sp>
    </p:spTree>
    <p:extLst>
      <p:ext uri="{BB962C8B-B14F-4D97-AF65-F5344CB8AC3E}">
        <p14:creationId xmlns:p14="http://schemas.microsoft.com/office/powerpoint/2010/main" val="1771793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the same as full </a:t>
            </a:r>
            <a:r>
              <a:rPr lang="en-US" dirty="0" err="1" smtClean="0"/>
              <a:t>tezxt</a:t>
            </a:r>
            <a:r>
              <a:rPr lang="en-US" dirty="0" smtClean="0"/>
              <a:t> search, and does not do advanced</a:t>
            </a:r>
            <a:r>
              <a:rPr lang="en-US" baseline="0" dirty="0" smtClean="0"/>
              <a:t> text processing operations.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20</a:t>
            </a:fld>
            <a:endParaRPr lang="en-US" dirty="0"/>
          </a:p>
        </p:txBody>
      </p:sp>
    </p:spTree>
    <p:extLst>
      <p:ext uri="{BB962C8B-B14F-4D97-AF65-F5344CB8AC3E}">
        <p14:creationId xmlns:p14="http://schemas.microsoft.com/office/powerpoint/2010/main" val="2414185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MongoDB supports master-slave replication and a variation on master-slave replication known as replica sets. Replica sets are the recommended replication topology.</a:t>
            </a:r>
          </a:p>
          <a:p>
            <a:endParaRPr lang="en-US" sz="1200" b="0" i="0" kern="1200" dirty="0" smtClean="0">
              <a:solidFill>
                <a:schemeClr val="tx1"/>
              </a:solidFill>
              <a:effectLst/>
              <a:latin typeface="+mn-lt"/>
              <a:ea typeface="+mn-ea"/>
              <a:cs typeface="+mn-cs"/>
            </a:endParaRPr>
          </a:p>
          <a:p>
            <a:r>
              <a:rPr lang="en-US" dirty="0" smtClean="0"/>
              <a:t>Replica Sets and </a:t>
            </a:r>
            <a:r>
              <a:rPr lang="en-US" dirty="0" err="1" smtClean="0"/>
              <a:t>Autosharding</a:t>
            </a:r>
            <a:r>
              <a:rPr lang="en-US" dirty="0" smtClean="0"/>
              <a:t> go hand in hand for mass scale out</a:t>
            </a:r>
          </a:p>
          <a:p>
            <a:r>
              <a:rPr lang="en-US" dirty="0" smtClean="0"/>
              <a:t>Replica Sets are good for failover and speeding up reads, but ……</a:t>
            </a:r>
          </a:p>
          <a:p>
            <a:r>
              <a:rPr lang="en-US" dirty="0" smtClean="0"/>
              <a:t>To speed up writes, you need </a:t>
            </a:r>
            <a:r>
              <a:rPr lang="en-US" dirty="0" err="1" smtClean="0"/>
              <a:t>autosharding</a:t>
            </a: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25</a:t>
            </a:fld>
            <a:endParaRPr lang="en-US" dirty="0"/>
          </a:p>
        </p:txBody>
      </p:sp>
    </p:spTree>
    <p:extLst>
      <p:ext uri="{BB962C8B-B14F-4D97-AF65-F5344CB8AC3E}">
        <p14:creationId xmlns:p14="http://schemas.microsoft.com/office/powerpoint/2010/main" val="582195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Scratchpad makes the travel search process fast, easy, and personalized. It keeps people from jumping to other travel sites. And it dramatically increases conversion rates for Expedia. That’s a competitive edge for Expedia that wouldn’t have been possible without MongoDB.</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399086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err="1" smtClean="0">
                <a:solidFill>
                  <a:schemeClr val="tx1"/>
                </a:solidFill>
                <a:effectLst/>
                <a:latin typeface="+mn-lt"/>
                <a:ea typeface="+mn-ea"/>
                <a:cs typeface="+mn-cs"/>
                <a:hlinkClick r:id="rId3"/>
              </a:rPr>
              <a:t>CouchDB</a:t>
            </a:r>
            <a:r>
              <a:rPr lang="en-US" sz="1200" b="0" i="0" kern="1200" dirty="0" smtClean="0">
                <a:solidFill>
                  <a:schemeClr val="tx1"/>
                </a:solidFill>
                <a:effectLst/>
                <a:latin typeface="+mn-lt"/>
                <a:ea typeface="+mn-ea"/>
                <a:cs typeface="+mn-cs"/>
              </a:rPr>
              <a:t> scores highly for applications in which data is accumulated without any sizable requirements for modification. The 10 PB of data (1 PB is one US billion gigabytes) of data to be collected annually in the ‘Compact Muon Solenoid’ experiment at CERN, the European Organization for Nuclear Research, is one example of a choice made to use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Its ‘views’ functionality then allows users to query a large amount of data rapidly.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also interfaces easily to other systems, such as Oracle databases. A further advantage of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is in its features for deployment on mobile computing devices. The data store runs on Android, as well as BSD, Linux, OS X, Solaris and Windows. Written in </a:t>
            </a:r>
            <a:r>
              <a:rPr lang="en-US" sz="1200" b="0" i="0" kern="1200" dirty="0" err="1" smtClean="0">
                <a:solidFill>
                  <a:schemeClr val="tx1"/>
                </a:solidFill>
                <a:effectLst/>
                <a:latin typeface="+mn-lt"/>
                <a:ea typeface="+mn-ea"/>
                <a:cs typeface="+mn-cs"/>
              </a:rPr>
              <a:t>Erlang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adapts well to different sizes of computing device. It also allows users to work offline and to sync up their version of the database again when the next network connection is made.</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794774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13330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Documents are the main concept in document databases. The database stores and retrieves documents, which can be XML, JSON, BSON, and so on. These documents are self-describing, hierarchical tree data structures which can consist of maps, collections, and scalar values. The documents stored are similar to each other but do not have to be exactly the same. Document databases store documents in the value part of the key-value store; think about document databases as key-value stores where the value is examinable.</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dirty="0"/>
          </a:p>
        </p:txBody>
      </p:sp>
    </p:spTree>
    <p:extLst>
      <p:ext uri="{BB962C8B-B14F-4D97-AF65-F5344CB8AC3E}">
        <p14:creationId xmlns:p14="http://schemas.microsoft.com/office/powerpoint/2010/main" val="8687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lacks any table JOINs, which avoids performance bottlenecks seen with traditional SQL servers.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dirty="0"/>
          </a:p>
        </p:txBody>
      </p:sp>
    </p:spTree>
    <p:extLst>
      <p:ext uri="{BB962C8B-B14F-4D97-AF65-F5344CB8AC3E}">
        <p14:creationId xmlns:p14="http://schemas.microsoft.com/office/powerpoint/2010/main" val="391163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1627971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133309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History</a:t>
            </a:r>
          </a:p>
          <a:p>
            <a:r>
              <a:rPr lang="en-US" sz="1200" b="0" i="0" kern="1200" dirty="0" smtClean="0">
                <a:solidFill>
                  <a:schemeClr val="tx1"/>
                </a:solidFill>
                <a:effectLst/>
                <a:latin typeface="+mn-lt"/>
                <a:ea typeface="+mn-ea"/>
                <a:cs typeface="+mn-cs"/>
              </a:rPr>
              <a:t>Development of MongoDB began in October 2007 by 10gen. The first public release was in February 2009.</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MongoDB is a document database. Documents are stored in collections, and collections are in turn stored in a database. A collection is similar to a table in MySQL (it’s a named group of documents), but a collection lacks any schema.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MongoDB uses (auto) </a:t>
            </a:r>
            <a:r>
              <a:rPr lang="en-US" sz="1200" b="0" i="0" kern="1200" dirty="0" err="1" smtClean="0">
                <a:solidFill>
                  <a:schemeClr val="tx1"/>
                </a:solidFill>
                <a:effectLst/>
                <a:latin typeface="+mn-lt"/>
                <a:ea typeface="+mn-ea"/>
                <a:cs typeface="+mn-cs"/>
              </a:rPr>
              <a:t>sharding</a:t>
            </a:r>
            <a:r>
              <a:rPr lang="en-US" sz="1200" b="0" i="0" kern="1200" dirty="0" smtClean="0">
                <a:solidFill>
                  <a:schemeClr val="tx1"/>
                </a:solidFill>
                <a:effectLst/>
                <a:latin typeface="+mn-lt"/>
                <a:ea typeface="+mn-ea"/>
                <a:cs typeface="+mn-cs"/>
              </a:rPr>
              <a:t>, not replication, as a way of achieving high scalability. </a:t>
            </a:r>
            <a:r>
              <a:rPr lang="en-US" sz="1200" b="0" i="0" kern="1200" dirty="0" err="1" smtClean="0">
                <a:solidFill>
                  <a:schemeClr val="tx1"/>
                </a:solidFill>
                <a:effectLst/>
                <a:latin typeface="+mn-lt"/>
                <a:ea typeface="+mn-ea"/>
                <a:cs typeface="+mn-cs"/>
              </a:rPr>
              <a:t>Sharding</a:t>
            </a:r>
            <a:r>
              <a:rPr lang="en-US" sz="1200" b="0" i="0" kern="1200" dirty="0" smtClean="0">
                <a:solidFill>
                  <a:schemeClr val="tx1"/>
                </a:solidFill>
                <a:effectLst/>
                <a:latin typeface="+mn-lt"/>
                <a:ea typeface="+mn-ea"/>
                <a:cs typeface="+mn-cs"/>
              </a:rPr>
              <a:t> essentially involves "breaking your database down into smaller chunks called shards and spreading those across a number of distributed servers. </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277269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Queries are expressed as JSON-style objects, making it pretty painless to save and retrieve data</a:t>
            </a:r>
            <a:endParaRPr lang="en-US" sz="1200" b="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GridFS</a:t>
            </a:r>
            <a:r>
              <a:rPr lang="en-US" sz="1200" b="0" i="0" kern="1200" dirty="0" smtClean="0">
                <a:solidFill>
                  <a:schemeClr val="tx1"/>
                </a:solidFill>
                <a:effectLst/>
                <a:latin typeface="+mn-lt"/>
                <a:ea typeface="+mn-ea"/>
                <a:cs typeface="+mn-cs"/>
              </a:rPr>
              <a:t> specification of </a:t>
            </a:r>
            <a:r>
              <a:rPr lang="en-US" sz="1200" b="0"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supports storage of very large files.</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160095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smtClean="0">
                <a:hlinkClick r:id="rId3"/>
              </a:rPr>
              <a:t>http://www.mongodb.org/display/DOCS/Sharding+Introduction</a:t>
            </a: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dirty="0"/>
          </a:p>
        </p:txBody>
      </p:sp>
    </p:spTree>
    <p:extLst>
      <p:ext uri="{BB962C8B-B14F-4D97-AF65-F5344CB8AC3E}">
        <p14:creationId xmlns:p14="http://schemas.microsoft.com/office/powerpoint/2010/main" val="4007988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5943600"/>
          </a:xfrm>
          <a:prstGeom prst="rect">
            <a:avLst/>
          </a:prstGeom>
          <a:noFill/>
        </p:spPr>
      </p:pic>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4" y="1552158"/>
            <a:ext cx="3074395" cy="1785715"/>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27692"/>
            <a:ext cx="2183719" cy="550958"/>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a:off x="447675" y="5692775"/>
            <a:ext cx="8691563" cy="0"/>
          </a:xfrm>
          <a:prstGeom prst="line">
            <a:avLst/>
          </a:prstGeom>
          <a:noFill/>
          <a:ln w="12700">
            <a:solidFill>
              <a:schemeClr val="tx1"/>
            </a:solidFill>
            <a:round/>
            <a:headEnd/>
            <a:tailEnd/>
          </a:ln>
        </p:spPr>
      </p:cxnSp>
      <p:sp>
        <p:nvSpPr>
          <p:cNvPr id="6" name="TextBox 6"/>
          <p:cNvSpPr txBox="1"/>
          <p:nvPr/>
        </p:nvSpPr>
        <p:spPr>
          <a:xfrm>
            <a:off x="4505002" y="5434013"/>
            <a:ext cx="2594621" cy="230832"/>
          </a:xfrm>
          <a:prstGeom prst="rect">
            <a:avLst/>
          </a:prstGeom>
          <a:noFill/>
        </p:spPr>
        <p:txBody>
          <a:bodyPr wrap="none" lIns="0">
            <a:spAutoFit/>
          </a:bodyPr>
          <a:lstStyle/>
          <a:p>
            <a:pPr algn="ctr" fontAlgn="auto">
              <a:spcBef>
                <a:spcPts val="0"/>
              </a:spcBef>
              <a:spcAft>
                <a:spcPts val="0"/>
              </a:spcAft>
              <a:defRPr/>
            </a:pPr>
            <a:r>
              <a:rPr lang="en-US" sz="900" dirty="0">
                <a:solidFill>
                  <a:srgbClr val="000000"/>
                </a:solidFill>
                <a:latin typeface="+mn-lt"/>
                <a:cs typeface="+mn-cs"/>
              </a:rPr>
              <a:t>Copyright © 2013 </a:t>
            </a:r>
            <a:r>
              <a:rPr lang="en-US" sz="900" dirty="0" smtClean="0">
                <a:solidFill>
                  <a:srgbClr val="000000"/>
                </a:solidFill>
                <a:latin typeface="+mn-lt"/>
                <a:cs typeface="+mn-cs"/>
              </a:rPr>
              <a:t>Accenture. </a:t>
            </a:r>
            <a:r>
              <a:rPr lang="en-US" sz="900" dirty="0">
                <a:solidFill>
                  <a:srgbClr val="000000"/>
                </a:solidFill>
                <a:latin typeface="+mn-lt"/>
                <a:cs typeface="+mn-cs"/>
              </a:rPr>
              <a:t>All rights reserved.</a:t>
            </a:r>
          </a:p>
        </p:txBody>
      </p:sp>
      <p:pic>
        <p:nvPicPr>
          <p:cNvPr id="7" name="Picture 8" descr="Signature_YO.png"/>
          <p:cNvPicPr>
            <a:picLocks noChangeAspect="1"/>
          </p:cNvPicPr>
          <p:nvPr/>
        </p:nvPicPr>
        <p:blipFill>
          <a:blip r:embed="rId2"/>
          <a:srcRect/>
          <a:stretch>
            <a:fillRect/>
          </a:stretch>
        </p:blipFill>
        <p:spPr bwMode="auto">
          <a:xfrm>
            <a:off x="450850" y="5075238"/>
            <a:ext cx="1973263" cy="493712"/>
          </a:xfrm>
          <a:prstGeom prst="rect">
            <a:avLst/>
          </a:prstGeom>
          <a:noFill/>
          <a:ln w="9525">
            <a:noFill/>
            <a:miter lim="800000"/>
            <a:headEnd/>
            <a:tailEnd/>
          </a:ln>
        </p:spPr>
      </p:pic>
      <p:sp>
        <p:nvSpPr>
          <p:cNvPr id="10" name="Title 9"/>
          <p:cNvSpPr>
            <a:spLocks noGrp="1"/>
          </p:cNvSpPr>
          <p:nvPr>
            <p:ph type="title"/>
          </p:nvPr>
        </p:nvSpPr>
        <p:spPr>
          <a:xfrm>
            <a:off x="447675" y="1"/>
            <a:ext cx="8229600" cy="655502"/>
          </a:xfrm>
          <a:prstGeom prst="rect">
            <a:avLst/>
          </a:prstGeom>
        </p:spPr>
        <p:txBody>
          <a:bodyPr/>
          <a:lstStyle>
            <a:lvl1pPr>
              <a:lnSpc>
                <a:spcPts val="2600"/>
              </a:lnSpc>
              <a:defRPr sz="2400" spc="-100" baseline="0">
                <a:solidFill>
                  <a:schemeClr val="tx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48056" y="803189"/>
            <a:ext cx="8229600" cy="3754638"/>
          </a:xfrm>
          <a:prstGeom prst="rect">
            <a:avLst/>
          </a:prstGeom>
        </p:spPr>
        <p:txBody>
          <a:bodyPr/>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12"/>
          </p:nvPr>
        </p:nvSpPr>
        <p:spPr>
          <a:xfrm>
            <a:off x="8264525" y="5434013"/>
            <a:ext cx="536575" cy="212725"/>
          </a:xfrm>
          <a:prstGeom prst="rect">
            <a:avLst/>
          </a:prstGeom>
        </p:spPr>
        <p:txBody>
          <a:bodyPr/>
          <a:lstStyle>
            <a:lvl1pPr fontAlgn="auto">
              <a:spcBef>
                <a:spcPts val="0"/>
              </a:spcBef>
              <a:spcAft>
                <a:spcPts val="0"/>
              </a:spcAft>
              <a:defRPr sz="1000">
                <a:solidFill>
                  <a:prstClr val="black"/>
                </a:solidFill>
                <a:latin typeface="+mn-lt"/>
                <a:cs typeface="+mn-cs"/>
              </a:defRPr>
            </a:lvl1pPr>
          </a:lstStyle>
          <a:p>
            <a:pPr>
              <a:defRPr/>
            </a:pPr>
            <a:fld id="{4D9FB325-0F8B-4B6D-9F67-9BDCF0EBE51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topic Divider Slide">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Subtopic Divider Slide</a:t>
            </a:r>
          </a:p>
        </p:txBody>
      </p:sp>
    </p:spTree>
    <p:extLst>
      <p:ext uri="{BB962C8B-B14F-4D97-AF65-F5344CB8AC3E}">
        <p14:creationId xmlns:p14="http://schemas.microsoft.com/office/powerpoint/2010/main" val="21249976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5943600"/>
          </a:xfrm>
          <a:prstGeom prst="rect">
            <a:avLst/>
          </a:prstGeom>
          <a:noFill/>
        </p:spPr>
      </p:pic>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4" y="1552158"/>
            <a:ext cx="3074395" cy="1785715"/>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27692"/>
            <a:ext cx="2183719" cy="550958"/>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6188580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1233029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vider Slide ">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 Divider Slide Headline</a:t>
            </a:r>
          </a:p>
        </p:txBody>
      </p:sp>
    </p:spTree>
    <p:extLst>
      <p:ext uri="{BB962C8B-B14F-4D97-AF65-F5344CB8AC3E}">
        <p14:creationId xmlns:p14="http://schemas.microsoft.com/office/powerpoint/2010/main" val="31598211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887093"/>
            <a:ext cx="8686006"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sp>
        <p:nvSpPr>
          <p:cNvPr id="4" name="Title 3"/>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2577605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600"/>
              </a:spcBef>
              <a:spcAft>
                <a:spcPts val="600"/>
              </a:spcAft>
              <a:buFont typeface="Wingdings" panose="05000000000000000000" pitchFamily="2" charset="2"/>
              <a:buNone/>
              <a:defRPr sz="2400" b="1">
                <a:solidFill>
                  <a:schemeClr val="accent4"/>
                </a:solidFill>
              </a:defRPr>
            </a:lvl1pPr>
            <a:lvl2pPr marL="231775" indent="-231775">
              <a:spcBef>
                <a:spcPts val="600"/>
              </a:spcBef>
              <a:spcAft>
                <a:spcPts val="600"/>
              </a:spcAft>
              <a:buFont typeface="Wingdings" panose="05000000000000000000" pitchFamily="2" charset="2"/>
              <a:buChar char="Ø"/>
              <a:defRPr/>
            </a:lvl2pPr>
            <a:lvl3pPr marL="568325" indent="-342900">
              <a:spcBef>
                <a:spcPts val="600"/>
              </a:spcBef>
              <a:spcAft>
                <a:spcPts val="600"/>
              </a:spcAft>
              <a:buFont typeface="Wingdings" panose="05000000000000000000" pitchFamily="2" charset="2"/>
              <a:buChar char="ü"/>
              <a:defRPr/>
            </a:lvl3pPr>
            <a:lvl4pPr marL="749300" indent="-285750">
              <a:spcBef>
                <a:spcPts val="600"/>
              </a:spcBef>
              <a:spcAft>
                <a:spcPts val="600"/>
              </a:spcAft>
              <a:buFont typeface="Arial" panose="020B0604020202020204" pitchFamily="34" charset="0"/>
              <a:buChar char="•"/>
              <a:defRPr/>
            </a:lvl4pPr>
            <a:lvl5pPr marL="914400" indent="-225425">
              <a:spcBef>
                <a:spcPts val="600"/>
              </a:spcBef>
              <a:spcAft>
                <a:spcPts val="600"/>
              </a:spcAft>
              <a:buFont typeface="Courier New" panose="02070309020205020404" pitchFamily="49" charset="0"/>
              <a:buChar char="o"/>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8" name="Straight Connector 7"/>
          <p:cNvCxnSpPr/>
          <p:nvPr userDrawn="1"/>
        </p:nvCxnSpPr>
        <p:spPr>
          <a:xfrm>
            <a:off x="457994" y="899096"/>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38719964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192064832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cxnSp>
        <p:nvCxnSpPr>
          <p:cNvPr id="11" name="Straight Connector 10"/>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defRPr>
            </a:lvl1p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9603831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All </a:t>
            </a:r>
            <a:r>
              <a:rPr lang="en-US" sz="900" dirty="0">
                <a:solidFill>
                  <a:srgbClr val="858789"/>
                </a:solidFill>
                <a:cs typeface="Arial" pitchFamily="34" charset="0"/>
              </a:rPr>
              <a:t>rights reserved.</a:t>
            </a:r>
          </a:p>
        </p:txBody>
      </p:sp>
      <p:cxnSp>
        <p:nvCxnSpPr>
          <p:cNvPr id="7" name="Straight Connector 6"/>
          <p:cNvCxnSpPr/>
          <p:nvPr userDrawn="1"/>
        </p:nvCxnSpPr>
        <p:spPr>
          <a:xfrm>
            <a:off x="457994" y="898511"/>
            <a:ext cx="868600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chemeClr val="tx2">
                    <a:lumMod val="75000"/>
                  </a:schemeClr>
                </a:solidFill>
                <a:effectLst/>
              </a:defRPr>
            </a:lvl1p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9808770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cs typeface="Arial" pitchFamily="34" charset="0"/>
              </a:rPr>
              <a:t>Copyright © </a:t>
            </a:r>
            <a:r>
              <a:rPr lang="en-US" sz="900" dirty="0" smtClean="0">
                <a:solidFill>
                  <a:srgbClr val="858789"/>
                </a:solidFill>
                <a:cs typeface="Arial" pitchFamily="34" charset="0"/>
              </a:rPr>
              <a:t>2013 Accenture. </a:t>
            </a:r>
            <a:r>
              <a:rPr lang="en-US" sz="900" dirty="0">
                <a:solidFill>
                  <a:srgbClr val="858789"/>
                </a:solidFill>
                <a:cs typeface="Arial" pitchFamily="34" charset="0"/>
              </a:rPr>
              <a:t>All rights reserved.</a:t>
            </a:r>
          </a:p>
        </p:txBody>
      </p:sp>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221412932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a:off x="447675" y="5692775"/>
            <a:ext cx="8691563" cy="0"/>
          </a:xfrm>
          <a:prstGeom prst="line">
            <a:avLst/>
          </a:prstGeom>
          <a:noFill/>
          <a:ln w="12700">
            <a:solidFill>
              <a:schemeClr val="tx1"/>
            </a:solidFill>
            <a:round/>
            <a:headEnd/>
            <a:tailEnd/>
          </a:ln>
        </p:spPr>
      </p:cxnSp>
      <p:sp>
        <p:nvSpPr>
          <p:cNvPr id="6" name="TextBox 6"/>
          <p:cNvSpPr txBox="1"/>
          <p:nvPr/>
        </p:nvSpPr>
        <p:spPr>
          <a:xfrm>
            <a:off x="4505002" y="5434013"/>
            <a:ext cx="2594621" cy="230832"/>
          </a:xfrm>
          <a:prstGeom prst="rect">
            <a:avLst/>
          </a:prstGeom>
          <a:noFill/>
        </p:spPr>
        <p:txBody>
          <a:bodyPr wrap="none" lIns="0">
            <a:spAutoFit/>
          </a:bodyPr>
          <a:lstStyle/>
          <a:p>
            <a:pPr algn="ctr">
              <a:defRPr/>
            </a:pPr>
            <a:r>
              <a:rPr lang="en-US" sz="900" dirty="0">
                <a:solidFill>
                  <a:srgbClr val="000000"/>
                </a:solidFill>
              </a:rPr>
              <a:t>Copyright © 2013 </a:t>
            </a:r>
            <a:r>
              <a:rPr lang="en-US" sz="900" dirty="0" smtClean="0">
                <a:solidFill>
                  <a:srgbClr val="000000"/>
                </a:solidFill>
              </a:rPr>
              <a:t>Accenture. </a:t>
            </a:r>
            <a:r>
              <a:rPr lang="en-US" sz="900" dirty="0">
                <a:solidFill>
                  <a:srgbClr val="000000"/>
                </a:solidFill>
              </a:rPr>
              <a:t>All rights reserved.</a:t>
            </a:r>
          </a:p>
        </p:txBody>
      </p:sp>
      <p:pic>
        <p:nvPicPr>
          <p:cNvPr id="7" name="Picture 8" descr="Signature_YO.png"/>
          <p:cNvPicPr>
            <a:picLocks noChangeAspect="1"/>
          </p:cNvPicPr>
          <p:nvPr/>
        </p:nvPicPr>
        <p:blipFill>
          <a:blip r:embed="rId2"/>
          <a:srcRect/>
          <a:stretch>
            <a:fillRect/>
          </a:stretch>
        </p:blipFill>
        <p:spPr bwMode="auto">
          <a:xfrm>
            <a:off x="450850" y="5075238"/>
            <a:ext cx="1973263" cy="493712"/>
          </a:xfrm>
          <a:prstGeom prst="rect">
            <a:avLst/>
          </a:prstGeom>
          <a:noFill/>
          <a:ln w="9525">
            <a:noFill/>
            <a:miter lim="800000"/>
            <a:headEnd/>
            <a:tailEnd/>
          </a:ln>
        </p:spPr>
      </p:pic>
      <p:sp>
        <p:nvSpPr>
          <p:cNvPr id="10" name="Title 9"/>
          <p:cNvSpPr>
            <a:spLocks noGrp="1"/>
          </p:cNvSpPr>
          <p:nvPr>
            <p:ph type="title"/>
          </p:nvPr>
        </p:nvSpPr>
        <p:spPr>
          <a:xfrm>
            <a:off x="447675" y="1"/>
            <a:ext cx="8229600" cy="655502"/>
          </a:xfrm>
          <a:prstGeom prst="rect">
            <a:avLst/>
          </a:prstGeom>
        </p:spPr>
        <p:txBody>
          <a:bodyPr/>
          <a:lstStyle>
            <a:lvl1pPr>
              <a:lnSpc>
                <a:spcPts val="2600"/>
              </a:lnSpc>
              <a:defRPr sz="2400" spc="-100" baseline="0">
                <a:solidFill>
                  <a:schemeClr val="tx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48056" y="803189"/>
            <a:ext cx="8229600" cy="3754638"/>
          </a:xfrm>
          <a:prstGeom prst="rect">
            <a:avLst/>
          </a:prstGeom>
        </p:spPr>
        <p:txBody>
          <a:bodyPr/>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12"/>
          </p:nvPr>
        </p:nvSpPr>
        <p:spPr>
          <a:xfrm>
            <a:off x="8264525" y="5434013"/>
            <a:ext cx="536575" cy="212725"/>
          </a:xfrm>
          <a:prstGeom prst="rect">
            <a:avLst/>
          </a:prstGeom>
        </p:spPr>
        <p:txBody>
          <a:bodyPr/>
          <a:lstStyle>
            <a:lvl1pPr fontAlgn="auto">
              <a:spcBef>
                <a:spcPts val="0"/>
              </a:spcBef>
              <a:spcAft>
                <a:spcPts val="0"/>
              </a:spcAft>
              <a:defRPr sz="1000">
                <a:solidFill>
                  <a:prstClr val="black"/>
                </a:solidFill>
                <a:latin typeface="+mn-lt"/>
                <a:cs typeface="+mn-cs"/>
              </a:defRPr>
            </a:lvl1pPr>
          </a:lstStyle>
          <a:p>
            <a:pPr>
              <a:defRPr/>
            </a:pPr>
            <a:fld id="{4D9FB325-0F8B-4B6D-9F67-9BDCF0EBE510}" type="slidenum">
              <a:rPr lang="en-US"/>
              <a:pPr>
                <a:defRPr/>
              </a:pPr>
              <a:t>‹#›</a:t>
            </a:fld>
            <a:endParaRPr lang="en-US" dirty="0"/>
          </a:p>
        </p:txBody>
      </p:sp>
    </p:spTree>
    <p:extLst>
      <p:ext uri="{BB962C8B-B14F-4D97-AF65-F5344CB8AC3E}">
        <p14:creationId xmlns:p14="http://schemas.microsoft.com/office/powerpoint/2010/main" val="8309970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Slide ">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 Divider Slide Headline</a:t>
            </a:r>
          </a:p>
        </p:txBody>
      </p:sp>
    </p:spTree>
    <p:extLst>
      <p:ext uri="{BB962C8B-B14F-4D97-AF65-F5344CB8AC3E}">
        <p14:creationId xmlns:p14="http://schemas.microsoft.com/office/powerpoint/2010/main" val="334754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600"/>
              </a:spcBef>
              <a:spcAft>
                <a:spcPts val="600"/>
              </a:spcAft>
              <a:buFont typeface="Wingdings" panose="05000000000000000000" pitchFamily="2" charset="2"/>
              <a:buNone/>
              <a:defRPr sz="2400" b="1">
                <a:solidFill>
                  <a:schemeClr val="accent4"/>
                </a:solidFill>
              </a:defRPr>
            </a:lvl1pPr>
            <a:lvl2pPr marL="231775" indent="-231775">
              <a:spcBef>
                <a:spcPts val="600"/>
              </a:spcBef>
              <a:spcAft>
                <a:spcPts val="600"/>
              </a:spcAft>
              <a:buFont typeface="Wingdings" panose="05000000000000000000" pitchFamily="2" charset="2"/>
              <a:buChar char="Ø"/>
              <a:defRPr/>
            </a:lvl2pPr>
            <a:lvl3pPr marL="568325" indent="-342900">
              <a:spcBef>
                <a:spcPts val="600"/>
              </a:spcBef>
              <a:spcAft>
                <a:spcPts val="600"/>
              </a:spcAft>
              <a:buFont typeface="Wingdings" panose="05000000000000000000" pitchFamily="2" charset="2"/>
              <a:buChar char="ü"/>
              <a:defRPr/>
            </a:lvl3pPr>
            <a:lvl4pPr marL="749300" indent="-285750">
              <a:spcBef>
                <a:spcPts val="600"/>
              </a:spcBef>
              <a:spcAft>
                <a:spcPts val="600"/>
              </a:spcAft>
              <a:buFont typeface="Arial" panose="020B0604020202020204" pitchFamily="34" charset="0"/>
              <a:buChar char="•"/>
              <a:defRPr/>
            </a:lvl4pPr>
            <a:lvl5pPr marL="914400" indent="-225425">
              <a:spcBef>
                <a:spcPts val="600"/>
              </a:spcBef>
              <a:spcAft>
                <a:spcPts val="600"/>
              </a:spcAft>
              <a:buFont typeface="Courier New" panose="02070309020205020404" pitchFamily="49" charset="0"/>
              <a:buChar char="o"/>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8" name="Straight Connector 7"/>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All </a:t>
            </a:r>
            <a:r>
              <a:rPr lang="en-US" sz="900" dirty="0">
                <a:solidFill>
                  <a:srgbClr val="858789"/>
                </a:solidFill>
                <a:latin typeface="Arial" pitchFamily="34" charset="0"/>
                <a:cs typeface="Arial" pitchFamily="34" charset="0"/>
              </a:rPr>
              <a:t>rights reserved.</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vmlDrawing" Target="../drawings/vmlDrawing1.v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image" Target="../media/image6.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2"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1527634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ongodb.org/manual/core/journaling/"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docs.mongodb.org/v3.0/replic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31520" y="90321"/>
            <a:ext cx="7537269" cy="5661530"/>
          </a:xfrm>
          <a:prstGeom prst="rect">
            <a:avLst/>
          </a:prstGeom>
        </p:spPr>
      </p:pic>
    </p:spTree>
    <p:extLst>
      <p:ext uri="{BB962C8B-B14F-4D97-AF65-F5344CB8AC3E}">
        <p14:creationId xmlns:p14="http://schemas.microsoft.com/office/powerpoint/2010/main" val="3932404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92500" lnSpcReduction="10000"/>
          </a:bodyPr>
          <a:lstStyle/>
          <a:p>
            <a:r>
              <a:rPr lang="en-US" dirty="0" smtClean="0"/>
              <a:t>Short for hu</a:t>
            </a:r>
            <a:r>
              <a:rPr lang="en-US" b="1" dirty="0" smtClean="0"/>
              <a:t>mongo</a:t>
            </a:r>
            <a:r>
              <a:rPr lang="en-US" dirty="0" smtClean="0"/>
              <a:t>us</a:t>
            </a:r>
          </a:p>
          <a:p>
            <a:r>
              <a:rPr lang="en-US" dirty="0" smtClean="0"/>
              <a:t>Open source with development lead by 10Gen</a:t>
            </a:r>
          </a:p>
          <a:p>
            <a:pPr lvl="1"/>
            <a:r>
              <a:rPr lang="en-US" dirty="0" smtClean="0"/>
              <a:t>First public release in 2009</a:t>
            </a:r>
          </a:p>
          <a:p>
            <a:r>
              <a:rPr lang="en-US" dirty="0" smtClean="0"/>
              <a:t>Document based</a:t>
            </a:r>
          </a:p>
          <a:p>
            <a:pPr lvl="1"/>
            <a:r>
              <a:rPr lang="en-US" dirty="0" smtClean="0"/>
              <a:t>Documents contain the actual data, which is stored as binary JSON objects of a fixed maximum size</a:t>
            </a:r>
          </a:p>
          <a:p>
            <a:r>
              <a:rPr lang="en-US" dirty="0" smtClean="0"/>
              <a:t>Schema-less</a:t>
            </a:r>
          </a:p>
          <a:p>
            <a:r>
              <a:rPr lang="en-US" dirty="0" smtClean="0"/>
              <a:t>Highly scalable</a:t>
            </a:r>
          </a:p>
          <a:p>
            <a:pPr lvl="1"/>
            <a:r>
              <a:rPr lang="en-US" dirty="0" smtClean="0"/>
              <a:t>Data is </a:t>
            </a:r>
            <a:r>
              <a:rPr lang="en-US" dirty="0" err="1" smtClean="0"/>
              <a:t>sharded</a:t>
            </a:r>
            <a:r>
              <a:rPr lang="en-US" dirty="0" smtClean="0"/>
              <a:t>, not automatically replicated so it requires less infrastructure to scale</a:t>
            </a:r>
          </a:p>
        </p:txBody>
      </p:sp>
      <p:sp>
        <p:nvSpPr>
          <p:cNvPr id="3" name="Title 2"/>
          <p:cNvSpPr>
            <a:spLocks noGrp="1"/>
          </p:cNvSpPr>
          <p:nvPr>
            <p:ph type="title"/>
          </p:nvPr>
        </p:nvSpPr>
        <p:spPr/>
        <p:txBody>
          <a:bodyPr/>
          <a:lstStyle/>
          <a:p>
            <a:r>
              <a:rPr lang="en-US" dirty="0" err="1" smtClean="0"/>
              <a:t>MongoDB</a:t>
            </a:r>
            <a:r>
              <a:rPr lang="en-US" dirty="0" smtClean="0"/>
              <a:t> Overview</a:t>
            </a:r>
            <a:endParaRPr lang="en-US" dirty="0"/>
          </a:p>
        </p:txBody>
      </p:sp>
    </p:spTree>
    <p:extLst>
      <p:ext uri="{BB962C8B-B14F-4D97-AF65-F5344CB8AC3E}">
        <p14:creationId xmlns:p14="http://schemas.microsoft.com/office/powerpoint/2010/main" val="1305322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smtClean="0"/>
              <a:t>A MongoDB instance is made up of a number of databases</a:t>
            </a:r>
          </a:p>
          <a:p>
            <a:pPr lvl="1"/>
            <a:r>
              <a:rPr lang="en-US" dirty="0" smtClean="0"/>
              <a:t>These contain a number of collections</a:t>
            </a:r>
          </a:p>
          <a:p>
            <a:pPr lvl="1"/>
            <a:r>
              <a:rPr lang="en-US" dirty="0" smtClean="0"/>
              <a:t>Collections can be nested for </a:t>
            </a:r>
            <a:r>
              <a:rPr lang="en-US" dirty="0" err="1" smtClean="0"/>
              <a:t>heirarchy</a:t>
            </a:r>
            <a:endParaRPr lang="en-US" dirty="0"/>
          </a:p>
          <a:p>
            <a:pPr lvl="1"/>
            <a:r>
              <a:rPr lang="en-US" dirty="0" smtClean="0"/>
              <a:t>Comparative to MySQL databases and tables</a:t>
            </a:r>
          </a:p>
          <a:p>
            <a:r>
              <a:rPr lang="en-US" dirty="0" err="1" smtClean="0"/>
              <a:t>GridFS</a:t>
            </a:r>
            <a:r>
              <a:rPr lang="en-US" dirty="0" smtClean="0"/>
              <a:t> support </a:t>
            </a:r>
            <a:endParaRPr lang="en-US" dirty="0"/>
          </a:p>
          <a:p>
            <a:pPr lvl="1"/>
            <a:r>
              <a:rPr lang="en-US" dirty="0" smtClean="0"/>
              <a:t>Distributed file storage for larger files over the 4MB standard limit</a:t>
            </a:r>
          </a:p>
          <a:p>
            <a:pPr lvl="1"/>
            <a:r>
              <a:rPr lang="en-US" dirty="0" err="1" smtClean="0"/>
              <a:t>GridFS</a:t>
            </a:r>
            <a:r>
              <a:rPr lang="en-US" dirty="0" smtClean="0"/>
              <a:t> splits large files into smaller chunks before the files are stored into the collection</a:t>
            </a:r>
          </a:p>
          <a:p>
            <a:pPr lvl="1"/>
            <a:endParaRPr lang="en-US" dirty="0" smtClean="0"/>
          </a:p>
        </p:txBody>
      </p:sp>
      <p:sp>
        <p:nvSpPr>
          <p:cNvPr id="3" name="Title 2"/>
          <p:cNvSpPr>
            <a:spLocks noGrp="1"/>
          </p:cNvSpPr>
          <p:nvPr>
            <p:ph type="title"/>
          </p:nvPr>
        </p:nvSpPr>
        <p:spPr/>
        <p:txBody>
          <a:bodyPr/>
          <a:lstStyle/>
          <a:p>
            <a:r>
              <a:rPr lang="en-US" dirty="0"/>
              <a:t>MongoDB </a:t>
            </a:r>
            <a:r>
              <a:rPr lang="en-US" dirty="0" smtClean="0"/>
              <a:t>Overview Cont.</a:t>
            </a:r>
            <a:endParaRPr lang="en-US" dirty="0"/>
          </a:p>
        </p:txBody>
      </p:sp>
    </p:spTree>
    <p:extLst>
      <p:ext uri="{BB962C8B-B14F-4D97-AF65-F5344CB8AC3E}">
        <p14:creationId xmlns:p14="http://schemas.microsoft.com/office/powerpoint/2010/main" val="2628318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70000" lnSpcReduction="20000"/>
          </a:bodyPr>
          <a:lstStyle/>
          <a:p>
            <a:r>
              <a:rPr lang="en-US" sz="2900" b="1" dirty="0"/>
              <a:t>Databases :</a:t>
            </a:r>
            <a:r>
              <a:rPr lang="en-US" sz="2900" dirty="0"/>
              <a:t> </a:t>
            </a:r>
            <a:r>
              <a:rPr lang="en-US" sz="2900" dirty="0" smtClean="0"/>
              <a:t>JSON-like </a:t>
            </a:r>
            <a:r>
              <a:rPr lang="en-US" sz="2900" dirty="0"/>
              <a:t>objects </a:t>
            </a:r>
            <a:r>
              <a:rPr lang="en-US" sz="2900" dirty="0" smtClean="0"/>
              <a:t>comprising </a:t>
            </a:r>
            <a:r>
              <a:rPr lang="en-US" sz="2900" dirty="0"/>
              <a:t>the data </a:t>
            </a:r>
            <a:r>
              <a:rPr lang="en-US" sz="2900" dirty="0" smtClean="0"/>
              <a:t>model and the data. </a:t>
            </a:r>
          </a:p>
          <a:p>
            <a:pPr lvl="1"/>
            <a:r>
              <a:rPr lang="en-US" sz="2600" dirty="0" smtClean="0"/>
              <a:t>MongoDB </a:t>
            </a:r>
            <a:r>
              <a:rPr lang="en-US" sz="2600" dirty="0"/>
              <a:t>does not support </a:t>
            </a:r>
            <a:r>
              <a:rPr lang="en-US" sz="2600" dirty="0" smtClean="0"/>
              <a:t>joins</a:t>
            </a:r>
          </a:p>
          <a:p>
            <a:pPr lvl="1"/>
            <a:r>
              <a:rPr lang="en-US" sz="2600" dirty="0" smtClean="0"/>
              <a:t>Secondary indexing improves query performance</a:t>
            </a:r>
          </a:p>
          <a:p>
            <a:pPr lvl="1"/>
            <a:r>
              <a:rPr lang="en-US" sz="2600" dirty="0" smtClean="0"/>
              <a:t>Users fetch data in a query language</a:t>
            </a:r>
          </a:p>
          <a:p>
            <a:pPr lvl="1"/>
            <a:r>
              <a:rPr lang="en-US" sz="2600" dirty="0" smtClean="0"/>
              <a:t>Writes are atomic (unique) per document, reads are fully consistent</a:t>
            </a:r>
          </a:p>
          <a:p>
            <a:r>
              <a:rPr lang="en-US" sz="2900" b="1" dirty="0"/>
              <a:t>Schemas :</a:t>
            </a:r>
            <a:r>
              <a:rPr lang="en-US" sz="2900" dirty="0"/>
              <a:t> </a:t>
            </a:r>
            <a:r>
              <a:rPr lang="en-US" sz="2900" dirty="0" smtClean="0"/>
              <a:t>The structure of the data</a:t>
            </a:r>
          </a:p>
          <a:p>
            <a:pPr lvl="1"/>
            <a:r>
              <a:rPr lang="en-US" sz="2600" dirty="0" smtClean="0"/>
              <a:t>Schemas are dynamic</a:t>
            </a:r>
          </a:p>
          <a:p>
            <a:pPr lvl="1"/>
            <a:r>
              <a:rPr lang="en-US" sz="2600" dirty="0" smtClean="0"/>
              <a:t>Collections can be created without pre-defining a structure for the schemas</a:t>
            </a:r>
          </a:p>
          <a:p>
            <a:r>
              <a:rPr lang="en-US" sz="2900" b="1" dirty="0" smtClean="0"/>
              <a:t>Collections :</a:t>
            </a:r>
            <a:r>
              <a:rPr lang="en-US" sz="2900" dirty="0"/>
              <a:t> </a:t>
            </a:r>
            <a:r>
              <a:rPr lang="en-US" sz="2900" dirty="0" smtClean="0"/>
              <a:t>Similar to a table in a relational database</a:t>
            </a:r>
          </a:p>
          <a:p>
            <a:pPr lvl="1"/>
            <a:r>
              <a:rPr lang="en-US" sz="2600" dirty="0" smtClean="0"/>
              <a:t>Collections hold one or more documents</a:t>
            </a:r>
          </a:p>
          <a:p>
            <a:pPr lvl="1"/>
            <a:r>
              <a:rPr lang="en-US" sz="2600" dirty="0" smtClean="0"/>
              <a:t>Documents correspond to a row of data in a relational model</a:t>
            </a:r>
          </a:p>
          <a:p>
            <a:pPr lvl="1"/>
            <a:r>
              <a:rPr lang="en-US" sz="2600" dirty="0" smtClean="0"/>
              <a:t>Documents have field names, which correspond to a column in a relational model</a:t>
            </a:r>
            <a:endParaRPr lang="en-US" sz="2600" dirty="0"/>
          </a:p>
          <a:p>
            <a:pPr marL="0" indent="0">
              <a:buNone/>
            </a:pPr>
            <a:endParaRPr lang="en-US" dirty="0"/>
          </a:p>
        </p:txBody>
      </p:sp>
      <p:sp>
        <p:nvSpPr>
          <p:cNvPr id="3" name="Title 2"/>
          <p:cNvSpPr>
            <a:spLocks noGrp="1"/>
          </p:cNvSpPr>
          <p:nvPr>
            <p:ph type="title"/>
          </p:nvPr>
        </p:nvSpPr>
        <p:spPr/>
        <p:txBody>
          <a:bodyPr/>
          <a:lstStyle/>
          <a:p>
            <a:r>
              <a:rPr lang="en-US" dirty="0"/>
              <a:t>MongoDB </a:t>
            </a:r>
            <a:r>
              <a:rPr lang="en-US" dirty="0" smtClean="0"/>
              <a:t>Key Terminology</a:t>
            </a:r>
            <a:endParaRPr lang="en-US" dirty="0"/>
          </a:p>
        </p:txBody>
      </p:sp>
    </p:spTree>
    <p:extLst>
      <p:ext uri="{BB962C8B-B14F-4D97-AF65-F5344CB8AC3E}">
        <p14:creationId xmlns:p14="http://schemas.microsoft.com/office/powerpoint/2010/main" val="1843561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r>
              <a:rPr lang="en-US" b="1" dirty="0" smtClean="0"/>
              <a:t>Chunk</a:t>
            </a:r>
            <a:r>
              <a:rPr lang="en-US" dirty="0"/>
              <a:t>:  An initially empty </a:t>
            </a:r>
            <a:r>
              <a:rPr lang="en-US" dirty="0" err="1" smtClean="0"/>
              <a:t>keyspace</a:t>
            </a:r>
            <a:r>
              <a:rPr lang="en-US" dirty="0" smtClean="0"/>
              <a:t> that gets populated with data </a:t>
            </a:r>
            <a:r>
              <a:rPr lang="en-US" dirty="0"/>
              <a:t>(64MB limit by default</a:t>
            </a:r>
            <a:r>
              <a:rPr lang="en-US" dirty="0" smtClean="0"/>
              <a:t>)</a:t>
            </a:r>
          </a:p>
          <a:p>
            <a:r>
              <a:rPr lang="en-US" b="1" dirty="0"/>
              <a:t>Shard</a:t>
            </a:r>
            <a:r>
              <a:rPr lang="en-US" dirty="0"/>
              <a:t>:  A logical partition of data hosted on one or more </a:t>
            </a:r>
            <a:r>
              <a:rPr lang="en-US" dirty="0" smtClean="0"/>
              <a:t>Mongo databases</a:t>
            </a:r>
          </a:p>
          <a:p>
            <a:r>
              <a:rPr lang="en-US" b="1" dirty="0"/>
              <a:t>Replica set</a:t>
            </a:r>
            <a:r>
              <a:rPr lang="en-US" dirty="0"/>
              <a:t>:  A physical set of </a:t>
            </a:r>
            <a:r>
              <a:rPr lang="en-US" dirty="0" err="1"/>
              <a:t>mongod</a:t>
            </a:r>
            <a:r>
              <a:rPr lang="en-US" dirty="0"/>
              <a:t> servers that maintain replication of one </a:t>
            </a:r>
            <a:r>
              <a:rPr lang="en-US" dirty="0" smtClean="0"/>
              <a:t>shard</a:t>
            </a:r>
            <a:endParaRPr lang="en-US" dirty="0"/>
          </a:p>
          <a:p>
            <a:r>
              <a:rPr lang="en-US" b="1" dirty="0" err="1" smtClean="0"/>
              <a:t>mongod</a:t>
            </a:r>
            <a:r>
              <a:rPr lang="en-US" dirty="0"/>
              <a:t>:  </a:t>
            </a:r>
            <a:r>
              <a:rPr lang="en-US" dirty="0" smtClean="0"/>
              <a:t>Mongo command for database</a:t>
            </a:r>
            <a:endParaRPr lang="en-US" dirty="0"/>
          </a:p>
          <a:p>
            <a:r>
              <a:rPr lang="en-US" b="1" dirty="0"/>
              <a:t>mongos</a:t>
            </a:r>
            <a:r>
              <a:rPr lang="en-US" dirty="0"/>
              <a:t>:  </a:t>
            </a:r>
            <a:r>
              <a:rPr lang="en-US" dirty="0" smtClean="0"/>
              <a:t>Mongo command for a shard router</a:t>
            </a:r>
            <a:endParaRPr lang="en-US" dirty="0"/>
          </a:p>
          <a:p>
            <a:r>
              <a:rPr lang="en-US" b="1" dirty="0" err="1" smtClean="0"/>
              <a:t>mongoc</a:t>
            </a:r>
            <a:r>
              <a:rPr lang="en-US" dirty="0"/>
              <a:t>:  </a:t>
            </a:r>
            <a:r>
              <a:rPr lang="en-US" dirty="0" smtClean="0"/>
              <a:t>Mongo command for the configuration </a:t>
            </a:r>
            <a:r>
              <a:rPr lang="en-US" dirty="0"/>
              <a:t>server which keeps track of where each chunk </a:t>
            </a:r>
            <a:r>
              <a:rPr lang="en-US" dirty="0" smtClean="0"/>
              <a:t>is in the key range</a:t>
            </a:r>
            <a:endParaRPr lang="en-US" dirty="0"/>
          </a:p>
          <a:p>
            <a:endParaRPr lang="en-US" dirty="0"/>
          </a:p>
        </p:txBody>
      </p:sp>
      <p:sp>
        <p:nvSpPr>
          <p:cNvPr id="3" name="Title 2"/>
          <p:cNvSpPr>
            <a:spLocks noGrp="1"/>
          </p:cNvSpPr>
          <p:nvPr>
            <p:ph type="title"/>
          </p:nvPr>
        </p:nvSpPr>
        <p:spPr/>
        <p:txBody>
          <a:bodyPr/>
          <a:lstStyle/>
          <a:p>
            <a:r>
              <a:rPr lang="en-US" dirty="0" smtClean="0"/>
              <a:t>MongoDB Key Terminology Cont’d.</a:t>
            </a:r>
            <a:endParaRPr lang="en-US" dirty="0"/>
          </a:p>
        </p:txBody>
      </p:sp>
    </p:spTree>
    <p:extLst>
      <p:ext uri="{BB962C8B-B14F-4D97-AF65-F5344CB8AC3E}">
        <p14:creationId xmlns:p14="http://schemas.microsoft.com/office/powerpoint/2010/main" val="2081415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MongoDB Logical Architecture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024" y="1094591"/>
            <a:ext cx="6615953" cy="3338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extBox 1"/>
          <p:cNvSpPr txBox="1"/>
          <p:nvPr/>
        </p:nvSpPr>
        <p:spPr>
          <a:xfrm>
            <a:off x="461035" y="4625788"/>
            <a:ext cx="8205261" cy="646331"/>
          </a:xfrm>
          <a:prstGeom prst="rect">
            <a:avLst/>
          </a:prstGeom>
          <a:noFill/>
        </p:spPr>
        <p:txBody>
          <a:bodyPr wrap="square" rtlCol="0">
            <a:spAutoFit/>
          </a:bodyPr>
          <a:lstStyle/>
          <a:p>
            <a:pPr algn="ctr"/>
            <a:r>
              <a:rPr lang="en-US" i="1" dirty="0" smtClean="0"/>
              <a:t>Client applications communicate  with the mongos shard and </a:t>
            </a:r>
            <a:r>
              <a:rPr lang="en-US" i="1" dirty="0" err="1" smtClean="0"/>
              <a:t>mongoc</a:t>
            </a:r>
            <a:r>
              <a:rPr lang="en-US" i="1" dirty="0" smtClean="0"/>
              <a:t> </a:t>
            </a:r>
            <a:r>
              <a:rPr lang="en-US" i="1" dirty="0" err="1" smtClean="0"/>
              <a:t>config</a:t>
            </a:r>
            <a:r>
              <a:rPr lang="en-US" i="1" dirty="0" smtClean="0"/>
              <a:t> servers to determine where the data is stored</a:t>
            </a:r>
            <a:endParaRPr lang="en-US" i="1" dirty="0"/>
          </a:p>
        </p:txBody>
      </p:sp>
    </p:spTree>
    <p:extLst>
      <p:ext uri="{BB962C8B-B14F-4D97-AF65-F5344CB8AC3E}">
        <p14:creationId xmlns:p14="http://schemas.microsoft.com/office/powerpoint/2010/main" val="1033234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2864514"/>
            <a:ext cx="8205261" cy="680813"/>
          </a:xfrm>
        </p:spPr>
        <p:txBody>
          <a:bodyPr/>
          <a:lstStyle/>
          <a:p>
            <a:pPr algn="ctr"/>
            <a:r>
              <a:rPr lang="en-US" dirty="0" smtClean="0"/>
              <a:t>MongoDB Data Model</a:t>
            </a:r>
            <a:endParaRPr lang="en-US" dirty="0"/>
          </a:p>
        </p:txBody>
      </p:sp>
    </p:spTree>
    <p:extLst>
      <p:ext uri="{BB962C8B-B14F-4D97-AF65-F5344CB8AC3E}">
        <p14:creationId xmlns:p14="http://schemas.microsoft.com/office/powerpoint/2010/main" val="328042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45029"/>
            <a:ext cx="8228012" cy="4333105"/>
          </a:xfrm>
        </p:spPr>
        <p:txBody>
          <a:bodyPr>
            <a:normAutofit fontScale="92500" lnSpcReduction="20000"/>
          </a:bodyPr>
          <a:lstStyle/>
          <a:p>
            <a:r>
              <a:rPr lang="en-US" dirty="0" smtClean="0"/>
              <a:t>MongoDB stores data in unstructured collections</a:t>
            </a:r>
          </a:p>
          <a:p>
            <a:pPr lvl="1"/>
            <a:r>
              <a:rPr lang="en-US" dirty="0" smtClean="0"/>
              <a:t>Documents within a single collection generally share a similar structure</a:t>
            </a:r>
          </a:p>
          <a:p>
            <a:r>
              <a:rPr lang="en-US" dirty="0" smtClean="0"/>
              <a:t>Indices can be added to objects in a collection to improve i/o throughput</a:t>
            </a:r>
          </a:p>
          <a:p>
            <a:r>
              <a:rPr lang="en-US" i="1" dirty="0" smtClean="0"/>
              <a:t>No single operation can affect more than one document or collection</a:t>
            </a:r>
          </a:p>
          <a:p>
            <a:r>
              <a:rPr lang="en-US" dirty="0" smtClean="0"/>
              <a:t>Two methods to represent relationships in Mongo:</a:t>
            </a:r>
          </a:p>
          <a:p>
            <a:pPr lvl="1"/>
            <a:r>
              <a:rPr lang="en-US" dirty="0" smtClean="0"/>
              <a:t>References: relationships between data that link information from one document to another</a:t>
            </a:r>
          </a:p>
          <a:p>
            <a:pPr lvl="1"/>
            <a:r>
              <a:rPr lang="en-US" dirty="0" smtClean="0"/>
              <a:t>Embedded data: relationships between data within a single document</a:t>
            </a:r>
            <a:endParaRPr lang="en-US" dirty="0"/>
          </a:p>
        </p:txBody>
      </p:sp>
      <p:sp>
        <p:nvSpPr>
          <p:cNvPr id="3" name="Title 2"/>
          <p:cNvSpPr>
            <a:spLocks noGrp="1"/>
          </p:cNvSpPr>
          <p:nvPr>
            <p:ph type="title"/>
          </p:nvPr>
        </p:nvSpPr>
        <p:spPr/>
        <p:txBody>
          <a:bodyPr/>
          <a:lstStyle/>
          <a:p>
            <a:r>
              <a:rPr lang="en-US" dirty="0" smtClean="0"/>
              <a:t>Data Model Overview</a:t>
            </a:r>
            <a:endParaRPr lang="en-US" dirty="0"/>
          </a:p>
        </p:txBody>
      </p:sp>
    </p:spTree>
    <p:extLst>
      <p:ext uri="{BB962C8B-B14F-4D97-AF65-F5344CB8AC3E}">
        <p14:creationId xmlns:p14="http://schemas.microsoft.com/office/powerpoint/2010/main" val="2144163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42787" y="1338671"/>
            <a:ext cx="5901259" cy="4160792"/>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US" dirty="0" smtClean="0"/>
              <a:t>Reference Data Models</a:t>
            </a:r>
            <a:endParaRPr lang="en-US" dirty="0"/>
          </a:p>
        </p:txBody>
      </p:sp>
      <p:sp>
        <p:nvSpPr>
          <p:cNvPr id="5" name="TextBox 4"/>
          <p:cNvSpPr txBox="1"/>
          <p:nvPr/>
        </p:nvSpPr>
        <p:spPr>
          <a:xfrm>
            <a:off x="6413863" y="1338671"/>
            <a:ext cx="2586446"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Can represent complex many-to-many relationships efficiently</a:t>
            </a:r>
          </a:p>
          <a:p>
            <a:pPr marL="285750" indent="-285750">
              <a:buFont typeface="Arial" panose="020B0604020202020204" pitchFamily="34" charset="0"/>
              <a:buChar char="•"/>
            </a:pPr>
            <a:r>
              <a:rPr lang="en-US" dirty="0" smtClean="0"/>
              <a:t>Reduces data duplication</a:t>
            </a:r>
          </a:p>
          <a:p>
            <a:pPr marL="285750" indent="-285750">
              <a:buFont typeface="Arial" panose="020B0604020202020204" pitchFamily="34" charset="0"/>
              <a:buChar char="•"/>
            </a:pPr>
            <a:r>
              <a:rPr lang="en-US" dirty="0" smtClean="0"/>
              <a:t>Can be used to model hierarchical relationships</a:t>
            </a:r>
          </a:p>
          <a:p>
            <a:pPr marL="285750" indent="-285750">
              <a:buFont typeface="Arial" panose="020B0604020202020204" pitchFamily="34" charset="0"/>
              <a:buChar char="•"/>
            </a:pPr>
            <a:r>
              <a:rPr lang="en-US" dirty="0" smtClean="0"/>
              <a:t>Applications querying data must issue several queries to resolve references</a:t>
            </a:r>
            <a:endParaRPr lang="en-US" dirty="0"/>
          </a:p>
        </p:txBody>
      </p:sp>
    </p:spTree>
    <p:extLst>
      <p:ext uri="{BB962C8B-B14F-4D97-AF65-F5344CB8AC3E}">
        <p14:creationId xmlns:p14="http://schemas.microsoft.com/office/powerpoint/2010/main" val="1252505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62221" y="1214027"/>
            <a:ext cx="5350306" cy="4180933"/>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US" dirty="0" smtClean="0"/>
              <a:t>Embedded Data Models</a:t>
            </a:r>
            <a:endParaRPr lang="en-US" dirty="0"/>
          </a:p>
        </p:txBody>
      </p:sp>
      <p:sp>
        <p:nvSpPr>
          <p:cNvPr id="5" name="TextBox 4"/>
          <p:cNvSpPr txBox="1"/>
          <p:nvPr/>
        </p:nvSpPr>
        <p:spPr>
          <a:xfrm>
            <a:off x="5617029" y="1338671"/>
            <a:ext cx="3383280"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Allows a developer to store related pieces of information in the same database record</a:t>
            </a:r>
          </a:p>
          <a:p>
            <a:pPr marL="285750" indent="-285750">
              <a:buFont typeface="Arial" panose="020B0604020202020204" pitchFamily="34" charset="0"/>
              <a:buChar char="•"/>
            </a:pPr>
            <a:r>
              <a:rPr lang="en-US" dirty="0" smtClean="0"/>
              <a:t>Very good for one-to-many relationships (one parent document can have several child sub-documents)</a:t>
            </a:r>
          </a:p>
          <a:p>
            <a:pPr marL="285750" indent="-285750">
              <a:buFont typeface="Arial" panose="020B0604020202020204" pitchFamily="34" charset="0"/>
              <a:buChar char="•"/>
            </a:pPr>
            <a:r>
              <a:rPr lang="en-US" dirty="0" smtClean="0"/>
              <a:t>Better performance for read operations</a:t>
            </a:r>
          </a:p>
          <a:p>
            <a:pPr marL="285750" indent="-285750">
              <a:buFont typeface="Arial" panose="020B0604020202020204" pitchFamily="34" charset="0"/>
              <a:buChar char="•"/>
            </a:pPr>
            <a:r>
              <a:rPr lang="en-US" dirty="0" smtClean="0"/>
              <a:t>Embedding data causes documents to grow – there is a limit to how big a document may grow to be, this limit is configurable but may have performance implications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13201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58091"/>
            <a:ext cx="8228012" cy="4320043"/>
          </a:xfrm>
        </p:spPr>
        <p:txBody>
          <a:bodyPr/>
          <a:lstStyle/>
          <a:p>
            <a:pPr marL="342900" indent="-342900">
              <a:buFont typeface="Arial" panose="020B0604020202020204" pitchFamily="34" charset="0"/>
              <a:buChar char="•"/>
            </a:pPr>
            <a:r>
              <a:rPr lang="en-US" dirty="0" smtClean="0">
                <a:solidFill>
                  <a:schemeClr val="tx1"/>
                </a:solidFill>
              </a:rPr>
              <a:t>Document Size &amp; Growth</a:t>
            </a:r>
          </a:p>
          <a:p>
            <a:pPr marL="342900" indent="-342900">
              <a:buFont typeface="Arial" panose="020B0604020202020204" pitchFamily="34" charset="0"/>
              <a:buChar char="•"/>
            </a:pPr>
            <a:r>
              <a:rPr lang="en-US" dirty="0" smtClean="0">
                <a:solidFill>
                  <a:schemeClr val="tx1"/>
                </a:solidFill>
              </a:rPr>
              <a:t>Atomicity</a:t>
            </a:r>
          </a:p>
          <a:p>
            <a:pPr marL="342900" indent="-342900">
              <a:buFont typeface="Arial" panose="020B0604020202020204" pitchFamily="34" charset="0"/>
              <a:buChar char="•"/>
            </a:pPr>
            <a:r>
              <a:rPr lang="en-US" dirty="0" err="1" smtClean="0">
                <a:solidFill>
                  <a:schemeClr val="tx1"/>
                </a:solidFill>
              </a:rPr>
              <a:t>Sharding</a:t>
            </a: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Indexes</a:t>
            </a:r>
          </a:p>
          <a:p>
            <a:pPr marL="342900" indent="-342900">
              <a:buFont typeface="Arial" panose="020B0604020202020204" pitchFamily="34" charset="0"/>
              <a:buChar char="•"/>
            </a:pPr>
            <a:r>
              <a:rPr lang="en-US" dirty="0" smtClean="0">
                <a:solidFill>
                  <a:schemeClr val="tx1"/>
                </a:solidFill>
              </a:rPr>
              <a:t>Quantity of Collections</a:t>
            </a:r>
          </a:p>
          <a:p>
            <a:pPr marL="342900" indent="-342900">
              <a:buFont typeface="Arial" panose="020B0604020202020204" pitchFamily="34" charset="0"/>
              <a:buChar char="•"/>
            </a:pPr>
            <a:r>
              <a:rPr lang="en-US" dirty="0" smtClean="0">
                <a:solidFill>
                  <a:schemeClr val="tx1"/>
                </a:solidFill>
              </a:rPr>
              <a:t>Data Lifecycle Management</a:t>
            </a:r>
            <a:endParaRPr lang="en-US" dirty="0">
              <a:solidFill>
                <a:schemeClr val="tx1"/>
              </a:solidFill>
            </a:endParaRPr>
          </a:p>
        </p:txBody>
      </p:sp>
      <p:sp>
        <p:nvSpPr>
          <p:cNvPr id="3" name="Title 2"/>
          <p:cNvSpPr>
            <a:spLocks noGrp="1"/>
          </p:cNvSpPr>
          <p:nvPr>
            <p:ph type="title"/>
          </p:nvPr>
        </p:nvSpPr>
        <p:spPr/>
        <p:txBody>
          <a:bodyPr/>
          <a:lstStyle/>
          <a:p>
            <a:r>
              <a:rPr lang="en-US" dirty="0" smtClean="0"/>
              <a:t>Choosing a Data Model – Operational Factors</a:t>
            </a:r>
            <a:endParaRPr lang="en-US" dirty="0"/>
          </a:p>
        </p:txBody>
      </p:sp>
    </p:spTree>
    <p:extLst>
      <p:ext uri="{BB962C8B-B14F-4D97-AF65-F5344CB8AC3E}">
        <p14:creationId xmlns:p14="http://schemas.microsoft.com/office/powerpoint/2010/main" val="2052896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Placeholder 16"/>
          <p:cNvSpPr>
            <a:spLocks noGrp="1"/>
          </p:cNvSpPr>
          <p:nvPr>
            <p:ph type="body" sz="quarter" idx="10"/>
          </p:nvPr>
        </p:nvSpPr>
        <p:spPr>
          <a:xfrm>
            <a:off x="458788" y="4129547"/>
            <a:ext cx="7466012" cy="1348915"/>
          </a:xfrm>
        </p:spPr>
        <p:txBody>
          <a:bodyPr anchor="ctr"/>
          <a:lstStyle/>
          <a:p>
            <a:pPr eaLnBrk="1" hangingPunct="1">
              <a:spcBef>
                <a:spcPct val="0"/>
              </a:spcBef>
              <a:spcAft>
                <a:spcPct val="0"/>
              </a:spcAft>
            </a:pPr>
            <a:r>
              <a:rPr lang="en-CA" dirty="0" smtClean="0">
                <a:latin typeface="Arial" charset="0"/>
                <a:cs typeface="Arial" charset="0"/>
              </a:rPr>
              <a:t>Intro </a:t>
            </a:r>
            <a:r>
              <a:rPr lang="en-CA" smtClean="0">
                <a:latin typeface="Arial" charset="0"/>
                <a:cs typeface="Arial" charset="0"/>
              </a:rPr>
              <a:t>to NoSQL - Module </a:t>
            </a:r>
            <a:r>
              <a:rPr lang="en-CA" dirty="0">
                <a:latin typeface="Arial" charset="0"/>
                <a:cs typeface="Arial" charset="0"/>
              </a:rPr>
              <a:t>3</a:t>
            </a:r>
            <a:endParaRPr lang="en-CA" dirty="0" smtClean="0">
              <a:latin typeface="Arial" charset="0"/>
              <a:cs typeface="Arial" charset="0"/>
            </a:endParaRPr>
          </a:p>
          <a:p>
            <a:pPr eaLnBrk="1" hangingPunct="1">
              <a:spcBef>
                <a:spcPct val="0"/>
              </a:spcBef>
              <a:spcAft>
                <a:spcPct val="0"/>
              </a:spcAft>
            </a:pPr>
            <a:r>
              <a:rPr lang="en-CA" dirty="0" smtClean="0">
                <a:latin typeface="Arial" charset="0"/>
                <a:cs typeface="Arial" charset="0"/>
              </a:rPr>
              <a:t>Document Storage DBs</a:t>
            </a:r>
          </a:p>
        </p:txBody>
      </p:sp>
      <p:sp>
        <p:nvSpPr>
          <p:cNvPr id="3" name="TextBox 2"/>
          <p:cNvSpPr txBox="1"/>
          <p:nvPr/>
        </p:nvSpPr>
        <p:spPr>
          <a:xfrm>
            <a:off x="0" y="905694"/>
            <a:ext cx="9144000" cy="1569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t>PILOT STUDENTS – Oct/Nov 2015 (this applies to you)</a:t>
            </a:r>
          </a:p>
          <a:p>
            <a:r>
              <a:rPr lang="en-US" sz="2400" dirty="0"/>
              <a:t>(1) When you see an instruction to upload something, upload it to your desktop. If faculty needs it, they will ask for it.</a:t>
            </a:r>
          </a:p>
          <a:p>
            <a:r>
              <a:rPr lang="en-US" sz="2400" dirty="0" smtClean="0"/>
              <a:t>(2) Contact </a:t>
            </a:r>
            <a:r>
              <a:rPr lang="en-US" sz="2400" dirty="0"/>
              <a:t>info is in the FAQ for </a:t>
            </a:r>
            <a:r>
              <a:rPr lang="en-US" sz="2400" dirty="0" smtClean="0"/>
              <a:t>any issues</a:t>
            </a:r>
            <a:r>
              <a:rPr lang="en-US" sz="2400"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084217"/>
            <a:ext cx="8228012" cy="4611189"/>
          </a:xfrm>
        </p:spPr>
        <p:txBody>
          <a:bodyPr>
            <a:normAutofit fontScale="92500" lnSpcReduction="10000"/>
          </a:bodyPr>
          <a:lstStyle/>
          <a:p>
            <a:pPr marL="342900" indent="-342900">
              <a:buFont typeface="Arial" panose="020B0604020202020204" pitchFamily="34" charset="0"/>
              <a:buChar char="•"/>
            </a:pPr>
            <a:r>
              <a:rPr lang="en-US" sz="1800" dirty="0" smtClean="0">
                <a:solidFill>
                  <a:schemeClr val="tx1"/>
                </a:solidFill>
              </a:rPr>
              <a:t>If your application needs to query data for exact text matches the</a:t>
            </a:r>
            <a:r>
              <a:rPr lang="en-US" sz="1800" b="0" dirty="0" smtClean="0">
                <a:solidFill>
                  <a:schemeClr val="tx1"/>
                </a:solidFill>
              </a:rPr>
              <a:t> </a:t>
            </a:r>
            <a:r>
              <a:rPr lang="en-US" sz="1800" b="0" dirty="0" smtClean="0">
                <a:solidFill>
                  <a:schemeClr val="tx1"/>
                </a:solidFill>
                <a:latin typeface="Consolas" panose="020B0609020204030204" pitchFamily="49" charset="0"/>
                <a:cs typeface="Consolas" panose="020B0609020204030204" pitchFamily="49" charset="0"/>
              </a:rPr>
              <a:t>$regex</a:t>
            </a:r>
            <a:r>
              <a:rPr lang="en-US" sz="1800" b="0" dirty="0" smtClean="0">
                <a:solidFill>
                  <a:schemeClr val="tx1"/>
                </a:solidFill>
              </a:rPr>
              <a:t> </a:t>
            </a:r>
            <a:r>
              <a:rPr lang="en-US" sz="1800" dirty="0" smtClean="0">
                <a:solidFill>
                  <a:schemeClr val="tx1"/>
                </a:solidFill>
              </a:rPr>
              <a:t>command can be used to do simple regular expression matches</a:t>
            </a:r>
          </a:p>
          <a:p>
            <a:pPr marL="342900" indent="-342900">
              <a:buFont typeface="Arial" panose="020B0604020202020204" pitchFamily="34" charset="0"/>
              <a:buChar char="•"/>
            </a:pPr>
            <a:r>
              <a:rPr lang="en-US" sz="1800" dirty="0" smtClean="0">
                <a:solidFill>
                  <a:schemeClr val="tx1"/>
                </a:solidFill>
              </a:rPr>
              <a:t>This is done by creating an array field in the document and adding the keywords as strings in an array</a:t>
            </a:r>
          </a:p>
          <a:p>
            <a:pPr marL="342900" indent="-342900">
              <a:buFont typeface="Arial" panose="020B0604020202020204" pitchFamily="34" charset="0"/>
              <a:buChar char="•"/>
            </a:pPr>
            <a:endParaRPr lang="en-US" sz="1800" dirty="0">
              <a:solidFill>
                <a:schemeClr val="tx1"/>
              </a:solidFill>
            </a:endParaRPr>
          </a:p>
          <a:p>
            <a:pPr marL="342900" indent="-342900">
              <a:buFont typeface="Arial" panose="020B0604020202020204" pitchFamily="34" charset="0"/>
              <a:buChar char="•"/>
            </a:pPr>
            <a:endParaRPr lang="en-US" sz="1800" dirty="0" smtClean="0">
              <a:solidFill>
                <a:schemeClr val="tx1"/>
              </a:solidFill>
            </a:endParaRPr>
          </a:p>
          <a:p>
            <a:pPr marL="342900" indent="-342900">
              <a:buFont typeface="Arial" panose="020B0604020202020204" pitchFamily="34" charset="0"/>
              <a:buChar char="•"/>
            </a:pPr>
            <a:endParaRPr lang="en-US" sz="1800" dirty="0">
              <a:solidFill>
                <a:schemeClr val="tx1"/>
              </a:solidFill>
            </a:endParaRPr>
          </a:p>
          <a:p>
            <a:pPr marL="342900" indent="-342900">
              <a:buFont typeface="Arial" panose="020B0604020202020204" pitchFamily="34" charset="0"/>
              <a:buChar char="•"/>
            </a:pPr>
            <a:endParaRPr lang="en-US" sz="1800" dirty="0" smtClean="0">
              <a:solidFill>
                <a:schemeClr val="tx1"/>
              </a:solidFill>
            </a:endParaRPr>
          </a:p>
          <a:p>
            <a:pPr marL="342900" indent="-342900">
              <a:buFont typeface="Arial" panose="020B0604020202020204" pitchFamily="34" charset="0"/>
              <a:buChar char="•"/>
            </a:pPr>
            <a:r>
              <a:rPr lang="en-US" sz="1800" dirty="0" smtClean="0">
                <a:solidFill>
                  <a:schemeClr val="tx1"/>
                </a:solidFill>
              </a:rPr>
              <a:t>Create an index on the array that lists your keywords:</a:t>
            </a:r>
          </a:p>
          <a:p>
            <a:pPr marL="574675" lvl="1" indent="-342900">
              <a:buFont typeface="Arial" panose="020B0604020202020204" pitchFamily="34" charset="0"/>
              <a:buChar char="•"/>
            </a:pPr>
            <a:r>
              <a:rPr lang="en-US" sz="1800" dirty="0" err="1" smtClean="0">
                <a:solidFill>
                  <a:schemeClr val="tx1"/>
                </a:solidFill>
                <a:latin typeface="Consolas" panose="020B0609020204030204" pitchFamily="49" charset="0"/>
                <a:cs typeface="Consolas" panose="020B0609020204030204" pitchFamily="49" charset="0"/>
              </a:rPr>
              <a:t>db.volumes.createIndex</a:t>
            </a:r>
            <a:r>
              <a:rPr lang="en-US" sz="1800" dirty="0" smtClean="0">
                <a:solidFill>
                  <a:schemeClr val="tx1"/>
                </a:solidFill>
                <a:latin typeface="Consolas" panose="020B0609020204030204" pitchFamily="49" charset="0"/>
                <a:cs typeface="Consolas" panose="020B0609020204030204" pitchFamily="49" charset="0"/>
              </a:rPr>
              <a:t> ( { topics : 1 } )</a:t>
            </a:r>
          </a:p>
          <a:p>
            <a:pPr marL="342900" indent="-342900">
              <a:buFont typeface="Arial" panose="020B0604020202020204" pitchFamily="34" charset="0"/>
              <a:buChar char="•"/>
            </a:pPr>
            <a:r>
              <a:rPr lang="en-US" sz="1800" dirty="0" smtClean="0">
                <a:solidFill>
                  <a:schemeClr val="tx1"/>
                </a:solidFill>
              </a:rPr>
              <a:t>This multi-key index creates an entry for each keyword in the array. The application then queries based on a keyword;</a:t>
            </a:r>
          </a:p>
          <a:p>
            <a:pPr marL="574675" lvl="1" indent="-342900">
              <a:buFont typeface="Arial" panose="020B0604020202020204" pitchFamily="34" charset="0"/>
              <a:buChar char="•"/>
            </a:pPr>
            <a:r>
              <a:rPr lang="en-US" sz="1800" dirty="0" err="1" smtClean="0">
                <a:solidFill>
                  <a:schemeClr val="tx1"/>
                </a:solidFill>
                <a:latin typeface="Consolas" panose="020B0609020204030204" pitchFamily="49" charset="0"/>
                <a:cs typeface="Consolas" panose="020B0609020204030204" pitchFamily="49" charset="0"/>
              </a:rPr>
              <a:t>db.volumes.findOne</a:t>
            </a:r>
            <a:r>
              <a:rPr lang="en-US" sz="1800" dirty="0" smtClean="0">
                <a:solidFill>
                  <a:schemeClr val="tx1"/>
                </a:solidFill>
                <a:latin typeface="Consolas" panose="020B0609020204030204" pitchFamily="49" charset="0"/>
                <a:cs typeface="Consolas" panose="020B0609020204030204" pitchFamily="49" charset="0"/>
              </a:rPr>
              <a:t> ( { topics : “voyage” }, { title : 1 } )</a:t>
            </a:r>
          </a:p>
        </p:txBody>
      </p:sp>
      <p:sp>
        <p:nvSpPr>
          <p:cNvPr id="3" name="Title 2"/>
          <p:cNvSpPr>
            <a:spLocks noGrp="1"/>
          </p:cNvSpPr>
          <p:nvPr>
            <p:ph type="title"/>
          </p:nvPr>
        </p:nvSpPr>
        <p:spPr/>
        <p:txBody>
          <a:bodyPr/>
          <a:lstStyle/>
          <a:p>
            <a:r>
              <a:rPr lang="en-US" dirty="0" smtClean="0"/>
              <a:t>Example: Data Modeled for Keyword Search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975" y="2184357"/>
            <a:ext cx="4972050" cy="16299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503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2864514"/>
            <a:ext cx="8205261" cy="680813"/>
          </a:xfrm>
        </p:spPr>
        <p:txBody>
          <a:bodyPr/>
          <a:lstStyle/>
          <a:p>
            <a:pPr algn="ctr"/>
            <a:r>
              <a:rPr lang="en-US" dirty="0" smtClean="0"/>
              <a:t>MongoDB Architecture</a:t>
            </a:r>
            <a:endParaRPr lang="en-US" dirty="0"/>
          </a:p>
        </p:txBody>
      </p:sp>
    </p:spTree>
    <p:extLst>
      <p:ext uri="{BB962C8B-B14F-4D97-AF65-F5344CB8AC3E}">
        <p14:creationId xmlns:p14="http://schemas.microsoft.com/office/powerpoint/2010/main" val="497143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lnSpcReduction="10000"/>
          </a:bodyPr>
          <a:lstStyle/>
          <a:p>
            <a:r>
              <a:rPr lang="en-US" dirty="0" smtClean="0"/>
              <a:t>File Storage (</a:t>
            </a:r>
            <a:r>
              <a:rPr lang="en-US" dirty="0" err="1" smtClean="0"/>
              <a:t>GridFS</a:t>
            </a:r>
            <a:r>
              <a:rPr lang="en-US" dirty="0" smtClean="0"/>
              <a:t>)</a:t>
            </a:r>
          </a:p>
          <a:p>
            <a:pPr lvl="1"/>
            <a:r>
              <a:rPr lang="en-US" dirty="0" smtClean="0"/>
              <a:t>Stores large files and file meta-data</a:t>
            </a:r>
          </a:p>
          <a:p>
            <a:r>
              <a:rPr lang="en-US" dirty="0" smtClean="0"/>
              <a:t>Capped Collection (like Ring Buffer)</a:t>
            </a:r>
          </a:p>
          <a:p>
            <a:pPr lvl="1"/>
            <a:r>
              <a:rPr lang="en-US" dirty="0" smtClean="0"/>
              <a:t>Older documents auto-deleted via lifecycle management</a:t>
            </a:r>
          </a:p>
          <a:p>
            <a:r>
              <a:rPr lang="en-US" dirty="0"/>
              <a:t>Geo </a:t>
            </a:r>
            <a:r>
              <a:rPr lang="en-US" dirty="0" smtClean="0"/>
              <a:t>Indexing Capabilities</a:t>
            </a:r>
          </a:p>
          <a:p>
            <a:pPr lvl="1"/>
            <a:r>
              <a:rPr lang="en-US" dirty="0" smtClean="0"/>
              <a:t>Determine how close one data point is to another</a:t>
            </a:r>
          </a:p>
          <a:p>
            <a:r>
              <a:rPr lang="en-US" dirty="0" smtClean="0"/>
              <a:t>Auto </a:t>
            </a:r>
            <a:r>
              <a:rPr lang="en-US" dirty="0" err="1" smtClean="0"/>
              <a:t>sharding</a:t>
            </a:r>
            <a:endParaRPr lang="en-US" dirty="0" smtClean="0"/>
          </a:p>
          <a:p>
            <a:pPr lvl="1"/>
            <a:r>
              <a:rPr lang="en-US" dirty="0" smtClean="0"/>
              <a:t>Data automatically divided upon write</a:t>
            </a:r>
          </a:p>
          <a:p>
            <a:r>
              <a:rPr lang="en-US" dirty="0" smtClean="0"/>
              <a:t>High availability</a:t>
            </a:r>
          </a:p>
        </p:txBody>
      </p:sp>
      <p:sp>
        <p:nvSpPr>
          <p:cNvPr id="3" name="Title 2"/>
          <p:cNvSpPr>
            <a:spLocks noGrp="1"/>
          </p:cNvSpPr>
          <p:nvPr>
            <p:ph type="title"/>
          </p:nvPr>
        </p:nvSpPr>
        <p:spPr/>
        <p:txBody>
          <a:bodyPr/>
          <a:lstStyle/>
          <a:p>
            <a:r>
              <a:rPr lang="en-US" dirty="0" smtClean="0"/>
              <a:t>MongoDB Features</a:t>
            </a:r>
            <a:endParaRPr lang="en-US" dirty="0"/>
          </a:p>
        </p:txBody>
      </p:sp>
    </p:spTree>
    <p:extLst>
      <p:ext uri="{BB962C8B-B14F-4D97-AF65-F5344CB8AC3E}">
        <p14:creationId xmlns:p14="http://schemas.microsoft.com/office/powerpoint/2010/main" val="3540395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85000" lnSpcReduction="20000"/>
          </a:bodyPr>
          <a:lstStyle/>
          <a:p>
            <a:r>
              <a:rPr lang="en-US" dirty="0" smtClean="0"/>
              <a:t>Read scalability and High </a:t>
            </a:r>
            <a:r>
              <a:rPr lang="en-US" dirty="0"/>
              <a:t>A</a:t>
            </a:r>
            <a:r>
              <a:rPr lang="en-US" dirty="0" smtClean="0"/>
              <a:t>vailability (HA)?</a:t>
            </a:r>
          </a:p>
          <a:p>
            <a:pPr marL="225425" lvl="1" indent="0">
              <a:buNone/>
            </a:pPr>
            <a:r>
              <a:rPr lang="en-US" dirty="0" smtClean="0">
                <a:sym typeface="Wingdings" panose="05000000000000000000" pitchFamily="2" charset="2"/>
              </a:rPr>
              <a:t></a:t>
            </a:r>
            <a:r>
              <a:rPr lang="en-US" dirty="0" smtClean="0"/>
              <a:t>Use Replica Sets</a:t>
            </a:r>
          </a:p>
          <a:p>
            <a:r>
              <a:rPr lang="en-US" dirty="0" smtClean="0"/>
              <a:t>Write scalability?</a:t>
            </a:r>
          </a:p>
          <a:p>
            <a:pPr lvl="1">
              <a:buFont typeface="Wingdings" panose="05000000000000000000" pitchFamily="2" charset="2"/>
              <a:buChar char="è"/>
            </a:pPr>
            <a:r>
              <a:rPr lang="en-US" dirty="0" smtClean="0"/>
              <a:t>Use </a:t>
            </a:r>
            <a:r>
              <a:rPr lang="en-US" dirty="0" err="1" smtClean="0"/>
              <a:t>autosharding</a:t>
            </a:r>
            <a:r>
              <a:rPr lang="en-US" dirty="0" smtClean="0"/>
              <a:t> to improve write performance</a:t>
            </a:r>
          </a:p>
          <a:p>
            <a:r>
              <a:rPr lang="en-US" dirty="0" smtClean="0"/>
              <a:t>Durability?</a:t>
            </a:r>
          </a:p>
          <a:p>
            <a:pPr marL="225425" lvl="1" indent="0">
              <a:buNone/>
            </a:pPr>
            <a:r>
              <a:rPr lang="en-US" dirty="0" smtClean="0">
                <a:sym typeface="Wingdings" panose="05000000000000000000" pitchFamily="2" charset="2"/>
              </a:rPr>
              <a:t>Use journaling feature</a:t>
            </a:r>
            <a:endParaRPr lang="en-US" dirty="0" smtClean="0"/>
          </a:p>
          <a:p>
            <a:r>
              <a:rPr lang="en-US" dirty="0" smtClean="0"/>
              <a:t>HA, Read Scalability, and Write Scalability?</a:t>
            </a:r>
          </a:p>
          <a:p>
            <a:pPr lvl="1">
              <a:buFont typeface="Wingdings" panose="05000000000000000000" pitchFamily="2" charset="2"/>
              <a:buChar char="è"/>
            </a:pPr>
            <a:r>
              <a:rPr lang="en-US" dirty="0" smtClean="0"/>
              <a:t>Use Autosharding and Replica Sets</a:t>
            </a:r>
          </a:p>
          <a:p>
            <a:pPr marL="0" indent="0" algn="ctr">
              <a:buNone/>
            </a:pPr>
            <a:r>
              <a:rPr lang="en-US" i="1" dirty="0" err="1" smtClean="0"/>
              <a:t>Autosharding</a:t>
            </a:r>
            <a:r>
              <a:rPr lang="en-US" i="1" dirty="0" smtClean="0"/>
              <a:t> and replica set capabilities can be adjusted and added to meet business needs. Proper capacity planning and monitoring help in determining which features best fit the business and technical requirements.</a:t>
            </a:r>
          </a:p>
        </p:txBody>
      </p:sp>
      <p:sp>
        <p:nvSpPr>
          <p:cNvPr id="3" name="Title 2"/>
          <p:cNvSpPr>
            <a:spLocks noGrp="1"/>
          </p:cNvSpPr>
          <p:nvPr>
            <p:ph type="title"/>
          </p:nvPr>
        </p:nvSpPr>
        <p:spPr/>
        <p:txBody>
          <a:bodyPr/>
          <a:lstStyle/>
          <a:p>
            <a:r>
              <a:rPr lang="en-US" dirty="0" smtClean="0"/>
              <a:t>Matching Requirements to Features</a:t>
            </a:r>
            <a:endParaRPr lang="en-US" dirty="0"/>
          </a:p>
        </p:txBody>
      </p:sp>
    </p:spTree>
    <p:extLst>
      <p:ext uri="{BB962C8B-B14F-4D97-AF65-F5344CB8AC3E}">
        <p14:creationId xmlns:p14="http://schemas.microsoft.com/office/powerpoint/2010/main" val="2461455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47500" lnSpcReduction="20000"/>
          </a:bodyPr>
          <a:lstStyle/>
          <a:p>
            <a:r>
              <a:rPr lang="en-US" sz="3800" dirty="0" smtClean="0"/>
              <a:t>Feature added in 1.8, and is now default for 64 bit OS for MongoDB 2.0</a:t>
            </a:r>
          </a:p>
          <a:p>
            <a:r>
              <a:rPr lang="en-US" sz="3800" dirty="0" smtClean="0"/>
              <a:t>Write operations are stored and executed in memory and in the on-disk journal before presented as readable data files</a:t>
            </a:r>
          </a:p>
          <a:p>
            <a:r>
              <a:rPr lang="en-US" sz="3800" dirty="0" smtClean="0"/>
              <a:t>Writes are atomic, ensuring consistency</a:t>
            </a:r>
          </a:p>
          <a:p>
            <a:r>
              <a:rPr lang="en-US" sz="3800" dirty="0" smtClean="0"/>
              <a:t>When feature is enabled, MongoDB creates a subdirectory that holds journal files</a:t>
            </a:r>
          </a:p>
          <a:p>
            <a:pPr lvl="1"/>
            <a:r>
              <a:rPr lang="en-US" sz="3800" dirty="0" smtClean="0"/>
              <a:t>Journal files are append-only, once all the write operations specified in a journal file are complete the file is deleted</a:t>
            </a:r>
          </a:p>
          <a:p>
            <a:r>
              <a:rPr lang="en-US" sz="3800" dirty="0" smtClean="0"/>
              <a:t>Prior to this feature, replication was used</a:t>
            </a:r>
          </a:p>
          <a:p>
            <a:pPr lvl="1"/>
            <a:r>
              <a:rPr lang="en-US" sz="3800" dirty="0" smtClean="0"/>
              <a:t>MongoDB did not have single server durability, now it does with addition of journaling</a:t>
            </a:r>
          </a:p>
          <a:p>
            <a:r>
              <a:rPr lang="en-US" sz="3800" dirty="0" smtClean="0"/>
              <a:t>More </a:t>
            </a:r>
            <a:r>
              <a:rPr lang="en-US" sz="3800" dirty="0"/>
              <a:t>information available </a:t>
            </a:r>
            <a:r>
              <a:rPr lang="en-US" sz="3800" dirty="0" smtClean="0"/>
              <a:t>here:</a:t>
            </a:r>
          </a:p>
          <a:p>
            <a:pPr lvl="1"/>
            <a:r>
              <a:rPr lang="en-US" sz="3800" dirty="0" smtClean="0">
                <a:hlinkClick r:id="rId2"/>
              </a:rPr>
              <a:t>https</a:t>
            </a:r>
            <a:r>
              <a:rPr lang="en-US" sz="3800" dirty="0">
                <a:hlinkClick r:id="rId2"/>
              </a:rPr>
              <a:t>://docs.mongodb.org/manual/core/journaling</a:t>
            </a:r>
            <a:r>
              <a:rPr lang="en-US" sz="3800" dirty="0" smtClean="0">
                <a:hlinkClick r:id="rId2"/>
              </a:rPr>
              <a:t>/</a:t>
            </a:r>
            <a:endParaRPr lang="en-US" sz="3800"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Journaling</a:t>
            </a:r>
            <a:endParaRPr lang="en-US" dirty="0"/>
          </a:p>
        </p:txBody>
      </p:sp>
    </p:spTree>
    <p:extLst>
      <p:ext uri="{BB962C8B-B14F-4D97-AF65-F5344CB8AC3E}">
        <p14:creationId xmlns:p14="http://schemas.microsoft.com/office/powerpoint/2010/main" val="4286271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244622" y="1196975"/>
            <a:ext cx="4440591" cy="4424891"/>
          </a:xfrm>
        </p:spPr>
        <p:txBody>
          <a:bodyPr>
            <a:normAutofit fontScale="70000" lnSpcReduction="20000"/>
          </a:bodyPr>
          <a:lstStyle/>
          <a:p>
            <a:r>
              <a:rPr lang="en-US" dirty="0" smtClean="0"/>
              <a:t>A replica set is a group of </a:t>
            </a:r>
            <a:r>
              <a:rPr lang="en-US" dirty="0" err="1" smtClean="0"/>
              <a:t>mongod</a:t>
            </a:r>
            <a:r>
              <a:rPr lang="en-US" dirty="0" smtClean="0"/>
              <a:t> processes that hold the same data set to provide high availability and redundancy</a:t>
            </a:r>
          </a:p>
          <a:p>
            <a:r>
              <a:rPr lang="en-US" dirty="0" smtClean="0"/>
              <a:t>Replica sets protect an application from the failure of a single data server or infrastructure service interruption</a:t>
            </a:r>
          </a:p>
          <a:p>
            <a:r>
              <a:rPr lang="en-US" dirty="0" smtClean="0"/>
              <a:t>Replication can also be sued to increase read capacity, as client servers ae able to send read and write operations to separate servers</a:t>
            </a:r>
          </a:p>
          <a:p>
            <a:r>
              <a:rPr lang="en-US" dirty="0" smtClean="0"/>
              <a:t>The primary </a:t>
            </a:r>
            <a:r>
              <a:rPr lang="en-US" dirty="0" err="1" smtClean="0"/>
              <a:t>mongod</a:t>
            </a:r>
            <a:r>
              <a:rPr lang="en-US" dirty="0" smtClean="0"/>
              <a:t> set receives all write operations, while all other </a:t>
            </a:r>
            <a:r>
              <a:rPr lang="en-US" dirty="0" err="1" smtClean="0"/>
              <a:t>mongod</a:t>
            </a:r>
            <a:r>
              <a:rPr lang="en-US" dirty="0" smtClean="0"/>
              <a:t> sets are secondary instances and apply operations from the primary</a:t>
            </a:r>
          </a:p>
          <a:p>
            <a:r>
              <a:rPr lang="en-US" dirty="0" smtClean="0"/>
              <a:t>Secondary instances apply operations from the primary asynchronously to protect in case of a service failure</a:t>
            </a:r>
          </a:p>
        </p:txBody>
      </p:sp>
      <p:sp>
        <p:nvSpPr>
          <p:cNvPr id="3" name="Title 2"/>
          <p:cNvSpPr>
            <a:spLocks noGrp="1"/>
          </p:cNvSpPr>
          <p:nvPr>
            <p:ph type="title"/>
          </p:nvPr>
        </p:nvSpPr>
        <p:spPr/>
        <p:txBody>
          <a:bodyPr/>
          <a:lstStyle/>
          <a:p>
            <a:r>
              <a:rPr lang="en-US" dirty="0" smtClean="0"/>
              <a:t>Replication &amp; Replica Sets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99" y="1828801"/>
            <a:ext cx="3277469" cy="2748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96214" y="4984124"/>
            <a:ext cx="3696237" cy="1077218"/>
          </a:xfrm>
          <a:prstGeom prst="rect">
            <a:avLst/>
          </a:prstGeom>
          <a:noFill/>
        </p:spPr>
        <p:txBody>
          <a:bodyPr wrap="square" rtlCol="0">
            <a:spAutoFit/>
          </a:bodyPr>
          <a:lstStyle/>
          <a:p>
            <a:r>
              <a:rPr lang="en-US" dirty="0" smtClean="0"/>
              <a:t>More information available here:</a:t>
            </a:r>
          </a:p>
          <a:p>
            <a:r>
              <a:rPr lang="en-US" sz="1400" dirty="0">
                <a:hlinkClick r:id="rId4"/>
              </a:rPr>
              <a:t>https://docs.mongodb.org/v3.0/replication</a:t>
            </a:r>
            <a:r>
              <a:rPr lang="en-US" sz="1400" dirty="0" smtClean="0">
                <a:hlinkClick r:id="rId4"/>
              </a:rPr>
              <a:t>/</a:t>
            </a:r>
            <a:endParaRPr lang="en-US" sz="1400" dirty="0" smtClean="0"/>
          </a:p>
          <a:p>
            <a:endParaRPr lang="en-US" sz="1400" dirty="0" smtClean="0"/>
          </a:p>
          <a:p>
            <a:endParaRPr lang="en-US" dirty="0"/>
          </a:p>
        </p:txBody>
      </p:sp>
    </p:spTree>
    <p:extLst>
      <p:ext uri="{BB962C8B-B14F-4D97-AF65-F5344CB8AC3E}">
        <p14:creationId xmlns:p14="http://schemas.microsoft.com/office/powerpoint/2010/main" val="3115272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a:bodyPr>
          <a:lstStyle/>
          <a:p>
            <a:r>
              <a:rPr lang="en-US" dirty="0" smtClean="0"/>
              <a:t>Business Continuity</a:t>
            </a:r>
          </a:p>
          <a:p>
            <a:r>
              <a:rPr lang="en-US" dirty="0" smtClean="0"/>
              <a:t>Data Redundancy</a:t>
            </a:r>
          </a:p>
          <a:p>
            <a:r>
              <a:rPr lang="en-US" dirty="0" smtClean="0"/>
              <a:t>High Availability</a:t>
            </a:r>
          </a:p>
          <a:p>
            <a:r>
              <a:rPr lang="en-US" dirty="0" smtClean="0"/>
              <a:t>Load Sharing (reads)</a:t>
            </a:r>
          </a:p>
          <a:p>
            <a:r>
              <a:rPr lang="en-US" dirty="0" smtClean="0"/>
              <a:t>“Just works / NoOps (low ops)”</a:t>
            </a:r>
          </a:p>
        </p:txBody>
      </p:sp>
      <p:sp>
        <p:nvSpPr>
          <p:cNvPr id="3" name="Title 2"/>
          <p:cNvSpPr>
            <a:spLocks noGrp="1"/>
          </p:cNvSpPr>
          <p:nvPr>
            <p:ph type="title"/>
          </p:nvPr>
        </p:nvSpPr>
        <p:spPr/>
        <p:txBody>
          <a:bodyPr/>
          <a:lstStyle/>
          <a:p>
            <a:r>
              <a:rPr lang="en-US" dirty="0" smtClean="0"/>
              <a:t>Replica Sets Usage</a:t>
            </a:r>
            <a:endParaRPr lang="en-US" dirty="0"/>
          </a:p>
        </p:txBody>
      </p:sp>
    </p:spTree>
    <p:extLst>
      <p:ext uri="{BB962C8B-B14F-4D97-AF65-F5344CB8AC3E}">
        <p14:creationId xmlns:p14="http://schemas.microsoft.com/office/powerpoint/2010/main" val="887228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92500" lnSpcReduction="10000"/>
          </a:bodyPr>
          <a:lstStyle/>
          <a:p>
            <a:r>
              <a:rPr lang="en-US" dirty="0" smtClean="0"/>
              <a:t>Sharding allows MongoDB to scale horizontally</a:t>
            </a:r>
          </a:p>
          <a:p>
            <a:pPr lvl="1"/>
            <a:r>
              <a:rPr lang="en-US" dirty="0" err="1" smtClean="0"/>
              <a:t>Sharding</a:t>
            </a:r>
            <a:r>
              <a:rPr lang="en-US" dirty="0" smtClean="0"/>
              <a:t> is the equivalent of partitioning in columnar storage</a:t>
            </a:r>
          </a:p>
          <a:p>
            <a:r>
              <a:rPr lang="en-US" dirty="0" smtClean="0"/>
              <a:t>MongoDB </a:t>
            </a:r>
            <a:r>
              <a:rPr lang="en-US" dirty="0" err="1" smtClean="0"/>
              <a:t>autoshards</a:t>
            </a:r>
            <a:r>
              <a:rPr lang="en-US" dirty="0" smtClean="0"/>
              <a:t> data as it is written</a:t>
            </a:r>
          </a:p>
          <a:p>
            <a:pPr lvl="1"/>
            <a:r>
              <a:rPr lang="en-US" dirty="0" err="1"/>
              <a:t>Autosharding</a:t>
            </a:r>
            <a:r>
              <a:rPr lang="en-US" dirty="0"/>
              <a:t> increases writes, helps with scale </a:t>
            </a:r>
            <a:r>
              <a:rPr lang="en-US" dirty="0" smtClean="0"/>
              <a:t>out</a:t>
            </a:r>
          </a:p>
          <a:p>
            <a:r>
              <a:rPr lang="en-US" dirty="0" smtClean="0"/>
              <a:t>Data will automatically be load balanced</a:t>
            </a:r>
          </a:p>
          <a:p>
            <a:pPr lvl="1"/>
            <a:r>
              <a:rPr lang="en-US" dirty="0" smtClean="0"/>
              <a:t>As new nodes are added scaling is elastic</a:t>
            </a:r>
          </a:p>
          <a:p>
            <a:r>
              <a:rPr lang="en-US" dirty="0" smtClean="0"/>
              <a:t>Support automatic failover (along with replica sets)</a:t>
            </a:r>
          </a:p>
          <a:p>
            <a:r>
              <a:rPr lang="en-US" dirty="0" smtClean="0"/>
              <a:t>Not always necessary - 90% of deployments don’t need sharding according to Roger </a:t>
            </a:r>
            <a:r>
              <a:rPr lang="en-US" dirty="0" err="1" smtClean="0"/>
              <a:t>Bodamer</a:t>
            </a:r>
            <a:r>
              <a:rPr lang="en-US" dirty="0"/>
              <a:t> </a:t>
            </a:r>
            <a:r>
              <a:rPr lang="en-US" dirty="0" smtClean="0"/>
              <a:t>(10gen Founder/CEO)</a:t>
            </a:r>
          </a:p>
        </p:txBody>
      </p:sp>
      <p:sp>
        <p:nvSpPr>
          <p:cNvPr id="3" name="Title 2"/>
          <p:cNvSpPr>
            <a:spLocks noGrp="1"/>
          </p:cNvSpPr>
          <p:nvPr>
            <p:ph type="title"/>
          </p:nvPr>
        </p:nvSpPr>
        <p:spPr/>
        <p:txBody>
          <a:bodyPr/>
          <a:lstStyle/>
          <a:p>
            <a:r>
              <a:rPr lang="en-US" dirty="0" smtClean="0"/>
              <a:t>Sharding</a:t>
            </a:r>
            <a:endParaRPr lang="en-US" dirty="0"/>
          </a:p>
        </p:txBody>
      </p:sp>
    </p:spTree>
    <p:extLst>
      <p:ext uri="{BB962C8B-B14F-4D97-AF65-F5344CB8AC3E}">
        <p14:creationId xmlns:p14="http://schemas.microsoft.com/office/powerpoint/2010/main" val="22199453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868213" y="1196975"/>
            <a:ext cx="3816999" cy="4181159"/>
          </a:xfrm>
        </p:spPr>
        <p:txBody>
          <a:bodyPr>
            <a:normAutofit fontScale="70000" lnSpcReduction="20000"/>
          </a:bodyPr>
          <a:lstStyle/>
          <a:p>
            <a:r>
              <a:rPr lang="en-US" dirty="0" smtClean="0"/>
              <a:t>Configuration Servers (mongod)</a:t>
            </a:r>
          </a:p>
          <a:p>
            <a:pPr lvl="1"/>
            <a:r>
              <a:rPr lang="en-US" dirty="0" smtClean="0"/>
              <a:t>Hold </a:t>
            </a:r>
            <a:r>
              <a:rPr lang="en-US" dirty="0" err="1" smtClean="0"/>
              <a:t>sharding</a:t>
            </a:r>
            <a:r>
              <a:rPr lang="en-US" dirty="0" smtClean="0"/>
              <a:t> metadata and topology, version controlled </a:t>
            </a:r>
          </a:p>
          <a:p>
            <a:pPr lvl="1"/>
            <a:r>
              <a:rPr lang="en-US" dirty="0" smtClean="0"/>
              <a:t>Acts to </a:t>
            </a:r>
            <a:r>
              <a:rPr lang="en-US" dirty="0" err="1" smtClean="0"/>
              <a:t>ap</a:t>
            </a:r>
            <a:r>
              <a:rPr lang="en-US" dirty="0" smtClean="0"/>
              <a:t> which shard has key for data to be retrieved</a:t>
            </a:r>
          </a:p>
          <a:p>
            <a:pPr lvl="1"/>
            <a:r>
              <a:rPr lang="en-US" dirty="0" smtClean="0"/>
              <a:t>Used by mongos</a:t>
            </a:r>
          </a:p>
          <a:p>
            <a:r>
              <a:rPr lang="en-US" dirty="0" smtClean="0"/>
              <a:t>Similar to a DNS server</a:t>
            </a:r>
          </a:p>
          <a:p>
            <a:r>
              <a:rPr lang="en-US" dirty="0" smtClean="0"/>
              <a:t>Mongos</a:t>
            </a:r>
          </a:p>
          <a:p>
            <a:pPr lvl="1"/>
            <a:r>
              <a:rPr lang="en-US" dirty="0" smtClean="0"/>
              <a:t>Obfuscates process: Shard route clients drivers talk to mongos instead of mongod directly</a:t>
            </a:r>
          </a:p>
          <a:p>
            <a:pPr lvl="1"/>
            <a:r>
              <a:rPr lang="en-US" dirty="0" smtClean="0"/>
              <a:t>Mongos uses Config servers to find shard where key lives</a:t>
            </a:r>
          </a:p>
        </p:txBody>
      </p:sp>
      <p:sp>
        <p:nvSpPr>
          <p:cNvPr id="3" name="Title 2"/>
          <p:cNvSpPr>
            <a:spLocks noGrp="1"/>
          </p:cNvSpPr>
          <p:nvPr>
            <p:ph type="title"/>
          </p:nvPr>
        </p:nvSpPr>
        <p:spPr/>
        <p:txBody>
          <a:bodyPr/>
          <a:lstStyle/>
          <a:p>
            <a:r>
              <a:rPr lang="en-US" dirty="0" err="1" smtClean="0"/>
              <a:t>Sharding</a:t>
            </a:r>
            <a:r>
              <a:rPr lang="en-US" dirty="0" smtClean="0"/>
              <a:t> Architecture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96" y="1442434"/>
            <a:ext cx="4338269" cy="29128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2982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a:bodyPr>
          <a:lstStyle/>
          <a:p>
            <a:r>
              <a:rPr lang="en-US" dirty="0" smtClean="0"/>
              <a:t>Similar to Hadoop, </a:t>
            </a:r>
            <a:r>
              <a:rPr lang="en-US" dirty="0" err="1" smtClean="0"/>
              <a:t>MapReduce</a:t>
            </a:r>
            <a:r>
              <a:rPr lang="en-US" dirty="0" smtClean="0"/>
              <a:t> is</a:t>
            </a:r>
            <a:r>
              <a:rPr lang="en-US" dirty="0"/>
              <a:t> u</a:t>
            </a:r>
            <a:r>
              <a:rPr lang="en-US" dirty="0" smtClean="0"/>
              <a:t>sed for batch processing</a:t>
            </a:r>
          </a:p>
          <a:p>
            <a:r>
              <a:rPr lang="en-US" dirty="0" err="1" smtClean="0"/>
              <a:t>MapReduce</a:t>
            </a:r>
            <a:r>
              <a:rPr lang="en-US" dirty="0" smtClean="0"/>
              <a:t> allows for larger aggregation through dividing the work tasks among different Mongo nodes</a:t>
            </a:r>
          </a:p>
          <a:p>
            <a:r>
              <a:rPr lang="en-US" dirty="0" smtClean="0"/>
              <a:t>Map and Reduce functions are written in JavaScript</a:t>
            </a:r>
          </a:p>
          <a:p>
            <a:pPr lvl="1"/>
            <a:r>
              <a:rPr lang="en-US" dirty="0" smtClean="0"/>
              <a:t>Executed on server, code next to data it is operating on</a:t>
            </a:r>
          </a:p>
          <a:p>
            <a:r>
              <a:rPr lang="en-US" dirty="0" smtClean="0"/>
              <a:t>Can copy processing results directly into new or updated collections</a:t>
            </a:r>
          </a:p>
        </p:txBody>
      </p:sp>
      <p:sp>
        <p:nvSpPr>
          <p:cNvPr id="3" name="Title 2"/>
          <p:cNvSpPr>
            <a:spLocks noGrp="1"/>
          </p:cNvSpPr>
          <p:nvPr>
            <p:ph type="title"/>
          </p:nvPr>
        </p:nvSpPr>
        <p:spPr/>
        <p:txBody>
          <a:bodyPr/>
          <a:lstStyle/>
          <a:p>
            <a:r>
              <a:rPr lang="en-US" dirty="0" smtClean="0"/>
              <a:t>Mongo DB Processing: </a:t>
            </a:r>
            <a:r>
              <a:rPr lang="en-US" dirty="0" err="1" smtClean="0"/>
              <a:t>MapReduce</a:t>
            </a:r>
            <a:endParaRPr lang="en-US" dirty="0"/>
          </a:p>
        </p:txBody>
      </p:sp>
    </p:spTree>
    <p:extLst>
      <p:ext uri="{BB962C8B-B14F-4D97-AF65-F5344CB8AC3E}">
        <p14:creationId xmlns:p14="http://schemas.microsoft.com/office/powerpoint/2010/main" val="4269570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73924" y="565506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920430"/>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This Week’s Outline</a:t>
            </a:r>
            <a:endParaRPr lang="en-US" dirty="0"/>
          </a:p>
        </p:txBody>
      </p:sp>
      <p:sp>
        <p:nvSpPr>
          <p:cNvPr id="16" name="Content Placeholder 7"/>
          <p:cNvSpPr txBox="1">
            <a:spLocks/>
          </p:cNvSpPr>
          <p:nvPr/>
        </p:nvSpPr>
        <p:spPr>
          <a:xfrm>
            <a:off x="2127819" y="988440"/>
            <a:ext cx="6663757" cy="466662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smtClean="0"/>
              <a:t>Introduction to Document Based Databases</a:t>
            </a:r>
          </a:p>
          <a:p>
            <a:pPr marL="285750" indent="-285750" fontAlgn="ctr">
              <a:buFont typeface="Wingdings" panose="05000000000000000000" pitchFamily="2" charset="2"/>
              <a:buChar char="Ø"/>
            </a:pPr>
            <a:r>
              <a:rPr lang="en-US" dirty="0"/>
              <a:t>History of </a:t>
            </a:r>
            <a:r>
              <a:rPr lang="en-US" dirty="0" smtClean="0"/>
              <a:t>technology</a:t>
            </a:r>
          </a:p>
          <a:p>
            <a:pPr marL="742950" lvl="1" indent="-285750" fontAlgn="ctr">
              <a:buFont typeface="Wingdings" panose="05000000000000000000" pitchFamily="2" charset="2"/>
              <a:buChar char="ü"/>
            </a:pPr>
            <a:r>
              <a:rPr lang="en-US" dirty="0"/>
              <a:t>Major release schedule </a:t>
            </a:r>
          </a:p>
          <a:p>
            <a:pPr marL="285750" indent="-285750" fontAlgn="ctr">
              <a:spcBef>
                <a:spcPts val="600"/>
              </a:spcBef>
              <a:buFont typeface="Wingdings" panose="05000000000000000000" pitchFamily="2" charset="2"/>
              <a:buChar char="Ø"/>
            </a:pPr>
            <a:r>
              <a:rPr lang="en-US" dirty="0" smtClean="0"/>
              <a:t>How </a:t>
            </a:r>
            <a:r>
              <a:rPr lang="en-US" dirty="0"/>
              <a:t>this technology differs from traditional data architecture and Hadoop specifically</a:t>
            </a:r>
          </a:p>
          <a:p>
            <a:pPr marL="285750" indent="-285750" fontAlgn="ctr">
              <a:spcBef>
                <a:spcPts val="600"/>
              </a:spcBef>
              <a:buFont typeface="Wingdings" panose="05000000000000000000" pitchFamily="2" charset="2"/>
              <a:buChar char="Ø"/>
            </a:pPr>
            <a:r>
              <a:rPr lang="en-US" dirty="0" smtClean="0"/>
              <a:t>Major vendors </a:t>
            </a:r>
          </a:p>
          <a:p>
            <a:pPr marL="742950" lvl="1" indent="-285750" fontAlgn="ctr">
              <a:buFont typeface="Wingdings" panose="05000000000000000000" pitchFamily="2" charset="2"/>
              <a:buChar char="ü"/>
            </a:pPr>
            <a:r>
              <a:rPr lang="en-US" dirty="0" err="1" smtClean="0"/>
              <a:t>MongoDB</a:t>
            </a:r>
            <a:endParaRPr lang="en-US" dirty="0"/>
          </a:p>
          <a:p>
            <a:pPr marL="742950" lvl="1" indent="-285750" fontAlgn="ctr">
              <a:buFont typeface="Wingdings" panose="05000000000000000000" pitchFamily="2" charset="2"/>
              <a:buChar char="ü"/>
            </a:pPr>
            <a:r>
              <a:rPr lang="en-US" dirty="0" err="1" smtClean="0"/>
              <a:t>CouchDB</a:t>
            </a:r>
            <a:endParaRPr lang="en-US" dirty="0" smtClean="0"/>
          </a:p>
          <a:p>
            <a:pPr marL="285750" indent="-285750" fontAlgn="ctr">
              <a:spcBef>
                <a:spcPts val="600"/>
              </a:spcBef>
              <a:buFont typeface="Wingdings" panose="05000000000000000000" pitchFamily="2" charset="2"/>
              <a:buChar char="Ø"/>
            </a:pPr>
            <a:r>
              <a:rPr lang="en-US" dirty="0"/>
              <a:t>Limitations and Considerations</a:t>
            </a:r>
          </a:p>
          <a:p>
            <a:pPr marL="742950" lvl="1" indent="-285750" fontAlgn="ctr">
              <a:buFont typeface="Wingdings" panose="05000000000000000000" pitchFamily="2" charset="2"/>
              <a:buChar char="ü"/>
            </a:pPr>
            <a:r>
              <a:rPr lang="en-US" dirty="0"/>
              <a:t>Cost of v</a:t>
            </a:r>
            <a:r>
              <a:rPr lang="en-US" dirty="0" smtClean="0"/>
              <a:t>endor(s) technology / tools</a:t>
            </a:r>
            <a:endParaRPr lang="en-US" dirty="0"/>
          </a:p>
          <a:p>
            <a:pPr marL="742950" lvl="1" indent="-285750" fontAlgn="ctr">
              <a:buFont typeface="Wingdings" panose="05000000000000000000" pitchFamily="2" charset="2"/>
              <a:buChar char="ü"/>
            </a:pPr>
            <a:r>
              <a:rPr lang="en-US" dirty="0"/>
              <a:t>What are the key decision points driving a use case for this </a:t>
            </a:r>
            <a:r>
              <a:rPr lang="en-US" dirty="0" smtClean="0"/>
              <a:t>technology? (Cost</a:t>
            </a:r>
            <a:r>
              <a:rPr lang="en-US" dirty="0"/>
              <a:t>, security, functionality, capability, performance, etc</a:t>
            </a:r>
            <a:r>
              <a:rPr lang="en-US" dirty="0" smtClean="0"/>
              <a:t>.)</a:t>
            </a:r>
            <a:endParaRPr lang="en-US" dirty="0"/>
          </a:p>
          <a:p>
            <a:pPr marL="742950" lvl="1" indent="-285750" fontAlgn="ctr">
              <a:buFont typeface="Wingdings" panose="05000000000000000000" pitchFamily="2" charset="2"/>
              <a:buChar char="ü"/>
            </a:pPr>
            <a:r>
              <a:rPr lang="en-US" dirty="0"/>
              <a:t>What is this technology NOT good for </a:t>
            </a:r>
          </a:p>
          <a:p>
            <a:pPr marL="285750" indent="-285750" fontAlgn="ctr">
              <a:spcBef>
                <a:spcPts val="600"/>
              </a:spcBef>
              <a:buFont typeface="Wingdings" panose="05000000000000000000" pitchFamily="2" charset="2"/>
              <a:buChar char="Ø"/>
            </a:pPr>
            <a:r>
              <a:rPr lang="en-US" dirty="0" smtClean="0"/>
              <a:t>Conclusion</a:t>
            </a:r>
            <a:endParaRPr lang="en-US" dirty="0"/>
          </a:p>
        </p:txBody>
      </p:sp>
    </p:spTree>
    <p:extLst>
      <p:ext uri="{BB962C8B-B14F-4D97-AF65-F5344CB8AC3E}">
        <p14:creationId xmlns:p14="http://schemas.microsoft.com/office/powerpoint/2010/main" val="395388871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endParaRPr lang="en-US" dirty="0">
              <a:solidFill>
                <a:schemeClr val="tx1"/>
              </a:solidFill>
            </a:endParaRPr>
          </a:p>
        </p:txBody>
      </p:sp>
      <p:sp>
        <p:nvSpPr>
          <p:cNvPr id="6" name="Rectangle 5"/>
          <p:cNvSpPr/>
          <p:nvPr/>
        </p:nvSpPr>
        <p:spPr>
          <a:xfrm>
            <a:off x="461036" y="1046033"/>
            <a:ext cx="8241158" cy="1261884"/>
          </a:xfrm>
          <a:prstGeom prst="rect">
            <a:avLst/>
          </a:prstGeom>
        </p:spPr>
        <p:txBody>
          <a:bodyPr wrap="square">
            <a:spAutoFit/>
          </a:bodyPr>
          <a:lstStyle/>
          <a:p>
            <a:pPr algn="ctr"/>
            <a:r>
              <a:rPr lang="en-US" sz="1900" b="1" dirty="0" smtClean="0">
                <a:solidFill>
                  <a:srgbClr val="000000"/>
                </a:solidFill>
                <a:cs typeface="Arial" pitchFamily="34" charset="0"/>
              </a:rPr>
              <a:t>Problem</a:t>
            </a:r>
            <a:r>
              <a:rPr lang="en-US" sz="1900" dirty="0" smtClean="0">
                <a:solidFill>
                  <a:srgbClr val="000000"/>
                </a:solidFill>
                <a:cs typeface="Arial" pitchFamily="34" charset="0"/>
              </a:rPr>
              <a:t>: Expedia users search multiple business lines to book travel: flights, hotels, etc. which all have different attributes. In addition customers may be not be logged in, making it very difficult to normalize the customer and save their search information</a:t>
            </a:r>
            <a:endParaRPr lang="en-US" dirty="0">
              <a:solidFill>
                <a:srgbClr val="000000"/>
              </a:solidFill>
            </a:endParaRPr>
          </a:p>
        </p:txBody>
      </p:sp>
      <p:sp>
        <p:nvSpPr>
          <p:cNvPr id="7" name="TextBox 6"/>
          <p:cNvSpPr txBox="1"/>
          <p:nvPr/>
        </p:nvSpPr>
        <p:spPr>
          <a:xfrm>
            <a:off x="603263" y="2293557"/>
            <a:ext cx="7897800" cy="2600712"/>
          </a:xfrm>
          <a:prstGeom prst="rect">
            <a:avLst/>
          </a:prstGeom>
          <a:noFill/>
        </p:spPr>
        <p:txBody>
          <a:bodyPr wrap="square" rtlCol="0">
            <a:spAutoFit/>
          </a:bodyPr>
          <a:lstStyle/>
          <a:p>
            <a:r>
              <a:rPr lang="en-US" sz="1900" b="1" dirty="0" smtClean="0">
                <a:solidFill>
                  <a:srgbClr val="000000"/>
                </a:solidFill>
              </a:rPr>
              <a:t>Solution:</a:t>
            </a:r>
          </a:p>
          <a:p>
            <a:pPr marL="285750" indent="-285750">
              <a:buFont typeface="Wingdings" panose="05000000000000000000" pitchFamily="2" charset="2"/>
              <a:buChar char="Ø"/>
            </a:pPr>
            <a:r>
              <a:rPr lang="en-US" dirty="0" smtClean="0">
                <a:solidFill>
                  <a:srgbClr val="000000"/>
                </a:solidFill>
              </a:rPr>
              <a:t>A team of 3 MongoDB developers built Scratchpad – an application that lets shoppers discover and store their trip in different optimized ways</a:t>
            </a:r>
          </a:p>
          <a:p>
            <a:pPr marL="285750" indent="-285750">
              <a:buFont typeface="Wingdings" panose="05000000000000000000" pitchFamily="2" charset="2"/>
              <a:buChar char="Ø"/>
            </a:pPr>
            <a:r>
              <a:rPr lang="en-US" dirty="0" smtClean="0">
                <a:solidFill>
                  <a:srgbClr val="000000"/>
                </a:solidFill>
              </a:rPr>
              <a:t>Scratchpad automates the note taking process for the user and also intelligently remembers previous searches across devices</a:t>
            </a:r>
          </a:p>
          <a:p>
            <a:pPr marL="285750" indent="-285750">
              <a:buFont typeface="Wingdings" panose="05000000000000000000" pitchFamily="2" charset="2"/>
              <a:buChar char="Ø"/>
            </a:pPr>
            <a:r>
              <a:rPr lang="en-US" dirty="0" smtClean="0">
                <a:solidFill>
                  <a:srgbClr val="000000"/>
                </a:solidFill>
              </a:rPr>
              <a:t>Because MongoDB has a flexible data model a wider variety of data, from city maps to flight data to calendar dates can be saved in one place</a:t>
            </a:r>
          </a:p>
          <a:p>
            <a:pPr marL="285750" indent="-285750">
              <a:buFont typeface="Wingdings" panose="05000000000000000000" pitchFamily="2" charset="2"/>
              <a:buChar char="Ø"/>
            </a:pPr>
            <a:r>
              <a:rPr lang="en-US" dirty="0" smtClean="0">
                <a:solidFill>
                  <a:srgbClr val="000000"/>
                </a:solidFill>
              </a:rPr>
              <a:t>MongoDB indexing allows Expedia to make personalized suggestions to customers in near real time as they shop on the site</a:t>
            </a:r>
            <a:endParaRPr lang="en-US" dirty="0">
              <a:solidFill>
                <a:srgbClr val="000000"/>
              </a:solidFill>
            </a:endParaRPr>
          </a:p>
        </p:txBody>
      </p:sp>
      <p:sp>
        <p:nvSpPr>
          <p:cNvPr id="8" name="TextBox 7"/>
          <p:cNvSpPr txBox="1"/>
          <p:nvPr/>
        </p:nvSpPr>
        <p:spPr>
          <a:xfrm>
            <a:off x="636913" y="4889577"/>
            <a:ext cx="8065281" cy="923330"/>
          </a:xfrm>
          <a:prstGeom prst="rect">
            <a:avLst/>
          </a:prstGeom>
          <a:noFill/>
        </p:spPr>
        <p:txBody>
          <a:bodyPr wrap="square" rtlCol="0">
            <a:spAutoFit/>
          </a:bodyPr>
          <a:lstStyle/>
          <a:p>
            <a:r>
              <a:rPr lang="en-US" dirty="0" smtClean="0">
                <a:solidFill>
                  <a:srgbClr val="000000"/>
                </a:solidFill>
              </a:rPr>
              <a:t>Scratchpad keeps users from moving to other travel sites by creating a customized travel plan, it has also dramatically increased conversion rates for Expedia.</a:t>
            </a:r>
            <a:endParaRPr lang="en-US" dirty="0">
              <a:solidFill>
                <a:srgbClr val="0000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7752" y="124536"/>
            <a:ext cx="2859110" cy="799657"/>
          </a:xfrm>
          <a:prstGeom prst="rect">
            <a:avLst/>
          </a:prstGeom>
        </p:spPr>
      </p:pic>
    </p:spTree>
    <p:extLst>
      <p:ext uri="{BB962C8B-B14F-4D97-AF65-F5344CB8AC3E}">
        <p14:creationId xmlns:p14="http://schemas.microsoft.com/office/powerpoint/2010/main" val="4311070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MongoDB in the Enterprise Ecosystem</a:t>
            </a:r>
            <a:endParaRPr lang="en-US" dirty="0"/>
          </a:p>
        </p:txBody>
      </p:sp>
      <p:pic>
        <p:nvPicPr>
          <p:cNvPr id="4" name="Picture 3" descr="Screen Shot 2014-06-23 at 5.50.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199" y="3339895"/>
            <a:ext cx="4241594" cy="23376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262" y="976085"/>
            <a:ext cx="4242816" cy="22159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Left Arrow 5"/>
          <p:cNvSpPr/>
          <p:nvPr/>
        </p:nvSpPr>
        <p:spPr>
          <a:xfrm>
            <a:off x="4862286" y="976085"/>
            <a:ext cx="3194364" cy="2074462"/>
          </a:xfrm>
          <a:prstGeom prst="leftArrow">
            <a:avLst>
              <a:gd name="adj1" fmla="val 59795"/>
              <a:gd name="adj2"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Most often used in conjunction with other data stores in the enterprise</a:t>
            </a:r>
            <a:endParaRPr lang="en-US" dirty="0"/>
          </a:p>
        </p:txBody>
      </p:sp>
      <p:sp>
        <p:nvSpPr>
          <p:cNvPr id="7" name="Left Arrow 6"/>
          <p:cNvSpPr/>
          <p:nvPr/>
        </p:nvSpPr>
        <p:spPr>
          <a:xfrm flipH="1">
            <a:off x="185262" y="3339896"/>
            <a:ext cx="3194364" cy="2337654"/>
          </a:xfrm>
          <a:prstGeom prst="leftArrow">
            <a:avLst>
              <a:gd name="adj1" fmla="val 59795"/>
              <a:gd name="adj2"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Used as data storage for front end applications, receives data from large Hadoop data store</a:t>
            </a:r>
            <a:endParaRPr lang="en-US" dirty="0"/>
          </a:p>
        </p:txBody>
      </p:sp>
    </p:spTree>
    <p:extLst>
      <p:ext uri="{BB962C8B-B14F-4D97-AF65-F5344CB8AC3E}">
        <p14:creationId xmlns:p14="http://schemas.microsoft.com/office/powerpoint/2010/main" val="3970909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Major Vendors:</a:t>
            </a:r>
          </a:p>
          <a:p>
            <a:pPr eaLnBrk="1" hangingPunct="1">
              <a:spcBef>
                <a:spcPct val="0"/>
              </a:spcBef>
              <a:spcAft>
                <a:spcPct val="0"/>
              </a:spcAft>
            </a:pPr>
            <a:r>
              <a:rPr lang="en-US" dirty="0" err="1" smtClean="0">
                <a:latin typeface="Arial" charset="0"/>
                <a:cs typeface="Arial" charset="0"/>
              </a:rPr>
              <a:t>CouchDB</a:t>
            </a:r>
            <a:endParaRPr lang="en-US" dirty="0" smtClean="0">
              <a:latin typeface="Arial" charset="0"/>
              <a:cs typeface="Arial" charset="0"/>
            </a:endParaRPr>
          </a:p>
          <a:p>
            <a:pPr eaLnBrk="1" hangingPunct="1">
              <a:spcBef>
                <a:spcPct val="0"/>
              </a:spcBef>
              <a:spcAft>
                <a:spcPct val="0"/>
              </a:spcAft>
            </a:pPr>
            <a:endParaRPr lang="en-US" dirty="0" smtClean="0">
              <a:latin typeface="Arial" charset="0"/>
              <a:cs typeface="Arial" charset="0"/>
            </a:endParaRPr>
          </a:p>
        </p:txBody>
      </p:sp>
    </p:spTree>
    <p:extLst>
      <p:ext uri="{BB962C8B-B14F-4D97-AF65-F5344CB8AC3E}">
        <p14:creationId xmlns:p14="http://schemas.microsoft.com/office/powerpoint/2010/main" val="1600760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A </a:t>
            </a:r>
            <a:r>
              <a:rPr lang="en-US" dirty="0"/>
              <a:t>NoSQL Database Management System (DBMS</a:t>
            </a:r>
            <a:r>
              <a:rPr lang="en-US" dirty="0" smtClean="0"/>
              <a:t>)</a:t>
            </a:r>
          </a:p>
          <a:p>
            <a:r>
              <a:rPr lang="en-US" dirty="0" smtClean="0"/>
              <a:t>Document Oriented like MongoDB</a:t>
            </a:r>
          </a:p>
          <a:p>
            <a:r>
              <a:rPr lang="en-US" dirty="0" smtClean="0"/>
              <a:t>Under </a:t>
            </a:r>
            <a:r>
              <a:rPr lang="en-US" dirty="0"/>
              <a:t>Apache license </a:t>
            </a:r>
            <a:r>
              <a:rPr lang="en-US" dirty="0" smtClean="0"/>
              <a:t>but open source</a:t>
            </a:r>
          </a:p>
          <a:p>
            <a:r>
              <a:rPr lang="en-US" dirty="0" smtClean="0"/>
              <a:t>Coded </a:t>
            </a:r>
            <a:r>
              <a:rPr lang="en-US" dirty="0"/>
              <a:t>in </a:t>
            </a:r>
            <a:r>
              <a:rPr lang="en-US" dirty="0" err="1" smtClean="0"/>
              <a:t>Erlang</a:t>
            </a:r>
            <a:r>
              <a:rPr lang="en-US" dirty="0" smtClean="0"/>
              <a:t> programming language</a:t>
            </a:r>
          </a:p>
          <a:p>
            <a:r>
              <a:rPr lang="en-US" dirty="0"/>
              <a:t>Is </a:t>
            </a:r>
            <a:r>
              <a:rPr lang="en-US" dirty="0" smtClean="0"/>
              <a:t>built and optimized for </a:t>
            </a:r>
            <a:r>
              <a:rPr lang="en-US" dirty="0"/>
              <a:t>the </a:t>
            </a:r>
            <a:r>
              <a:rPr lang="en-US" dirty="0" smtClean="0"/>
              <a:t>Web</a:t>
            </a:r>
          </a:p>
          <a:p>
            <a:pPr lvl="1"/>
            <a:r>
              <a:rPr lang="en-US" dirty="0" smtClean="0"/>
              <a:t>Contains </a:t>
            </a:r>
            <a:r>
              <a:rPr lang="en-US" dirty="0"/>
              <a:t>an HTTP </a:t>
            </a:r>
            <a:r>
              <a:rPr lang="en-US" dirty="0" smtClean="0"/>
              <a:t>Server</a:t>
            </a:r>
          </a:p>
          <a:p>
            <a:pPr lvl="1"/>
            <a:r>
              <a:rPr lang="en-US" dirty="0" smtClean="0"/>
              <a:t>JavaScript Queries</a:t>
            </a:r>
          </a:p>
          <a:p>
            <a:r>
              <a:rPr lang="en-US" dirty="0" smtClean="0"/>
              <a:t>Scales well across several servers</a:t>
            </a:r>
            <a:endParaRPr lang="en-US" dirty="0"/>
          </a:p>
        </p:txBody>
      </p:sp>
      <p:sp>
        <p:nvSpPr>
          <p:cNvPr id="3" name="Title 2"/>
          <p:cNvSpPr>
            <a:spLocks noGrp="1"/>
          </p:cNvSpPr>
          <p:nvPr>
            <p:ph type="title"/>
          </p:nvPr>
        </p:nvSpPr>
        <p:spPr/>
        <p:txBody>
          <a:bodyPr/>
          <a:lstStyle/>
          <a:p>
            <a:r>
              <a:rPr lang="en-US" dirty="0" err="1"/>
              <a:t>CouchDB</a:t>
            </a:r>
            <a:r>
              <a:rPr lang="en-US" dirty="0"/>
              <a:t> Overview</a:t>
            </a:r>
          </a:p>
        </p:txBody>
      </p:sp>
    </p:spTree>
    <p:extLst>
      <p:ext uri="{BB962C8B-B14F-4D97-AF65-F5344CB8AC3E}">
        <p14:creationId xmlns:p14="http://schemas.microsoft.com/office/powerpoint/2010/main" val="2388224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Stores data in JSON text </a:t>
            </a:r>
            <a:r>
              <a:rPr lang="en-US" dirty="0" smtClean="0"/>
              <a:t>documents</a:t>
            </a:r>
          </a:p>
          <a:p>
            <a:r>
              <a:rPr lang="en-US" dirty="0" smtClean="0"/>
              <a:t>Provides </a:t>
            </a:r>
            <a:r>
              <a:rPr lang="en-US" dirty="0"/>
              <a:t>ACID </a:t>
            </a:r>
            <a:r>
              <a:rPr lang="en-US" dirty="0" smtClean="0"/>
              <a:t>semantics</a:t>
            </a:r>
          </a:p>
          <a:p>
            <a:r>
              <a:rPr lang="en-US" dirty="0" smtClean="0"/>
              <a:t>Uses </a:t>
            </a:r>
            <a:r>
              <a:rPr lang="en-US" dirty="0"/>
              <a:t>JavaScript for </a:t>
            </a:r>
            <a:r>
              <a:rPr lang="en-US" dirty="0" smtClean="0"/>
              <a:t>views via </a:t>
            </a:r>
            <a:r>
              <a:rPr lang="en-US" dirty="0" err="1" smtClean="0"/>
              <a:t>MapReduce</a:t>
            </a:r>
            <a:r>
              <a:rPr lang="en-US" dirty="0" smtClean="0"/>
              <a:t> processing </a:t>
            </a:r>
            <a:r>
              <a:rPr lang="en-US" dirty="0" err="1" smtClean="0"/>
              <a:t>famework</a:t>
            </a:r>
            <a:endParaRPr lang="en-US" dirty="0" smtClean="0"/>
          </a:p>
          <a:p>
            <a:r>
              <a:rPr lang="en-US" dirty="0" smtClean="0"/>
              <a:t>Distributed </a:t>
            </a:r>
            <a:r>
              <a:rPr lang="en-US" dirty="0"/>
              <a:t>and Replication </a:t>
            </a:r>
            <a:r>
              <a:rPr lang="en-US" dirty="0" smtClean="0"/>
              <a:t>oriented</a:t>
            </a:r>
          </a:p>
          <a:p>
            <a:r>
              <a:rPr lang="en-US" dirty="0" smtClean="0"/>
              <a:t>REST </a:t>
            </a:r>
            <a:r>
              <a:rPr lang="en-US" dirty="0"/>
              <a:t>API </a:t>
            </a:r>
            <a:r>
              <a:rPr lang="en-US" dirty="0" smtClean="0"/>
              <a:t>provided for simple HTTP calls</a:t>
            </a:r>
          </a:p>
          <a:p>
            <a:r>
              <a:rPr lang="en-US" dirty="0" smtClean="0"/>
              <a:t>Can </a:t>
            </a:r>
            <a:r>
              <a:rPr lang="en-US" dirty="0"/>
              <a:t>run </a:t>
            </a:r>
            <a:r>
              <a:rPr lang="en-US" dirty="0" smtClean="0"/>
              <a:t>offline</a:t>
            </a:r>
            <a:endParaRPr lang="en-US" dirty="0"/>
          </a:p>
        </p:txBody>
      </p:sp>
      <p:sp>
        <p:nvSpPr>
          <p:cNvPr id="3" name="Title 2"/>
          <p:cNvSpPr>
            <a:spLocks noGrp="1"/>
          </p:cNvSpPr>
          <p:nvPr>
            <p:ph type="title"/>
          </p:nvPr>
        </p:nvSpPr>
        <p:spPr/>
        <p:txBody>
          <a:bodyPr/>
          <a:lstStyle/>
          <a:p>
            <a:r>
              <a:rPr lang="en-US" dirty="0" err="1" smtClean="0"/>
              <a:t>CouchDB</a:t>
            </a:r>
            <a:r>
              <a:rPr lang="en-US" dirty="0" smtClean="0"/>
              <a:t> Overview Cont</a:t>
            </a:r>
            <a:r>
              <a:rPr lang="en-US" dirty="0"/>
              <a:t>.</a:t>
            </a:r>
          </a:p>
        </p:txBody>
      </p:sp>
    </p:spTree>
    <p:extLst>
      <p:ext uri="{BB962C8B-B14F-4D97-AF65-F5344CB8AC3E}">
        <p14:creationId xmlns:p14="http://schemas.microsoft.com/office/powerpoint/2010/main" val="14373395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Each document </a:t>
            </a:r>
            <a:r>
              <a:rPr lang="en-US" dirty="0" smtClean="0"/>
              <a:t>contains an </a:t>
            </a:r>
            <a:r>
              <a:rPr lang="en-US" dirty="0"/>
              <a:t>id and a revision </a:t>
            </a:r>
            <a:r>
              <a:rPr lang="en-US" dirty="0" smtClean="0"/>
              <a:t>number</a:t>
            </a:r>
          </a:p>
          <a:p>
            <a:r>
              <a:rPr lang="en-US" dirty="0" smtClean="0"/>
              <a:t>Each </a:t>
            </a:r>
            <a:r>
              <a:rPr lang="en-US" dirty="0"/>
              <a:t>update to a document creates an new version, with the same _id but a new revision </a:t>
            </a:r>
            <a:r>
              <a:rPr lang="en-US" dirty="0" smtClean="0"/>
              <a:t>number</a:t>
            </a:r>
          </a:p>
          <a:p>
            <a:r>
              <a:rPr lang="en-US" dirty="0" smtClean="0"/>
              <a:t>Validation </a:t>
            </a:r>
            <a:r>
              <a:rPr lang="en-US" dirty="0"/>
              <a:t>functions can be assigned to a </a:t>
            </a:r>
            <a:r>
              <a:rPr lang="en-US" dirty="0" smtClean="0"/>
              <a:t>collection</a:t>
            </a:r>
          </a:p>
          <a:p>
            <a:pPr lvl="1"/>
            <a:r>
              <a:rPr lang="en-US" dirty="0"/>
              <a:t>A</a:t>
            </a:r>
            <a:r>
              <a:rPr lang="en-US" dirty="0" smtClean="0"/>
              <a:t>ny </a:t>
            </a:r>
            <a:r>
              <a:rPr lang="en-US" dirty="0"/>
              <a:t>document inserted or updated must be validated by these </a:t>
            </a:r>
            <a:r>
              <a:rPr lang="en-US" dirty="0" smtClean="0"/>
              <a:t>functions to provide </a:t>
            </a:r>
            <a:r>
              <a:rPr lang="en-US" dirty="0" err="1" smtClean="0"/>
              <a:t>adhoc</a:t>
            </a:r>
            <a:r>
              <a:rPr lang="en-US" dirty="0" smtClean="0"/>
              <a:t> type data validation</a:t>
            </a:r>
          </a:p>
          <a:p>
            <a:r>
              <a:rPr lang="en-US" dirty="0" smtClean="0"/>
              <a:t>A </a:t>
            </a:r>
            <a:r>
              <a:rPr lang="en-US" dirty="0"/>
              <a:t>view is a new key-document collection, specified via </a:t>
            </a:r>
            <a:r>
              <a:rPr lang="en-US" dirty="0" err="1" smtClean="0"/>
              <a:t>MapReduce</a:t>
            </a:r>
            <a:r>
              <a:rPr lang="en-US" dirty="0" smtClean="0"/>
              <a:t> processing</a:t>
            </a:r>
          </a:p>
          <a:p>
            <a:r>
              <a:rPr lang="en-US" dirty="0" smtClean="0"/>
              <a:t>Documents </a:t>
            </a:r>
            <a:r>
              <a:rPr lang="en-US" dirty="0"/>
              <a:t>can be replicated in other </a:t>
            </a:r>
            <a:r>
              <a:rPr lang="en-US" dirty="0" err="1"/>
              <a:t>CouchDB</a:t>
            </a:r>
            <a:r>
              <a:rPr lang="en-US" dirty="0"/>
              <a:t> </a:t>
            </a:r>
            <a:r>
              <a:rPr lang="en-US" dirty="0" smtClean="0"/>
              <a:t>instances to provide consistency in the event of a failure or service outage</a:t>
            </a:r>
            <a:endParaRPr lang="en-US" dirty="0"/>
          </a:p>
        </p:txBody>
      </p:sp>
      <p:sp>
        <p:nvSpPr>
          <p:cNvPr id="3" name="Title 2"/>
          <p:cNvSpPr>
            <a:spLocks noGrp="1"/>
          </p:cNvSpPr>
          <p:nvPr>
            <p:ph type="title"/>
          </p:nvPr>
        </p:nvSpPr>
        <p:spPr/>
        <p:txBody>
          <a:bodyPr/>
          <a:lstStyle/>
          <a:p>
            <a:r>
              <a:rPr lang="en-US" dirty="0" smtClean="0"/>
              <a:t>Data Model in </a:t>
            </a:r>
            <a:r>
              <a:rPr lang="en-US" dirty="0" err="1"/>
              <a:t>CouchDB</a:t>
            </a:r>
            <a:endParaRPr lang="en-US" dirty="0"/>
          </a:p>
        </p:txBody>
      </p:sp>
    </p:spTree>
    <p:extLst>
      <p:ext uri="{BB962C8B-B14F-4D97-AF65-F5344CB8AC3E}">
        <p14:creationId xmlns:p14="http://schemas.microsoft.com/office/powerpoint/2010/main" val="2508336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Data Representation </a:t>
            </a:r>
            <a:r>
              <a:rPr lang="en-US" dirty="0" smtClean="0"/>
              <a:t>– JSON data structures</a:t>
            </a:r>
            <a:endParaRPr lang="en-US" dirty="0"/>
          </a:p>
          <a:p>
            <a:r>
              <a:rPr lang="en-US" dirty="0"/>
              <a:t>Interaction - </a:t>
            </a:r>
            <a:r>
              <a:rPr lang="en-US" dirty="0" smtClean="0"/>
              <a:t>Futon/</a:t>
            </a:r>
            <a:r>
              <a:rPr lang="en-US" dirty="0" err="1" smtClean="0"/>
              <a:t>CouchDB</a:t>
            </a:r>
            <a:r>
              <a:rPr lang="en-US" dirty="0" smtClean="0"/>
              <a:t> </a:t>
            </a:r>
            <a:r>
              <a:rPr lang="en-US" dirty="0"/>
              <a:t>API</a:t>
            </a:r>
          </a:p>
          <a:p>
            <a:r>
              <a:rPr lang="en-US" dirty="0"/>
              <a:t>Querying - </a:t>
            </a:r>
            <a:r>
              <a:rPr lang="en-US" dirty="0" smtClean="0"/>
              <a:t>Map/Reduce processing</a:t>
            </a:r>
            <a:endParaRPr lang="en-US" dirty="0"/>
          </a:p>
          <a:p>
            <a:r>
              <a:rPr lang="en-US" dirty="0"/>
              <a:t>Design Documents - Application </a:t>
            </a:r>
            <a:r>
              <a:rPr lang="en-US" dirty="0" smtClean="0"/>
              <a:t>code (Language: </a:t>
            </a:r>
            <a:r>
              <a:rPr lang="en-US" dirty="0" err="1"/>
              <a:t>Javascript</a:t>
            </a:r>
            <a:r>
              <a:rPr lang="en-US" dirty="0"/>
              <a:t>)</a:t>
            </a:r>
          </a:p>
          <a:p>
            <a:r>
              <a:rPr lang="en-US" dirty="0"/>
              <a:t>Documents can have </a:t>
            </a:r>
            <a:r>
              <a:rPr lang="en-US" dirty="0" smtClean="0"/>
              <a:t>attachments that embed more data</a:t>
            </a:r>
            <a:endParaRPr lang="en-US" dirty="0"/>
          </a:p>
          <a:p>
            <a:endParaRPr lang="en-US" dirty="0"/>
          </a:p>
        </p:txBody>
      </p:sp>
      <p:sp>
        <p:nvSpPr>
          <p:cNvPr id="3" name="Title 2"/>
          <p:cNvSpPr>
            <a:spLocks noGrp="1"/>
          </p:cNvSpPr>
          <p:nvPr>
            <p:ph type="title"/>
          </p:nvPr>
        </p:nvSpPr>
        <p:spPr/>
        <p:txBody>
          <a:bodyPr/>
          <a:lstStyle/>
          <a:p>
            <a:r>
              <a:rPr lang="en-US" dirty="0" err="1"/>
              <a:t>CouchDB</a:t>
            </a:r>
            <a:r>
              <a:rPr lang="en-US" dirty="0"/>
              <a:t> Features</a:t>
            </a:r>
          </a:p>
        </p:txBody>
      </p:sp>
    </p:spTree>
    <p:extLst>
      <p:ext uri="{BB962C8B-B14F-4D97-AF65-F5344CB8AC3E}">
        <p14:creationId xmlns:p14="http://schemas.microsoft.com/office/powerpoint/2010/main" val="3720331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57200" y="1152136"/>
            <a:ext cx="8228013" cy="2582738"/>
          </a:xfrm>
        </p:spPr>
      </p:pic>
      <p:sp>
        <p:nvSpPr>
          <p:cNvPr id="3" name="Title 2"/>
          <p:cNvSpPr>
            <a:spLocks noGrp="1"/>
          </p:cNvSpPr>
          <p:nvPr>
            <p:ph type="title"/>
          </p:nvPr>
        </p:nvSpPr>
        <p:spPr/>
        <p:txBody>
          <a:bodyPr/>
          <a:lstStyle/>
          <a:p>
            <a:r>
              <a:rPr lang="en-US" dirty="0"/>
              <a:t>Architecture of </a:t>
            </a:r>
            <a:r>
              <a:rPr lang="en-US" dirty="0" err="1"/>
              <a:t>CouchDB</a:t>
            </a:r>
            <a:r>
              <a:rPr lang="en-US" dirty="0"/>
              <a:t> </a:t>
            </a:r>
          </a:p>
        </p:txBody>
      </p:sp>
      <p:sp>
        <p:nvSpPr>
          <p:cNvPr id="2" name="TextBox 1"/>
          <p:cNvSpPr txBox="1"/>
          <p:nvPr/>
        </p:nvSpPr>
        <p:spPr>
          <a:xfrm>
            <a:off x="457200" y="4056845"/>
            <a:ext cx="845498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Clients interact with the main </a:t>
            </a:r>
            <a:r>
              <a:rPr lang="en-US" dirty="0" err="1" smtClean="0"/>
              <a:t>CouchDB</a:t>
            </a:r>
            <a:r>
              <a:rPr lang="en-US" dirty="0" smtClean="0"/>
              <a:t> server via REST commands</a:t>
            </a:r>
          </a:p>
          <a:p>
            <a:pPr marL="285750" indent="-285750">
              <a:buFont typeface="Arial" panose="020B0604020202020204" pitchFamily="34" charset="0"/>
              <a:buChar char="•"/>
            </a:pPr>
            <a:r>
              <a:rPr lang="en-US" dirty="0" err="1" smtClean="0"/>
              <a:t>CouchDB</a:t>
            </a:r>
            <a:r>
              <a:rPr lang="en-US" dirty="0" smtClean="0"/>
              <a:t> server contains information about where data is stored in documents</a:t>
            </a:r>
          </a:p>
          <a:p>
            <a:pPr marL="285750" indent="-285750">
              <a:buFont typeface="Arial" panose="020B0604020202020204" pitchFamily="34" charset="0"/>
              <a:buChar char="•"/>
            </a:pPr>
            <a:r>
              <a:rPr lang="en-US" dirty="0" smtClean="0"/>
              <a:t>Views are created from documents when query statements are executed</a:t>
            </a:r>
          </a:p>
          <a:p>
            <a:pPr marL="285750" indent="-285750">
              <a:buFont typeface="Arial" panose="020B0604020202020204" pitchFamily="34" charset="0"/>
              <a:buChar char="•"/>
            </a:pPr>
            <a:r>
              <a:rPr lang="en-US" dirty="0" smtClean="0"/>
              <a:t>Core document data is stored onto disk</a:t>
            </a:r>
            <a:endParaRPr lang="en-US" dirty="0"/>
          </a:p>
        </p:txBody>
      </p:sp>
    </p:spTree>
    <p:extLst>
      <p:ext uri="{BB962C8B-B14F-4D97-AF65-F5344CB8AC3E}">
        <p14:creationId xmlns:p14="http://schemas.microsoft.com/office/powerpoint/2010/main" val="2461983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Simple HTTP </a:t>
            </a:r>
            <a:r>
              <a:rPr lang="en-US" dirty="0" smtClean="0"/>
              <a:t>queries</a:t>
            </a:r>
          </a:p>
          <a:p>
            <a:r>
              <a:rPr lang="en-US" dirty="0" smtClean="0"/>
              <a:t>GET</a:t>
            </a:r>
            <a:r>
              <a:rPr lang="en-US" dirty="0"/>
              <a:t>, POST, PUT, DELETE, HEAD, </a:t>
            </a:r>
            <a:r>
              <a:rPr lang="en-US" dirty="0" smtClean="0"/>
              <a:t>COPY</a:t>
            </a:r>
          </a:p>
          <a:p>
            <a:r>
              <a:rPr lang="en-US" dirty="0" smtClean="0"/>
              <a:t>Possible </a:t>
            </a:r>
            <a:r>
              <a:rPr lang="en-US" dirty="0"/>
              <a:t>to manage using Futon interface</a:t>
            </a:r>
          </a:p>
        </p:txBody>
      </p:sp>
      <p:sp>
        <p:nvSpPr>
          <p:cNvPr id="3" name="Title 2"/>
          <p:cNvSpPr>
            <a:spLocks noGrp="1"/>
          </p:cNvSpPr>
          <p:nvPr>
            <p:ph type="title"/>
          </p:nvPr>
        </p:nvSpPr>
        <p:spPr/>
        <p:txBody>
          <a:bodyPr/>
          <a:lstStyle/>
          <a:p>
            <a:r>
              <a:rPr lang="en-US" dirty="0" smtClean="0"/>
              <a:t>HTTP REST API</a:t>
            </a:r>
            <a:endParaRPr lang="en-US" dirty="0"/>
          </a:p>
        </p:txBody>
      </p:sp>
    </p:spTree>
    <p:extLst>
      <p:ext uri="{BB962C8B-B14F-4D97-AF65-F5344CB8AC3E}">
        <p14:creationId xmlns:p14="http://schemas.microsoft.com/office/powerpoint/2010/main" val="992492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Access to server </a:t>
            </a:r>
            <a:r>
              <a:rPr lang="en-US" dirty="0" smtClean="0"/>
              <a:t>information</a:t>
            </a:r>
          </a:p>
          <a:p>
            <a:pPr lvl="1"/>
            <a:r>
              <a:rPr lang="en-US" dirty="0" smtClean="0"/>
              <a:t>curl </a:t>
            </a:r>
            <a:r>
              <a:rPr lang="en-US" dirty="0"/>
              <a:t>http://</a:t>
            </a:r>
            <a:r>
              <a:rPr lang="en-US" dirty="0" smtClean="0"/>
              <a:t>127.0.0.1:5984</a:t>
            </a:r>
          </a:p>
          <a:p>
            <a:pPr lvl="1"/>
            <a:r>
              <a:rPr lang="en-US" dirty="0" smtClean="0"/>
              <a:t>{ </a:t>
            </a:r>
            <a:r>
              <a:rPr lang="en-US" dirty="0"/>
              <a:t>"</a:t>
            </a:r>
            <a:r>
              <a:rPr lang="en-US" dirty="0" err="1"/>
              <a:t>couchdb</a:t>
            </a:r>
            <a:r>
              <a:rPr lang="en-US" dirty="0"/>
              <a:t>": "Welcome", "version":"1.1.0" </a:t>
            </a:r>
            <a:r>
              <a:rPr lang="en-US" dirty="0" smtClean="0"/>
              <a:t>}</a:t>
            </a:r>
          </a:p>
          <a:p>
            <a:r>
              <a:rPr lang="en-US" dirty="0" smtClean="0"/>
              <a:t>Creating </a:t>
            </a:r>
            <a:r>
              <a:rPr lang="en-US" dirty="0"/>
              <a:t>a </a:t>
            </a:r>
            <a:r>
              <a:rPr lang="en-US" dirty="0" smtClean="0"/>
              <a:t>database</a:t>
            </a:r>
          </a:p>
          <a:p>
            <a:pPr lvl="1"/>
            <a:r>
              <a:rPr lang="en-US" dirty="0" smtClean="0"/>
              <a:t>curl </a:t>
            </a:r>
            <a:r>
              <a:rPr lang="en-US" dirty="0"/>
              <a:t>-X PUT http://</a:t>
            </a:r>
            <a:r>
              <a:rPr lang="en-US" dirty="0" smtClean="0"/>
              <a:t>127.0.0.1:5984/wiki</a:t>
            </a:r>
          </a:p>
          <a:p>
            <a:pPr lvl="1"/>
            <a:r>
              <a:rPr lang="en-US" dirty="0" smtClean="0"/>
              <a:t>{"</a:t>
            </a:r>
            <a:r>
              <a:rPr lang="en-US" dirty="0"/>
              <a:t>ok": true</a:t>
            </a:r>
            <a:r>
              <a:rPr lang="en-US" dirty="0" smtClean="0"/>
              <a:t>}</a:t>
            </a:r>
          </a:p>
          <a:p>
            <a:r>
              <a:rPr lang="en-US" dirty="0" smtClean="0"/>
              <a:t>Retrieve </a:t>
            </a:r>
            <a:r>
              <a:rPr lang="en-US" dirty="0"/>
              <a:t>database </a:t>
            </a:r>
            <a:r>
              <a:rPr lang="en-US" dirty="0" smtClean="0"/>
              <a:t>information</a:t>
            </a:r>
          </a:p>
          <a:p>
            <a:pPr lvl="1"/>
            <a:r>
              <a:rPr lang="en-US" dirty="0" smtClean="0"/>
              <a:t>curl </a:t>
            </a:r>
            <a:r>
              <a:rPr lang="en-US" dirty="0"/>
              <a:t>http://</a:t>
            </a:r>
            <a:r>
              <a:rPr lang="en-US" dirty="0" smtClean="0"/>
              <a:t>127.0.0.1:5984/wiki</a:t>
            </a:r>
          </a:p>
          <a:p>
            <a:pPr lvl="1"/>
            <a:r>
              <a:rPr lang="en-US" dirty="0" smtClean="0"/>
              <a:t>{ </a:t>
            </a:r>
            <a:r>
              <a:rPr lang="en-US" dirty="0"/>
              <a:t>"</a:t>
            </a:r>
            <a:r>
              <a:rPr lang="en-US" dirty="0" err="1"/>
              <a:t>db_name</a:t>
            </a:r>
            <a:r>
              <a:rPr lang="en-US" dirty="0"/>
              <a:t>": "wiki", "</a:t>
            </a:r>
            <a:r>
              <a:rPr lang="en-US" dirty="0" err="1"/>
              <a:t>doc_count</a:t>
            </a:r>
            <a:r>
              <a:rPr lang="en-US" dirty="0"/>
              <a:t>": 0, "</a:t>
            </a:r>
            <a:r>
              <a:rPr lang="en-US" dirty="0" err="1"/>
              <a:t>doc_del_count</a:t>
            </a:r>
            <a:r>
              <a:rPr lang="en-US" dirty="0"/>
              <a:t>": 0, "</a:t>
            </a:r>
            <a:r>
              <a:rPr lang="en-US" dirty="0" err="1"/>
              <a:t>update_seq</a:t>
            </a:r>
            <a:r>
              <a:rPr lang="en-US" dirty="0"/>
              <a:t>": 0, "</a:t>
            </a:r>
            <a:r>
              <a:rPr lang="en-US" dirty="0" err="1"/>
              <a:t>purge_seq</a:t>
            </a:r>
            <a:r>
              <a:rPr lang="en-US" dirty="0"/>
              <a:t>": 0, "</a:t>
            </a:r>
            <a:r>
              <a:rPr lang="en-US" dirty="0" err="1"/>
              <a:t>compact_running</a:t>
            </a:r>
            <a:r>
              <a:rPr lang="en-US" dirty="0"/>
              <a:t>": false, "</a:t>
            </a:r>
            <a:r>
              <a:rPr lang="en-US" dirty="0" err="1"/>
              <a:t>disk_size</a:t>
            </a:r>
            <a:r>
              <a:rPr lang="en-US" dirty="0"/>
              <a:t>": 79, "</a:t>
            </a:r>
            <a:r>
              <a:rPr lang="en-US" dirty="0" err="1"/>
              <a:t>instance_start_time</a:t>
            </a:r>
            <a:r>
              <a:rPr lang="en-US" dirty="0"/>
              <a:t>": "1272453873691070", "</a:t>
            </a:r>
            <a:r>
              <a:rPr lang="en-US" dirty="0" err="1"/>
              <a:t>disk_format_version</a:t>
            </a:r>
            <a:r>
              <a:rPr lang="en-US" dirty="0"/>
              <a:t>": 5 }</a:t>
            </a:r>
          </a:p>
        </p:txBody>
      </p:sp>
      <p:sp>
        <p:nvSpPr>
          <p:cNvPr id="3" name="Title 2"/>
          <p:cNvSpPr>
            <a:spLocks noGrp="1"/>
          </p:cNvSpPr>
          <p:nvPr>
            <p:ph type="title"/>
          </p:nvPr>
        </p:nvSpPr>
        <p:spPr/>
        <p:txBody>
          <a:bodyPr/>
          <a:lstStyle/>
          <a:p>
            <a:r>
              <a:rPr lang="en-US" dirty="0" smtClean="0"/>
              <a:t>Example: HTTP Queries using curl</a:t>
            </a:r>
            <a:endParaRPr lang="en-US" dirty="0"/>
          </a:p>
        </p:txBody>
      </p:sp>
    </p:spTree>
    <p:extLst>
      <p:ext uri="{BB962C8B-B14F-4D97-AF65-F5344CB8AC3E}">
        <p14:creationId xmlns:p14="http://schemas.microsoft.com/office/powerpoint/2010/main" val="3400842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2"/>
          </p:nvPr>
        </p:nvSpPr>
        <p:spPr/>
        <p:txBody>
          <a:bodyPr>
            <a:normAutofit fontScale="92500" lnSpcReduction="20000"/>
          </a:bodyPr>
          <a:lstStyle/>
          <a:p>
            <a:r>
              <a:rPr lang="en-US" dirty="0"/>
              <a:t>Document </a:t>
            </a:r>
            <a:r>
              <a:rPr lang="en-US" dirty="0" smtClean="0"/>
              <a:t>oriented database is basically a </a:t>
            </a:r>
            <a:r>
              <a:rPr lang="en-US" dirty="0"/>
              <a:t>collection of </a:t>
            </a:r>
            <a:r>
              <a:rPr lang="en-US" dirty="0" smtClean="0"/>
              <a:t>documents</a:t>
            </a:r>
            <a:endParaRPr lang="en-US" dirty="0"/>
          </a:p>
          <a:p>
            <a:r>
              <a:rPr lang="en-US" dirty="0"/>
              <a:t>Data in this model is stored inside </a:t>
            </a:r>
            <a:r>
              <a:rPr lang="en-US" dirty="0" smtClean="0"/>
              <a:t>documents</a:t>
            </a:r>
            <a:endParaRPr lang="en-US" dirty="0"/>
          </a:p>
          <a:p>
            <a:r>
              <a:rPr lang="en-US" dirty="0"/>
              <a:t>A document is a key value collection where the key allows access to its </a:t>
            </a:r>
            <a:r>
              <a:rPr lang="en-US" dirty="0" smtClean="0"/>
              <a:t>value</a:t>
            </a:r>
            <a:endParaRPr lang="en-US" dirty="0"/>
          </a:p>
          <a:p>
            <a:r>
              <a:rPr lang="en-US" dirty="0"/>
              <a:t>Documents are not typically forced to have a schema and therefore are flexible and easy to </a:t>
            </a:r>
            <a:r>
              <a:rPr lang="en-US" dirty="0" smtClean="0"/>
              <a:t>change</a:t>
            </a:r>
            <a:endParaRPr lang="en-US" dirty="0"/>
          </a:p>
          <a:p>
            <a:r>
              <a:rPr lang="en-US" dirty="0"/>
              <a:t>Documents are stored into collections in order to group different kinds of </a:t>
            </a:r>
            <a:r>
              <a:rPr lang="en-US" dirty="0" smtClean="0"/>
              <a:t>data</a:t>
            </a:r>
            <a:endParaRPr lang="en-US" dirty="0"/>
          </a:p>
          <a:p>
            <a:r>
              <a:rPr lang="en-US" dirty="0"/>
              <a:t>Documents can contain many different key-value pairs, or key-array pairs, or even nested </a:t>
            </a:r>
            <a:r>
              <a:rPr lang="en-US" dirty="0" smtClean="0"/>
              <a:t>documents</a:t>
            </a:r>
            <a:endParaRPr lang="en-US" dirty="0"/>
          </a:p>
          <a:p>
            <a:endParaRPr lang="en-US" dirty="0"/>
          </a:p>
        </p:txBody>
      </p:sp>
      <p:sp>
        <p:nvSpPr>
          <p:cNvPr id="8" name="Title 7"/>
          <p:cNvSpPr>
            <a:spLocks noGrp="1"/>
          </p:cNvSpPr>
          <p:nvPr>
            <p:ph type="title"/>
          </p:nvPr>
        </p:nvSpPr>
        <p:spPr/>
        <p:txBody>
          <a:bodyPr/>
          <a:lstStyle/>
          <a:p>
            <a:r>
              <a:rPr lang="en-US" dirty="0"/>
              <a:t>Document Oriented </a:t>
            </a:r>
            <a:r>
              <a:rPr lang="en-US" dirty="0" smtClean="0"/>
              <a:t>Database</a:t>
            </a:r>
            <a:endParaRPr lang="en-US" dirty="0"/>
          </a:p>
        </p:txBody>
      </p:sp>
    </p:spTree>
    <p:extLst>
      <p:ext uri="{BB962C8B-B14F-4D97-AF65-F5344CB8AC3E}">
        <p14:creationId xmlns:p14="http://schemas.microsoft.com/office/powerpoint/2010/main" val="1106352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Creating a </a:t>
            </a:r>
            <a:r>
              <a:rPr lang="en-US" dirty="0" smtClean="0"/>
              <a:t>document</a:t>
            </a:r>
          </a:p>
          <a:p>
            <a:pPr lvl="1"/>
            <a:r>
              <a:rPr lang="en-US" dirty="0" smtClean="0"/>
              <a:t>curl </a:t>
            </a:r>
            <a:r>
              <a:rPr lang="en-US" dirty="0"/>
              <a:t>-X POST -H "Content-Type: application/</a:t>
            </a:r>
            <a:r>
              <a:rPr lang="en-US" dirty="0" err="1"/>
              <a:t>json</a:t>
            </a:r>
            <a:r>
              <a:rPr lang="en-US" dirty="0"/>
              <a:t>" --data \ '{ "text" : "Wikipedia on </a:t>
            </a:r>
            <a:r>
              <a:rPr lang="en-US" dirty="0" err="1"/>
              <a:t>CouchDB</a:t>
            </a:r>
            <a:r>
              <a:rPr lang="en-US" dirty="0"/>
              <a:t>", "rating": 5 }' \ http://</a:t>
            </a:r>
            <a:r>
              <a:rPr lang="en-US" dirty="0" smtClean="0"/>
              <a:t>127.0.0.1:5984/wiki</a:t>
            </a:r>
          </a:p>
          <a:p>
            <a:pPr lvl="1"/>
            <a:r>
              <a:rPr lang="en-US" dirty="0" smtClean="0"/>
              <a:t>{ </a:t>
            </a:r>
            <a:r>
              <a:rPr lang="en-US" dirty="0"/>
              <a:t>"ok": true, "id": "123BAC", "rev": "946B7D1C" </a:t>
            </a:r>
            <a:r>
              <a:rPr lang="en-US" dirty="0" smtClean="0"/>
              <a:t>}</a:t>
            </a:r>
          </a:p>
          <a:p>
            <a:r>
              <a:rPr lang="en-US" dirty="0" smtClean="0"/>
              <a:t>Delete </a:t>
            </a:r>
            <a:r>
              <a:rPr lang="en-US" dirty="0"/>
              <a:t>a </a:t>
            </a:r>
            <a:r>
              <a:rPr lang="en-US" dirty="0" smtClean="0"/>
              <a:t>database</a:t>
            </a:r>
          </a:p>
          <a:p>
            <a:pPr lvl="1"/>
            <a:r>
              <a:rPr lang="en-US" dirty="0" smtClean="0"/>
              <a:t>curl </a:t>
            </a:r>
            <a:r>
              <a:rPr lang="en-US" dirty="0"/>
              <a:t>-X DELETE http://</a:t>
            </a:r>
            <a:r>
              <a:rPr lang="en-US" dirty="0" smtClean="0"/>
              <a:t>127.0.0.1:5984/wiki</a:t>
            </a:r>
          </a:p>
          <a:p>
            <a:pPr lvl="1"/>
            <a:r>
              <a:rPr lang="en-US" dirty="0" smtClean="0"/>
              <a:t>{"</a:t>
            </a:r>
            <a:r>
              <a:rPr lang="en-US" dirty="0"/>
              <a:t>ok": true}</a:t>
            </a:r>
          </a:p>
        </p:txBody>
      </p:sp>
      <p:sp>
        <p:nvSpPr>
          <p:cNvPr id="3" name="Title 2"/>
          <p:cNvSpPr>
            <a:spLocks noGrp="1"/>
          </p:cNvSpPr>
          <p:nvPr>
            <p:ph type="title"/>
          </p:nvPr>
        </p:nvSpPr>
        <p:spPr/>
        <p:txBody>
          <a:bodyPr/>
          <a:lstStyle/>
          <a:p>
            <a:r>
              <a:rPr lang="en-US" dirty="0" smtClean="0"/>
              <a:t>Example: HTTP </a:t>
            </a:r>
            <a:r>
              <a:rPr lang="en-US" dirty="0"/>
              <a:t>Queries </a:t>
            </a:r>
            <a:r>
              <a:rPr lang="en-US" dirty="0" smtClean="0"/>
              <a:t>Using Curl Cont’d.</a:t>
            </a:r>
            <a:endParaRPr lang="en-US" dirty="0"/>
          </a:p>
        </p:txBody>
      </p:sp>
    </p:spTree>
    <p:extLst>
      <p:ext uri="{BB962C8B-B14F-4D97-AF65-F5344CB8AC3E}">
        <p14:creationId xmlns:p14="http://schemas.microsoft.com/office/powerpoint/2010/main" val="16119323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solidFill>
                  <a:schemeClr val="tx1"/>
                </a:solidFill>
              </a:rPr>
              <a:t>ADVANTAGES</a:t>
            </a:r>
          </a:p>
          <a:p>
            <a:pPr marL="342900" indent="-342900">
              <a:buFont typeface="Arial" panose="020B0604020202020204" pitchFamily="34" charset="0"/>
              <a:buChar char="•"/>
            </a:pPr>
            <a:r>
              <a:rPr lang="en-US" b="0" dirty="0" smtClean="0">
                <a:solidFill>
                  <a:schemeClr val="tx1"/>
                </a:solidFill>
              </a:rPr>
              <a:t>User friendly</a:t>
            </a:r>
          </a:p>
          <a:p>
            <a:pPr marL="342900" indent="-342900">
              <a:buFont typeface="Arial" panose="020B0604020202020204" pitchFamily="34" charset="0"/>
              <a:buChar char="•"/>
            </a:pPr>
            <a:r>
              <a:rPr lang="en-US" b="0" dirty="0" smtClean="0">
                <a:solidFill>
                  <a:schemeClr val="tx1"/>
                </a:solidFill>
              </a:rPr>
              <a:t>Fault tolerant</a:t>
            </a:r>
          </a:p>
          <a:p>
            <a:pPr marL="342900" indent="-342900">
              <a:buFont typeface="Arial" panose="020B0604020202020204" pitchFamily="34" charset="0"/>
              <a:buChar char="•"/>
            </a:pPr>
            <a:r>
              <a:rPr lang="en-US" b="0" dirty="0" smtClean="0">
                <a:solidFill>
                  <a:schemeClr val="tx1"/>
                </a:solidFill>
              </a:rPr>
              <a:t>Scalable</a:t>
            </a:r>
          </a:p>
          <a:p>
            <a:pPr marL="342900" indent="-342900">
              <a:buFont typeface="Arial" panose="020B0604020202020204" pitchFamily="34" charset="0"/>
              <a:buChar char="•"/>
            </a:pPr>
            <a:r>
              <a:rPr lang="en-US" b="0" dirty="0" smtClean="0">
                <a:solidFill>
                  <a:schemeClr val="tx1"/>
                </a:solidFill>
              </a:rPr>
              <a:t>Self-contained data</a:t>
            </a:r>
            <a:endParaRPr lang="en-US" b="0" dirty="0">
              <a:solidFill>
                <a:schemeClr val="tx1"/>
              </a:solidFill>
            </a:endParaRPr>
          </a:p>
        </p:txBody>
      </p:sp>
      <p:sp>
        <p:nvSpPr>
          <p:cNvPr id="5" name="Content Placeholder 4"/>
          <p:cNvSpPr>
            <a:spLocks noGrp="1"/>
          </p:cNvSpPr>
          <p:nvPr>
            <p:ph sz="quarter" idx="14"/>
          </p:nvPr>
        </p:nvSpPr>
        <p:spPr/>
        <p:txBody>
          <a:bodyPr/>
          <a:lstStyle/>
          <a:p>
            <a:r>
              <a:rPr lang="en-US" dirty="0" smtClean="0">
                <a:solidFill>
                  <a:schemeClr val="tx1"/>
                </a:solidFill>
              </a:rPr>
              <a:t>DISADVANTAGES</a:t>
            </a:r>
          </a:p>
          <a:p>
            <a:pPr marL="342900" indent="-342900">
              <a:buFont typeface="Arial" panose="020B0604020202020204" pitchFamily="34" charset="0"/>
              <a:buChar char="•"/>
            </a:pPr>
            <a:r>
              <a:rPr lang="en-US" b="0" dirty="0" smtClean="0">
                <a:solidFill>
                  <a:schemeClr val="tx1"/>
                </a:solidFill>
              </a:rPr>
              <a:t>Numerous constraints – have to interact via REST server to interact with data which can cause deployment complications</a:t>
            </a:r>
          </a:p>
          <a:p>
            <a:pPr marL="342900" indent="-342900">
              <a:buFont typeface="Arial" panose="020B0604020202020204" pitchFamily="34" charset="0"/>
              <a:buChar char="•"/>
            </a:pPr>
            <a:r>
              <a:rPr lang="en-US" b="0" dirty="0" smtClean="0">
                <a:solidFill>
                  <a:schemeClr val="tx1"/>
                </a:solidFill>
              </a:rPr>
              <a:t>Not widely used in the industry so may be difficult to source developers</a:t>
            </a:r>
            <a:endParaRPr lang="en-US" b="0" dirty="0">
              <a:solidFill>
                <a:schemeClr val="tx1"/>
              </a:solidFill>
            </a:endParaRPr>
          </a:p>
          <a:p>
            <a:endParaRPr lang="en-US" dirty="0"/>
          </a:p>
        </p:txBody>
      </p:sp>
      <p:sp>
        <p:nvSpPr>
          <p:cNvPr id="4" name="Title 3"/>
          <p:cNvSpPr>
            <a:spLocks noGrp="1"/>
          </p:cNvSpPr>
          <p:nvPr>
            <p:ph type="title"/>
          </p:nvPr>
        </p:nvSpPr>
        <p:spPr/>
        <p:txBody>
          <a:bodyPr/>
          <a:lstStyle/>
          <a:p>
            <a:r>
              <a:rPr lang="en-US" dirty="0" smtClean="0"/>
              <a:t>Advantages vs Disadvantages of </a:t>
            </a:r>
            <a:r>
              <a:rPr lang="en-US" dirty="0" err="1" smtClean="0"/>
              <a:t>CouchDB</a:t>
            </a:r>
            <a:endParaRPr lang="en-US" dirty="0"/>
          </a:p>
        </p:txBody>
      </p:sp>
    </p:spTree>
    <p:extLst>
      <p:ext uri="{BB962C8B-B14F-4D97-AF65-F5344CB8AC3E}">
        <p14:creationId xmlns:p14="http://schemas.microsoft.com/office/powerpoint/2010/main" val="4089772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rmAutofit/>
          </a:bodyPr>
          <a:lstStyle/>
          <a:p>
            <a:r>
              <a:rPr lang="en-US" dirty="0">
                <a:solidFill>
                  <a:schemeClr val="tx1"/>
                </a:solidFill>
              </a:rPr>
              <a:t>Industry Use Case</a:t>
            </a:r>
            <a:r>
              <a:rPr lang="en-US" dirty="0" smtClean="0">
                <a:solidFill>
                  <a:schemeClr val="tx1"/>
                </a:solidFill>
              </a:rPr>
              <a:t>: </a:t>
            </a:r>
            <a:endParaRPr lang="en-US" dirty="0">
              <a:solidFill>
                <a:schemeClr val="tx1"/>
              </a:solidFill>
            </a:endParaRPr>
          </a:p>
        </p:txBody>
      </p:sp>
      <p:sp>
        <p:nvSpPr>
          <p:cNvPr id="6" name="Rectangle 5"/>
          <p:cNvSpPr/>
          <p:nvPr/>
        </p:nvSpPr>
        <p:spPr>
          <a:xfrm>
            <a:off x="1076778" y="1046033"/>
            <a:ext cx="7168243" cy="969496"/>
          </a:xfrm>
          <a:prstGeom prst="rect">
            <a:avLst/>
          </a:prstGeom>
        </p:spPr>
        <p:txBody>
          <a:bodyPr wrap="square">
            <a:spAutoFit/>
          </a:bodyPr>
          <a:lstStyle/>
          <a:p>
            <a:pPr algn="ctr"/>
            <a:r>
              <a:rPr lang="en-US" sz="1900" b="1" dirty="0" smtClean="0">
                <a:solidFill>
                  <a:srgbClr val="000000"/>
                </a:solidFill>
                <a:cs typeface="Arial" pitchFamily="34" charset="0"/>
              </a:rPr>
              <a:t>Problem</a:t>
            </a:r>
            <a:r>
              <a:rPr lang="en-US" sz="1900" dirty="0" smtClean="0">
                <a:solidFill>
                  <a:srgbClr val="000000"/>
                </a:solidFill>
                <a:cs typeface="Arial" pitchFamily="34" charset="0"/>
              </a:rPr>
              <a:t>: The European Organization for Nuclear Research (CERN) generates and utilizes tens of petabytes of data per year at inconsistent growth rates.</a:t>
            </a:r>
            <a:endParaRPr lang="en-US" dirty="0">
              <a:solidFill>
                <a:srgbClr val="000000"/>
              </a:solidFill>
            </a:endParaRPr>
          </a:p>
        </p:txBody>
      </p:sp>
      <p:sp>
        <p:nvSpPr>
          <p:cNvPr id="7" name="TextBox 6"/>
          <p:cNvSpPr txBox="1"/>
          <p:nvPr/>
        </p:nvSpPr>
        <p:spPr>
          <a:xfrm>
            <a:off x="603264" y="1906256"/>
            <a:ext cx="4871848" cy="3985706"/>
          </a:xfrm>
          <a:prstGeom prst="rect">
            <a:avLst/>
          </a:prstGeom>
          <a:noFill/>
        </p:spPr>
        <p:txBody>
          <a:bodyPr wrap="square" rtlCol="0">
            <a:spAutoFit/>
          </a:bodyPr>
          <a:lstStyle/>
          <a:p>
            <a:r>
              <a:rPr lang="en-US" sz="1900" b="1" dirty="0" smtClean="0">
                <a:solidFill>
                  <a:srgbClr val="000000"/>
                </a:solidFill>
              </a:rPr>
              <a:t>Solution:</a:t>
            </a:r>
          </a:p>
          <a:p>
            <a:pPr marL="285750" indent="-285750">
              <a:buFont typeface="Wingdings" panose="05000000000000000000" pitchFamily="2" charset="2"/>
              <a:buChar char="Ø"/>
            </a:pPr>
            <a:r>
              <a:rPr lang="en-US" dirty="0" err="1" smtClean="0">
                <a:solidFill>
                  <a:srgbClr val="000000"/>
                </a:solidFill>
              </a:rPr>
              <a:t>CouchDB</a:t>
            </a:r>
            <a:r>
              <a:rPr lang="en-US" dirty="0" smtClean="0">
                <a:solidFill>
                  <a:srgbClr val="000000"/>
                </a:solidFill>
              </a:rPr>
              <a:t> is well suited for applications that do not have well understood sizing requirements</a:t>
            </a:r>
          </a:p>
          <a:p>
            <a:pPr marL="285750" indent="-285750">
              <a:buFont typeface="Wingdings" panose="05000000000000000000" pitchFamily="2" charset="2"/>
              <a:buChar char="Ø"/>
            </a:pPr>
            <a:r>
              <a:rPr lang="en-US" dirty="0" smtClean="0">
                <a:solidFill>
                  <a:srgbClr val="000000"/>
                </a:solidFill>
              </a:rPr>
              <a:t>CERN users query a large amount of data at one time through web interfaces, which is done easily in </a:t>
            </a:r>
            <a:r>
              <a:rPr lang="en-US" dirty="0" err="1" smtClean="0">
                <a:solidFill>
                  <a:srgbClr val="000000"/>
                </a:solidFill>
              </a:rPr>
              <a:t>CouchDB</a:t>
            </a:r>
            <a:endParaRPr lang="en-US" dirty="0" smtClean="0">
              <a:solidFill>
                <a:srgbClr val="000000"/>
              </a:solidFill>
            </a:endParaRPr>
          </a:p>
          <a:p>
            <a:pPr marL="285750" indent="-285750">
              <a:buFont typeface="Wingdings" panose="05000000000000000000" pitchFamily="2" charset="2"/>
              <a:buChar char="Ø"/>
            </a:pPr>
            <a:r>
              <a:rPr lang="en-US" dirty="0" err="1" smtClean="0">
                <a:solidFill>
                  <a:srgbClr val="000000"/>
                </a:solidFill>
              </a:rPr>
              <a:t>CouchDB</a:t>
            </a:r>
            <a:r>
              <a:rPr lang="en-US" dirty="0" smtClean="0">
                <a:solidFill>
                  <a:srgbClr val="000000"/>
                </a:solidFill>
              </a:rPr>
              <a:t> data store runs on mobile devices and a variety of operating systems being utilized by users</a:t>
            </a:r>
          </a:p>
          <a:p>
            <a:pPr marL="285750" indent="-285750">
              <a:buFont typeface="Wingdings" panose="05000000000000000000" pitchFamily="2" charset="2"/>
              <a:buChar char="Ø"/>
            </a:pPr>
            <a:r>
              <a:rPr lang="en-US" dirty="0" err="1" smtClean="0">
                <a:solidFill>
                  <a:srgbClr val="000000"/>
                </a:solidFill>
              </a:rPr>
              <a:t>CouchDB</a:t>
            </a:r>
            <a:r>
              <a:rPr lang="en-US" dirty="0" smtClean="0">
                <a:solidFill>
                  <a:srgbClr val="000000"/>
                </a:solidFill>
              </a:rPr>
              <a:t> is also ideal for users that want to work offline and sync data versions in bulk when users reconnect to the network</a:t>
            </a:r>
            <a:endParaRPr lang="en-US" dirty="0">
              <a:solidFill>
                <a:srgbClr val="000000"/>
              </a:solidFill>
            </a:endParaRPr>
          </a:p>
          <a:p>
            <a:pPr marL="285750" indent="-285750">
              <a:buFont typeface="Arial" panose="020B0604020202020204" pitchFamily="34" charset="0"/>
              <a:buChar char="•"/>
            </a:pPr>
            <a:endParaRPr lang="en-US" dirty="0">
              <a:solidFill>
                <a:srgbClr val="0000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4021" y="163415"/>
            <a:ext cx="791153" cy="77372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5112" y="2662438"/>
            <a:ext cx="3310766" cy="2066942"/>
          </a:xfrm>
          <a:prstGeom prst="rect">
            <a:avLst/>
          </a:prstGeom>
        </p:spPr>
      </p:pic>
    </p:spTree>
    <p:extLst>
      <p:ext uri="{BB962C8B-B14F-4D97-AF65-F5344CB8AC3E}">
        <p14:creationId xmlns:p14="http://schemas.microsoft.com/office/powerpoint/2010/main" val="2870671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dirty="0"/>
              <a:t>Here is a comparison between the classic relational model and the document </a:t>
            </a:r>
            <a:r>
              <a:rPr lang="en-US" dirty="0" smtClean="0"/>
              <a:t>model:</a:t>
            </a:r>
          </a:p>
          <a:p>
            <a:endParaRPr lang="en-US" dirty="0"/>
          </a:p>
        </p:txBody>
      </p:sp>
      <p:sp>
        <p:nvSpPr>
          <p:cNvPr id="3" name="Title 2"/>
          <p:cNvSpPr>
            <a:spLocks noGrp="1"/>
          </p:cNvSpPr>
          <p:nvPr>
            <p:ph type="title"/>
          </p:nvPr>
        </p:nvSpPr>
        <p:spPr/>
        <p:txBody>
          <a:bodyPr/>
          <a:lstStyle/>
          <a:p>
            <a:r>
              <a:rPr lang="en-US" dirty="0"/>
              <a:t>Relational </a:t>
            </a:r>
            <a:r>
              <a:rPr lang="en-US" dirty="0" smtClean="0"/>
              <a:t>vs </a:t>
            </a:r>
            <a:r>
              <a:rPr lang="en-US" dirty="0"/>
              <a:t>Document </a:t>
            </a:r>
            <a:r>
              <a:rPr lang="en-US" dirty="0" smtClean="0"/>
              <a:t>Model Comparison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38183110"/>
              </p:ext>
            </p:extLst>
          </p:nvPr>
        </p:nvGraphicFramePr>
        <p:xfrm>
          <a:off x="1502228" y="2344057"/>
          <a:ext cx="6096000" cy="2133600"/>
        </p:xfrm>
        <a:graphic>
          <a:graphicData uri="http://schemas.openxmlformats.org/drawingml/2006/table">
            <a:tbl>
              <a:tblPr firstRow="1" bandRow="1">
                <a:tableStyleId>{B301B821-A1FF-4177-AEE7-76D212191A09}</a:tableStyleId>
              </a:tblPr>
              <a:tblGrid>
                <a:gridCol w="3048000"/>
                <a:gridCol w="3048000"/>
              </a:tblGrid>
              <a:tr h="370840">
                <a:tc>
                  <a:txBody>
                    <a:bodyPr/>
                    <a:lstStyle/>
                    <a:p>
                      <a:pPr algn="l" fontAlgn="b"/>
                      <a:r>
                        <a:rPr lang="en-US" b="1" dirty="0">
                          <a:effectLst/>
                        </a:rPr>
                        <a:t>Relational model</a:t>
                      </a:r>
                    </a:p>
                  </a:txBody>
                  <a:tcPr marL="76200" marR="76200" marT="76200" marB="76200" anchor="b"/>
                </a:tc>
                <a:tc>
                  <a:txBody>
                    <a:bodyPr/>
                    <a:lstStyle/>
                    <a:p>
                      <a:pPr algn="l" fontAlgn="b"/>
                      <a:r>
                        <a:rPr lang="en-US" b="1" dirty="0">
                          <a:effectLst/>
                        </a:rPr>
                        <a:t>Document model</a:t>
                      </a:r>
                    </a:p>
                  </a:txBody>
                  <a:tcPr marL="76200" marR="76200" marT="76200" marB="76200" anchor="b"/>
                </a:tc>
              </a:tr>
              <a:tr h="370840">
                <a:tc>
                  <a:txBody>
                    <a:bodyPr/>
                    <a:lstStyle/>
                    <a:p>
                      <a:pPr algn="l" fontAlgn="t"/>
                      <a:r>
                        <a:rPr lang="en-US">
                          <a:effectLst/>
                        </a:rPr>
                        <a:t>Tables</a:t>
                      </a:r>
                    </a:p>
                  </a:txBody>
                  <a:tcPr marL="76200" marR="76200" marT="76200" marB="76200"/>
                </a:tc>
                <a:tc>
                  <a:txBody>
                    <a:bodyPr/>
                    <a:lstStyle/>
                    <a:p>
                      <a:pPr algn="l" fontAlgn="t"/>
                      <a:r>
                        <a:rPr lang="en-US">
                          <a:effectLst/>
                        </a:rPr>
                        <a:t>Collections</a:t>
                      </a:r>
                    </a:p>
                  </a:txBody>
                  <a:tcPr marL="76200" marR="76200" marT="76200" marB="76200"/>
                </a:tc>
              </a:tr>
              <a:tr h="370840">
                <a:tc>
                  <a:txBody>
                    <a:bodyPr/>
                    <a:lstStyle/>
                    <a:p>
                      <a:pPr algn="l" fontAlgn="t"/>
                      <a:r>
                        <a:rPr lang="en-US" dirty="0">
                          <a:effectLst/>
                        </a:rPr>
                        <a:t>Rows</a:t>
                      </a:r>
                    </a:p>
                  </a:txBody>
                  <a:tcPr marL="76200" marR="76200" marT="76200" marB="76200"/>
                </a:tc>
                <a:tc>
                  <a:txBody>
                    <a:bodyPr/>
                    <a:lstStyle/>
                    <a:p>
                      <a:pPr algn="l" fontAlgn="t"/>
                      <a:r>
                        <a:rPr lang="en-US">
                          <a:effectLst/>
                        </a:rPr>
                        <a:t>Documents</a:t>
                      </a:r>
                    </a:p>
                  </a:txBody>
                  <a:tcPr marL="76200" marR="76200" marT="76200" marB="76200"/>
                </a:tc>
              </a:tr>
              <a:tr h="370840">
                <a:tc>
                  <a:txBody>
                    <a:bodyPr/>
                    <a:lstStyle/>
                    <a:p>
                      <a:pPr algn="l" fontAlgn="t"/>
                      <a:r>
                        <a:rPr lang="en-US">
                          <a:effectLst/>
                        </a:rPr>
                        <a:t>Columns</a:t>
                      </a:r>
                    </a:p>
                  </a:txBody>
                  <a:tcPr marL="76200" marR="76200" marT="76200" marB="76200"/>
                </a:tc>
                <a:tc>
                  <a:txBody>
                    <a:bodyPr/>
                    <a:lstStyle/>
                    <a:p>
                      <a:pPr algn="l" fontAlgn="t"/>
                      <a:r>
                        <a:rPr lang="en-US">
                          <a:effectLst/>
                        </a:rPr>
                        <a:t>Key/value pairs</a:t>
                      </a:r>
                    </a:p>
                  </a:txBody>
                  <a:tcPr marL="76200" marR="76200" marT="76200" marB="76200"/>
                </a:tc>
              </a:tr>
              <a:tr h="370840">
                <a:tc>
                  <a:txBody>
                    <a:bodyPr/>
                    <a:lstStyle/>
                    <a:p>
                      <a:pPr algn="l" fontAlgn="t"/>
                      <a:r>
                        <a:rPr lang="en-US">
                          <a:effectLst/>
                        </a:rPr>
                        <a:t>Joins</a:t>
                      </a:r>
                    </a:p>
                  </a:txBody>
                  <a:tcPr marL="76200" marR="76200" marT="76200" marB="76200"/>
                </a:tc>
                <a:tc>
                  <a:txBody>
                    <a:bodyPr/>
                    <a:lstStyle/>
                    <a:p>
                      <a:pPr algn="l" fontAlgn="t"/>
                      <a:r>
                        <a:rPr lang="en-US" dirty="0" smtClean="0">
                          <a:effectLst/>
                        </a:rPr>
                        <a:t>Not Available</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2292935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Event </a:t>
            </a:r>
            <a:r>
              <a:rPr lang="en-US" dirty="0" smtClean="0"/>
              <a:t>Logging</a:t>
            </a:r>
          </a:p>
          <a:p>
            <a:pPr marL="0" indent="0">
              <a:buNone/>
            </a:pPr>
            <a:endParaRPr lang="en-US" dirty="0" smtClean="0"/>
          </a:p>
          <a:p>
            <a:r>
              <a:rPr lang="en-US" dirty="0"/>
              <a:t>Content Management Systems, Blogging </a:t>
            </a:r>
            <a:r>
              <a:rPr lang="en-US" dirty="0" smtClean="0"/>
              <a:t>Platforms</a:t>
            </a:r>
          </a:p>
          <a:p>
            <a:pPr marL="0" indent="0">
              <a:buNone/>
            </a:pPr>
            <a:endParaRPr lang="en-US" dirty="0" smtClean="0"/>
          </a:p>
          <a:p>
            <a:r>
              <a:rPr lang="en-US" dirty="0"/>
              <a:t>Web Analytics or Real-Time </a:t>
            </a:r>
            <a:r>
              <a:rPr lang="en-US" dirty="0" smtClean="0"/>
              <a:t>Analytics</a:t>
            </a:r>
          </a:p>
          <a:p>
            <a:pPr marL="0" indent="0">
              <a:buNone/>
            </a:pPr>
            <a:endParaRPr lang="en-US" dirty="0" smtClean="0"/>
          </a:p>
          <a:p>
            <a:r>
              <a:rPr lang="en-US" dirty="0"/>
              <a:t>E-Commerce Applications</a:t>
            </a:r>
          </a:p>
        </p:txBody>
      </p:sp>
      <p:sp>
        <p:nvSpPr>
          <p:cNvPr id="3" name="Title 2"/>
          <p:cNvSpPr>
            <a:spLocks noGrp="1"/>
          </p:cNvSpPr>
          <p:nvPr>
            <p:ph type="title"/>
          </p:nvPr>
        </p:nvSpPr>
        <p:spPr/>
        <p:txBody>
          <a:bodyPr/>
          <a:lstStyle/>
          <a:p>
            <a:r>
              <a:rPr lang="en-US" dirty="0"/>
              <a:t>Suitable Use Cases</a:t>
            </a:r>
          </a:p>
        </p:txBody>
      </p:sp>
    </p:spTree>
    <p:extLst>
      <p:ext uri="{BB962C8B-B14F-4D97-AF65-F5344CB8AC3E}">
        <p14:creationId xmlns:p14="http://schemas.microsoft.com/office/powerpoint/2010/main" val="1075225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Complex </a:t>
            </a:r>
            <a:r>
              <a:rPr lang="en-US" dirty="0" smtClean="0"/>
              <a:t>Transactions</a:t>
            </a:r>
          </a:p>
          <a:p>
            <a:pPr lvl="1"/>
            <a:r>
              <a:rPr lang="en-US" dirty="0" smtClean="0"/>
              <a:t>Many operations being executed across one data set</a:t>
            </a:r>
          </a:p>
          <a:p>
            <a:pPr lvl="1"/>
            <a:r>
              <a:rPr lang="en-US" dirty="0" smtClean="0"/>
              <a:t>Queries that require distinct data within a document and across multiple documents</a:t>
            </a:r>
          </a:p>
          <a:p>
            <a:r>
              <a:rPr lang="en-US" dirty="0"/>
              <a:t>Queries against Varying Aggregate </a:t>
            </a:r>
            <a:r>
              <a:rPr lang="en-US" dirty="0" smtClean="0"/>
              <a:t>Structure</a:t>
            </a:r>
            <a:endParaRPr lang="en-US" dirty="0"/>
          </a:p>
          <a:p>
            <a:pPr lvl="1"/>
            <a:r>
              <a:rPr lang="en-US" dirty="0" smtClean="0"/>
              <a:t>Data cannot be normalized in document databases</a:t>
            </a:r>
          </a:p>
          <a:p>
            <a:r>
              <a:rPr lang="en-US" dirty="0" smtClean="0"/>
              <a:t>Time Series, Event Based Data May be More Suitable for Alternate Technologies</a:t>
            </a:r>
          </a:p>
        </p:txBody>
      </p:sp>
      <p:sp>
        <p:nvSpPr>
          <p:cNvPr id="3" name="Title 2"/>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690819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Major Vendors:</a:t>
            </a:r>
          </a:p>
          <a:p>
            <a:pPr eaLnBrk="1" hangingPunct="1">
              <a:spcBef>
                <a:spcPct val="0"/>
              </a:spcBef>
              <a:spcAft>
                <a:spcPct val="0"/>
              </a:spcAft>
            </a:pPr>
            <a:r>
              <a:rPr lang="en-US" dirty="0" err="1" smtClean="0">
                <a:latin typeface="Arial" charset="0"/>
                <a:cs typeface="Arial" charset="0"/>
              </a:rPr>
              <a:t>MongoDB</a:t>
            </a:r>
            <a:endParaRPr lang="en-US" dirty="0" smtClean="0">
              <a:latin typeface="Arial" charset="0"/>
              <a:cs typeface="Arial" charset="0"/>
            </a:endParaRPr>
          </a:p>
          <a:p>
            <a:pPr eaLnBrk="1" hangingPunct="1">
              <a:spcBef>
                <a:spcPct val="0"/>
              </a:spcBef>
              <a:spcAft>
                <a:spcPct val="0"/>
              </a:spcAft>
            </a:pPr>
            <a:endParaRPr lang="en-US" dirty="0" smtClean="0">
              <a:latin typeface="Arial" charset="0"/>
              <a:cs typeface="Arial" charset="0"/>
            </a:endParaRPr>
          </a:p>
        </p:txBody>
      </p:sp>
    </p:spTree>
    <p:extLst>
      <p:ext uri="{BB962C8B-B14F-4D97-AF65-F5344CB8AC3E}">
        <p14:creationId xmlns:p14="http://schemas.microsoft.com/office/powerpoint/2010/main" val="2931383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73924" y="565506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920430"/>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a:defRPr/>
              </a:pPr>
              <a:endParaRPr lang="en-US" kern="0" dirty="0">
                <a:solidFill>
                  <a:sysClr val="windowText" lastClr="000000"/>
                </a:solidFill>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Major Vendors - </a:t>
            </a:r>
            <a:r>
              <a:rPr lang="en-US" dirty="0" err="1" smtClean="0"/>
              <a:t>MongoDB</a:t>
            </a:r>
            <a:endParaRPr lang="en-US" dirty="0"/>
          </a:p>
        </p:txBody>
      </p:sp>
      <p:sp>
        <p:nvSpPr>
          <p:cNvPr id="16" name="Content Placeholder 7"/>
          <p:cNvSpPr txBox="1">
            <a:spLocks/>
          </p:cNvSpPr>
          <p:nvPr/>
        </p:nvSpPr>
        <p:spPr>
          <a:xfrm>
            <a:off x="2127819" y="988440"/>
            <a:ext cx="6663757" cy="466662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sz="1600" dirty="0" smtClean="0"/>
              <a:t>Overview </a:t>
            </a:r>
            <a:r>
              <a:rPr lang="en-US" sz="1600" dirty="0"/>
              <a:t>of </a:t>
            </a:r>
            <a:r>
              <a:rPr lang="en-US" sz="1600" dirty="0" smtClean="0"/>
              <a:t>technology</a:t>
            </a:r>
          </a:p>
          <a:p>
            <a:pPr marL="285750" indent="-285750" fontAlgn="ctr">
              <a:spcBef>
                <a:spcPts val="600"/>
              </a:spcBef>
              <a:spcAft>
                <a:spcPts val="600"/>
              </a:spcAft>
              <a:buFont typeface="Wingdings" panose="05000000000000000000" pitchFamily="2" charset="2"/>
              <a:buChar char="Ø"/>
            </a:pPr>
            <a:r>
              <a:rPr lang="en-US" sz="1600" dirty="0" smtClean="0"/>
              <a:t>Architecture: Replication, Data Model, etc.</a:t>
            </a:r>
          </a:p>
          <a:p>
            <a:pPr marL="285750" indent="-285750" fontAlgn="ctr">
              <a:spcBef>
                <a:spcPts val="600"/>
              </a:spcBef>
              <a:spcAft>
                <a:spcPts val="600"/>
              </a:spcAft>
              <a:buFont typeface="Wingdings" panose="05000000000000000000" pitchFamily="2" charset="2"/>
              <a:buChar char="Ø"/>
            </a:pPr>
            <a:r>
              <a:rPr lang="en-US" sz="1600" dirty="0" smtClean="0"/>
              <a:t>Usage:</a:t>
            </a:r>
          </a:p>
          <a:p>
            <a:pPr marL="285750" indent="-285750" fontAlgn="ctr">
              <a:spcBef>
                <a:spcPts val="600"/>
              </a:spcBef>
              <a:spcAft>
                <a:spcPts val="600"/>
              </a:spcAft>
              <a:buFont typeface="Wingdings" panose="05000000000000000000" pitchFamily="2" charset="2"/>
              <a:buChar char="Ø"/>
            </a:pPr>
            <a:r>
              <a:rPr lang="en-US" sz="1600" dirty="0" smtClean="0"/>
              <a:t>Code </a:t>
            </a:r>
            <a:r>
              <a:rPr lang="en-US" sz="1600" dirty="0"/>
              <a:t>and deployment information</a:t>
            </a:r>
          </a:p>
          <a:p>
            <a:pPr marL="285750" indent="-285750" fontAlgn="ctr">
              <a:spcBef>
                <a:spcPts val="600"/>
              </a:spcBef>
              <a:spcAft>
                <a:spcPts val="600"/>
              </a:spcAft>
              <a:buFont typeface="Wingdings" panose="05000000000000000000" pitchFamily="2" charset="2"/>
              <a:buChar char="Ø"/>
            </a:pPr>
            <a:r>
              <a:rPr lang="en-US" sz="1600" dirty="0" smtClean="0"/>
              <a:t>Lab 1 - Start </a:t>
            </a:r>
            <a:r>
              <a:rPr lang="en-US" sz="1600" dirty="0"/>
              <a:t>up, basic procedures</a:t>
            </a:r>
          </a:p>
          <a:p>
            <a:pPr marL="742950" lvl="1" indent="-285750" fontAlgn="ctr">
              <a:spcAft>
                <a:spcPts val="600"/>
              </a:spcAft>
              <a:buFont typeface="Wingdings" panose="05000000000000000000" pitchFamily="2" charset="2"/>
              <a:buChar char="ü"/>
            </a:pPr>
            <a:r>
              <a:rPr lang="en-US" sz="1600" dirty="0"/>
              <a:t>Site to download sandbox/get </a:t>
            </a:r>
            <a:r>
              <a:rPr lang="en-US" sz="1600" dirty="0" smtClean="0"/>
              <a:t>software</a:t>
            </a:r>
            <a:endParaRPr lang="en-US" sz="1600" dirty="0"/>
          </a:p>
          <a:p>
            <a:pPr marL="742950" lvl="1" indent="-285750" fontAlgn="ctr">
              <a:spcAft>
                <a:spcPts val="600"/>
              </a:spcAft>
              <a:buFont typeface="Wingdings" panose="05000000000000000000" pitchFamily="2" charset="2"/>
              <a:buChar char="ü"/>
            </a:pPr>
            <a:r>
              <a:rPr lang="en-US" sz="1600" dirty="0"/>
              <a:t>Instructions to </a:t>
            </a:r>
            <a:r>
              <a:rPr lang="en-US" sz="1600" dirty="0" smtClean="0"/>
              <a:t>download, configure </a:t>
            </a:r>
            <a:r>
              <a:rPr lang="en-US" sz="1600" dirty="0"/>
              <a:t>and </a:t>
            </a:r>
            <a:r>
              <a:rPr lang="en-US" sz="1600" dirty="0" smtClean="0"/>
              <a:t>operate</a:t>
            </a:r>
            <a:endParaRPr lang="en-US" sz="1600" dirty="0"/>
          </a:p>
          <a:p>
            <a:pPr marL="285750" indent="-285750" fontAlgn="ctr">
              <a:spcBef>
                <a:spcPts val="600"/>
              </a:spcBef>
              <a:spcAft>
                <a:spcPts val="600"/>
              </a:spcAft>
              <a:buFont typeface="Wingdings" panose="05000000000000000000" pitchFamily="2" charset="2"/>
              <a:buChar char="Ø"/>
            </a:pPr>
            <a:r>
              <a:rPr lang="en-US" sz="1600" dirty="0" smtClean="0"/>
              <a:t>Lab 2 - 3 - Industry </a:t>
            </a:r>
            <a:r>
              <a:rPr lang="en-US" sz="1600" dirty="0"/>
              <a:t>Use Case </a:t>
            </a:r>
            <a:r>
              <a:rPr lang="en-US" sz="1600" dirty="0" smtClean="0"/>
              <a:t>1 -2</a:t>
            </a:r>
            <a:endParaRPr lang="en-US" sz="1600" dirty="0"/>
          </a:p>
          <a:p>
            <a:pPr marL="742950" lvl="1" indent="-285750" fontAlgn="ctr">
              <a:spcAft>
                <a:spcPts val="600"/>
              </a:spcAft>
              <a:buFont typeface="Wingdings" panose="05000000000000000000" pitchFamily="2" charset="2"/>
              <a:buChar char="ü"/>
            </a:pPr>
            <a:r>
              <a:rPr lang="en-US" sz="1600" dirty="0"/>
              <a:t>Problem </a:t>
            </a:r>
            <a:r>
              <a:rPr lang="en-US" sz="1600" dirty="0" smtClean="0"/>
              <a:t>statement</a:t>
            </a:r>
            <a:endParaRPr lang="en-US" sz="1600" dirty="0"/>
          </a:p>
          <a:p>
            <a:pPr marL="742950" lvl="1" indent="-285750" fontAlgn="ctr">
              <a:spcAft>
                <a:spcPts val="600"/>
              </a:spcAft>
              <a:buFont typeface="Wingdings" panose="05000000000000000000" pitchFamily="2" charset="2"/>
              <a:buChar char="ü"/>
            </a:pPr>
            <a:r>
              <a:rPr lang="en-US" sz="1600" dirty="0"/>
              <a:t>Technology as a </a:t>
            </a:r>
            <a:r>
              <a:rPr lang="en-US" sz="1600" dirty="0" smtClean="0"/>
              <a:t>solution</a:t>
            </a:r>
            <a:endParaRPr lang="en-US" sz="1600" dirty="0"/>
          </a:p>
          <a:p>
            <a:pPr marL="742950" lvl="1" indent="-285750" fontAlgn="ctr">
              <a:spcAft>
                <a:spcPts val="600"/>
              </a:spcAft>
              <a:buFont typeface="Wingdings" panose="05000000000000000000" pitchFamily="2" charset="2"/>
              <a:buChar char="ü"/>
            </a:pPr>
            <a:r>
              <a:rPr lang="en-US" sz="1600" dirty="0"/>
              <a:t>Neat </a:t>
            </a:r>
            <a:r>
              <a:rPr lang="en-US" sz="1600" dirty="0" smtClean="0"/>
              <a:t>facts</a:t>
            </a:r>
            <a:endParaRPr lang="en-US" sz="1600" dirty="0"/>
          </a:p>
        </p:txBody>
      </p:sp>
    </p:spTree>
    <p:extLst>
      <p:ext uri="{BB962C8B-B14F-4D97-AF65-F5344CB8AC3E}">
        <p14:creationId xmlns:p14="http://schemas.microsoft.com/office/powerpoint/2010/main" val="2426438418"/>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igDataAcademy">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BigDataAcademy">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A85A641F73C43BC6D48BA9E88B9F7" ma:contentTypeVersion="2" ma:contentTypeDescription="Create a new document." ma:contentTypeScope="" ma:versionID="a21c66563a1300b843f39a782872f8fd">
  <xsd:schema xmlns:xsd="http://www.w3.org/2001/XMLSchema" xmlns:xs="http://www.w3.org/2001/XMLSchema" xmlns:p="http://schemas.microsoft.com/office/2006/metadata/properties" xmlns:ns2="4e9db585-b4e9-4c8f-ae17-48ff344a9304" targetNamespace="http://schemas.microsoft.com/office/2006/metadata/properties" ma:root="true" ma:fieldsID="9c849d17eeccd2a3c6196a8e0d4e2bd6" ns2:_="">
    <xsd:import namespace="4e9db585-b4e9-4c8f-ae17-48ff344a9304"/>
    <xsd:element name="properties">
      <xsd:complexType>
        <xsd:sequence>
          <xsd:element name="documentManagement">
            <xsd:complexType>
              <xsd:all>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db585-b4e9-4c8f-ae17-48ff344a9304" elementFormDefault="qualified">
    <xsd:import namespace="http://schemas.microsoft.com/office/2006/documentManagement/types"/>
    <xsd:import namespace="http://schemas.microsoft.com/office/infopath/2007/PartnerControls"/>
    <xsd:element name="Comments" ma:index="8" nillable="true" ma:displayName="Comments" ma:internalName="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omments xmlns="4e9db585-b4e9-4c8f-ae17-48ff344a930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24F5A-E3FF-487E-A22C-161A221F1CB1}"/>
</file>

<file path=customXml/itemProps2.xml><?xml version="1.0" encoding="utf-8"?>
<ds:datastoreItem xmlns:ds="http://schemas.openxmlformats.org/officeDocument/2006/customXml" ds:itemID="{56640170-8352-441D-BDC5-3754A62BBEF1}"/>
</file>

<file path=customXml/itemProps3.xml><?xml version="1.0" encoding="utf-8"?>
<ds:datastoreItem xmlns:ds="http://schemas.openxmlformats.org/officeDocument/2006/customXml" ds:itemID="{48E323EC-C0DD-41D6-97BE-1B82AAA617AB}"/>
</file>

<file path=docProps/app.xml><?xml version="1.0" encoding="utf-8"?>
<Properties xmlns="http://schemas.openxmlformats.org/officeDocument/2006/extended-properties" xmlns:vt="http://schemas.openxmlformats.org/officeDocument/2006/docPropsVTypes">
  <Template>BigDataAcademy</Template>
  <TotalTime>3025</TotalTime>
  <Words>2673</Words>
  <Application>Microsoft Office PowerPoint</Application>
  <PresentationFormat>Custom</PresentationFormat>
  <Paragraphs>336</Paragraphs>
  <Slides>42</Slides>
  <Notes>15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1" baseType="lpstr">
      <vt:lpstr>Arial</vt:lpstr>
      <vt:lpstr>Calibri</vt:lpstr>
      <vt:lpstr>Consolas</vt:lpstr>
      <vt:lpstr>Courier New</vt:lpstr>
      <vt:lpstr>Lucida Grande</vt:lpstr>
      <vt:lpstr>Wingdings</vt:lpstr>
      <vt:lpstr>BigDataAcademy</vt:lpstr>
      <vt:lpstr>1_BigDataAcademy</vt:lpstr>
      <vt:lpstr>think-cell Slide</vt:lpstr>
      <vt:lpstr>PowerPoint Presentation</vt:lpstr>
      <vt:lpstr>PowerPoint Presentation</vt:lpstr>
      <vt:lpstr>PowerPoint Presentation</vt:lpstr>
      <vt:lpstr>Document Oriented Database</vt:lpstr>
      <vt:lpstr>Relational vs Document Model Comparison </vt:lpstr>
      <vt:lpstr>Suitable Use Cases</vt:lpstr>
      <vt:lpstr>When Not to Use</vt:lpstr>
      <vt:lpstr>PowerPoint Presentation</vt:lpstr>
      <vt:lpstr>PowerPoint Presentation</vt:lpstr>
      <vt:lpstr>MongoDB Overview</vt:lpstr>
      <vt:lpstr>MongoDB Overview Cont.</vt:lpstr>
      <vt:lpstr>MongoDB Key Terminology</vt:lpstr>
      <vt:lpstr>MongoDB Key Terminology Cont’d.</vt:lpstr>
      <vt:lpstr>MongoDB Logical Architecture</vt:lpstr>
      <vt:lpstr>MongoDB Data Model</vt:lpstr>
      <vt:lpstr>Data Model Overview</vt:lpstr>
      <vt:lpstr>Reference Data Models</vt:lpstr>
      <vt:lpstr>Embedded Data Models</vt:lpstr>
      <vt:lpstr>Choosing a Data Model – Operational Factors</vt:lpstr>
      <vt:lpstr>Example: Data Modeled for Keyword Search</vt:lpstr>
      <vt:lpstr>MongoDB Architecture</vt:lpstr>
      <vt:lpstr>MongoDB Features</vt:lpstr>
      <vt:lpstr>Matching Requirements to Features</vt:lpstr>
      <vt:lpstr>Journaling</vt:lpstr>
      <vt:lpstr>Replication &amp; Replica Sets</vt:lpstr>
      <vt:lpstr>Replica Sets Usage</vt:lpstr>
      <vt:lpstr>Sharding</vt:lpstr>
      <vt:lpstr>Sharding Architecture</vt:lpstr>
      <vt:lpstr>Mongo DB Processing: MapReduce</vt:lpstr>
      <vt:lpstr>Industry Use Case: </vt:lpstr>
      <vt:lpstr>MongoDB in the Enterprise Ecosystem</vt:lpstr>
      <vt:lpstr>PowerPoint Presentation</vt:lpstr>
      <vt:lpstr>CouchDB Overview</vt:lpstr>
      <vt:lpstr>CouchDB Overview Cont.</vt:lpstr>
      <vt:lpstr>Data Model in CouchDB</vt:lpstr>
      <vt:lpstr>CouchDB Features</vt:lpstr>
      <vt:lpstr>Architecture of CouchDB </vt:lpstr>
      <vt:lpstr>HTTP REST API</vt:lpstr>
      <vt:lpstr>Example: HTTP Queries using curl</vt:lpstr>
      <vt:lpstr>Example: HTTP Queries Using Curl Cont’d.</vt:lpstr>
      <vt:lpstr>Advantages vs Disadvantages of CouchDB</vt:lpstr>
      <vt:lpstr>Industry Use Case: </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Celik-Tinmaz, Ozlem</dc:creator>
  <cp:lastModifiedBy>Furrer, Lynne</cp:lastModifiedBy>
  <cp:revision>109</cp:revision>
  <dcterms:created xsi:type="dcterms:W3CDTF">2014-10-16T19:01:47Z</dcterms:created>
  <dcterms:modified xsi:type="dcterms:W3CDTF">2015-11-02T14:34:38Z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0x010100BD9A85A641F73C43BC6D48BA9E88B9F7</vt:lpwstr>
  </property>
  <property fmtid="{D5CDD505-2E9C-101B-9397-08002B2CF9AE}" pid="5" name="ArticulateGUID">
    <vt:lpwstr>C39F3D1D-5047-4745-80CA-AF4785AB29F5</vt:lpwstr>
  </property>
  <property fmtid="{D5CDD505-2E9C-101B-9397-08002B2CF9AE}" pid="6" name="ArticulateProjectFull">
    <vt:lpwstr>C:\Users\j.jitendranath.sen\Desktop\Introduction to Big Data\Storyboard &amp; Detailed ID map\11-28-2012\Big Data_Introduction_to_Big_Data_SB_Nov28.ppta</vt:lpwstr>
  </property>
</Properties>
</file>