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3"/>
  </p:notesMasterIdLst>
  <p:handoutMasterIdLst>
    <p:handoutMasterId r:id="rId64"/>
  </p:handoutMasterIdLst>
  <p:sldIdLst>
    <p:sldId id="520" r:id="rId5"/>
    <p:sldId id="688" r:id="rId6"/>
    <p:sldId id="600" r:id="rId7"/>
    <p:sldId id="689" r:id="rId8"/>
    <p:sldId id="646" r:id="rId9"/>
    <p:sldId id="654" r:id="rId10"/>
    <p:sldId id="652" r:id="rId11"/>
    <p:sldId id="655" r:id="rId12"/>
    <p:sldId id="656" r:id="rId13"/>
    <p:sldId id="690" r:id="rId14"/>
    <p:sldId id="700" r:id="rId15"/>
    <p:sldId id="596" r:id="rId16"/>
    <p:sldId id="692" r:id="rId17"/>
    <p:sldId id="691" r:id="rId18"/>
    <p:sldId id="666" r:id="rId19"/>
    <p:sldId id="673" r:id="rId20"/>
    <p:sldId id="669" r:id="rId21"/>
    <p:sldId id="674" r:id="rId22"/>
    <p:sldId id="668" r:id="rId23"/>
    <p:sldId id="671" r:id="rId24"/>
    <p:sldId id="670" r:id="rId25"/>
    <p:sldId id="640" r:id="rId26"/>
    <p:sldId id="638" r:id="rId27"/>
    <p:sldId id="642" r:id="rId28"/>
    <p:sldId id="641" r:id="rId29"/>
    <p:sldId id="643" r:id="rId30"/>
    <p:sldId id="645" r:id="rId31"/>
    <p:sldId id="644" r:id="rId32"/>
    <p:sldId id="694" r:id="rId33"/>
    <p:sldId id="695" r:id="rId34"/>
    <p:sldId id="696" r:id="rId35"/>
    <p:sldId id="697" r:id="rId36"/>
    <p:sldId id="698" r:id="rId37"/>
    <p:sldId id="699" r:id="rId38"/>
    <p:sldId id="597" r:id="rId39"/>
    <p:sldId id="623" r:id="rId40"/>
    <p:sldId id="658" r:id="rId41"/>
    <p:sldId id="659" r:id="rId42"/>
    <p:sldId id="595" r:id="rId43"/>
    <p:sldId id="701" r:id="rId44"/>
    <p:sldId id="702" r:id="rId45"/>
    <p:sldId id="717" r:id="rId46"/>
    <p:sldId id="704" r:id="rId47"/>
    <p:sldId id="708" r:id="rId48"/>
    <p:sldId id="705" r:id="rId49"/>
    <p:sldId id="710" r:id="rId50"/>
    <p:sldId id="718" r:id="rId51"/>
    <p:sldId id="719" r:id="rId52"/>
    <p:sldId id="724" r:id="rId53"/>
    <p:sldId id="721" r:id="rId54"/>
    <p:sldId id="722" r:id="rId55"/>
    <p:sldId id="723" r:id="rId56"/>
    <p:sldId id="714" r:id="rId57"/>
    <p:sldId id="715" r:id="rId58"/>
    <p:sldId id="716" r:id="rId59"/>
    <p:sldId id="725" r:id="rId60"/>
    <p:sldId id="726" r:id="rId61"/>
    <p:sldId id="727" r:id="rId62"/>
  </p:sldIdLst>
  <p:sldSz cx="9144000" cy="59436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C0FCED-FCCF-4F9A-8719-349D2DD3BF06}">
          <p14:sldIdLst>
            <p14:sldId id="520"/>
            <p14:sldId id="688"/>
            <p14:sldId id="600"/>
          </p14:sldIdLst>
        </p14:section>
        <p14:section name="Introduction" id="{EBFB4535-B470-4549-B12D-3B922A61CDF6}">
          <p14:sldIdLst>
            <p14:sldId id="689"/>
            <p14:sldId id="646"/>
            <p14:sldId id="654"/>
            <p14:sldId id="652"/>
            <p14:sldId id="655"/>
            <p14:sldId id="656"/>
            <p14:sldId id="690"/>
            <p14:sldId id="700"/>
          </p14:sldIdLst>
        </p14:section>
        <p14:section name="Cassandra" id="{5063D7D3-83A6-4227-8520-2D6CCD50048C}">
          <p14:sldIdLst>
            <p14:sldId id="596"/>
            <p14:sldId id="692"/>
            <p14:sldId id="691"/>
            <p14:sldId id="666"/>
            <p14:sldId id="673"/>
            <p14:sldId id="669"/>
            <p14:sldId id="674"/>
            <p14:sldId id="668"/>
            <p14:sldId id="671"/>
            <p14:sldId id="670"/>
            <p14:sldId id="640"/>
            <p14:sldId id="638"/>
            <p14:sldId id="642"/>
            <p14:sldId id="641"/>
            <p14:sldId id="643"/>
            <p14:sldId id="645"/>
            <p14:sldId id="644"/>
            <p14:sldId id="694"/>
            <p14:sldId id="695"/>
            <p14:sldId id="696"/>
            <p14:sldId id="697"/>
            <p14:sldId id="698"/>
            <p14:sldId id="699"/>
            <p14:sldId id="597"/>
            <p14:sldId id="623"/>
            <p14:sldId id="658"/>
            <p14:sldId id="659"/>
            <p14:sldId id="595"/>
          </p14:sldIdLst>
        </p14:section>
        <p14:section name="HBase" id="{52F38144-C6EB-47AA-B203-8C6E60AC8DED}">
          <p14:sldIdLst>
            <p14:sldId id="701"/>
            <p14:sldId id="702"/>
            <p14:sldId id="717"/>
            <p14:sldId id="704"/>
            <p14:sldId id="708"/>
            <p14:sldId id="705"/>
            <p14:sldId id="710"/>
            <p14:sldId id="718"/>
            <p14:sldId id="719"/>
            <p14:sldId id="724"/>
            <p14:sldId id="721"/>
            <p14:sldId id="722"/>
            <p14:sldId id="723"/>
            <p14:sldId id="714"/>
            <p14:sldId id="715"/>
            <p14:sldId id="716"/>
            <p14:sldId id="725"/>
            <p14:sldId id="726"/>
            <p14:sldId id="727"/>
          </p14:sldIdLst>
        </p14:section>
      </p14:sectionLst>
    </p:ext>
    <p:ext uri="{EFAFB233-063F-42B5-8137-9DF3F51BA10A}">
      <p15:sldGuideLst xmlns:p15="http://schemas.microsoft.com/office/powerpoint/2012/main">
        <p15:guide id="1" orient="horz" pos="648" userDrawn="1">
          <p15:clr>
            <a:srgbClr val="A4A3A4"/>
          </p15:clr>
        </p15:guide>
        <p15:guide id="2" orient="horz" pos="3504" userDrawn="1">
          <p15:clr>
            <a:srgbClr val="A4A3A4"/>
          </p15:clr>
        </p15:guide>
        <p15:guide id="3" orient="horz" pos="2568" userDrawn="1">
          <p15:clr>
            <a:srgbClr val="A4A3A4"/>
          </p15:clr>
        </p15:guide>
        <p15:guide id="4" orient="horz" pos="1608" userDrawn="1">
          <p15:clr>
            <a:srgbClr val="A4A3A4"/>
          </p15:clr>
        </p15:guide>
        <p15:guide id="5" orient="horz" pos="744" userDrawn="1">
          <p15:clr>
            <a:srgbClr val="A4A3A4"/>
          </p15:clr>
        </p15:guide>
        <p15:guide id="6" orient="horz" pos="504" userDrawn="1">
          <p15:clr>
            <a:srgbClr val="A4A3A4"/>
          </p15:clr>
        </p15:guide>
        <p15:guide id="7" pos="2856" userDrawn="1">
          <p15:clr>
            <a:srgbClr val="A4A3A4"/>
          </p15:clr>
        </p15:guide>
        <p15:guide id="8" pos="288">
          <p15:clr>
            <a:srgbClr val="A4A3A4"/>
          </p15:clr>
        </p15:guide>
        <p15:guide id="9" pos="5496" userDrawn="1">
          <p15:clr>
            <a:srgbClr val="A4A3A4"/>
          </p15:clr>
        </p15:guide>
        <p15:guide id="11" pos="2976" userDrawn="1">
          <p15:clr>
            <a:srgbClr val="A4A3A4"/>
          </p15:clr>
        </p15:guide>
        <p15:guide id="12" pos="4152" userDrawn="1">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 id="3" name="Dandu, Kishore K." initials="DKK" lastIdx="14" clrIdx="3"/>
  <p:cmAuthor id="4" name="Vasudha Duque" initials="VD" lastIdx="13" clrIdx="4">
    <p:extLst>
      <p:ext uri="{19B8F6BF-5375-455C-9EA6-DF929625EA0E}">
        <p15:presenceInfo xmlns:p15="http://schemas.microsoft.com/office/powerpoint/2012/main" userId="Vasudha Du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1155"/>
    <a:srgbClr val="2F539C"/>
    <a:srgbClr val="FFFFCC"/>
    <a:srgbClr val="003366"/>
    <a:srgbClr val="006699"/>
    <a:srgbClr val="4D4D4D"/>
    <a:srgbClr val="CC6600"/>
    <a:srgbClr val="CC3300"/>
    <a:srgbClr val="FF9900"/>
    <a:srgbClr val="00B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3" autoAdjust="0"/>
    <p:restoredTop sz="72531" autoAdjust="0"/>
  </p:normalViewPr>
  <p:slideViewPr>
    <p:cSldViewPr snapToGrid="0" snapToObjects="1" showGuides="1">
      <p:cViewPr varScale="1">
        <p:scale>
          <a:sx n="74" d="100"/>
          <a:sy n="74" d="100"/>
        </p:scale>
        <p:origin x="1027" y="72"/>
      </p:cViewPr>
      <p:guideLst>
        <p:guide orient="horz" pos="648"/>
        <p:guide orient="horz" pos="3504"/>
        <p:guide orient="horz" pos="2568"/>
        <p:guide orient="horz" pos="1608"/>
        <p:guide orient="horz" pos="744"/>
        <p:guide orient="horz" pos="504"/>
        <p:guide pos="2856"/>
        <p:guide pos="288"/>
        <p:guide pos="5496"/>
        <p:guide pos="2976"/>
        <p:guide pos="4152"/>
        <p:guide pos="1585"/>
      </p:guideLst>
    </p:cSldViewPr>
  </p:slideViewPr>
  <p:notesTextViewPr>
    <p:cViewPr>
      <p:scale>
        <a:sx n="1" d="1"/>
        <a:sy n="1" d="1"/>
      </p:scale>
      <p:origin x="0" y="0"/>
    </p:cViewPr>
  </p:notesTextViewPr>
  <p:sorterViewPr>
    <p:cViewPr>
      <p:scale>
        <a:sx n="100" d="100"/>
        <a:sy n="100" d="100"/>
      </p:scale>
      <p:origin x="0" y="3474"/>
    </p:cViewPr>
  </p:sorterViewPr>
  <p:notesViewPr>
    <p:cSldViewPr snapToGrid="0" snapToObjects="1" showGuides="1">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02/11/2015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11/2/2015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aws.amazon.com/simpledb/"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Note to Narrator: </a:t>
            </a:r>
            <a:r>
              <a:rPr lang="en-US" dirty="0" smtClean="0"/>
              <a:t>Do NOT narrate any words, acronyms, or anything enclosed in ( ) that’s in the narrative script.</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3C2869-1497-4514-AA87-BD6324E4C737}" type="slidenum">
              <a:rPr lang="en-US">
                <a:cs typeface="Arial" charset="0"/>
              </a:rPr>
              <a:pPr fontAlgn="base">
                <a:spcBef>
                  <a:spcPct val="0"/>
                </a:spcBef>
                <a:spcAft>
                  <a:spcPct val="0"/>
                </a:spcAft>
                <a:defRPr/>
              </a:pPr>
              <a:t>1</a:t>
            </a:fld>
            <a:endParaRPr lang="en-US" dirty="0">
              <a:cs typeface="Arial" charset="0"/>
            </a:endParaRPr>
          </a:p>
        </p:txBody>
      </p:sp>
    </p:spTree>
    <p:extLst>
      <p:ext uri="{BB962C8B-B14F-4D97-AF65-F5344CB8AC3E}">
        <p14:creationId xmlns:p14="http://schemas.microsoft.com/office/powerpoint/2010/main" val="190449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3715141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67261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dirty="0"/>
          </a:p>
        </p:txBody>
      </p:sp>
    </p:spTree>
    <p:extLst>
      <p:ext uri="{BB962C8B-B14F-4D97-AF65-F5344CB8AC3E}">
        <p14:creationId xmlns:p14="http://schemas.microsoft.com/office/powerpoint/2010/main" val="3064523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Cassandra was build</a:t>
            </a:r>
            <a:r>
              <a:rPr lang="en-US" baseline="0" dirty="0" smtClean="0"/>
              <a:t> based on two main papers</a:t>
            </a:r>
          </a:p>
          <a:p>
            <a:r>
              <a:rPr lang="en-US" baseline="0" dirty="0" smtClean="0"/>
              <a:t>Amazon Dynamo for the distribution and replication data mode in a ring fashion and </a:t>
            </a:r>
          </a:p>
          <a:p>
            <a:r>
              <a:rPr lang="en-US" baseline="0" dirty="0" smtClean="0"/>
              <a:t>Google Big table for the data model and the concept of wide column databases.</a:t>
            </a:r>
          </a:p>
          <a:p>
            <a:r>
              <a:rPr lang="en-US" dirty="0" smtClean="0"/>
              <a:t>Within</a:t>
            </a:r>
            <a:r>
              <a:rPr lang="en-US" baseline="0" dirty="0" smtClean="0"/>
              <a:t> the CAP theorem, Cassandra positions itself along the edge between consistency and availability. It is a Partitioned system where Consistency can be traded for Availability</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dirty="0"/>
          </a:p>
        </p:txBody>
      </p:sp>
    </p:spTree>
    <p:extLst>
      <p:ext uri="{BB962C8B-B14F-4D97-AF65-F5344CB8AC3E}">
        <p14:creationId xmlns:p14="http://schemas.microsoft.com/office/powerpoint/2010/main" val="591201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access the data Cassandra</a:t>
            </a:r>
            <a:r>
              <a:rPr lang="en-US" baseline="0" dirty="0" smtClean="0"/>
              <a:t> offers a language similar to the SQL.</a:t>
            </a:r>
          </a:p>
          <a:p>
            <a:r>
              <a:rPr lang="en-US" baseline="0" dirty="0" smtClean="0"/>
              <a:t>This language was mainly intended to try to reach the users with strong SQL backgrounds.</a:t>
            </a:r>
          </a:p>
          <a:p>
            <a:r>
              <a:rPr lang="en-US" baseline="0" dirty="0" smtClean="0"/>
              <a:t>CQL allows to perform basic crud (create, remove, update, delete) operations while it does not allow to query over different tables by joining them.</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dirty="0"/>
          </a:p>
        </p:txBody>
      </p:sp>
    </p:spTree>
    <p:extLst>
      <p:ext uri="{BB962C8B-B14F-4D97-AF65-F5344CB8AC3E}">
        <p14:creationId xmlns:p14="http://schemas.microsoft.com/office/powerpoint/2010/main" val="84442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Cassandra data distribution follows Amazon’s dynamo paper. Every information is identified by a key which is distributed uniformly within a ring. The ring is divided into partitions where every partition is handled by a different set of machines.</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dirty="0"/>
          </a:p>
        </p:txBody>
      </p:sp>
    </p:spTree>
    <p:extLst>
      <p:ext uri="{BB962C8B-B14F-4D97-AF65-F5344CB8AC3E}">
        <p14:creationId xmlns:p14="http://schemas.microsoft.com/office/powerpoint/2010/main" val="3804105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picture provides an idea about how the data are organized within Cassandra.</a:t>
            </a:r>
          </a:p>
          <a:p>
            <a:r>
              <a:rPr lang="en-US" baseline="0" dirty="0" smtClean="0"/>
              <a:t>To every key is assigned row. A row will contain a very small set of column families and extremely large numbers of super-columns containing columns in turn.</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dirty="0"/>
          </a:p>
        </p:txBody>
      </p:sp>
    </p:spTree>
    <p:extLst>
      <p:ext uri="{BB962C8B-B14F-4D97-AF65-F5344CB8AC3E}">
        <p14:creationId xmlns:p14="http://schemas.microsoft.com/office/powerpoint/2010/main" val="2596691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Cassandra</a:t>
            </a:r>
            <a:r>
              <a:rPr lang="en-US" baseline="0" dirty="0" smtClean="0"/>
              <a:t> has a master less architecture where every node has the structure. Every node knows what parts of the ring are stored in the partition that it is currently handling and it is able to redirect the incoming requests to other nodes if the key is not present within the assigned partition.</a:t>
            </a:r>
          </a:p>
          <a:p>
            <a:r>
              <a:rPr lang="en-US" baseline="0" dirty="0" smtClean="0"/>
              <a:t>The data replication is built in, every information is repeated within the next n partitions.</a:t>
            </a:r>
          </a:p>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19</a:t>
            </a:fld>
            <a:endParaRPr lang="en-US" dirty="0"/>
          </a:p>
        </p:txBody>
      </p:sp>
    </p:spTree>
    <p:extLst>
      <p:ext uri="{BB962C8B-B14F-4D97-AF65-F5344CB8AC3E}">
        <p14:creationId xmlns:p14="http://schemas.microsoft.com/office/powerpoint/2010/main" val="376195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improve durability and resilience the data can be replicated also across different data centers. This also allows better protection against possible disasters.</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20</a:t>
            </a:fld>
            <a:endParaRPr lang="en-US" dirty="0"/>
          </a:p>
        </p:txBody>
      </p:sp>
    </p:spTree>
    <p:extLst>
      <p:ext uri="{BB962C8B-B14F-4D97-AF65-F5344CB8AC3E}">
        <p14:creationId xmlns:p14="http://schemas.microsoft.com/office/powerpoint/2010/main" val="1266486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amount of data to be stored, the rate of growth of the data and the requirement to serve it within strict SLAs made it very apparent that a new storage solution was absolutely essential. </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23</a:t>
            </a:fld>
            <a:endParaRPr lang="en-US" dirty="0"/>
          </a:p>
        </p:txBody>
      </p:sp>
    </p:spTree>
    <p:extLst>
      <p:ext uri="{BB962C8B-B14F-4D97-AF65-F5344CB8AC3E}">
        <p14:creationId xmlns:p14="http://schemas.microsoft.com/office/powerpoint/2010/main" val="369617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2736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Netflix Queue:</a:t>
            </a:r>
            <a:r>
              <a:rPr lang="en-US" baseline="0" dirty="0" smtClean="0"/>
              <a:t> </a:t>
            </a:r>
            <a:r>
              <a:rPr lang="en-US" dirty="0" smtClean="0"/>
              <a:t>lets you keep and maintain a list of the movies &amp; TV shows you want to watch on your devices and computers.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every Netflix user, a list of ordered videos and other meta data related to when and where the video was added to their Queue is persisted in </a:t>
            </a:r>
            <a:r>
              <a:rPr lang="en-US" dirty="0" smtClean="0">
                <a:hlinkClick r:id="rId3"/>
              </a:rPr>
              <a:t>AWS Cloud</a:t>
            </a:r>
            <a:r>
              <a:rPr lang="en-US" dirty="0" smtClean="0"/>
              <a:t>, with </a:t>
            </a:r>
            <a:r>
              <a:rPr lang="en-US" dirty="0" err="1" smtClean="0">
                <a:hlinkClick r:id="rId4"/>
              </a:rPr>
              <a:t>SimpleDB</a:t>
            </a:r>
            <a:r>
              <a:rPr lang="en-US" dirty="0" smtClean="0"/>
              <a:t> as the source of truth. Data in </a:t>
            </a:r>
            <a:r>
              <a:rPr lang="en-US" dirty="0" err="1" smtClean="0"/>
              <a:t>SimpleDB</a:t>
            </a:r>
            <a:r>
              <a:rPr lang="en-US" dirty="0" smtClean="0"/>
              <a:t> are </a:t>
            </a:r>
            <a:r>
              <a:rPr lang="en-US" dirty="0" err="1" smtClean="0"/>
              <a:t>sharded</a:t>
            </a:r>
            <a:r>
              <a:rPr lang="en-US" dirty="0" smtClean="0"/>
              <a:t> across multiple domains (similar to RDBMS tables) for performance and scalability purposes. Queue data is used for both display purposes as well as to influence personalization ranking. There are in total of 150+ Million records in our data store, with a total size of 300GB. Back when Queue service was originally designed in 2009, </a:t>
            </a:r>
            <a:r>
              <a:rPr lang="en-US" dirty="0" err="1" smtClean="0"/>
              <a:t>SimpleDB</a:t>
            </a:r>
            <a:r>
              <a:rPr lang="en-US" dirty="0" smtClean="0"/>
              <a:t> was a good solution. However, since then, it has not kept pace with our subscriber growth both in terms of SLA and cost effectiveness.</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dirty="0"/>
          </a:p>
        </p:txBody>
      </p:sp>
    </p:spTree>
    <p:extLst>
      <p:ext uri="{BB962C8B-B14F-4D97-AF65-F5344CB8AC3E}">
        <p14:creationId xmlns:p14="http://schemas.microsoft.com/office/powerpoint/2010/main" val="3523237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dirty="0"/>
          </a:p>
        </p:txBody>
      </p:sp>
    </p:spTree>
    <p:extLst>
      <p:ext uri="{BB962C8B-B14F-4D97-AF65-F5344CB8AC3E}">
        <p14:creationId xmlns:p14="http://schemas.microsoft.com/office/powerpoint/2010/main" val="4034855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29</a:t>
            </a:fld>
            <a:endParaRPr lang="en-US" dirty="0"/>
          </a:p>
        </p:txBody>
      </p:sp>
    </p:spTree>
    <p:extLst>
      <p:ext uri="{BB962C8B-B14F-4D97-AF65-F5344CB8AC3E}">
        <p14:creationId xmlns:p14="http://schemas.microsoft.com/office/powerpoint/2010/main" val="3654735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30</a:t>
            </a:fld>
            <a:endParaRPr lang="en-US" dirty="0"/>
          </a:p>
        </p:txBody>
      </p:sp>
    </p:spTree>
    <p:extLst>
      <p:ext uri="{BB962C8B-B14F-4D97-AF65-F5344CB8AC3E}">
        <p14:creationId xmlns:p14="http://schemas.microsoft.com/office/powerpoint/2010/main" val="4261990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32</a:t>
            </a:fld>
            <a:endParaRPr lang="en-US" dirty="0"/>
          </a:p>
        </p:txBody>
      </p:sp>
    </p:spTree>
    <p:extLst>
      <p:ext uri="{BB962C8B-B14F-4D97-AF65-F5344CB8AC3E}">
        <p14:creationId xmlns:p14="http://schemas.microsoft.com/office/powerpoint/2010/main" val="1325830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33</a:t>
            </a:fld>
            <a:endParaRPr lang="en-US" dirty="0"/>
          </a:p>
        </p:txBody>
      </p:sp>
    </p:spTree>
    <p:extLst>
      <p:ext uri="{BB962C8B-B14F-4D97-AF65-F5344CB8AC3E}">
        <p14:creationId xmlns:p14="http://schemas.microsoft.com/office/powerpoint/2010/main" val="3493952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NARRATION: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FE9BC4E5-2BC1-4F43-85DD-A1B8F74CB7EB}" type="slidenum">
              <a:rPr lang="en-US" smtClean="0"/>
              <a:pPr/>
              <a:t>35</a:t>
            </a:fld>
            <a:endParaRPr lang="en-US" dirty="0"/>
          </a:p>
        </p:txBody>
      </p:sp>
    </p:spTree>
    <p:extLst>
      <p:ext uri="{BB962C8B-B14F-4D97-AF65-F5344CB8AC3E}">
        <p14:creationId xmlns:p14="http://schemas.microsoft.com/office/powerpoint/2010/main" val="910044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Datastax</a:t>
            </a:r>
            <a:r>
              <a:rPr lang="en-US" baseline="0" dirty="0" smtClean="0"/>
              <a:t> is the only Cassandra provider for enterprises.</a:t>
            </a:r>
          </a:p>
          <a:p>
            <a:r>
              <a:rPr lang="en-US" dirty="0" smtClean="0"/>
              <a:t>Differently</a:t>
            </a:r>
            <a:r>
              <a:rPr lang="en-US" baseline="0" dirty="0" smtClean="0"/>
              <a:t> from the Open source version </a:t>
            </a:r>
            <a:r>
              <a:rPr lang="en-US" baseline="0" dirty="0" err="1" smtClean="0"/>
              <a:t>Datastax</a:t>
            </a:r>
            <a:r>
              <a:rPr lang="en-US" baseline="0" dirty="0" smtClean="0"/>
              <a:t> Enterprise offers advanced tools for analytics and search, with a better support.</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36</a:t>
            </a:fld>
            <a:endParaRPr lang="en-US" dirty="0"/>
          </a:p>
        </p:txBody>
      </p:sp>
    </p:spTree>
    <p:extLst>
      <p:ext uri="{BB962C8B-B14F-4D97-AF65-F5344CB8AC3E}">
        <p14:creationId xmlns:p14="http://schemas.microsoft.com/office/powerpoint/2010/main" val="4062564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Cassandra is not a silver</a:t>
            </a:r>
            <a:r>
              <a:rPr lang="en-US" baseline="0" dirty="0" smtClean="0"/>
              <a:t> bullet and it has to be adopted for the correct use cases. </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dirty="0"/>
          </a:p>
        </p:txBody>
      </p:sp>
    </p:spTree>
    <p:extLst>
      <p:ext uri="{BB962C8B-B14F-4D97-AF65-F5344CB8AC3E}">
        <p14:creationId xmlns:p14="http://schemas.microsoft.com/office/powerpoint/2010/main" val="426024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it is used in scenarios that do not exploit the Cassandra </a:t>
            </a:r>
            <a:r>
              <a:rPr lang="en-US" baseline="0" dirty="0" err="1" smtClean="0"/>
              <a:t>strenghts</a:t>
            </a:r>
            <a:r>
              <a:rPr lang="en-US" baseline="0" dirty="0" smtClean="0"/>
              <a:t>, the results might not meet the expectations.</a:t>
            </a:r>
            <a:endParaRPr lang="de-DE" dirty="0" smtClean="0"/>
          </a:p>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38</a:t>
            </a:fld>
            <a:endParaRPr lang="en-US" dirty="0"/>
          </a:p>
        </p:txBody>
      </p:sp>
    </p:spTree>
    <p:extLst>
      <p:ext uri="{BB962C8B-B14F-4D97-AF65-F5344CB8AC3E}">
        <p14:creationId xmlns:p14="http://schemas.microsoft.com/office/powerpoint/2010/main" val="266598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33309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NARRATION: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FE9BC4E5-2BC1-4F43-85DD-A1B8F74CB7EB}" type="slidenum">
              <a:rPr lang="en-US" smtClean="0"/>
              <a:pPr/>
              <a:t>39</a:t>
            </a:fld>
            <a:endParaRPr lang="en-US" dirty="0"/>
          </a:p>
        </p:txBody>
      </p:sp>
    </p:spTree>
    <p:extLst>
      <p:ext uri="{BB962C8B-B14F-4D97-AF65-F5344CB8AC3E}">
        <p14:creationId xmlns:p14="http://schemas.microsoft.com/office/powerpoint/2010/main" val="910044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329311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42</a:t>
            </a:fld>
            <a:endParaRPr lang="en-US" dirty="0"/>
          </a:p>
        </p:txBody>
      </p:sp>
    </p:spTree>
    <p:extLst>
      <p:ext uri="{BB962C8B-B14F-4D97-AF65-F5344CB8AC3E}">
        <p14:creationId xmlns:p14="http://schemas.microsoft.com/office/powerpoint/2010/main" val="337728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Hbase</a:t>
            </a:r>
            <a:r>
              <a:rPr lang="en-US" dirty="0" smtClean="0"/>
              <a:t> is</a:t>
            </a:r>
            <a:r>
              <a:rPr lang="en-US" baseline="0" dirty="0" smtClean="0"/>
              <a:t> a technology based on the Hadoop platform and in particular on the HDFS. This means that the data will always be consistent at the cost of a reduced availability.</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dirty="0"/>
          </a:p>
        </p:txBody>
      </p:sp>
    </p:spTree>
    <p:extLst>
      <p:ext uri="{BB962C8B-B14F-4D97-AF65-F5344CB8AC3E}">
        <p14:creationId xmlns:p14="http://schemas.microsoft.com/office/powerpoint/2010/main" val="119906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Table</a:t>
            </a:r>
            <a:r>
              <a:rPr lang="en-US" dirty="0" smtClean="0"/>
              <a:t>: HBase organizes data into tables. Table names are Strings and composed of characters that are safe for use in a file system path.</a:t>
            </a:r>
          </a:p>
          <a:p>
            <a:r>
              <a:rPr lang="en-US" b="1" dirty="0" smtClean="0"/>
              <a:t>Row</a:t>
            </a:r>
            <a:r>
              <a:rPr lang="en-US" dirty="0" smtClean="0"/>
              <a:t>: Within a table, data is stored according to its row. Rows are identified uniquely by their row key. Row keys do not have a data type and are always treated as a byte[ ] (byte array). Rows are sorted by their key.</a:t>
            </a:r>
          </a:p>
          <a:p>
            <a:r>
              <a:rPr lang="en-US" b="1" dirty="0" smtClean="0"/>
              <a:t>Column Family</a:t>
            </a:r>
            <a:r>
              <a:rPr lang="en-US" dirty="0" smtClean="0"/>
              <a:t>: Data within a row is grouped by column family. Column families also impact the physical arrangement of data stored in HBase. For this reason, they must be defined up front and are not easily modified. Every row in a table has the same column families. Column families are Strings and composed of characters that are safe for use in a file system path.</a:t>
            </a:r>
          </a:p>
          <a:p>
            <a:r>
              <a:rPr lang="en-US" b="1" dirty="0" smtClean="0"/>
              <a:t>Column Qualifier</a:t>
            </a:r>
            <a:r>
              <a:rPr lang="en-US" dirty="0" smtClean="0"/>
              <a:t>: Data within a column family is addressed via its column qualifier, or simply, column. Column qualifiers need not be specified in advance. Column qualifiers need not be consistent between rows. Column qualifiers do not have a data type and are always treated as a byte[ ]. </a:t>
            </a:r>
          </a:p>
          <a:p>
            <a:r>
              <a:rPr lang="en-US" b="1" dirty="0" smtClean="0"/>
              <a:t>Cell</a:t>
            </a:r>
            <a:r>
              <a:rPr lang="en-US" dirty="0" smtClean="0"/>
              <a:t>: A combination of row key, column family, and column qualifier uniquely identifies a cell. The data stored in a cell is referred to as that cell’s value. Values also do not have a data type and are always treated as a byte[ ].</a:t>
            </a:r>
          </a:p>
          <a:p>
            <a:r>
              <a:rPr lang="en-US" b="1" dirty="0" smtClean="0"/>
              <a:t>Timestamp</a:t>
            </a:r>
            <a:r>
              <a:rPr lang="en-US" dirty="0" smtClean="0"/>
              <a:t>: Values within a cell are versioned. Versions are identified by their version number, which by default is the timestamp of when the cell was written. If a timestamp is not specified during a write, the current timestamp is used. If the timestamp is not specified for a read, the latest one is returned. The number of cell value versions retained by HBase is configured for each column family. The default number of cell versions is three.</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dirty="0"/>
          </a:p>
        </p:txBody>
      </p:sp>
    </p:spTree>
    <p:extLst>
      <p:ext uri="{BB962C8B-B14F-4D97-AF65-F5344CB8AC3E}">
        <p14:creationId xmlns:p14="http://schemas.microsoft.com/office/powerpoint/2010/main" val="51380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t>For data coordination, </a:t>
            </a:r>
            <a:r>
              <a:rPr lang="en-US" sz="1200" b="0" baseline="0" dirty="0" err="1" smtClean="0"/>
              <a:t>HBase</a:t>
            </a:r>
            <a:r>
              <a:rPr lang="en-US" sz="1200" b="0" baseline="0" dirty="0" smtClean="0"/>
              <a:t> uses Ensemble that is a Zookeeper cluster. Due to the nature of the underlying “voting” Zookeeper’s Atomic Broadcast (ZAB) protocol, the clusters are always deployed in uneven numbers. For small to medium deployments, it is typically three or five nodes. All parts of the cluster announce their existence in Zookeeper.</a:t>
            </a:r>
          </a:p>
          <a:p>
            <a:endParaRPr lang="en-US" sz="1200" b="0" baseline="0" dirty="0" smtClean="0"/>
          </a:p>
          <a:p>
            <a:r>
              <a:rPr lang="en-US" sz="1200" b="0" baseline="0" dirty="0" smtClean="0"/>
              <a:t>The </a:t>
            </a:r>
            <a:r>
              <a:rPr lang="en-US" sz="1200" b="0" baseline="0" dirty="0" err="1" smtClean="0"/>
              <a:t>HBase</a:t>
            </a:r>
            <a:r>
              <a:rPr lang="en-US" sz="1200" b="0" baseline="0" dirty="0" smtClean="0"/>
              <a:t> Master coordinates the data ownership of the various </a:t>
            </a:r>
            <a:r>
              <a:rPr lang="en-US" sz="1200" b="0" baseline="0" dirty="0" err="1" smtClean="0"/>
              <a:t>RegionServers</a:t>
            </a:r>
            <a:r>
              <a:rPr lang="en-US" sz="1200" b="0" baseline="0" dirty="0" smtClean="0"/>
              <a:t> and is a central entry point. It detects its cluster nodes through Zookeeper, similar to the HDFS Master. The </a:t>
            </a:r>
            <a:r>
              <a:rPr lang="en-US" sz="1200" b="0" baseline="0" dirty="0" err="1" smtClean="0"/>
              <a:t>HBase</a:t>
            </a:r>
            <a:r>
              <a:rPr lang="en-US" sz="1200" b="0" baseline="0" dirty="0" smtClean="0"/>
              <a:t> Master is a SPOF. Typically, to recover quickly in the event of failure, a Backup Master runs in standby to take over when needed. Zookeeper coordinates this built-in failover support.</a:t>
            </a:r>
          </a:p>
          <a:p>
            <a:endParaRPr lang="en-US" sz="1200" b="0" baseline="0" dirty="0" smtClean="0"/>
          </a:p>
          <a:p>
            <a:r>
              <a:rPr lang="en-US" sz="1200" b="0" baseline="0" dirty="0" smtClean="0"/>
              <a:t>The Node: Each node runs different services. At the bottom sits the HDFS </a:t>
            </a:r>
            <a:r>
              <a:rPr lang="en-US" sz="1200" b="0" baseline="0" dirty="0" err="1" smtClean="0"/>
              <a:t>NameNode</a:t>
            </a:r>
            <a:r>
              <a:rPr lang="en-US" sz="1200" b="0" baseline="0" dirty="0" smtClean="0"/>
              <a:t> that keeps its blocks of data on a disk and ensures that changes are replicated to respective slaves. </a:t>
            </a:r>
          </a:p>
          <a:p>
            <a:endParaRPr lang="en-US" sz="1200" b="0" baseline="0" dirty="0" smtClean="0"/>
          </a:p>
          <a:p>
            <a:r>
              <a:rPr lang="en-US" sz="1200" b="0" baseline="0" dirty="0" smtClean="0"/>
              <a:t>The </a:t>
            </a:r>
            <a:r>
              <a:rPr lang="en-US" sz="1200" b="0" baseline="0" dirty="0" err="1" smtClean="0"/>
              <a:t>HBase</a:t>
            </a:r>
            <a:r>
              <a:rPr lang="en-US" sz="1200" b="0" baseline="0" dirty="0" smtClean="0"/>
              <a:t> </a:t>
            </a:r>
            <a:r>
              <a:rPr lang="en-US" sz="1200" b="0" baseline="0" dirty="0" err="1" smtClean="0"/>
              <a:t>RegionServer</a:t>
            </a:r>
            <a:r>
              <a:rPr lang="en-US" sz="1200" b="0" baseline="0" dirty="0" smtClean="0"/>
              <a:t> reads and writes into the HDFS </a:t>
            </a:r>
            <a:r>
              <a:rPr lang="en-US" sz="1200" b="0" baseline="0" dirty="0" err="1" smtClean="0"/>
              <a:t>NameNode</a:t>
            </a:r>
            <a:r>
              <a:rPr lang="en-US" sz="1200" b="0" baseline="0" dirty="0" smtClean="0"/>
              <a:t> and is typically responsible for a chunk of data from one or multiple </a:t>
            </a:r>
            <a:r>
              <a:rPr lang="en-US" sz="1200" b="0" baseline="0" dirty="0" err="1" smtClean="0"/>
              <a:t>HBase</a:t>
            </a:r>
            <a:r>
              <a:rPr lang="en-US" sz="1200" b="0" baseline="0" dirty="0" smtClean="0"/>
              <a:t> tables. These chunks are always ordered. For instance, if you store Wikipedia, a </a:t>
            </a:r>
            <a:r>
              <a:rPr lang="en-US" sz="1200" b="0" baseline="0" dirty="0" err="1" smtClean="0"/>
              <a:t>RegionServer</a:t>
            </a:r>
            <a:r>
              <a:rPr lang="en-US" sz="1200" b="0" baseline="0" dirty="0" smtClean="0"/>
              <a:t> could be responsible for all articles starting with E, F and G. By accessing the HTTP interface of the </a:t>
            </a:r>
            <a:r>
              <a:rPr lang="en-US" sz="1200" b="0" baseline="0" dirty="0" err="1" smtClean="0"/>
              <a:t>HBase</a:t>
            </a:r>
            <a:r>
              <a:rPr lang="en-US" sz="1200" b="0" baseline="0" dirty="0" smtClean="0"/>
              <a:t> Master and the </a:t>
            </a:r>
            <a:r>
              <a:rPr lang="en-US" sz="1200" b="0" baseline="0" dirty="0" err="1" smtClean="0"/>
              <a:t>RegionServer</a:t>
            </a:r>
            <a:r>
              <a:rPr lang="en-US" sz="1200" b="0" baseline="0" dirty="0" smtClean="0"/>
              <a:t>, these splits can be easily seen and also reconfigured.</a:t>
            </a:r>
          </a:p>
          <a:p>
            <a:endParaRPr lang="en-US" sz="1200" b="0" baseline="0" dirty="0" smtClean="0"/>
          </a:p>
          <a:p>
            <a:r>
              <a:rPr lang="en-US" sz="1200" b="0" baseline="0" dirty="0" smtClean="0"/>
              <a:t>The YARN </a:t>
            </a:r>
            <a:r>
              <a:rPr lang="en-US" sz="1200" b="0" baseline="0" dirty="0" err="1" smtClean="0"/>
              <a:t>NodeManager</a:t>
            </a:r>
            <a:r>
              <a:rPr lang="en-US" sz="1200" b="0" baseline="0" dirty="0" smtClean="0"/>
              <a:t> brings jobs to local execution. In the case of a </a:t>
            </a:r>
            <a:r>
              <a:rPr lang="en-US" sz="1200" b="0" baseline="0" dirty="0" err="1" smtClean="0"/>
              <a:t>MapReduce</a:t>
            </a:r>
            <a:r>
              <a:rPr lang="en-US" sz="1200" b="0" baseline="0" dirty="0" smtClean="0"/>
              <a:t> job, the code is executed locally against the node‘s </a:t>
            </a:r>
            <a:r>
              <a:rPr lang="en-US" sz="1200" b="0" baseline="0" dirty="0" err="1" smtClean="0"/>
              <a:t>HBase</a:t>
            </a:r>
            <a:r>
              <a:rPr lang="en-US" sz="1200" b="0" baseline="0" dirty="0" smtClean="0"/>
              <a:t> </a:t>
            </a:r>
            <a:r>
              <a:rPr lang="en-US" sz="1200" b="0" baseline="0" dirty="0" err="1" smtClean="0"/>
              <a:t>RegionServer</a:t>
            </a:r>
            <a:r>
              <a:rPr lang="en-US" sz="1200" b="0" baseline="0" dirty="0" smtClean="0"/>
              <a:t>, which in turn uses the local HDFS data, enabling high performance. A working data locality interplays between HDFS </a:t>
            </a:r>
            <a:r>
              <a:rPr lang="en-US" sz="1200" b="0" baseline="0" dirty="0" err="1" smtClean="0"/>
              <a:t>NameNode</a:t>
            </a:r>
            <a:r>
              <a:rPr lang="en-US" sz="1200" b="0" baseline="0" dirty="0" smtClean="0"/>
              <a:t>, </a:t>
            </a:r>
            <a:r>
              <a:rPr lang="en-US" sz="1200" b="0" baseline="0" dirty="0" err="1" smtClean="0"/>
              <a:t>HBase</a:t>
            </a:r>
            <a:r>
              <a:rPr lang="en-US" sz="1200" b="0" baseline="0" dirty="0" smtClean="0"/>
              <a:t> </a:t>
            </a:r>
            <a:r>
              <a:rPr lang="en-US" sz="1200" b="0" baseline="0" dirty="0" err="1" smtClean="0"/>
              <a:t>RegionServer</a:t>
            </a:r>
            <a:r>
              <a:rPr lang="en-US" sz="1200" b="0" baseline="0" dirty="0" smtClean="0"/>
              <a:t> and YARN </a:t>
            </a:r>
            <a:r>
              <a:rPr lang="en-US" sz="1200" b="0" baseline="0" dirty="0" err="1" smtClean="0"/>
              <a:t>NodeManager</a:t>
            </a:r>
            <a:r>
              <a:rPr lang="en-US" sz="1200" b="0" baseline="0" dirty="0" smtClean="0"/>
              <a:t> and is the key to good </a:t>
            </a:r>
            <a:r>
              <a:rPr lang="en-US" sz="1200" b="0" baseline="0" dirty="0" err="1" smtClean="0"/>
              <a:t>HBase</a:t>
            </a:r>
            <a:r>
              <a:rPr lang="en-US" sz="1200" b="0" baseline="0" dirty="0" smtClean="0"/>
              <a:t> performance. In the case of rebalancing, performance deteriorates significantly.</a:t>
            </a:r>
            <a:endParaRPr lang="de-DE" sz="1200" b="0" baseline="0" dirty="0" smtClean="0"/>
          </a:p>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45</a:t>
            </a:fld>
            <a:endParaRPr lang="en-US" dirty="0"/>
          </a:p>
        </p:txBody>
      </p:sp>
    </p:spTree>
    <p:extLst>
      <p:ext uri="{BB962C8B-B14F-4D97-AF65-F5344CB8AC3E}">
        <p14:creationId xmlns:p14="http://schemas.microsoft.com/office/powerpoint/2010/main" val="874469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We can see that on the surface both data stores provide basically the same core operations and they both feature a similar data model. However, there are also large differences between the two technologies. Like HBase, Cassandra is an open-source implementation of BigTable and is scalable.</a:t>
            </a:r>
          </a:p>
          <a:p>
            <a:endParaRPr lang="en-US" sz="1000" dirty="0" smtClean="0"/>
          </a:p>
          <a:p>
            <a:r>
              <a:rPr lang="en-US" sz="1000" dirty="0" smtClean="0"/>
              <a:t>Cassandra always goes for availability in the CAP Theorem trade-off while HBase chooses consistency. Data replication and high availability follow the classic Master-slave strategy. </a:t>
            </a:r>
          </a:p>
          <a:p>
            <a:endParaRPr lang="en-US" sz="1000" dirty="0" smtClean="0"/>
          </a:p>
          <a:p>
            <a:r>
              <a:rPr lang="en-US" sz="1000" dirty="0" smtClean="0"/>
              <a:t>This provides the core benefit of a very familiar and trusted programming and data model. This can be especially useful when keeping relations synchronized manually, which almost all but the most trivial BigTable-based solutions have to do. At the same time, the Master/Slave strategy makes HBase very vulnerable to network partitions because parts of the data will be offline until the respective slave takes over. While Cassandra is available commercially with partial Hadoop integration in the DataStax distribution, HBase support can be procured from many different vendors.</a:t>
            </a:r>
          </a:p>
          <a:p>
            <a:endParaRPr lang="en-US" sz="1000" dirty="0" smtClean="0"/>
          </a:p>
          <a:p>
            <a:r>
              <a:rPr lang="en-US" sz="1000" dirty="0" smtClean="0"/>
              <a:t>Avro is a highly efficient data serialization format similar to JSON, but it is binary, has a basic schema and a low-latency remote procedure call (RPC) mechanism. Avro is taking over the role that Thrift used to have in HBase.</a:t>
            </a:r>
          </a:p>
          <a:p>
            <a:endParaRPr lang="en-US" sz="1000" dirty="0" smtClean="0"/>
          </a:p>
          <a:p>
            <a:r>
              <a:rPr lang="en-US" sz="1000" dirty="0" smtClean="0"/>
              <a:t>For more detailed information on Apache Avro, use the reference link on the page.</a:t>
            </a:r>
          </a:p>
        </p:txBody>
      </p:sp>
    </p:spTree>
    <p:extLst>
      <p:ext uri="{BB962C8B-B14F-4D97-AF65-F5344CB8AC3E}">
        <p14:creationId xmlns:p14="http://schemas.microsoft.com/office/powerpoint/2010/main" val="2806565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47</a:t>
            </a:fld>
            <a:endParaRPr lang="en-US" dirty="0"/>
          </a:p>
        </p:txBody>
      </p:sp>
    </p:spTree>
    <p:extLst>
      <p:ext uri="{BB962C8B-B14F-4D97-AF65-F5344CB8AC3E}">
        <p14:creationId xmlns:p14="http://schemas.microsoft.com/office/powerpoint/2010/main" val="4285753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48</a:t>
            </a:fld>
            <a:endParaRPr lang="en-US" dirty="0"/>
          </a:p>
        </p:txBody>
      </p:sp>
    </p:spTree>
    <p:extLst>
      <p:ext uri="{BB962C8B-B14F-4D97-AF65-F5344CB8AC3E}">
        <p14:creationId xmlns:p14="http://schemas.microsoft.com/office/powerpoint/2010/main" val="2008252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49</a:t>
            </a:fld>
            <a:endParaRPr lang="en-US" dirty="0"/>
          </a:p>
        </p:txBody>
      </p:sp>
    </p:spTree>
    <p:extLst>
      <p:ext uri="{BB962C8B-B14F-4D97-AF65-F5344CB8AC3E}">
        <p14:creationId xmlns:p14="http://schemas.microsoft.com/office/powerpoint/2010/main" val="196584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dirty="0"/>
          </a:p>
        </p:txBody>
      </p:sp>
    </p:spTree>
    <p:extLst>
      <p:ext uri="{BB962C8B-B14F-4D97-AF65-F5344CB8AC3E}">
        <p14:creationId xmlns:p14="http://schemas.microsoft.com/office/powerpoint/2010/main" val="3149368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50</a:t>
            </a:fld>
            <a:endParaRPr lang="en-US" dirty="0"/>
          </a:p>
        </p:txBody>
      </p:sp>
    </p:spTree>
    <p:extLst>
      <p:ext uri="{BB962C8B-B14F-4D97-AF65-F5344CB8AC3E}">
        <p14:creationId xmlns:p14="http://schemas.microsoft.com/office/powerpoint/2010/main" val="750274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51</a:t>
            </a:fld>
            <a:endParaRPr lang="en-US" dirty="0"/>
          </a:p>
        </p:txBody>
      </p:sp>
    </p:spTree>
    <p:extLst>
      <p:ext uri="{BB962C8B-B14F-4D97-AF65-F5344CB8AC3E}">
        <p14:creationId xmlns:p14="http://schemas.microsoft.com/office/powerpoint/2010/main" val="1358610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58</a:t>
            </a:fld>
            <a:endParaRPr lang="en-US" dirty="0"/>
          </a:p>
        </p:txBody>
      </p:sp>
    </p:spTree>
    <p:extLst>
      <p:ext uri="{BB962C8B-B14F-4D97-AF65-F5344CB8AC3E}">
        <p14:creationId xmlns:p14="http://schemas.microsoft.com/office/powerpoint/2010/main" val="178236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way data is modelled contains some similarities with the traditional RDBMS, but the features don’t completely overlap.</a:t>
            </a:r>
          </a:p>
          <a:p>
            <a:r>
              <a:rPr lang="en-US" baseline="0" dirty="0" smtClean="0"/>
              <a:t>The RDBMS Tables are now called Column Families while the Colum concept remains unchanged.</a:t>
            </a:r>
          </a:p>
          <a:p>
            <a:r>
              <a:rPr lang="en-US" baseline="0" dirty="0" smtClean="0"/>
              <a:t>There is no possibility to perform joins across tables.</a:t>
            </a:r>
          </a:p>
          <a:p>
            <a:r>
              <a:rPr lang="en-US" dirty="0" smtClean="0"/>
              <a:t>The</a:t>
            </a:r>
            <a:r>
              <a:rPr lang="en-US" baseline="0" dirty="0" smtClean="0"/>
              <a:t> analytical part is left to the analytical frameworks like Map Reduce or Spark. The databases will mainly care about providing very efficient and fast access to the data.</a:t>
            </a:r>
            <a:endParaRPr lang="de-DE" baseline="0" dirty="0" smtClean="0"/>
          </a:p>
          <a:p>
            <a:r>
              <a:rPr lang="en-US" baseline="0" dirty="0" smtClean="0"/>
              <a:t>By far the best way to access the data is to use the primary key. It should not be necessary to use other columns to access the data, if this is the case the data model has to be reviewed and modified so that the search functionality can be performed on the primary key only.</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dirty="0"/>
          </a:p>
        </p:txBody>
      </p:sp>
    </p:spTree>
    <p:extLst>
      <p:ext uri="{BB962C8B-B14F-4D97-AF65-F5344CB8AC3E}">
        <p14:creationId xmlns:p14="http://schemas.microsoft.com/office/powerpoint/2010/main" val="37492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guarantee</a:t>
            </a:r>
            <a:r>
              <a:rPr lang="en-US" baseline="0" dirty="0" smtClean="0"/>
              <a:t> a very fast and efficient data access the data can be </a:t>
            </a:r>
            <a:r>
              <a:rPr lang="en-US" baseline="0" dirty="0" err="1" smtClean="0"/>
              <a:t>denormalized</a:t>
            </a:r>
            <a:r>
              <a:rPr lang="en-US" baseline="0" dirty="0" smtClean="0"/>
              <a:t> and stored redundantly across the database.</a:t>
            </a:r>
            <a:endParaRPr lang="en-US" dirty="0" smtClean="0"/>
          </a:p>
          <a:p>
            <a:r>
              <a:rPr lang="en-US" dirty="0" smtClean="0"/>
              <a:t>The logic</a:t>
            </a:r>
            <a:r>
              <a:rPr lang="en-US" baseline="0" dirty="0" smtClean="0"/>
              <a:t> is shifted from the database to the application!</a:t>
            </a:r>
          </a:p>
          <a:p>
            <a:r>
              <a:rPr lang="en-US" baseline="0" dirty="0" smtClean="0"/>
              <a:t>The application is aware of how the data are </a:t>
            </a:r>
            <a:r>
              <a:rPr lang="en-US" baseline="0" dirty="0" err="1" smtClean="0"/>
              <a:t>denormalized</a:t>
            </a:r>
            <a:r>
              <a:rPr lang="en-US" baseline="0" dirty="0" smtClean="0"/>
              <a:t> and leverages that.</a:t>
            </a:r>
          </a:p>
          <a:p>
            <a:r>
              <a:rPr lang="en-US" baseline="0" dirty="0" smtClean="0"/>
              <a:t>The new databases cannot be queries to retrieve all possible information, they can be efficiently used to get only the information that they were supposed to deliver.</a:t>
            </a:r>
          </a:p>
          <a:p>
            <a:r>
              <a:rPr lang="en-US" baseline="0" dirty="0" smtClean="0"/>
              <a:t>In case of new requirements the data model needs to be changed.</a:t>
            </a:r>
          </a:p>
          <a:p>
            <a:r>
              <a:rPr lang="en-US" baseline="0" dirty="0" smtClean="0"/>
              <a:t>If deep data analysis is required, tools like computing frameworks (</a:t>
            </a:r>
            <a:r>
              <a:rPr lang="en-US" baseline="0" dirty="0" err="1" smtClean="0"/>
              <a:t>MapReduce</a:t>
            </a:r>
            <a:r>
              <a:rPr lang="en-US" baseline="0" dirty="0" smtClean="0"/>
              <a:t>, Spark) are required.</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dirty="0"/>
          </a:p>
        </p:txBody>
      </p:sp>
    </p:spTree>
    <p:extLst>
      <p:ext uri="{BB962C8B-B14F-4D97-AF65-F5344CB8AC3E}">
        <p14:creationId xmlns:p14="http://schemas.microsoft.com/office/powerpoint/2010/main" val="213058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we will see how the</a:t>
            </a:r>
            <a:r>
              <a:rPr lang="en-US" baseline="0" dirty="0" smtClean="0"/>
              <a:t> data of a blog can be modelled using a RDBMS and how this model can be adapted for a columnar database.</a:t>
            </a:r>
          </a:p>
          <a:p>
            <a:r>
              <a:rPr lang="en-US" dirty="0" smtClean="0"/>
              <a:t>As an exercise</a:t>
            </a:r>
            <a:r>
              <a:rPr lang="en-US" baseline="0" dirty="0" smtClean="0"/>
              <a:t> try to model this relational database blog using a columnar data model.</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181063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example the subscriber table is split in two tables: in one we have immediate access to </a:t>
            </a:r>
            <a:r>
              <a:rPr lang="en-US" b="1" baseline="0" dirty="0" smtClean="0"/>
              <a:t>who a user is following</a:t>
            </a:r>
            <a:r>
              <a:rPr lang="en-US" b="0" baseline="0" dirty="0" smtClean="0"/>
              <a:t> and in the other to </a:t>
            </a:r>
            <a:r>
              <a:rPr lang="en-US" b="1" baseline="0" dirty="0" smtClean="0"/>
              <a:t>who are the followers of a user</a:t>
            </a:r>
            <a:r>
              <a:rPr lang="en-US" b="0" baseline="0" dirty="0" smtClean="0"/>
              <a:t>.</a:t>
            </a:r>
            <a:endParaRPr lang="en-US" baseline="0" dirty="0" smtClean="0"/>
          </a:p>
          <a:p>
            <a:r>
              <a:rPr lang="en-US" baseline="0" dirty="0" smtClean="0"/>
              <a:t>The take home message is to model the data according to the query.</a:t>
            </a:r>
            <a:endParaRPr lang="en-US" dirty="0" smtClean="0"/>
          </a:p>
          <a:p>
            <a:r>
              <a:rPr lang="en-US" dirty="0" smtClean="0"/>
              <a:t>Note</a:t>
            </a:r>
            <a:r>
              <a:rPr lang="en-US" baseline="0" dirty="0" smtClean="0"/>
              <a:t> the </a:t>
            </a:r>
            <a:r>
              <a:rPr lang="en-US" baseline="0" dirty="0" err="1" smtClean="0"/>
              <a:t>denormalization</a:t>
            </a:r>
            <a:r>
              <a:rPr lang="en-US" baseline="0" dirty="0" smtClean="0"/>
              <a:t> and the repetition of information. In this case, the logic for guaranteeing that the data are consistent, will be in the application and not in the database, as it would happen in a RDBMS.</a:t>
            </a:r>
            <a:endParaRPr lang="de-DE"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380249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Due to the flexibility</a:t>
            </a:r>
            <a:r>
              <a:rPr lang="en-US" baseline="0" dirty="0" smtClean="0"/>
              <a:t> of the schema and </a:t>
            </a:r>
            <a:r>
              <a:rPr lang="en-US" dirty="0" smtClean="0"/>
              <a:t>lack of constrains</a:t>
            </a:r>
            <a:r>
              <a:rPr lang="en-US" baseline="0" dirty="0" smtClean="0"/>
              <a:t> within the data model the NoSQL database have a very high horizontal scalability that allows to store up to Petabytes of data while still maintaining very low access latencies.</a:t>
            </a:r>
            <a:endParaRPr lang="de-D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1868959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fontAlgn="auto">
              <a:spcBef>
                <a:spcPts val="0"/>
              </a:spcBef>
              <a:spcAft>
                <a:spcPts val="0"/>
              </a:spcAft>
              <a:defRPr/>
            </a:pPr>
            <a:r>
              <a:rPr lang="en-US" sz="900" dirty="0">
                <a:solidFill>
                  <a:srgbClr val="000000"/>
                </a:solidFill>
                <a:latin typeface="+mn-lt"/>
                <a:cs typeface="+mn-cs"/>
              </a:rPr>
              <a:t>Copyright © 2013 </a:t>
            </a:r>
            <a:r>
              <a:rPr lang="en-US" sz="900" dirty="0" smtClean="0">
                <a:solidFill>
                  <a:srgbClr val="000000"/>
                </a:solidFill>
                <a:latin typeface="+mn-lt"/>
                <a:cs typeface="+mn-cs"/>
              </a:rPr>
              <a:t>Accenture. </a:t>
            </a:r>
            <a:r>
              <a:rPr lang="en-US" sz="900" dirty="0">
                <a:solidFill>
                  <a:srgbClr val="000000"/>
                </a:solidFill>
                <a:latin typeface="+mn-lt"/>
                <a:cs typeface="+mn-cs"/>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34754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887093"/>
            <a:ext cx="8686006"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4" name="Title 3"/>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8" name="Straight Connector 7"/>
          <p:cNvCxnSpPr/>
          <p:nvPr userDrawn="1"/>
        </p:nvCxnSpPr>
        <p:spPr>
          <a:xfrm>
            <a:off x="457994" y="899096"/>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All </a:t>
            </a:r>
            <a:r>
              <a:rPr lang="en-US" sz="900" dirty="0">
                <a:solidFill>
                  <a:srgbClr val="858789"/>
                </a:solidFill>
                <a:latin typeface="Arial" pitchFamily="34" charset="0"/>
                <a:cs typeface="Arial" pitchFamily="34" charset="0"/>
              </a:rPr>
              <a:t>rights reserved.</a:t>
            </a:r>
          </a:p>
        </p:txBody>
      </p:sp>
      <p:cxnSp>
        <p:nvCxnSpPr>
          <p:cNvPr id="7" name="Straight Connector 6"/>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extLst>
              <p:ext uri="{D42A27DB-BD31-4B8C-83A1-F6EECF244321}">
                <p14:modId xmlns:p14="http://schemas.microsoft.com/office/powerpoint/2010/main" val="9169110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8"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hyperlink" Target="http://static.googleusercontent.com/media/research.google.com/en/archive/bigtable-osdi06.pdf" TargetMode="External"/><Relationship Id="rId4" Type="http://schemas.openxmlformats.org/officeDocument/2006/relationships/hyperlink" Target="http://www.allthingsdistributed.com/files/amazon-dynamo-sosp2007.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en.wikipedia.org/wiki/HBase" TargetMode="Externa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hyperlink" Target="http://cassandra.apache.org/download/" TargetMode="External"/><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hyperlink" Target="http://www.datastax.com/download" TargetMode="External"/><Relationship Id="rId5" Type="http://schemas.openxmlformats.org/officeDocument/2006/relationships/hyperlink" Target="http://planetcassandra.org/cassandra" TargetMode="External"/><Relationship Id="rId4" Type="http://schemas.openxmlformats.org/officeDocument/2006/relationships/hyperlink" Target="https://github.com/apache/cassandra" TargetMode="External"/><Relationship Id="rId9"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hyperlink" Target="http://stackoverflow.com/questions/tagged/cassandra" TargetMode="External"/><Relationship Id="rId3" Type="http://schemas.openxmlformats.org/officeDocument/2006/relationships/hyperlink" Target="http://cassandra.apache.org/" TargetMode="External"/><Relationship Id="rId7" Type="http://schemas.openxmlformats.org/officeDocument/2006/relationships/hyperlink" Target="http://planetcassandra.org/"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hyperlink" Target="http://www.datastax.com/documentation" TargetMode="External"/><Relationship Id="rId5" Type="http://schemas.openxmlformats.org/officeDocument/2006/relationships/hyperlink" Target="http://www.datastax.com/" TargetMode="External"/><Relationship Id="rId4" Type="http://schemas.openxmlformats.org/officeDocument/2006/relationships/hyperlink" Target="http://wiki.apache.org/cassandr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tatic.googleusercontent.com/media/research.google.com/en/archive/bigtable-osdi06.pdf"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Placeholder 16"/>
          <p:cNvSpPr>
            <a:spLocks noGrp="1"/>
          </p:cNvSpPr>
          <p:nvPr>
            <p:ph type="body" sz="quarter" idx="10"/>
          </p:nvPr>
        </p:nvSpPr>
        <p:spPr>
          <a:xfrm>
            <a:off x="458788" y="4129547"/>
            <a:ext cx="8064726" cy="1348915"/>
          </a:xfrm>
        </p:spPr>
        <p:txBody>
          <a:bodyPr anchor="ctr"/>
          <a:lstStyle/>
          <a:p>
            <a:pPr eaLnBrk="1" hangingPunct="1">
              <a:spcBef>
                <a:spcPct val="0"/>
              </a:spcBef>
              <a:spcAft>
                <a:spcPct val="0"/>
              </a:spcAft>
            </a:pPr>
            <a:r>
              <a:rPr lang="en-CA" dirty="0" smtClean="0">
                <a:latin typeface="Arial" charset="0"/>
                <a:cs typeface="Arial" charset="0"/>
              </a:rPr>
              <a:t>Intro to NoSQL - </a:t>
            </a:r>
            <a:r>
              <a:rPr lang="en-CA" smtClean="0">
                <a:latin typeface="Arial" charset="0"/>
                <a:cs typeface="Arial" charset="0"/>
              </a:rPr>
              <a:t>Module 4</a:t>
            </a:r>
            <a:endParaRPr lang="en-CA" dirty="0" smtClean="0">
              <a:latin typeface="Arial" charset="0"/>
              <a:cs typeface="Arial" charset="0"/>
            </a:endParaRPr>
          </a:p>
          <a:p>
            <a:pPr eaLnBrk="1" hangingPunct="1">
              <a:spcBef>
                <a:spcPct val="0"/>
              </a:spcBef>
              <a:spcAft>
                <a:spcPct val="0"/>
              </a:spcAft>
            </a:pPr>
            <a:r>
              <a:rPr lang="en-CA" dirty="0" smtClean="0">
                <a:latin typeface="Arial" charset="0"/>
                <a:cs typeface="Arial" charset="0"/>
              </a:rPr>
              <a:t>Columnar Databases</a:t>
            </a:r>
          </a:p>
        </p:txBody>
      </p:sp>
      <p:sp>
        <p:nvSpPr>
          <p:cNvPr id="5" name="TextBox 4"/>
          <p:cNvSpPr txBox="1"/>
          <p:nvPr/>
        </p:nvSpPr>
        <p:spPr>
          <a:xfrm>
            <a:off x="0" y="905694"/>
            <a:ext cx="9144000"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PILOT STUDENTS – Oct/Nov 2015 (this applies to you)</a:t>
            </a:r>
          </a:p>
          <a:p>
            <a:r>
              <a:rPr lang="en-US" sz="2400" dirty="0"/>
              <a:t>(1) When you see an instruction to upload something, upload it to your desktop. If faculty needs it, they will ask for it.</a:t>
            </a:r>
          </a:p>
          <a:p>
            <a:r>
              <a:rPr lang="en-US" sz="2400" dirty="0" smtClean="0"/>
              <a:t>(2) Contact </a:t>
            </a:r>
            <a:r>
              <a:rPr lang="en-US" sz="2400" dirty="0"/>
              <a:t>info is in the FAQ for </a:t>
            </a:r>
            <a:r>
              <a:rPr lang="en-US" sz="2400" dirty="0" smtClean="0"/>
              <a:t>any issues</a:t>
            </a:r>
            <a:r>
              <a:rPr lang="en-US" sz="2400"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218364" y="1196976"/>
            <a:ext cx="8203741" cy="4225256"/>
          </a:xfrm>
        </p:spPr>
        <p:txBody>
          <a:bodyPr>
            <a:noAutofit/>
          </a:bodyPr>
          <a:lstStyle/>
          <a:p>
            <a:pPr lvl="1">
              <a:buFont typeface="Wingdings" panose="05000000000000000000" pitchFamily="2" charset="2"/>
              <a:buChar char="ü"/>
            </a:pPr>
            <a:r>
              <a:rPr lang="en-US" sz="2200" b="1" dirty="0" smtClean="0">
                <a:solidFill>
                  <a:srgbClr val="00B050"/>
                </a:solidFill>
              </a:rPr>
              <a:t>Performance</a:t>
            </a:r>
          </a:p>
          <a:p>
            <a:pPr marL="914400" indent="0">
              <a:buNone/>
            </a:pPr>
            <a:r>
              <a:rPr lang="en-US" sz="1800" dirty="0" smtClean="0"/>
              <a:t>Operations can run in parallel in the distributed environment and minimum latency</a:t>
            </a:r>
          </a:p>
          <a:p>
            <a:pPr marL="914400" indent="0">
              <a:buNone/>
            </a:pPr>
            <a:r>
              <a:rPr lang="en-US" sz="1800" dirty="0" smtClean="0"/>
              <a:t>Columnar </a:t>
            </a:r>
            <a:r>
              <a:rPr lang="en-US" sz="1800" dirty="0"/>
              <a:t>operations such as </a:t>
            </a:r>
            <a:r>
              <a:rPr lang="en-US" sz="1800" dirty="0" smtClean="0"/>
              <a:t>MIN, MAX, SUM, etc. can be performed quickly in a single step</a:t>
            </a:r>
          </a:p>
          <a:p>
            <a:pPr marL="914400" indent="0">
              <a:buNone/>
            </a:pPr>
            <a:r>
              <a:rPr lang="en-US" sz="1800" dirty="0" smtClean="0"/>
              <a:t>All data does not need to be read in; specific columns can be read efficiently based on operations</a:t>
            </a:r>
            <a:endParaRPr lang="en-US" sz="1800" dirty="0"/>
          </a:p>
          <a:p>
            <a:pPr lvl="1">
              <a:buFont typeface="Wingdings" panose="05000000000000000000" pitchFamily="2" charset="2"/>
              <a:buChar char="ü"/>
            </a:pPr>
            <a:r>
              <a:rPr lang="en-US" sz="2200" b="1" dirty="0" smtClean="0">
                <a:solidFill>
                  <a:srgbClr val="00B050"/>
                </a:solidFill>
              </a:rPr>
              <a:t>Compression</a:t>
            </a:r>
            <a:endParaRPr lang="en-US" sz="2200" b="1" dirty="0">
              <a:solidFill>
                <a:srgbClr val="00B050"/>
              </a:solidFill>
            </a:endParaRPr>
          </a:p>
          <a:p>
            <a:pPr marL="914400" indent="0">
              <a:buNone/>
            </a:pPr>
            <a:r>
              <a:rPr lang="en-US" sz="1800" dirty="0" smtClean="0"/>
              <a:t>Same data type in each file - uniformity</a:t>
            </a:r>
          </a:p>
          <a:p>
            <a:pPr marL="914400" indent="0">
              <a:buNone/>
            </a:pPr>
            <a:r>
              <a:rPr lang="en-US" sz="1800" dirty="0" smtClean="0"/>
              <a:t>Self-indexing; uses up less space to store</a:t>
            </a:r>
          </a:p>
          <a:p>
            <a:pPr marL="914400" indent="0">
              <a:buNone/>
            </a:pPr>
            <a:r>
              <a:rPr lang="en-US" sz="1800" dirty="0" smtClean="0"/>
              <a:t>Can be scaled horizontally and can store petabytes worth of data</a:t>
            </a:r>
          </a:p>
        </p:txBody>
      </p:sp>
      <p:sp>
        <p:nvSpPr>
          <p:cNvPr id="3" name="Title 2"/>
          <p:cNvSpPr>
            <a:spLocks noGrp="1"/>
          </p:cNvSpPr>
          <p:nvPr>
            <p:ph type="title"/>
          </p:nvPr>
        </p:nvSpPr>
        <p:spPr/>
        <p:txBody>
          <a:bodyPr/>
          <a:lstStyle/>
          <a:p>
            <a:r>
              <a:rPr lang="en-US" dirty="0" smtClean="0">
                <a:solidFill>
                  <a:schemeClr val="tx1"/>
                </a:solidFill>
              </a:rPr>
              <a:t>Benefits</a:t>
            </a:r>
            <a:endParaRPr lang="de-DE" dirty="0">
              <a:solidFill>
                <a:schemeClr val="tx1"/>
              </a:solidFill>
            </a:endParaRPr>
          </a:p>
        </p:txBody>
      </p:sp>
    </p:spTree>
    <p:extLst>
      <p:ext uri="{BB962C8B-B14F-4D97-AF65-F5344CB8AC3E}">
        <p14:creationId xmlns:p14="http://schemas.microsoft.com/office/powerpoint/2010/main" val="209260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Comparison: Cassandra vs. Hadoop</a:t>
            </a:r>
            <a:endParaRPr lang="de-DE"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40152725"/>
              </p:ext>
            </p:extLst>
          </p:nvPr>
        </p:nvGraphicFramePr>
        <p:xfrm>
          <a:off x="666206" y="1065349"/>
          <a:ext cx="7863840" cy="4602480"/>
        </p:xfrm>
        <a:graphic>
          <a:graphicData uri="http://schemas.openxmlformats.org/drawingml/2006/table">
            <a:tbl>
              <a:tblPr firstRow="1" bandRow="1">
                <a:tableStyleId>{BC89EF96-8CEA-46FF-86C4-4CE0E7609802}</a:tableStyleId>
              </a:tblPr>
              <a:tblGrid>
                <a:gridCol w="3931920"/>
                <a:gridCol w="3931920"/>
              </a:tblGrid>
              <a:tr h="3756759">
                <a:tc>
                  <a:txBody>
                    <a:bodyPr/>
                    <a:lstStyle/>
                    <a:p>
                      <a:pPr algn="ctr"/>
                      <a:r>
                        <a:rPr lang="en-US" dirty="0" smtClean="0">
                          <a:solidFill>
                            <a:schemeClr val="accent1"/>
                          </a:solidFill>
                        </a:rPr>
                        <a:t>Cassandra</a:t>
                      </a:r>
                    </a:p>
                    <a:p>
                      <a:pPr algn="ctr"/>
                      <a:endParaRPr lang="en-US" sz="1000" dirty="0" smtClean="0"/>
                    </a:p>
                    <a:p>
                      <a:pPr marL="285750" indent="-285750" algn="l">
                        <a:buFont typeface="Arial" panose="020B0604020202020204" pitchFamily="34" charset="0"/>
                        <a:buChar char="•"/>
                      </a:pPr>
                      <a:r>
                        <a:rPr lang="en-US" sz="1600" b="0" dirty="0" smtClean="0"/>
                        <a:t>NoSQL</a:t>
                      </a:r>
                      <a:r>
                        <a:rPr lang="en-US" sz="1600" b="0" baseline="0" dirty="0" smtClean="0"/>
                        <a:t> data storage system known for fault tolerance and consistent performance</a:t>
                      </a:r>
                      <a:endParaRPr lang="en-US" b="0" baseline="0" dirty="0" smtClean="0"/>
                    </a:p>
                    <a:p>
                      <a:pPr marL="285750" indent="-285750" algn="l">
                        <a:buFont typeface="Arial" panose="020B0604020202020204" pitchFamily="34" charset="0"/>
                        <a:buChar char="•"/>
                      </a:pPr>
                      <a:endParaRPr lang="en-US" b="0" baseline="0" dirty="0" smtClean="0"/>
                    </a:p>
                    <a:p>
                      <a:pPr marL="285750" indent="-285750" algn="l">
                        <a:buFont typeface="Arial" panose="020B0604020202020204" pitchFamily="34" charset="0"/>
                        <a:buChar char="•"/>
                      </a:pPr>
                      <a:r>
                        <a:rPr lang="en-US" sz="1600" b="0" baseline="0" dirty="0" smtClean="0"/>
                        <a:t>Deployment good for geographically distributed data centers</a:t>
                      </a:r>
                    </a:p>
                    <a:p>
                      <a:pPr marL="285750" indent="-285750" algn="l">
                        <a:buFont typeface="Arial" panose="020B0604020202020204" pitchFamily="34" charset="0"/>
                        <a:buChar char="•"/>
                      </a:pPr>
                      <a:endParaRPr lang="en-US" sz="1600" b="0" baseline="0" dirty="0" smtClean="0"/>
                    </a:p>
                    <a:p>
                      <a:pPr marL="285750" indent="-285750" algn="l">
                        <a:buFont typeface="Arial" panose="020B0604020202020204" pitchFamily="34" charset="0"/>
                        <a:buChar char="•"/>
                      </a:pPr>
                      <a:r>
                        <a:rPr lang="en-US" sz="1600" b="0" baseline="0" dirty="0" smtClean="0"/>
                        <a:t>Ideal for large amounts of interactions (transactions), such as backend for online systems. Example use case: Netflix</a:t>
                      </a:r>
                    </a:p>
                    <a:p>
                      <a:pPr marL="285750" indent="-285750" algn="l">
                        <a:buFont typeface="Arial" panose="020B0604020202020204" pitchFamily="34" charset="0"/>
                        <a:buChar char="•"/>
                      </a:pPr>
                      <a:endParaRPr lang="en-US" sz="1600" b="0" baseline="0" dirty="0" smtClean="0"/>
                    </a:p>
                    <a:p>
                      <a:pPr marL="285750" indent="-285750" algn="l">
                        <a:buFont typeface="Arial" panose="020B0604020202020204" pitchFamily="34" charset="0"/>
                        <a:buChar char="•"/>
                      </a:pPr>
                      <a:r>
                        <a:rPr lang="en-US" sz="1600" b="0" baseline="0" dirty="0" smtClean="0"/>
                        <a:t>Highly structured data architecture</a:t>
                      </a:r>
                    </a:p>
                    <a:p>
                      <a:pPr marL="285750" indent="-285750" algn="l">
                        <a:buFont typeface="Arial" panose="020B0604020202020204" pitchFamily="34" charset="0"/>
                        <a:buChar char="•"/>
                      </a:pPr>
                      <a:endParaRPr lang="en-US" b="0" dirty="0"/>
                    </a:p>
                  </a:txBody>
                  <a:tcPr/>
                </a:tc>
                <a:tc>
                  <a:txBody>
                    <a:bodyPr/>
                    <a:lstStyle/>
                    <a:p>
                      <a:pPr algn="ctr"/>
                      <a:r>
                        <a:rPr lang="en-US" dirty="0" smtClean="0">
                          <a:solidFill>
                            <a:schemeClr val="accent1"/>
                          </a:solidFill>
                        </a:rPr>
                        <a:t>Hadoop</a:t>
                      </a:r>
                    </a:p>
                    <a:p>
                      <a:pPr algn="ctr"/>
                      <a:endParaRPr lang="en-US" sz="1000" dirty="0" smtClean="0"/>
                    </a:p>
                    <a:p>
                      <a:pPr marL="285750" indent="-285750" algn="l">
                        <a:buFont typeface="Arial" panose="020B0604020202020204" pitchFamily="34" charset="0"/>
                        <a:buChar char="•"/>
                      </a:pPr>
                      <a:r>
                        <a:rPr lang="en-US" sz="1600" b="0" dirty="0" smtClean="0"/>
                        <a:t>Ecosystem of big</a:t>
                      </a:r>
                      <a:r>
                        <a:rPr lang="en-US" sz="1600" b="0" baseline="0" dirty="0" smtClean="0"/>
                        <a:t> data architecture tools. Has its own data storage systems (HBase and Hive)</a:t>
                      </a:r>
                    </a:p>
                    <a:p>
                      <a:pPr marL="285750" indent="-285750" algn="l">
                        <a:buFont typeface="Arial" panose="020B0604020202020204" pitchFamily="34" charset="0"/>
                        <a:buChar char="•"/>
                      </a:pPr>
                      <a:endParaRPr lang="en-US" sz="1600" b="0" baseline="0" dirty="0" smtClean="0"/>
                    </a:p>
                    <a:p>
                      <a:pPr marL="285750" indent="-285750" algn="l">
                        <a:buFont typeface="Arial" panose="020B0604020202020204" pitchFamily="34" charset="0"/>
                        <a:buChar char="•"/>
                      </a:pPr>
                      <a:r>
                        <a:rPr lang="en-US" sz="1600" b="0" baseline="0" dirty="0" smtClean="0"/>
                        <a:t>Deployment good for single location or a set of geographic co-locations</a:t>
                      </a:r>
                    </a:p>
                    <a:p>
                      <a:pPr marL="285750" indent="-285750" algn="l">
                        <a:buFont typeface="Arial" panose="020B0604020202020204" pitchFamily="34" charset="0"/>
                        <a:buChar char="•"/>
                      </a:pPr>
                      <a:endParaRPr lang="en-US" sz="1600" b="0" baseline="0" dirty="0" smtClean="0"/>
                    </a:p>
                    <a:p>
                      <a:pPr marL="285750" indent="-285750" algn="l">
                        <a:buFont typeface="Arial" panose="020B0604020202020204" pitchFamily="34" charset="0"/>
                        <a:buChar char="•"/>
                      </a:pPr>
                      <a:r>
                        <a:rPr lang="en-US" sz="1600" b="0" baseline="0" dirty="0" smtClean="0"/>
                        <a:t>Ideal for large amounts of streaming/batch data. Example use case: Etsy</a:t>
                      </a:r>
                    </a:p>
                    <a:p>
                      <a:pPr marL="285750" indent="-285750" algn="l">
                        <a:buFont typeface="Arial" panose="020B0604020202020204" pitchFamily="34" charset="0"/>
                        <a:buChar char="•"/>
                      </a:pPr>
                      <a:endParaRPr lang="en-US" sz="1600" b="0" dirty="0" smtClean="0"/>
                    </a:p>
                    <a:p>
                      <a:pPr marL="285750" indent="-285750" algn="l">
                        <a:buFont typeface="Arial" panose="020B0604020202020204" pitchFamily="34" charset="0"/>
                        <a:buChar char="•"/>
                      </a:pPr>
                      <a:endParaRPr lang="en-US" sz="1600" b="0" dirty="0" smtClean="0"/>
                    </a:p>
                    <a:p>
                      <a:pPr marL="285750" indent="-285750" algn="l">
                        <a:buFont typeface="Arial" panose="020B0604020202020204" pitchFamily="34" charset="0"/>
                        <a:buChar char="•"/>
                      </a:pPr>
                      <a:r>
                        <a:rPr lang="en-US" sz="1600" b="0" dirty="0" smtClean="0"/>
                        <a:t>Architecture can accept both</a:t>
                      </a:r>
                      <a:r>
                        <a:rPr lang="en-US" sz="1600" b="0" baseline="0" dirty="0" smtClean="0"/>
                        <a:t> structured and semi-structured data</a:t>
                      </a:r>
                      <a:endParaRPr lang="en-US" sz="1600" b="0" dirty="0"/>
                    </a:p>
                  </a:txBody>
                  <a:tcPr/>
                </a:tc>
              </a:tr>
              <a:tr h="369388">
                <a:tc gridSpan="2">
                  <a:txBody>
                    <a:bodyPr/>
                    <a:lstStyle/>
                    <a:p>
                      <a:pPr marL="0" indent="0" algn="ctr">
                        <a:buFont typeface="Arial" panose="020B0604020202020204" pitchFamily="34" charset="0"/>
                        <a:buNone/>
                      </a:pPr>
                      <a:r>
                        <a:rPr lang="en-US" sz="1700" b="0" dirty="0" smtClean="0"/>
                        <a:t>Hadoop</a:t>
                      </a:r>
                      <a:r>
                        <a:rPr lang="en-US" sz="1700" b="0" baseline="0" dirty="0" smtClean="0"/>
                        <a:t> can run on top of Cassandra to provide enhanced analytical capabilities that Cassandra does not have on its own</a:t>
                      </a:r>
                      <a:endParaRPr lang="en-US" sz="1700" b="0" dirty="0"/>
                    </a:p>
                  </a:txBody>
                  <a:tcPr/>
                </a:tc>
                <a:tc hMerge="1">
                  <a:txBody>
                    <a:bodyPr/>
                    <a:lstStyle/>
                    <a:p>
                      <a:pPr marL="285750" indent="-285750" algn="l">
                        <a:buFont typeface="Arial" panose="020B0604020202020204" pitchFamily="34" charset="0"/>
                        <a:buChar char="•"/>
                      </a:pPr>
                      <a:endParaRPr lang="en-US" sz="1600" b="0" dirty="0"/>
                    </a:p>
                  </a:txBody>
                  <a:tcPr/>
                </a:tc>
              </a:tr>
            </a:tbl>
          </a:graphicData>
        </a:graphic>
      </p:graphicFrame>
    </p:spTree>
    <p:extLst>
      <p:ext uri="{BB962C8B-B14F-4D97-AF65-F5344CB8AC3E}">
        <p14:creationId xmlns:p14="http://schemas.microsoft.com/office/powerpoint/2010/main" val="1587427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smtClean="0">
                <a:latin typeface="Arial" charset="0"/>
                <a:cs typeface="Arial" charset="0"/>
              </a:rPr>
              <a:t>Cassandra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121" y="4853727"/>
            <a:ext cx="3064452" cy="807585"/>
          </a:xfrm>
          <a:prstGeom prst="rect">
            <a:avLst/>
          </a:prstGeom>
        </p:spPr>
      </p:pic>
    </p:spTree>
    <p:extLst>
      <p:ext uri="{BB962C8B-B14F-4D97-AF65-F5344CB8AC3E}">
        <p14:creationId xmlns:p14="http://schemas.microsoft.com/office/powerpoint/2010/main" val="1641195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011576"/>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128939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a:t>Cassandra - Outline</a:t>
            </a:r>
          </a:p>
        </p:txBody>
      </p:sp>
      <p:sp>
        <p:nvSpPr>
          <p:cNvPr id="16" name="Content Placeholder 7"/>
          <p:cNvSpPr txBox="1">
            <a:spLocks/>
          </p:cNvSpPr>
          <p:nvPr/>
        </p:nvSpPr>
        <p:spPr>
          <a:xfrm>
            <a:off x="2127819" y="1293238"/>
            <a:ext cx="6663757" cy="371833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a:t>History and evolution of the vendor technology</a:t>
            </a:r>
          </a:p>
          <a:p>
            <a:pPr marL="285750" indent="-285750" fontAlgn="ctr">
              <a:spcBef>
                <a:spcPts val="600"/>
              </a:spcBef>
              <a:spcAft>
                <a:spcPts val="600"/>
              </a:spcAft>
              <a:buFont typeface="Wingdings" panose="05000000000000000000" pitchFamily="2" charset="2"/>
              <a:buChar char="Ø"/>
            </a:pPr>
            <a:r>
              <a:rPr lang="en-US" dirty="0"/>
              <a:t>Overview of technology</a:t>
            </a:r>
          </a:p>
          <a:p>
            <a:pPr marL="285750" indent="-285750" fontAlgn="ctr">
              <a:spcBef>
                <a:spcPts val="600"/>
              </a:spcBef>
              <a:spcAft>
                <a:spcPts val="600"/>
              </a:spcAft>
              <a:buFont typeface="Wingdings" panose="05000000000000000000" pitchFamily="2" charset="2"/>
              <a:buChar char="Ø"/>
            </a:pPr>
            <a:r>
              <a:rPr lang="en-US" dirty="0"/>
              <a:t>Data Model</a:t>
            </a:r>
          </a:p>
          <a:p>
            <a:pPr marL="285750" indent="-285750" fontAlgn="ctr">
              <a:spcBef>
                <a:spcPts val="600"/>
              </a:spcBef>
              <a:spcAft>
                <a:spcPts val="600"/>
              </a:spcAft>
              <a:buFont typeface="Wingdings" panose="05000000000000000000" pitchFamily="2" charset="2"/>
              <a:buChar char="Ø"/>
            </a:pPr>
            <a:r>
              <a:rPr lang="en-US" dirty="0"/>
              <a:t>Architecture</a:t>
            </a:r>
          </a:p>
          <a:p>
            <a:pPr marL="285750" indent="-285750" fontAlgn="ctr">
              <a:spcBef>
                <a:spcPts val="600"/>
              </a:spcBef>
              <a:spcAft>
                <a:spcPts val="600"/>
              </a:spcAft>
              <a:buFont typeface="Wingdings" panose="05000000000000000000" pitchFamily="2" charset="2"/>
              <a:buChar char="Ø"/>
            </a:pPr>
            <a:r>
              <a:rPr lang="en-US" dirty="0"/>
              <a:t>Industry Use Cases</a:t>
            </a:r>
          </a:p>
          <a:p>
            <a:pPr marL="285750" indent="-285750" fontAlgn="ctr">
              <a:spcBef>
                <a:spcPts val="600"/>
              </a:spcBef>
              <a:spcAft>
                <a:spcPts val="600"/>
              </a:spcAft>
              <a:buFont typeface="Wingdings" panose="05000000000000000000" pitchFamily="2" charset="2"/>
              <a:buChar char="Ø"/>
            </a:pPr>
            <a:r>
              <a:rPr lang="en-US" dirty="0"/>
              <a:t>Accenture Use Cases</a:t>
            </a:r>
          </a:p>
          <a:p>
            <a:pPr marL="285750" indent="-285750" fontAlgn="ctr">
              <a:spcBef>
                <a:spcPts val="600"/>
              </a:spcBef>
              <a:spcAft>
                <a:spcPts val="600"/>
              </a:spcAft>
              <a:buFont typeface="Wingdings" panose="05000000000000000000" pitchFamily="2" charset="2"/>
              <a:buChar char="Ø"/>
            </a:pPr>
            <a:r>
              <a:rPr lang="en-US" dirty="0"/>
              <a:t>Code and deployment information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124" y="112845"/>
            <a:ext cx="3064452" cy="807585"/>
          </a:xfrm>
          <a:prstGeom prst="rect">
            <a:avLst/>
          </a:prstGeom>
        </p:spPr>
      </p:pic>
    </p:spTree>
    <p:extLst>
      <p:ext uri="{BB962C8B-B14F-4D97-AF65-F5344CB8AC3E}">
        <p14:creationId xmlns:p14="http://schemas.microsoft.com/office/powerpoint/2010/main" val="19042086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504826" y="3064040"/>
            <a:ext cx="8228011" cy="433137"/>
          </a:xfrm>
          <a:prstGeom prst="rightArrow">
            <a:avLst/>
          </a:prstGeom>
          <a:solidFill>
            <a:schemeClr val="accent1">
              <a:lumMod val="75000"/>
            </a:schemeClr>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1"/>
                </a:solidFill>
              </a:rPr>
              <a:t>History of Technology</a:t>
            </a:r>
            <a:endParaRPr lang="de-DE" dirty="0">
              <a:solidFill>
                <a:schemeClr val="tx1"/>
              </a:solidFill>
            </a:endParaRPr>
          </a:p>
        </p:txBody>
      </p:sp>
      <p:sp>
        <p:nvSpPr>
          <p:cNvPr id="5" name="Oval 4"/>
          <p:cNvSpPr/>
          <p:nvPr/>
        </p:nvSpPr>
        <p:spPr>
          <a:xfrm>
            <a:off x="461035"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1312" y="3064040"/>
            <a:ext cx="540448" cy="369332"/>
          </a:xfrm>
          <a:prstGeom prst="rect">
            <a:avLst/>
          </a:prstGeom>
          <a:noFill/>
        </p:spPr>
        <p:txBody>
          <a:bodyPr wrap="square" rtlCol="0">
            <a:spAutoFit/>
          </a:bodyPr>
          <a:lstStyle/>
          <a:p>
            <a:pPr algn="ctr"/>
            <a:r>
              <a:rPr lang="en-US" b="1" dirty="0" smtClean="0"/>
              <a:t>07</a:t>
            </a:r>
            <a:endParaRPr lang="en-US" b="1" dirty="0"/>
          </a:p>
        </p:txBody>
      </p:sp>
      <p:cxnSp>
        <p:nvCxnSpPr>
          <p:cNvPr id="13" name="Straight Connector 12"/>
          <p:cNvCxnSpPr>
            <a:stCxn id="11" idx="0"/>
          </p:cNvCxnSpPr>
          <p:nvPr/>
        </p:nvCxnSpPr>
        <p:spPr>
          <a:xfrm flipV="1">
            <a:off x="781536" y="2747211"/>
            <a:ext cx="1" cy="31682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8338" y="1546882"/>
            <a:ext cx="2860488" cy="1200329"/>
          </a:xfrm>
          <a:prstGeom prst="rect">
            <a:avLst/>
          </a:prstGeom>
          <a:noFill/>
          <a:ln>
            <a:solidFill>
              <a:schemeClr val="accent1"/>
            </a:solidFill>
          </a:ln>
        </p:spPr>
        <p:txBody>
          <a:bodyPr wrap="square" rtlCol="0">
            <a:spAutoFit/>
          </a:bodyPr>
          <a:lstStyle/>
          <a:p>
            <a:pPr algn="ctr"/>
            <a:r>
              <a:rPr lang="en-US" dirty="0"/>
              <a:t>Facebook </a:t>
            </a:r>
            <a:r>
              <a:rPr lang="en-US" dirty="0" smtClean="0"/>
              <a:t>starts to </a:t>
            </a:r>
            <a:r>
              <a:rPr lang="en-US" dirty="0"/>
              <a:t>develop Cassandra in order to be able to power their inbox search</a:t>
            </a:r>
          </a:p>
        </p:txBody>
      </p:sp>
      <p:sp>
        <p:nvSpPr>
          <p:cNvPr id="19" name="Oval 18"/>
          <p:cNvSpPr/>
          <p:nvPr/>
        </p:nvSpPr>
        <p:spPr>
          <a:xfrm>
            <a:off x="3513818"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564095" y="3064040"/>
            <a:ext cx="540448" cy="369332"/>
          </a:xfrm>
          <a:prstGeom prst="rect">
            <a:avLst/>
          </a:prstGeom>
          <a:noFill/>
        </p:spPr>
        <p:txBody>
          <a:bodyPr wrap="square" rtlCol="0">
            <a:spAutoFit/>
          </a:bodyPr>
          <a:lstStyle/>
          <a:p>
            <a:pPr algn="ctr"/>
            <a:r>
              <a:rPr lang="en-US" b="1" dirty="0" smtClean="0"/>
              <a:t>10</a:t>
            </a:r>
            <a:endParaRPr lang="en-US" b="1" dirty="0"/>
          </a:p>
        </p:txBody>
      </p:sp>
      <p:cxnSp>
        <p:nvCxnSpPr>
          <p:cNvPr id="21" name="Straight Connector 20"/>
          <p:cNvCxnSpPr/>
          <p:nvPr/>
        </p:nvCxnSpPr>
        <p:spPr>
          <a:xfrm flipV="1">
            <a:off x="3681376" y="3497177"/>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61415" y="3785343"/>
            <a:ext cx="2005360" cy="1200329"/>
          </a:xfrm>
          <a:prstGeom prst="rect">
            <a:avLst/>
          </a:prstGeom>
          <a:noFill/>
          <a:ln>
            <a:solidFill>
              <a:schemeClr val="accent1"/>
            </a:solidFill>
          </a:ln>
        </p:spPr>
        <p:txBody>
          <a:bodyPr wrap="square" rtlCol="0">
            <a:spAutoFit/>
          </a:bodyPr>
          <a:lstStyle/>
          <a:p>
            <a:pPr algn="ctr"/>
            <a:r>
              <a:rPr lang="en-US" dirty="0"/>
              <a:t>Cassandra </a:t>
            </a:r>
            <a:r>
              <a:rPr lang="en-US" dirty="0" smtClean="0"/>
              <a:t>graduates as </a:t>
            </a:r>
            <a:r>
              <a:rPr lang="en-US" dirty="0"/>
              <a:t>top level Apache Project</a:t>
            </a:r>
          </a:p>
        </p:txBody>
      </p:sp>
      <p:sp>
        <p:nvSpPr>
          <p:cNvPr id="35" name="Oval 34"/>
          <p:cNvSpPr/>
          <p:nvPr/>
        </p:nvSpPr>
        <p:spPr>
          <a:xfrm>
            <a:off x="5977387" y="3088373"/>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027664" y="3088373"/>
            <a:ext cx="540448" cy="369332"/>
          </a:xfrm>
          <a:prstGeom prst="rect">
            <a:avLst/>
          </a:prstGeom>
          <a:noFill/>
        </p:spPr>
        <p:txBody>
          <a:bodyPr wrap="square" rtlCol="0">
            <a:spAutoFit/>
          </a:bodyPr>
          <a:lstStyle/>
          <a:p>
            <a:pPr algn="ctr"/>
            <a:r>
              <a:rPr lang="en-US" b="1" dirty="0" smtClean="0"/>
              <a:t>11</a:t>
            </a:r>
            <a:endParaRPr lang="en-US" b="1" dirty="0"/>
          </a:p>
        </p:txBody>
      </p:sp>
      <p:cxnSp>
        <p:nvCxnSpPr>
          <p:cNvPr id="37" name="Straight Connector 36"/>
          <p:cNvCxnSpPr/>
          <p:nvPr/>
        </p:nvCxnSpPr>
        <p:spPr>
          <a:xfrm flipV="1">
            <a:off x="6301381" y="3521510"/>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87175" y="3831011"/>
            <a:ext cx="1621425" cy="923330"/>
          </a:xfrm>
          <a:prstGeom prst="rect">
            <a:avLst/>
          </a:prstGeom>
          <a:noFill/>
          <a:ln>
            <a:solidFill>
              <a:schemeClr val="accent1"/>
            </a:solidFill>
          </a:ln>
        </p:spPr>
        <p:txBody>
          <a:bodyPr wrap="square" rtlCol="0">
            <a:spAutoFit/>
          </a:bodyPr>
          <a:lstStyle/>
          <a:p>
            <a:pPr algn="ctr"/>
            <a:r>
              <a:rPr lang="en-US" dirty="0" smtClean="0"/>
              <a:t>Cassandra 1.0 </a:t>
            </a:r>
            <a:r>
              <a:rPr lang="en-US" dirty="0"/>
              <a:t>is released</a:t>
            </a:r>
          </a:p>
        </p:txBody>
      </p:sp>
      <p:cxnSp>
        <p:nvCxnSpPr>
          <p:cNvPr id="39" name="Straight Connector 38"/>
          <p:cNvCxnSpPr/>
          <p:nvPr/>
        </p:nvCxnSpPr>
        <p:spPr>
          <a:xfrm flipV="1">
            <a:off x="7897344" y="2779588"/>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095391" y="1841313"/>
            <a:ext cx="1586980" cy="923330"/>
          </a:xfrm>
          <a:prstGeom prst="rect">
            <a:avLst/>
          </a:prstGeom>
          <a:noFill/>
          <a:ln>
            <a:solidFill>
              <a:schemeClr val="accent1"/>
            </a:solidFill>
          </a:ln>
        </p:spPr>
        <p:txBody>
          <a:bodyPr wrap="square" rtlCol="0">
            <a:spAutoFit/>
          </a:bodyPr>
          <a:lstStyle/>
          <a:p>
            <a:pPr algn="ctr"/>
            <a:r>
              <a:rPr lang="en-US" dirty="0" smtClean="0"/>
              <a:t>Cassandra 2.0 is released</a:t>
            </a:r>
            <a:endParaRPr lang="en-US" dirty="0"/>
          </a:p>
        </p:txBody>
      </p:sp>
      <p:sp>
        <p:nvSpPr>
          <p:cNvPr id="41" name="Oval 40"/>
          <p:cNvSpPr/>
          <p:nvPr/>
        </p:nvSpPr>
        <p:spPr>
          <a:xfrm>
            <a:off x="7557925" y="3093931"/>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608202" y="3093931"/>
            <a:ext cx="540448" cy="369332"/>
          </a:xfrm>
          <a:prstGeom prst="rect">
            <a:avLst/>
          </a:prstGeom>
          <a:noFill/>
        </p:spPr>
        <p:txBody>
          <a:bodyPr wrap="square" rtlCol="0">
            <a:spAutoFit/>
          </a:bodyPr>
          <a:lstStyle/>
          <a:p>
            <a:pPr algn="ctr"/>
            <a:r>
              <a:rPr lang="en-US" b="1" dirty="0" smtClean="0"/>
              <a:t>13</a:t>
            </a:r>
            <a:endParaRPr lang="en-US" b="1" dirty="0"/>
          </a:p>
        </p:txBody>
      </p:sp>
      <p:cxnSp>
        <p:nvCxnSpPr>
          <p:cNvPr id="32" name="Straight Connector 31"/>
          <p:cNvCxnSpPr/>
          <p:nvPr/>
        </p:nvCxnSpPr>
        <p:spPr>
          <a:xfrm flipV="1">
            <a:off x="3989903" y="2779588"/>
            <a:ext cx="0" cy="28445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81376" y="1564314"/>
            <a:ext cx="2278476" cy="1200329"/>
          </a:xfrm>
          <a:prstGeom prst="rect">
            <a:avLst/>
          </a:prstGeom>
          <a:noFill/>
          <a:ln>
            <a:solidFill>
              <a:schemeClr val="accent1"/>
            </a:solidFill>
          </a:ln>
        </p:spPr>
        <p:txBody>
          <a:bodyPr wrap="square" rtlCol="0">
            <a:spAutoFit/>
          </a:bodyPr>
          <a:lstStyle/>
          <a:p>
            <a:pPr algn="ctr"/>
            <a:r>
              <a:rPr lang="en-US" dirty="0" err="1"/>
              <a:t>Datastax</a:t>
            </a:r>
            <a:r>
              <a:rPr lang="en-US" dirty="0"/>
              <a:t> (principal Cassandra distributor) </a:t>
            </a:r>
            <a:r>
              <a:rPr lang="en-US" dirty="0" smtClean="0"/>
              <a:t>is founded </a:t>
            </a:r>
            <a:endParaRPr lang="en-US" dirty="0"/>
          </a:p>
        </p:txBody>
      </p:sp>
    </p:spTree>
    <p:extLst>
      <p:ext uri="{BB962C8B-B14F-4D97-AF65-F5344CB8AC3E}">
        <p14:creationId xmlns:p14="http://schemas.microsoft.com/office/powerpoint/2010/main" val="249109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0000" lnSpcReduction="20000"/>
          </a:bodyPr>
          <a:lstStyle/>
          <a:p>
            <a:r>
              <a:rPr lang="en-US" sz="2700" dirty="0" smtClean="0"/>
              <a:t>Cassandra was developed based on two papers:</a:t>
            </a:r>
          </a:p>
          <a:p>
            <a:pPr lvl="1"/>
            <a:r>
              <a:rPr lang="en-US" sz="2600" b="1" dirty="0" smtClean="0"/>
              <a:t>Amazon’s Dynamo [1] </a:t>
            </a:r>
            <a:r>
              <a:rPr lang="en-US" sz="2600" dirty="0" smtClean="0"/>
              <a:t>for the distribution and replication model</a:t>
            </a:r>
          </a:p>
          <a:p>
            <a:pPr lvl="1"/>
            <a:r>
              <a:rPr lang="en-US" sz="2600" b="1" dirty="0" smtClean="0"/>
              <a:t>Google’s Big Table[2]</a:t>
            </a:r>
            <a:r>
              <a:rPr lang="en-US" sz="2600" dirty="0" smtClean="0"/>
              <a:t> for the data model</a:t>
            </a:r>
          </a:p>
          <a:p>
            <a:r>
              <a:rPr lang="en-US" sz="2700" dirty="0" smtClean="0"/>
              <a:t>Cassandra within the CAP theorem</a:t>
            </a:r>
          </a:p>
          <a:p>
            <a:endParaRPr lang="en-US" dirty="0"/>
          </a:p>
          <a:p>
            <a:endParaRPr lang="en-US" dirty="0" smtClean="0"/>
          </a:p>
          <a:p>
            <a:endParaRPr lang="en-US" dirty="0" smtClean="0"/>
          </a:p>
          <a:p>
            <a:endParaRPr lang="en-US" dirty="0"/>
          </a:p>
          <a:p>
            <a:pPr marL="0" indent="0">
              <a:buNone/>
            </a:pPr>
            <a:endParaRPr lang="en-US" dirty="0" smtClean="0"/>
          </a:p>
          <a:p>
            <a:pPr marL="0" indent="0">
              <a:buNone/>
            </a:pPr>
            <a:endParaRPr lang="en-US" dirty="0"/>
          </a:p>
          <a:p>
            <a:pPr marL="0" indent="0">
              <a:buNone/>
            </a:pPr>
            <a:r>
              <a:rPr lang="en-US" sz="2700" dirty="0" smtClean="0"/>
              <a:t>Cassandra offers a tunable consistency model that balances consistency with latency</a:t>
            </a:r>
          </a:p>
        </p:txBody>
      </p:sp>
      <p:sp>
        <p:nvSpPr>
          <p:cNvPr id="3" name="Title 2"/>
          <p:cNvSpPr>
            <a:spLocks noGrp="1"/>
          </p:cNvSpPr>
          <p:nvPr>
            <p:ph type="title"/>
          </p:nvPr>
        </p:nvSpPr>
        <p:spPr/>
        <p:txBody>
          <a:bodyPr/>
          <a:lstStyle/>
          <a:p>
            <a:r>
              <a:rPr lang="en-US" dirty="0" smtClean="0">
                <a:solidFill>
                  <a:schemeClr val="tx1"/>
                </a:solidFill>
              </a:rPr>
              <a:t>Overview of technology</a:t>
            </a:r>
            <a:endParaRPr lang="de-DE" dirty="0">
              <a:solidFill>
                <a:schemeClr val="tx1"/>
              </a:solidFill>
            </a:endParaRPr>
          </a:p>
        </p:txBody>
      </p:sp>
      <p:grpSp>
        <p:nvGrpSpPr>
          <p:cNvPr id="17" name="Group 16"/>
          <p:cNvGrpSpPr/>
          <p:nvPr/>
        </p:nvGrpSpPr>
        <p:grpSpPr>
          <a:xfrm>
            <a:off x="2264954" y="2617232"/>
            <a:ext cx="4597422" cy="1945560"/>
            <a:chOff x="2219325" y="3703082"/>
            <a:chExt cx="4597422" cy="1945560"/>
          </a:xfrm>
        </p:grpSpPr>
        <p:sp>
          <p:nvSpPr>
            <p:cNvPr id="5" name="TextBox 4"/>
            <p:cNvSpPr txBox="1"/>
            <p:nvPr/>
          </p:nvSpPr>
          <p:spPr>
            <a:xfrm>
              <a:off x="2219325" y="5279310"/>
              <a:ext cx="1441420" cy="369332"/>
            </a:xfrm>
            <a:prstGeom prst="rect">
              <a:avLst/>
            </a:prstGeom>
            <a:noFill/>
            <a:ln w="28575">
              <a:solidFill>
                <a:schemeClr val="accent1"/>
              </a:solidFill>
            </a:ln>
          </p:spPr>
          <p:txBody>
            <a:bodyPr wrap="none" rtlCol="0">
              <a:spAutoFit/>
            </a:bodyPr>
            <a:lstStyle/>
            <a:p>
              <a:pPr algn="ctr"/>
              <a:r>
                <a:rPr lang="en-US" b="1" dirty="0" smtClean="0"/>
                <a:t>C</a:t>
              </a:r>
              <a:r>
                <a:rPr lang="en-US" dirty="0" smtClean="0"/>
                <a:t>onsistency</a:t>
              </a:r>
              <a:endParaRPr lang="de-DE" dirty="0"/>
            </a:p>
          </p:txBody>
        </p:sp>
        <p:sp>
          <p:nvSpPr>
            <p:cNvPr id="6" name="TextBox 5"/>
            <p:cNvSpPr txBox="1"/>
            <p:nvPr/>
          </p:nvSpPr>
          <p:spPr>
            <a:xfrm>
              <a:off x="3887097" y="3703082"/>
              <a:ext cx="1338828" cy="369332"/>
            </a:xfrm>
            <a:prstGeom prst="rect">
              <a:avLst/>
            </a:prstGeom>
            <a:noFill/>
            <a:ln w="28575">
              <a:solidFill>
                <a:schemeClr val="accent1"/>
              </a:solidFill>
            </a:ln>
          </p:spPr>
          <p:txBody>
            <a:bodyPr wrap="none" rtlCol="0">
              <a:spAutoFit/>
            </a:bodyPr>
            <a:lstStyle/>
            <a:p>
              <a:pPr algn="ctr"/>
              <a:r>
                <a:rPr lang="en-US" b="1" dirty="0" smtClean="0"/>
                <a:t>P</a:t>
              </a:r>
              <a:r>
                <a:rPr lang="en-US" dirty="0" smtClean="0"/>
                <a:t>artitioning</a:t>
              </a:r>
              <a:endParaRPr lang="de-DE" dirty="0"/>
            </a:p>
          </p:txBody>
        </p:sp>
        <p:sp>
          <p:nvSpPr>
            <p:cNvPr id="7" name="TextBox 6"/>
            <p:cNvSpPr txBox="1"/>
            <p:nvPr/>
          </p:nvSpPr>
          <p:spPr>
            <a:xfrm>
              <a:off x="5529214" y="5275024"/>
              <a:ext cx="1287533" cy="369332"/>
            </a:xfrm>
            <a:prstGeom prst="rect">
              <a:avLst/>
            </a:prstGeom>
            <a:noFill/>
            <a:ln w="28575">
              <a:solidFill>
                <a:schemeClr val="accent1"/>
              </a:solidFill>
            </a:ln>
          </p:spPr>
          <p:txBody>
            <a:bodyPr wrap="none" rtlCol="0">
              <a:spAutoFit/>
            </a:bodyPr>
            <a:lstStyle/>
            <a:p>
              <a:pPr algn="ctr"/>
              <a:r>
                <a:rPr lang="en-US" b="1" dirty="0" smtClean="0"/>
                <a:t>A</a:t>
              </a:r>
              <a:r>
                <a:rPr lang="en-US" dirty="0" smtClean="0"/>
                <a:t>vailability</a:t>
              </a:r>
              <a:endParaRPr lang="de-DE" dirty="0"/>
            </a:p>
          </p:txBody>
        </p:sp>
        <p:cxnSp>
          <p:nvCxnSpPr>
            <p:cNvPr id="9" name="Straight Connector 8"/>
            <p:cNvCxnSpPr>
              <a:stCxn id="5" idx="0"/>
              <a:endCxn id="6" idx="1"/>
            </p:cNvCxnSpPr>
            <p:nvPr/>
          </p:nvCxnSpPr>
          <p:spPr>
            <a:xfrm flipV="1">
              <a:off x="2940035" y="3887748"/>
              <a:ext cx="947062" cy="1391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1"/>
            </p:cNvCxnSpPr>
            <p:nvPr/>
          </p:nvCxnSpPr>
          <p:spPr>
            <a:xfrm flipV="1">
              <a:off x="3660745" y="5459690"/>
              <a:ext cx="1868469" cy="4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0"/>
            </p:cNvCxnSpPr>
            <p:nvPr/>
          </p:nvCxnSpPr>
          <p:spPr>
            <a:xfrm>
              <a:off x="5225925" y="3887748"/>
              <a:ext cx="947056" cy="1387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700" y="3353813"/>
            <a:ext cx="973930" cy="652778"/>
          </a:xfrm>
          <a:prstGeom prst="rect">
            <a:avLst/>
          </a:prstGeom>
        </p:spPr>
      </p:pic>
      <p:sp>
        <p:nvSpPr>
          <p:cNvPr id="19" name="TextBox 18"/>
          <p:cNvSpPr txBox="1"/>
          <p:nvPr/>
        </p:nvSpPr>
        <p:spPr>
          <a:xfrm>
            <a:off x="4151801" y="5252403"/>
            <a:ext cx="4669868" cy="338554"/>
          </a:xfrm>
          <a:prstGeom prst="rect">
            <a:avLst/>
          </a:prstGeom>
          <a:noFill/>
        </p:spPr>
        <p:txBody>
          <a:bodyPr wrap="none" rtlCol="0">
            <a:spAutoFit/>
          </a:bodyPr>
          <a:lstStyle/>
          <a:p>
            <a:r>
              <a:rPr lang="de-DE" sz="800" dirty="0" smtClean="0">
                <a:hlinkClick r:id="rId4"/>
              </a:rPr>
              <a:t>[1] http</a:t>
            </a:r>
            <a:r>
              <a:rPr lang="de-DE" sz="800" dirty="0">
                <a:hlinkClick r:id="rId4"/>
              </a:rPr>
              <a:t>://</a:t>
            </a:r>
            <a:r>
              <a:rPr lang="de-DE" sz="800" dirty="0" smtClean="0">
                <a:hlinkClick r:id="rId4"/>
              </a:rPr>
              <a:t>www.allthingsdistributed.com/files/amazon-dynamo-sosp2007.pdf</a:t>
            </a:r>
            <a:endParaRPr lang="de-DE" sz="800" dirty="0" smtClean="0"/>
          </a:p>
          <a:p>
            <a:r>
              <a:rPr lang="de-DE" sz="800" dirty="0" smtClean="0">
                <a:hlinkClick r:id="rId5"/>
              </a:rPr>
              <a:t>[2] http://static.googleusercontent.com/media/research.google.com/en//archive/bigtable-osdi06.pdf</a:t>
            </a:r>
            <a:endParaRPr lang="de-DE" sz="800" dirty="0"/>
          </a:p>
        </p:txBody>
      </p:sp>
      <p:cxnSp>
        <p:nvCxnSpPr>
          <p:cNvPr id="13" name="Straight Arrow Connector 12"/>
          <p:cNvCxnSpPr/>
          <p:nvPr/>
        </p:nvCxnSpPr>
        <p:spPr>
          <a:xfrm flipH="1" flipV="1">
            <a:off x="3265287" y="3353813"/>
            <a:ext cx="735668" cy="326389"/>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50630" y="3353813"/>
            <a:ext cx="820083" cy="326389"/>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477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smtClean="0"/>
              <a:t>Cassandra offers a SQL similar language called CQL to access the data. This was primarily meant for users that have more familiarity with relational technologies.</a:t>
            </a:r>
          </a:p>
          <a:p>
            <a:r>
              <a:rPr lang="en-US" dirty="0" smtClean="0"/>
              <a:t>CQL offers constructs for inserting, altering, retrieving and deleting data.</a:t>
            </a:r>
            <a:endParaRPr lang="de-DE" dirty="0" smtClean="0"/>
          </a:p>
          <a:p>
            <a:r>
              <a:rPr lang="en-US" dirty="0" smtClean="0"/>
              <a:t>CQL does not include the JOIN construct (the data has to be modeled in such a way that JOINs are not required).</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CQL</a:t>
            </a:r>
            <a:endParaRPr lang="de-DE" dirty="0">
              <a:solidFill>
                <a:schemeClr val="tx1"/>
              </a:solidFill>
            </a:endParaRPr>
          </a:p>
        </p:txBody>
      </p:sp>
    </p:spTree>
    <p:extLst>
      <p:ext uri="{BB962C8B-B14F-4D97-AF65-F5344CB8AC3E}">
        <p14:creationId xmlns:p14="http://schemas.microsoft.com/office/powerpoint/2010/main" val="91175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smtClean="0"/>
              <a:t>Cassandra uses an elegant scheme to distribute and replicate data identified by a key across multiple machines with these properties</a:t>
            </a:r>
          </a:p>
          <a:p>
            <a:endParaRPr lang="de-DE" dirty="0"/>
          </a:p>
        </p:txBody>
      </p:sp>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Data Model</a:t>
            </a:r>
            <a:endParaRPr lang="de-DE" dirty="0">
              <a:solidFill>
                <a:schemeClr val="tx1"/>
              </a:solidFill>
            </a:endParaRPr>
          </a:p>
        </p:txBody>
      </p:sp>
      <p:grpSp>
        <p:nvGrpSpPr>
          <p:cNvPr id="13" name="Group 12"/>
          <p:cNvGrpSpPr/>
          <p:nvPr/>
        </p:nvGrpSpPr>
        <p:grpSpPr>
          <a:xfrm>
            <a:off x="457200" y="2571014"/>
            <a:ext cx="2567353" cy="2686785"/>
            <a:chOff x="457200" y="2980589"/>
            <a:chExt cx="2567353" cy="2686785"/>
          </a:xfrm>
        </p:grpSpPr>
        <p:sp>
          <p:nvSpPr>
            <p:cNvPr id="5" name="Rectangle 4"/>
            <p:cNvSpPr/>
            <p:nvPr/>
          </p:nvSpPr>
          <p:spPr>
            <a:xfrm>
              <a:off x="457200" y="2980589"/>
              <a:ext cx="2567353" cy="2686785"/>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8"/>
            <p:cNvPicPr>
              <a:picLocks noChangeAspect="1"/>
            </p:cNvPicPr>
            <p:nvPr/>
          </p:nvPicPr>
          <p:blipFill rotWithShape="1">
            <a:blip r:embed="rId3"/>
            <a:srcRect l="12812" t="53540" r="75007" b="28927"/>
            <a:stretch/>
          </p:blipFill>
          <p:spPr>
            <a:xfrm>
              <a:off x="993529" y="3073066"/>
              <a:ext cx="1494694" cy="816690"/>
            </a:xfrm>
            <a:prstGeom prst="rect">
              <a:avLst/>
            </a:prstGeom>
          </p:spPr>
        </p:pic>
        <p:sp>
          <p:nvSpPr>
            <p:cNvPr id="10" name="TextBox 9"/>
            <p:cNvSpPr txBox="1"/>
            <p:nvPr/>
          </p:nvSpPr>
          <p:spPr>
            <a:xfrm>
              <a:off x="533453" y="3890415"/>
              <a:ext cx="2414846" cy="923330"/>
            </a:xfrm>
            <a:prstGeom prst="rect">
              <a:avLst/>
            </a:prstGeom>
            <a:noFill/>
          </p:spPr>
          <p:txBody>
            <a:bodyPr wrap="square" rtlCol="0">
              <a:spAutoFit/>
            </a:bodyPr>
            <a:lstStyle/>
            <a:p>
              <a:r>
                <a:rPr lang="en-US" dirty="0" smtClean="0"/>
                <a:t>Each row of data </a:t>
              </a:r>
              <a:r>
                <a:rPr lang="en-US" dirty="0"/>
                <a:t>is identified by </a:t>
              </a:r>
              <a:r>
                <a:rPr lang="en-US" dirty="0" smtClean="0"/>
                <a:t>a unique key.</a:t>
              </a:r>
              <a:endParaRPr lang="de-DE" dirty="0"/>
            </a:p>
          </p:txBody>
        </p:sp>
      </p:grpSp>
      <p:grpSp>
        <p:nvGrpSpPr>
          <p:cNvPr id="14" name="Group 13"/>
          <p:cNvGrpSpPr/>
          <p:nvPr/>
        </p:nvGrpSpPr>
        <p:grpSpPr>
          <a:xfrm>
            <a:off x="3311343" y="2571015"/>
            <a:ext cx="2567353" cy="2686784"/>
            <a:chOff x="3311343" y="2980590"/>
            <a:chExt cx="2567353" cy="2686784"/>
          </a:xfrm>
        </p:grpSpPr>
        <p:sp>
          <p:nvSpPr>
            <p:cNvPr id="7" name="Rectangle 6"/>
            <p:cNvSpPr/>
            <p:nvPr/>
          </p:nvSpPr>
          <p:spPr>
            <a:xfrm>
              <a:off x="3311343" y="2980590"/>
              <a:ext cx="2567353" cy="2686784"/>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Picture 7"/>
            <p:cNvPicPr>
              <a:picLocks noChangeAspect="1"/>
            </p:cNvPicPr>
            <p:nvPr/>
          </p:nvPicPr>
          <p:blipFill rotWithShape="1">
            <a:blip r:embed="rId3"/>
            <a:srcRect l="37741" t="50454" r="45933" b="26721"/>
            <a:stretch/>
          </p:blipFill>
          <p:spPr>
            <a:xfrm>
              <a:off x="3992165" y="3178076"/>
              <a:ext cx="1143000" cy="606669"/>
            </a:xfrm>
            <a:prstGeom prst="rect">
              <a:avLst/>
            </a:prstGeom>
          </p:spPr>
        </p:pic>
        <p:sp>
          <p:nvSpPr>
            <p:cNvPr id="11" name="TextBox 10"/>
            <p:cNvSpPr txBox="1"/>
            <p:nvPr/>
          </p:nvSpPr>
          <p:spPr>
            <a:xfrm>
              <a:off x="3387596" y="3890415"/>
              <a:ext cx="2414846" cy="1754326"/>
            </a:xfrm>
            <a:prstGeom prst="rect">
              <a:avLst/>
            </a:prstGeom>
            <a:noFill/>
          </p:spPr>
          <p:txBody>
            <a:bodyPr wrap="square" rtlCol="0">
              <a:spAutoFit/>
            </a:bodyPr>
            <a:lstStyle/>
            <a:p>
              <a:r>
                <a:rPr lang="en-US" dirty="0"/>
                <a:t>Position in the ring is determined by consistent hashing on </a:t>
              </a:r>
              <a:r>
                <a:rPr lang="en-US" dirty="0" smtClean="0"/>
                <a:t>based on </a:t>
              </a:r>
              <a:r>
                <a:rPr lang="en-US" dirty="0"/>
                <a:t>an Order Preserving Hash function</a:t>
              </a:r>
              <a:r>
                <a:rPr lang="en-US" dirty="0" smtClean="0"/>
                <a:t>.</a:t>
              </a:r>
              <a:endParaRPr lang="de-DE" dirty="0"/>
            </a:p>
          </p:txBody>
        </p:sp>
      </p:grpSp>
      <p:grpSp>
        <p:nvGrpSpPr>
          <p:cNvPr id="15" name="Group 14"/>
          <p:cNvGrpSpPr/>
          <p:nvPr/>
        </p:nvGrpSpPr>
        <p:grpSpPr>
          <a:xfrm>
            <a:off x="6165485" y="2571015"/>
            <a:ext cx="2567353" cy="2686784"/>
            <a:chOff x="6165485" y="2980590"/>
            <a:chExt cx="2567353" cy="2686784"/>
          </a:xfrm>
        </p:grpSpPr>
        <p:pic>
          <p:nvPicPr>
            <p:cNvPr id="4" name="Picture 3"/>
            <p:cNvPicPr>
              <a:picLocks noChangeAspect="1"/>
            </p:cNvPicPr>
            <p:nvPr/>
          </p:nvPicPr>
          <p:blipFill rotWithShape="1">
            <a:blip r:embed="rId3"/>
            <a:srcRect l="70941" t="49394" r="15022" b="25528"/>
            <a:stretch/>
          </p:blipFill>
          <p:spPr>
            <a:xfrm>
              <a:off x="6957778" y="3148124"/>
              <a:ext cx="982766" cy="666572"/>
            </a:xfrm>
            <a:prstGeom prst="rect">
              <a:avLst/>
            </a:prstGeom>
          </p:spPr>
        </p:pic>
        <p:sp>
          <p:nvSpPr>
            <p:cNvPr id="6" name="Rectangle 5"/>
            <p:cNvSpPr/>
            <p:nvPr/>
          </p:nvSpPr>
          <p:spPr>
            <a:xfrm>
              <a:off x="6165485" y="2980590"/>
              <a:ext cx="2567353" cy="2686784"/>
            </a:xfrm>
            <a:prstGeom prst="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p:nvSpPr>
          <p:spPr>
            <a:xfrm>
              <a:off x="6241738" y="3890415"/>
              <a:ext cx="2414846" cy="1200329"/>
            </a:xfrm>
            <a:prstGeom prst="rect">
              <a:avLst/>
            </a:prstGeom>
            <a:noFill/>
          </p:spPr>
          <p:txBody>
            <a:bodyPr wrap="square" rtlCol="0">
              <a:spAutoFit/>
            </a:bodyPr>
            <a:lstStyle/>
            <a:p>
              <a:r>
                <a:rPr lang="en-US" dirty="0"/>
                <a:t>Hash result is in a specified result space; this is mapped to </a:t>
              </a:r>
              <a:r>
                <a:rPr lang="en-US" dirty="0" smtClean="0"/>
                <a:t>partitions.</a:t>
              </a:r>
              <a:endParaRPr lang="en-US" dirty="0"/>
            </a:p>
          </p:txBody>
        </p:sp>
      </p:grpSp>
    </p:spTree>
    <p:extLst>
      <p:ext uri="{BB962C8B-B14F-4D97-AF65-F5344CB8AC3E}">
        <p14:creationId xmlns:p14="http://schemas.microsoft.com/office/powerpoint/2010/main" val="1542024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2575994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Data Model</a:t>
            </a:r>
          </a:p>
        </p:txBody>
      </p:sp>
      <p:sp>
        <p:nvSpPr>
          <p:cNvPr id="5" name="Rectangle 4"/>
          <p:cNvSpPr/>
          <p:nvPr/>
        </p:nvSpPr>
        <p:spPr>
          <a:xfrm>
            <a:off x="461035" y="1524000"/>
            <a:ext cx="704850" cy="23812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Key</a:t>
            </a:r>
            <a:endParaRPr lang="de-DE" dirty="0"/>
          </a:p>
        </p:txBody>
      </p:sp>
      <p:grpSp>
        <p:nvGrpSpPr>
          <p:cNvPr id="23" name="Group 22"/>
          <p:cNvGrpSpPr/>
          <p:nvPr/>
        </p:nvGrpSpPr>
        <p:grpSpPr>
          <a:xfrm>
            <a:off x="2560638" y="1524000"/>
            <a:ext cx="6172200" cy="2381250"/>
            <a:chOff x="2286000" y="1800225"/>
            <a:chExt cx="6172200" cy="2381250"/>
          </a:xfrm>
        </p:grpSpPr>
        <p:sp>
          <p:nvSpPr>
            <p:cNvPr id="6" name="Rectangle 5"/>
            <p:cNvSpPr/>
            <p:nvPr/>
          </p:nvSpPr>
          <p:spPr>
            <a:xfrm>
              <a:off x="2562225" y="3286125"/>
              <a:ext cx="971550" cy="3429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Col A</a:t>
              </a:r>
              <a:endParaRPr lang="de-DE" dirty="0"/>
            </a:p>
          </p:txBody>
        </p:sp>
        <p:sp>
          <p:nvSpPr>
            <p:cNvPr id="7" name="Rectangle 6"/>
            <p:cNvSpPr/>
            <p:nvPr/>
          </p:nvSpPr>
          <p:spPr>
            <a:xfrm>
              <a:off x="2562224" y="2762250"/>
              <a:ext cx="2105025" cy="3429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Supercolumn</a:t>
              </a:r>
              <a:r>
                <a:rPr lang="en-US" dirty="0" smtClean="0"/>
                <a:t> 1</a:t>
              </a:r>
              <a:endParaRPr lang="de-DE" dirty="0"/>
            </a:p>
          </p:txBody>
        </p:sp>
        <p:sp>
          <p:nvSpPr>
            <p:cNvPr id="8" name="Rectangle 7"/>
            <p:cNvSpPr/>
            <p:nvPr/>
          </p:nvSpPr>
          <p:spPr>
            <a:xfrm>
              <a:off x="2562225" y="2238375"/>
              <a:ext cx="5505452" cy="342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 Family</a:t>
              </a:r>
              <a:endParaRPr lang="de-DE" dirty="0"/>
            </a:p>
          </p:txBody>
        </p:sp>
        <p:sp>
          <p:nvSpPr>
            <p:cNvPr id="9" name="Rectangle 8"/>
            <p:cNvSpPr/>
            <p:nvPr/>
          </p:nvSpPr>
          <p:spPr>
            <a:xfrm>
              <a:off x="3695700" y="3286125"/>
              <a:ext cx="971550" cy="3429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Col B</a:t>
              </a:r>
              <a:endParaRPr lang="de-DE" dirty="0"/>
            </a:p>
          </p:txBody>
        </p:sp>
        <p:sp>
          <p:nvSpPr>
            <p:cNvPr id="10" name="Rectangle 9"/>
            <p:cNvSpPr/>
            <p:nvPr/>
          </p:nvSpPr>
          <p:spPr>
            <a:xfrm>
              <a:off x="4829175" y="3286125"/>
              <a:ext cx="971550" cy="3429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Col A</a:t>
              </a:r>
              <a:endParaRPr lang="de-DE" dirty="0"/>
            </a:p>
          </p:txBody>
        </p:sp>
        <p:sp>
          <p:nvSpPr>
            <p:cNvPr id="11" name="Rectangle 10"/>
            <p:cNvSpPr/>
            <p:nvPr/>
          </p:nvSpPr>
          <p:spPr>
            <a:xfrm>
              <a:off x="5962650" y="3286125"/>
              <a:ext cx="971550" cy="3429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Col C</a:t>
              </a:r>
              <a:endParaRPr lang="de-DE" dirty="0"/>
            </a:p>
          </p:txBody>
        </p:sp>
        <p:sp>
          <p:nvSpPr>
            <p:cNvPr id="12" name="Rectangle 11"/>
            <p:cNvSpPr/>
            <p:nvPr/>
          </p:nvSpPr>
          <p:spPr>
            <a:xfrm>
              <a:off x="7096125" y="3286125"/>
              <a:ext cx="971550" cy="3429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Col D</a:t>
              </a:r>
              <a:endParaRPr lang="de-DE" dirty="0"/>
            </a:p>
          </p:txBody>
        </p:sp>
        <p:sp>
          <p:nvSpPr>
            <p:cNvPr id="13" name="Rectangle 12"/>
            <p:cNvSpPr/>
            <p:nvPr/>
          </p:nvSpPr>
          <p:spPr>
            <a:xfrm>
              <a:off x="4829176" y="2762250"/>
              <a:ext cx="3238500" cy="3429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Supercolumn</a:t>
              </a:r>
              <a:r>
                <a:rPr lang="en-US" dirty="0" smtClean="0"/>
                <a:t> 2</a:t>
              </a:r>
              <a:endParaRPr lang="de-DE" dirty="0"/>
            </a:p>
          </p:txBody>
        </p:sp>
        <p:sp>
          <p:nvSpPr>
            <p:cNvPr id="15" name="Rectangle 14"/>
            <p:cNvSpPr/>
            <p:nvPr/>
          </p:nvSpPr>
          <p:spPr>
            <a:xfrm>
              <a:off x="2286000" y="1800225"/>
              <a:ext cx="6172200" cy="23812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solidFill>
                </a:rPr>
                <a:t>Row</a:t>
              </a:r>
              <a:endParaRPr lang="de-DE" dirty="0">
                <a:solidFill>
                  <a:schemeClr val="tx2"/>
                </a:solidFill>
              </a:endParaRPr>
            </a:p>
          </p:txBody>
        </p:sp>
        <p:sp>
          <p:nvSpPr>
            <p:cNvPr id="17" name="Rectangle 16"/>
            <p:cNvSpPr/>
            <p:nvPr/>
          </p:nvSpPr>
          <p:spPr>
            <a:xfrm>
              <a:off x="2562225" y="3638550"/>
              <a:ext cx="971550" cy="3429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de-DE" dirty="0"/>
            </a:p>
          </p:txBody>
        </p:sp>
        <p:sp>
          <p:nvSpPr>
            <p:cNvPr id="18" name="Rectangle 17"/>
            <p:cNvSpPr/>
            <p:nvPr/>
          </p:nvSpPr>
          <p:spPr>
            <a:xfrm>
              <a:off x="3695700" y="3638550"/>
              <a:ext cx="971550" cy="3429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de-DE" dirty="0"/>
            </a:p>
          </p:txBody>
        </p:sp>
        <p:sp>
          <p:nvSpPr>
            <p:cNvPr id="19" name="Rectangle 18"/>
            <p:cNvSpPr/>
            <p:nvPr/>
          </p:nvSpPr>
          <p:spPr>
            <a:xfrm>
              <a:off x="4829175" y="3638550"/>
              <a:ext cx="971550" cy="3429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de-DE" dirty="0"/>
            </a:p>
          </p:txBody>
        </p:sp>
        <p:sp>
          <p:nvSpPr>
            <p:cNvPr id="20" name="Rectangle 19"/>
            <p:cNvSpPr/>
            <p:nvPr/>
          </p:nvSpPr>
          <p:spPr>
            <a:xfrm>
              <a:off x="5962650" y="3638550"/>
              <a:ext cx="971550" cy="3429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de-DE" dirty="0"/>
            </a:p>
          </p:txBody>
        </p:sp>
        <p:sp>
          <p:nvSpPr>
            <p:cNvPr id="21" name="Rectangle 20"/>
            <p:cNvSpPr/>
            <p:nvPr/>
          </p:nvSpPr>
          <p:spPr>
            <a:xfrm>
              <a:off x="7096125" y="3638550"/>
              <a:ext cx="971550" cy="3429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de-DE" dirty="0"/>
            </a:p>
          </p:txBody>
        </p:sp>
      </p:grpSp>
      <p:sp>
        <p:nvSpPr>
          <p:cNvPr id="22" name="Right Arrow 21"/>
          <p:cNvSpPr/>
          <p:nvPr/>
        </p:nvSpPr>
        <p:spPr>
          <a:xfrm>
            <a:off x="1522279" y="2547937"/>
            <a:ext cx="681964" cy="333375"/>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2"/>
              </a:solidFill>
            </a:endParaRPr>
          </a:p>
        </p:txBody>
      </p:sp>
      <p:sp>
        <p:nvSpPr>
          <p:cNvPr id="24" name="Content Placeholder 3"/>
          <p:cNvSpPr>
            <a:spLocks noGrp="1"/>
          </p:cNvSpPr>
          <p:nvPr>
            <p:ph sz="quarter" idx="12"/>
          </p:nvPr>
        </p:nvSpPr>
        <p:spPr>
          <a:xfrm>
            <a:off x="457201" y="4600997"/>
            <a:ext cx="8228012" cy="1117878"/>
          </a:xfrm>
        </p:spPr>
        <p:txBody>
          <a:bodyPr>
            <a:normAutofit/>
          </a:bodyPr>
          <a:lstStyle/>
          <a:p>
            <a:pPr marL="0" indent="0">
              <a:buNone/>
            </a:pPr>
            <a:r>
              <a:rPr lang="en-US" sz="2000" dirty="0" smtClean="0"/>
              <a:t>Graphical representation of the data, model. This model allows the data to have some levels of nested information.</a:t>
            </a:r>
            <a:endParaRPr lang="en-US" sz="2000" dirty="0"/>
          </a:p>
        </p:txBody>
      </p:sp>
    </p:spTree>
    <p:extLst>
      <p:ext uri="{BB962C8B-B14F-4D97-AF65-F5344CB8AC3E}">
        <p14:creationId xmlns:p14="http://schemas.microsoft.com/office/powerpoint/2010/main" val="1707441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Every node has the same structure: master-less architecture</a:t>
            </a:r>
          </a:p>
          <a:p>
            <a:r>
              <a:rPr lang="en-US" dirty="0" smtClean="0"/>
              <a:t>The system has near-linear scalability</a:t>
            </a:r>
          </a:p>
          <a:p>
            <a:r>
              <a:rPr lang="en-US" dirty="0" smtClean="0"/>
              <a:t>Replication is built in, just take N adjacent partitions </a:t>
            </a:r>
          </a:p>
          <a:p>
            <a:endParaRPr lang="de-DE"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Architecture: D</a:t>
            </a:r>
            <a:r>
              <a:rPr lang="en-US" dirty="0" smtClean="0">
                <a:solidFill>
                  <a:schemeClr val="tx1"/>
                </a:solidFill>
              </a:rPr>
              <a:t>ata Distribution </a:t>
            </a:r>
            <a:r>
              <a:rPr lang="en-US" dirty="0">
                <a:solidFill>
                  <a:schemeClr val="tx1"/>
                </a:solidFill>
              </a:rPr>
              <a:t>and </a:t>
            </a:r>
            <a:r>
              <a:rPr lang="en-US" dirty="0" smtClean="0">
                <a:solidFill>
                  <a:schemeClr val="tx1"/>
                </a:solidFill>
              </a:rPr>
              <a:t>Replication</a:t>
            </a:r>
            <a:endParaRPr lang="de-DE" dirty="0">
              <a:solidFill>
                <a:schemeClr val="tx1"/>
              </a:solidFill>
            </a:endParaRPr>
          </a:p>
        </p:txBody>
      </p:sp>
      <p:pic>
        <p:nvPicPr>
          <p:cNvPr id="5" name="Picture 4"/>
          <p:cNvPicPr>
            <a:picLocks noChangeAspect="1"/>
          </p:cNvPicPr>
          <p:nvPr/>
        </p:nvPicPr>
        <p:blipFill rotWithShape="1">
          <a:blip r:embed="rId3"/>
          <a:srcRect l="26785" t="28500" r="5442"/>
          <a:stretch/>
        </p:blipFill>
        <p:spPr>
          <a:xfrm>
            <a:off x="2557783" y="3202096"/>
            <a:ext cx="4011764" cy="2355782"/>
          </a:xfrm>
          <a:prstGeom prst="rect">
            <a:avLst/>
          </a:prstGeom>
        </p:spPr>
      </p:pic>
    </p:spTree>
    <p:extLst>
      <p:ext uri="{BB962C8B-B14F-4D97-AF65-F5344CB8AC3E}">
        <p14:creationId xmlns:p14="http://schemas.microsoft.com/office/powerpoint/2010/main" val="2165986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66736" y="5020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6736" y="126400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Course Objectives</a:t>
            </a:r>
            <a:endParaRPr lang="en-US" dirty="0"/>
          </a:p>
        </p:txBody>
      </p:sp>
      <p:sp>
        <p:nvSpPr>
          <p:cNvPr id="16" name="Content Placeholder 7"/>
          <p:cNvSpPr txBox="1">
            <a:spLocks/>
          </p:cNvSpPr>
          <p:nvPr/>
        </p:nvSpPr>
        <p:spPr>
          <a:xfrm>
            <a:off x="2127819" y="1357112"/>
            <a:ext cx="6663757" cy="3480701"/>
          </a:xfrm>
          <a:prstGeom prst="rect">
            <a:avLst/>
          </a:prstGeom>
          <a:noFill/>
          <a:ln>
            <a:noFill/>
          </a:ln>
        </p:spPr>
        <p:txBody>
          <a:bodyPr>
            <a:noAutofit/>
          </a:bodyPr>
          <a:lstStyle/>
          <a:p>
            <a:pPr lvl="0">
              <a:defRPr/>
            </a:pPr>
            <a:r>
              <a:rPr lang="en-US" dirty="0">
                <a:solidFill>
                  <a:srgbClr val="000000"/>
                </a:solidFill>
                <a:sym typeface="Wingdings" pitchFamily="2" charset="2"/>
              </a:rPr>
              <a:t>Here are some points that this course will cover</a:t>
            </a:r>
            <a:r>
              <a:rPr lang="en-US" dirty="0" smtClean="0">
                <a:solidFill>
                  <a:srgbClr val="000000"/>
                </a:solidFill>
                <a:sym typeface="Wingdings" pitchFamily="2" charset="2"/>
              </a:rPr>
              <a:t>:</a:t>
            </a:r>
          </a:p>
          <a:p>
            <a:pPr lvl="0">
              <a:defRPr/>
            </a:pPr>
            <a:endParaRPr lang="en-US" dirty="0">
              <a:solidFill>
                <a:srgbClr val="000000"/>
              </a:solidFill>
              <a:sym typeface="Wingdings" pitchFamily="2" charset="2"/>
            </a:endParaRPr>
          </a:p>
          <a:p>
            <a:pPr marL="285750" lvl="0" indent="-285750">
              <a:buFont typeface="Arial" panose="020B0604020202020204" pitchFamily="34" charset="0"/>
              <a:buChar char="•"/>
              <a:defRPr/>
            </a:pPr>
            <a:r>
              <a:rPr lang="en-US" dirty="0">
                <a:solidFill>
                  <a:srgbClr val="000000"/>
                </a:solidFill>
                <a:sym typeface="Wingdings" pitchFamily="2" charset="2"/>
              </a:rPr>
              <a:t>An introduction to </a:t>
            </a:r>
            <a:r>
              <a:rPr lang="en-US" dirty="0" smtClean="0">
                <a:solidFill>
                  <a:srgbClr val="000000"/>
                </a:solidFill>
                <a:sym typeface="Wingdings" pitchFamily="2" charset="2"/>
              </a:rPr>
              <a:t>Columnar DBs and comparison with other data architectures</a:t>
            </a:r>
          </a:p>
          <a:p>
            <a:pPr marL="285750" lvl="0" indent="-285750">
              <a:buFont typeface="Arial" panose="020B0604020202020204" pitchFamily="34" charset="0"/>
              <a:buChar char="•"/>
              <a:defRPr/>
            </a:pPr>
            <a:r>
              <a:rPr lang="en-US" dirty="0" smtClean="0">
                <a:solidFill>
                  <a:srgbClr val="000000"/>
                </a:solidFill>
                <a:sym typeface="Wingdings" pitchFamily="2" charset="2"/>
              </a:rPr>
              <a:t>Value of Columnar DBs</a:t>
            </a:r>
            <a:endParaRPr lang="en-US" dirty="0">
              <a:solidFill>
                <a:srgbClr val="000000"/>
              </a:solidFill>
              <a:sym typeface="Wingdings" pitchFamily="2" charset="2"/>
            </a:endParaRPr>
          </a:p>
          <a:p>
            <a:pPr marL="285750" lvl="0" indent="-285750">
              <a:buFont typeface="Arial" panose="020B0604020202020204" pitchFamily="34" charset="0"/>
              <a:buChar char="•"/>
              <a:defRPr/>
            </a:pPr>
            <a:r>
              <a:rPr lang="en-US" dirty="0">
                <a:solidFill>
                  <a:srgbClr val="000000"/>
                </a:solidFill>
                <a:sym typeface="Wingdings" pitchFamily="2" charset="2"/>
              </a:rPr>
              <a:t>A </a:t>
            </a:r>
            <a:r>
              <a:rPr lang="en-US" dirty="0" smtClean="0">
                <a:solidFill>
                  <a:srgbClr val="000000"/>
                </a:solidFill>
                <a:sym typeface="Wingdings" pitchFamily="2" charset="2"/>
              </a:rPr>
              <a:t>vendor tour of Cassandra and how it is used in the industry</a:t>
            </a:r>
          </a:p>
          <a:p>
            <a:pPr marL="285750" lvl="0" indent="-285750">
              <a:buFont typeface="Arial" panose="020B0604020202020204" pitchFamily="34" charset="0"/>
              <a:buChar char="•"/>
              <a:defRPr/>
            </a:pPr>
            <a:r>
              <a:rPr lang="en-US" dirty="0" smtClean="0">
                <a:solidFill>
                  <a:srgbClr val="000000"/>
                </a:solidFill>
                <a:sym typeface="Wingdings" pitchFamily="2" charset="2"/>
              </a:rPr>
              <a:t>A vendor tour of HBase and how it is used in the industry</a:t>
            </a:r>
          </a:p>
          <a:p>
            <a:pPr marL="285750" lvl="0" indent="-285750">
              <a:buFont typeface="Arial" panose="020B0604020202020204" pitchFamily="34" charset="0"/>
              <a:buChar char="•"/>
              <a:defRPr/>
            </a:pPr>
            <a:r>
              <a:rPr lang="en-US" dirty="0" smtClean="0">
                <a:solidFill>
                  <a:srgbClr val="000000"/>
                </a:solidFill>
                <a:sym typeface="Wingdings" pitchFamily="2" charset="2"/>
              </a:rPr>
              <a:t>Accenture use cases of afore mentioned vendors</a:t>
            </a:r>
            <a:endParaRPr lang="en-US" dirty="0">
              <a:solidFill>
                <a:srgbClr val="000000"/>
              </a:solidFill>
              <a:sym typeface="Wingdings" pitchFamily="2" charset="2"/>
            </a:endParaRPr>
          </a:p>
          <a:p>
            <a:pPr marL="285750" lvl="0" indent="-285750">
              <a:buFont typeface="Arial" panose="020B0604020202020204" pitchFamily="34" charset="0"/>
              <a:buChar char="•"/>
              <a:defRPr/>
            </a:pPr>
            <a:r>
              <a:rPr lang="en-US" dirty="0" smtClean="0">
                <a:solidFill>
                  <a:srgbClr val="000000"/>
                </a:solidFill>
                <a:sym typeface="Wingdings" pitchFamily="2" charset="2"/>
              </a:rPr>
              <a:t>Challenges and limitations of technology</a:t>
            </a:r>
            <a:endParaRPr lang="en-US" dirty="0">
              <a:solidFill>
                <a:srgbClr val="000000"/>
              </a:solidFill>
              <a:sym typeface="Wingdings" pitchFamily="2" charset="2"/>
            </a:endParaRPr>
          </a:p>
        </p:txBody>
      </p:sp>
    </p:spTree>
    <p:extLst>
      <p:ext uri="{BB962C8B-B14F-4D97-AF65-F5344CB8AC3E}">
        <p14:creationId xmlns:p14="http://schemas.microsoft.com/office/powerpoint/2010/main" val="38265650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smtClean="0"/>
              <a:t>The replication across different data centers follows the same principle:</a:t>
            </a:r>
          </a:p>
          <a:p>
            <a:r>
              <a:rPr lang="en-US" dirty="0" smtClean="0"/>
              <a:t>After the information is replicated in the next N adjacent partitions, it can be copied and replicated across several datacenters.</a:t>
            </a:r>
            <a:endParaRPr lang="de-DE"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Architecture: Data Distribution and Replication</a:t>
            </a:r>
            <a:endParaRPr lang="de-DE" dirty="0">
              <a:solidFill>
                <a:schemeClr val="tx1"/>
              </a:solidFill>
            </a:endParaRPr>
          </a:p>
        </p:txBody>
      </p:sp>
      <p:pic>
        <p:nvPicPr>
          <p:cNvPr id="6" name="Picture 5"/>
          <p:cNvPicPr>
            <a:picLocks noChangeAspect="1"/>
          </p:cNvPicPr>
          <p:nvPr/>
        </p:nvPicPr>
        <p:blipFill rotWithShape="1">
          <a:blip r:embed="rId3"/>
          <a:srcRect l="38361" t="50040"/>
          <a:stretch/>
        </p:blipFill>
        <p:spPr>
          <a:xfrm>
            <a:off x="832132" y="3853151"/>
            <a:ext cx="3368112" cy="1524983"/>
          </a:xfrm>
          <a:prstGeom prst="rect">
            <a:avLst/>
          </a:prstGeom>
        </p:spPr>
      </p:pic>
      <p:pic>
        <p:nvPicPr>
          <p:cNvPr id="7" name="Picture 6"/>
          <p:cNvPicPr>
            <a:picLocks noChangeAspect="1"/>
          </p:cNvPicPr>
          <p:nvPr/>
        </p:nvPicPr>
        <p:blipFill rotWithShape="1">
          <a:blip r:embed="rId4"/>
          <a:srcRect l="4995" t="29138" r="50355" b="3961"/>
          <a:stretch/>
        </p:blipFill>
        <p:spPr>
          <a:xfrm>
            <a:off x="5216280" y="3525395"/>
            <a:ext cx="2813539" cy="2180494"/>
          </a:xfrm>
          <a:prstGeom prst="rect">
            <a:avLst/>
          </a:prstGeom>
        </p:spPr>
      </p:pic>
      <p:sp>
        <p:nvSpPr>
          <p:cNvPr id="4" name="Right Arrow 3"/>
          <p:cNvSpPr/>
          <p:nvPr/>
        </p:nvSpPr>
        <p:spPr>
          <a:xfrm>
            <a:off x="4000500" y="4431323"/>
            <a:ext cx="1141414" cy="395654"/>
          </a:xfrm>
          <a:prstGeom prst="rightArrow">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01553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smtClean="0"/>
              <a:t>Architecture built to </a:t>
            </a:r>
            <a:r>
              <a:rPr lang="en-US" dirty="0"/>
              <a:t>be </a:t>
            </a:r>
            <a:r>
              <a:rPr lang="en-US" b="1" dirty="0"/>
              <a:t>scalable</a:t>
            </a:r>
            <a:r>
              <a:rPr lang="en-US" dirty="0"/>
              <a:t> </a:t>
            </a:r>
            <a:r>
              <a:rPr lang="en-US" dirty="0" smtClean="0"/>
              <a:t>- linearity of scale allows </a:t>
            </a:r>
            <a:r>
              <a:rPr lang="en-US" dirty="0"/>
              <a:t>“n” times as many nodes to handle “n” times as many </a:t>
            </a:r>
            <a:r>
              <a:rPr lang="en-US" dirty="0" smtClean="0"/>
              <a:t>transactions</a:t>
            </a:r>
          </a:p>
          <a:p>
            <a:r>
              <a:rPr lang="en-US" dirty="0" smtClean="0"/>
              <a:t>Emphasis is placed on </a:t>
            </a:r>
            <a:r>
              <a:rPr lang="en-US" b="1" dirty="0" smtClean="0"/>
              <a:t>partitioning</a:t>
            </a:r>
            <a:r>
              <a:rPr lang="en-US" dirty="0" smtClean="0"/>
              <a:t> from the CAP theorem. This allows ease of access to any node in a data center</a:t>
            </a:r>
          </a:p>
          <a:p>
            <a:r>
              <a:rPr lang="en-US" dirty="0" smtClean="0"/>
              <a:t>Data is </a:t>
            </a:r>
            <a:r>
              <a:rPr lang="en-US" b="1" dirty="0" smtClean="0"/>
              <a:t>distributed</a:t>
            </a:r>
            <a:r>
              <a:rPr lang="en-US" dirty="0" smtClean="0"/>
              <a:t> automatically throughout all nodes in a cluster </a:t>
            </a:r>
          </a:p>
          <a:p>
            <a:r>
              <a:rPr lang="en-US" dirty="0" smtClean="0"/>
              <a:t>With </a:t>
            </a:r>
            <a:r>
              <a:rPr lang="en-US" b="1" dirty="0" smtClean="0"/>
              <a:t>replication</a:t>
            </a:r>
            <a:r>
              <a:rPr lang="en-US" dirty="0" smtClean="0"/>
              <a:t>, data is stored redundantly across multiple nodes (no single point of failure)</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Architecture: Data Distribution and Replication</a:t>
            </a:r>
            <a:endParaRPr lang="de-DE" dirty="0">
              <a:solidFill>
                <a:schemeClr val="tx1"/>
              </a:solidFill>
            </a:endParaRPr>
          </a:p>
        </p:txBody>
      </p:sp>
    </p:spTree>
    <p:extLst>
      <p:ext uri="{BB962C8B-B14F-4D97-AF65-F5344CB8AC3E}">
        <p14:creationId xmlns:p14="http://schemas.microsoft.com/office/powerpoint/2010/main" val="3512961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4163"/>
            <a:ext cx="8228012" cy="4032660"/>
          </a:xfrm>
        </p:spPr>
        <p:txBody>
          <a:bodyPr>
            <a:noAutofit/>
          </a:bodyPr>
          <a:lstStyle/>
          <a:p>
            <a:r>
              <a:rPr lang="en-US" sz="1900" b="1" dirty="0" smtClean="0"/>
              <a:t>Consistent Hashing: </a:t>
            </a:r>
            <a:r>
              <a:rPr lang="en-US" sz="1900" dirty="0" smtClean="0"/>
              <a:t>All nodes are assigned a range of hash keys, and each object is assigned a hash key. Allows for data distribution of nodes across cluster preserving order, even if nodes are scaled up</a:t>
            </a:r>
            <a:r>
              <a:rPr lang="en-US" sz="1900" b="1" dirty="0" smtClean="0"/>
              <a:t> </a:t>
            </a:r>
          </a:p>
          <a:p>
            <a:r>
              <a:rPr lang="en-US" sz="1900" b="1" dirty="0" smtClean="0"/>
              <a:t>Internode Communications</a:t>
            </a:r>
            <a:r>
              <a:rPr lang="en-US" sz="1900" dirty="0" smtClean="0"/>
              <a:t>: Nodes use Gossip Protocol to exchange information. Failures can be detected quickly, while avoiding need to spend resourced on repairing any one node. Cassandra monitors failures using the mechanism of a family of failure detectors </a:t>
            </a:r>
          </a:p>
          <a:p>
            <a:r>
              <a:rPr lang="en-US" sz="1900" b="1" dirty="0" smtClean="0"/>
              <a:t>Availability and Consistency</a:t>
            </a:r>
            <a:r>
              <a:rPr lang="en-US" sz="1900" dirty="0" smtClean="0"/>
              <a:t>: Replication ensures high availability. Eventual consistency is achieved during replication (all nodes have the latest data)</a:t>
            </a:r>
          </a:p>
          <a:p>
            <a:r>
              <a:rPr lang="en-US" sz="1900" b="1" dirty="0" smtClean="0"/>
              <a:t>Incremental Scalability</a:t>
            </a:r>
            <a:r>
              <a:rPr lang="en-US" sz="1900" dirty="0" smtClean="0"/>
              <a:t>: Nodes can be incrementally added or dropped since caching is at the node level</a:t>
            </a:r>
            <a:endParaRPr lang="en-US" sz="19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Architecture: Data Distribution and Replication</a:t>
            </a:r>
          </a:p>
        </p:txBody>
      </p:sp>
    </p:spTree>
    <p:extLst>
      <p:ext uri="{BB962C8B-B14F-4D97-AF65-F5344CB8AC3E}">
        <p14:creationId xmlns:p14="http://schemas.microsoft.com/office/powerpoint/2010/main" val="419808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1254034" y="977942"/>
            <a:ext cx="6977059" cy="1549821"/>
          </a:xfrm>
        </p:spPr>
        <p:txBody>
          <a:bodyPr>
            <a:normAutofit/>
          </a:bodyPr>
          <a:lstStyle/>
          <a:p>
            <a:pPr algn="ctr"/>
            <a:r>
              <a:rPr lang="en-US" sz="1900" dirty="0" smtClean="0">
                <a:solidFill>
                  <a:schemeClr val="tx1"/>
                </a:solidFill>
              </a:rPr>
              <a:t>Problem</a:t>
            </a:r>
            <a:r>
              <a:rPr lang="en-US" sz="1900" b="0" dirty="0" smtClean="0">
                <a:solidFill>
                  <a:schemeClr val="tx1"/>
                </a:solidFill>
              </a:rPr>
              <a:t>: Provide </a:t>
            </a:r>
            <a:r>
              <a:rPr lang="en-US" sz="1900" dirty="0" smtClean="0">
                <a:solidFill>
                  <a:srgbClr val="C00000"/>
                </a:solidFill>
              </a:rPr>
              <a:t>Inbox Search </a:t>
            </a:r>
            <a:r>
              <a:rPr lang="en-US" sz="1900" b="0" dirty="0" smtClean="0">
                <a:solidFill>
                  <a:schemeClr val="tx1"/>
                </a:solidFill>
              </a:rPr>
              <a:t>feature to Facebook users on messages users send and receive.</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  </a:t>
            </a:r>
          </a:p>
        </p:txBody>
      </p:sp>
      <p:sp>
        <p:nvSpPr>
          <p:cNvPr id="5" name="TextBox 4"/>
          <p:cNvSpPr txBox="1"/>
          <p:nvPr/>
        </p:nvSpPr>
        <p:spPr>
          <a:xfrm>
            <a:off x="636912" y="4633993"/>
            <a:ext cx="8065281" cy="923330"/>
          </a:xfrm>
          <a:prstGeom prst="rect">
            <a:avLst/>
          </a:prstGeom>
          <a:noFill/>
        </p:spPr>
        <p:txBody>
          <a:bodyPr wrap="square" rtlCol="0">
            <a:spAutoFit/>
          </a:bodyPr>
          <a:lstStyle/>
          <a:p>
            <a:pPr algn="just"/>
            <a:r>
              <a:rPr lang="en-US" dirty="0" smtClean="0"/>
              <a:t>The </a:t>
            </a:r>
            <a:r>
              <a:rPr lang="en-US" dirty="0"/>
              <a:t>aim was to design a solution that not only solved the Inbox Search problem but also provided a system as a storage infrastructure for many problems of the same </a:t>
            </a:r>
            <a:r>
              <a:rPr lang="en-US" dirty="0" smtClean="0"/>
              <a:t>nature</a:t>
            </a:r>
            <a:r>
              <a:rPr lang="en-US" dirty="0"/>
              <a:t>.</a:t>
            </a:r>
          </a:p>
        </p:txBody>
      </p:sp>
      <p:grpSp>
        <p:nvGrpSpPr>
          <p:cNvPr id="11" name="Group 10"/>
          <p:cNvGrpSpPr/>
          <p:nvPr/>
        </p:nvGrpSpPr>
        <p:grpSpPr>
          <a:xfrm>
            <a:off x="461035" y="2681196"/>
            <a:ext cx="8434991" cy="2031326"/>
            <a:chOff x="461035" y="2200758"/>
            <a:chExt cx="8434991" cy="2031326"/>
          </a:xfrm>
        </p:grpSpPr>
        <p:sp>
          <p:nvSpPr>
            <p:cNvPr id="6" name="TextBox 5"/>
            <p:cNvSpPr txBox="1"/>
            <p:nvPr/>
          </p:nvSpPr>
          <p:spPr>
            <a:xfrm>
              <a:off x="461035" y="2200759"/>
              <a:ext cx="460691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Large amount of data to be stored</a:t>
              </a:r>
            </a:p>
            <a:p>
              <a:pPr marL="285750" indent="-285750">
                <a:buFont typeface="Wingdings" panose="05000000000000000000" pitchFamily="2" charset="2"/>
                <a:buChar char="Ø"/>
              </a:pPr>
              <a:r>
                <a:rPr lang="en-US" dirty="0" smtClean="0"/>
                <a:t>High rate of data growth</a:t>
              </a:r>
            </a:p>
            <a:p>
              <a:pPr marL="285750" indent="-285750">
                <a:buFont typeface="Wingdings" panose="05000000000000000000" pitchFamily="2" charset="2"/>
                <a:buChar char="Ø"/>
              </a:pPr>
              <a:r>
                <a:rPr lang="en-US" dirty="0" smtClean="0"/>
                <a:t>Data should be served within strict SLAs</a:t>
              </a:r>
            </a:p>
            <a:p>
              <a:pPr marL="285750" indent="-285750">
                <a:buFont typeface="Wingdings" panose="05000000000000000000" pitchFamily="2" charset="2"/>
                <a:buChar char="Ø"/>
              </a:pPr>
              <a:r>
                <a:rPr lang="en-US" dirty="0" smtClean="0"/>
                <a:t>The solution needs </a:t>
              </a:r>
              <a:r>
                <a:rPr lang="en-US" dirty="0"/>
                <a:t>to scale incrementally and in a cost effective </a:t>
              </a:r>
              <a:r>
                <a:rPr lang="en-US" dirty="0" smtClean="0"/>
                <a:t>fashion</a:t>
              </a:r>
              <a:endParaRPr lang="en-US" dirty="0"/>
            </a:p>
            <a:p>
              <a:pPr marL="285750" indent="-285750">
                <a:buFont typeface="Arial" panose="020B0604020202020204" pitchFamily="34" charset="0"/>
                <a:buChar char="•"/>
              </a:pPr>
              <a:endParaRPr lang="en-US" dirty="0"/>
            </a:p>
          </p:txBody>
        </p:sp>
        <p:sp>
          <p:nvSpPr>
            <p:cNvPr id="7" name="Right Brace 6"/>
            <p:cNvSpPr/>
            <p:nvPr/>
          </p:nvSpPr>
          <p:spPr>
            <a:xfrm>
              <a:off x="5106691" y="2200758"/>
              <a:ext cx="387458" cy="158082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610385" y="2200759"/>
              <a:ext cx="3285641" cy="1477328"/>
            </a:xfrm>
            <a:prstGeom prst="rect">
              <a:avLst/>
            </a:prstGeom>
            <a:noFill/>
          </p:spPr>
          <p:txBody>
            <a:bodyPr wrap="square" rtlCol="0">
              <a:spAutoFit/>
            </a:bodyPr>
            <a:lstStyle/>
            <a:p>
              <a:r>
                <a:rPr lang="en-US" dirty="0" smtClean="0"/>
                <a:t>Traditional Data Storage</a:t>
              </a:r>
            </a:p>
            <a:p>
              <a:r>
                <a:rPr lang="en-US" dirty="0" smtClean="0"/>
                <a:t>Systems</a:t>
              </a:r>
            </a:p>
            <a:p>
              <a:endParaRPr lang="en-US" dirty="0"/>
            </a:p>
            <a:p>
              <a:r>
                <a:rPr lang="en-US" dirty="0" smtClean="0"/>
                <a:t>New Storage Solution was necessary: </a:t>
              </a:r>
              <a:r>
                <a:rPr lang="en-US" b="1" dirty="0" smtClean="0"/>
                <a:t>Cassandra</a:t>
              </a:r>
              <a:endParaRPr lang="en-US" b="1"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2810"/>
            <a:stretch/>
          </p:blipFill>
          <p:spPr>
            <a:xfrm>
              <a:off x="8231094" y="2200759"/>
              <a:ext cx="454119" cy="537113"/>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5760" r="47189"/>
            <a:stretch/>
          </p:blipFill>
          <p:spPr>
            <a:xfrm>
              <a:off x="8231094" y="3108659"/>
              <a:ext cx="509444" cy="569428"/>
            </a:xfrm>
            <a:prstGeom prst="rect">
              <a:avLst/>
            </a:prstGeom>
          </p:spPr>
        </p:pic>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421" y="1497577"/>
            <a:ext cx="1417999" cy="128347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660" y="256672"/>
            <a:ext cx="1810003" cy="571580"/>
          </a:xfrm>
          <a:prstGeom prst="rect">
            <a:avLst/>
          </a:prstGeom>
        </p:spPr>
      </p:pic>
    </p:spTree>
    <p:extLst>
      <p:ext uri="{BB962C8B-B14F-4D97-AF65-F5344CB8AC3E}">
        <p14:creationId xmlns:p14="http://schemas.microsoft.com/office/powerpoint/2010/main" val="1598032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33689"/>
            <a:ext cx="8228012" cy="4181159"/>
          </a:xfrm>
        </p:spPr>
        <p:txBody>
          <a:bodyPr>
            <a:noAutofit/>
          </a:bodyPr>
          <a:lstStyle/>
          <a:p>
            <a:pPr marL="285750" indent="-285750">
              <a:buFont typeface="Arial" panose="020B0604020202020204" pitchFamily="34" charset="0"/>
              <a:buChar char="•"/>
            </a:pPr>
            <a:r>
              <a:rPr lang="en-US" sz="1800" b="0" dirty="0" smtClean="0">
                <a:solidFill>
                  <a:schemeClr val="tx1"/>
                </a:solidFill>
              </a:rPr>
              <a:t>Cassandra </a:t>
            </a:r>
            <a:r>
              <a:rPr lang="en-US" sz="1800" b="0" dirty="0">
                <a:solidFill>
                  <a:schemeClr val="tx1"/>
                </a:solidFill>
              </a:rPr>
              <a:t>is a distributed storage system for managing structured data that is designed to scale to a very large size across many commodity </a:t>
            </a:r>
            <a:r>
              <a:rPr lang="en-US" sz="1800" b="0" dirty="0" smtClean="0">
                <a:solidFill>
                  <a:schemeClr val="tx1"/>
                </a:solidFill>
              </a:rPr>
              <a:t>servers.</a:t>
            </a:r>
          </a:p>
          <a:p>
            <a:pPr marL="285750" indent="-285750">
              <a:buFont typeface="Arial" panose="020B0604020202020204" pitchFamily="34" charset="0"/>
              <a:buChar char="•"/>
            </a:pPr>
            <a:r>
              <a:rPr lang="en-US" sz="1800" b="0" dirty="0" smtClean="0">
                <a:solidFill>
                  <a:schemeClr val="tx1"/>
                </a:solidFill>
              </a:rPr>
              <a:t>Facebook implemented Cassandra on Inbox Search by allowing search on message terms and user recipient pairs:</a:t>
            </a:r>
          </a:p>
          <a:p>
            <a:pPr marL="574675" lvl="1" indent="-342900">
              <a:buFont typeface="Courier New" panose="02070309020205020404" pitchFamily="49" charset="0"/>
              <a:buChar char="o"/>
            </a:pPr>
            <a:r>
              <a:rPr lang="en-US" sz="1800" b="1" dirty="0" smtClean="0">
                <a:solidFill>
                  <a:schemeClr val="tx1"/>
                </a:solidFill>
              </a:rPr>
              <a:t>Message Terms</a:t>
            </a:r>
            <a:r>
              <a:rPr lang="en-US" sz="1800" dirty="0" smtClean="0">
                <a:solidFill>
                  <a:schemeClr val="tx1"/>
                </a:solidFill>
              </a:rPr>
              <a:t>: Messages were indexed by users -</a:t>
            </a:r>
            <a:r>
              <a:rPr lang="en-US" sz="1800" b="0" dirty="0" smtClean="0">
                <a:solidFill>
                  <a:schemeClr val="tx1"/>
                </a:solidFill>
              </a:rPr>
              <a:t> each user ID became a key, and each message a </a:t>
            </a:r>
            <a:r>
              <a:rPr lang="en-US" sz="1800" b="0" dirty="0" err="1" smtClean="0">
                <a:solidFill>
                  <a:schemeClr val="tx1"/>
                </a:solidFill>
              </a:rPr>
              <a:t>supercolumn</a:t>
            </a:r>
            <a:r>
              <a:rPr lang="en-US" sz="1800" b="0" dirty="0" smtClean="0">
                <a:solidFill>
                  <a:schemeClr val="tx1"/>
                </a:solidFill>
              </a:rPr>
              <a:t>. The words of each message became columns within the </a:t>
            </a:r>
            <a:r>
              <a:rPr lang="en-US" sz="1800" b="0" dirty="0" err="1" smtClean="0">
                <a:solidFill>
                  <a:schemeClr val="tx1"/>
                </a:solidFill>
              </a:rPr>
              <a:t>supercolumn</a:t>
            </a:r>
            <a:endParaRPr lang="en-US" sz="1800" b="0" dirty="0" smtClean="0">
              <a:solidFill>
                <a:schemeClr val="tx1"/>
              </a:solidFill>
            </a:endParaRPr>
          </a:p>
          <a:p>
            <a:pPr marL="574675" lvl="1" indent="-342900">
              <a:buFont typeface="Courier New" panose="02070309020205020404" pitchFamily="49" charset="0"/>
              <a:buChar char="o"/>
            </a:pPr>
            <a:r>
              <a:rPr lang="en-US" sz="1800" b="1" dirty="0" smtClean="0">
                <a:solidFill>
                  <a:schemeClr val="tx1"/>
                </a:solidFill>
              </a:rPr>
              <a:t>User Recipient Pairs: </a:t>
            </a:r>
            <a:r>
              <a:rPr lang="en-US" sz="1800" dirty="0" smtClean="0">
                <a:solidFill>
                  <a:schemeClr val="tx1"/>
                </a:solidFill>
              </a:rPr>
              <a:t>User IDs were used as keys, and each recipient ID became a </a:t>
            </a:r>
            <a:r>
              <a:rPr lang="en-US" sz="1800" dirty="0" err="1" smtClean="0">
                <a:solidFill>
                  <a:schemeClr val="tx1"/>
                </a:solidFill>
              </a:rPr>
              <a:t>supercolumn</a:t>
            </a:r>
            <a:r>
              <a:rPr lang="en-US" sz="1800" dirty="0" smtClean="0">
                <a:solidFill>
                  <a:schemeClr val="tx1"/>
                </a:solidFill>
              </a:rPr>
              <a:t>. Each message sent to a recipient became columns within the </a:t>
            </a:r>
            <a:r>
              <a:rPr lang="en-US" sz="1800" dirty="0" err="1" smtClean="0">
                <a:solidFill>
                  <a:schemeClr val="tx1"/>
                </a:solidFill>
              </a:rPr>
              <a:t>supercolumn</a:t>
            </a:r>
            <a:endParaRPr lang="en-US" sz="1800" b="0" dirty="0" smtClean="0">
              <a:solidFill>
                <a:schemeClr val="tx1"/>
              </a:solidFill>
            </a:endParaRPr>
          </a:p>
          <a:p>
            <a:pPr marL="285750" indent="-285750">
              <a:buFont typeface="Arial" panose="020B0604020202020204" pitchFamily="34" charset="0"/>
              <a:buChar char="•"/>
            </a:pPr>
            <a:r>
              <a:rPr lang="en-US" sz="1800" b="0" dirty="0" smtClean="0">
                <a:solidFill>
                  <a:schemeClr val="tx1"/>
                </a:solidFill>
              </a:rPr>
              <a:t>Cassandra </a:t>
            </a:r>
            <a:r>
              <a:rPr lang="en-US" sz="1800" b="0" dirty="0">
                <a:solidFill>
                  <a:schemeClr val="tx1"/>
                </a:solidFill>
              </a:rPr>
              <a:t>has achieved several goals – scalability, high performance, high availability and applicability</a:t>
            </a:r>
            <a:r>
              <a:rPr lang="en-US" sz="1800" dirty="0" smtClean="0">
                <a:solidFill>
                  <a:schemeClr val="tx1"/>
                </a:solidFill>
              </a:rPr>
              <a:t>.</a:t>
            </a:r>
          </a:p>
        </p:txBody>
      </p:sp>
      <p:sp>
        <p:nvSpPr>
          <p:cNvPr id="4" name="Title 3"/>
          <p:cNvSpPr txBox="1">
            <a:spLocks/>
          </p:cNvSpPr>
          <p:nvPr/>
        </p:nvSpPr>
        <p:spPr>
          <a:xfrm>
            <a:off x="457201" y="141038"/>
            <a:ext cx="8205261" cy="680813"/>
          </a:xfrm>
          <a:prstGeom prst="rect">
            <a:avLst/>
          </a:prstGeom>
        </p:spPr>
        <p:txBody>
          <a:bodyPr vert="horz" lIns="0" tIns="0" rIns="0" bIns="0" rtlCol="0" anchor="b" anchorCtr="0">
            <a:normAutofit/>
          </a:bodyPr>
          <a:lstStyle>
            <a:lvl1pPr>
              <a:lnSpc>
                <a:spcPts val="2600"/>
              </a:lnSpc>
              <a:spcBef>
                <a:spcPct val="0"/>
              </a:spcBef>
              <a:buNone/>
              <a:defRPr sz="2600" b="1">
                <a:latin typeface="Arial" pitchFamily="34" charset="0"/>
                <a:ea typeface="+mj-ea"/>
                <a:cs typeface="Arial" pitchFamily="34" charset="0"/>
              </a:defRPr>
            </a:lvl1pPr>
          </a:lstStyle>
          <a:p>
            <a:r>
              <a:rPr lang="en-US" dirty="0"/>
              <a:t>Industry Use Case:                      – Cont.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499" y="263334"/>
            <a:ext cx="1810003" cy="571580"/>
          </a:xfrm>
          <a:prstGeom prst="rect">
            <a:avLst/>
          </a:prstGeom>
        </p:spPr>
      </p:pic>
    </p:spTree>
    <p:extLst>
      <p:ext uri="{BB962C8B-B14F-4D97-AF65-F5344CB8AC3E}">
        <p14:creationId xmlns:p14="http://schemas.microsoft.com/office/powerpoint/2010/main" val="1924647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2" y="1043257"/>
            <a:ext cx="5176156" cy="4308751"/>
          </a:xfrm>
        </p:spPr>
        <p:txBody>
          <a:bodyPr>
            <a:normAutofit lnSpcReduction="10000"/>
          </a:bodyPr>
          <a:lstStyle/>
          <a:p>
            <a:r>
              <a:rPr lang="en-US" sz="2000" dirty="0" smtClean="0"/>
              <a:t>Cassandra was born at Facebook as a solution to their </a:t>
            </a:r>
            <a:r>
              <a:rPr lang="en-US" sz="2000" dirty="0"/>
              <a:t>Inbox </a:t>
            </a:r>
            <a:r>
              <a:rPr lang="en-US" sz="2000" dirty="0" smtClean="0"/>
              <a:t>search problem in 2008</a:t>
            </a:r>
            <a:r>
              <a:rPr lang="en-US" sz="2000" dirty="0"/>
              <a:t> </a:t>
            </a:r>
            <a:r>
              <a:rPr lang="en-US" sz="2000" dirty="0" smtClean="0"/>
              <a:t>for 100 million users.</a:t>
            </a:r>
          </a:p>
          <a:p>
            <a:r>
              <a:rPr lang="en-US" sz="2000" dirty="0" smtClean="0"/>
              <a:t>At the time of deployment, the </a:t>
            </a:r>
            <a:r>
              <a:rPr lang="en-US" sz="2000" dirty="0"/>
              <a:t>system </a:t>
            </a:r>
            <a:r>
              <a:rPr lang="en-US" sz="2000" dirty="0" smtClean="0"/>
              <a:t>stored </a:t>
            </a:r>
            <a:r>
              <a:rPr lang="en-US" sz="2000" dirty="0"/>
              <a:t>TB’s of indexes across a cluster of 600+ cores and 120+ TB of disk space</a:t>
            </a:r>
            <a:r>
              <a:rPr lang="en-US" sz="2000" dirty="0" smtClean="0"/>
              <a:t>.</a:t>
            </a:r>
          </a:p>
          <a:p>
            <a:r>
              <a:rPr lang="en-US" sz="2000" dirty="0" smtClean="0"/>
              <a:t>Facebook abandoned Cassandra </a:t>
            </a:r>
            <a:r>
              <a:rPr lang="en-US" sz="2000" dirty="0"/>
              <a:t>in late 2010 when they built Facebook Messaging platform on </a:t>
            </a:r>
            <a:r>
              <a:rPr lang="en-US" sz="2000" dirty="0">
                <a:hlinkClick r:id="rId2" tooltip="HBase"/>
              </a:rPr>
              <a:t>HBase</a:t>
            </a:r>
            <a:r>
              <a:rPr lang="en-US" sz="2000" dirty="0"/>
              <a:t> </a:t>
            </a:r>
            <a:r>
              <a:rPr lang="en-US" sz="2000" dirty="0" smtClean="0"/>
              <a:t>due to eventual consistency in Cassandra.</a:t>
            </a:r>
          </a:p>
          <a:p>
            <a:r>
              <a:rPr lang="en-US" sz="2000" dirty="0" smtClean="0"/>
              <a:t>In 2014, Facebook used Cassandra for </a:t>
            </a:r>
            <a:r>
              <a:rPr lang="en-US" sz="2000" dirty="0" err="1" smtClean="0"/>
              <a:t>Instragram</a:t>
            </a:r>
            <a:r>
              <a:rPr lang="en-US" sz="2000" dirty="0" smtClean="0"/>
              <a:t> switching from </a:t>
            </a:r>
            <a:r>
              <a:rPr lang="en-US" sz="2000" dirty="0" err="1" smtClean="0"/>
              <a:t>Redis</a:t>
            </a:r>
            <a:r>
              <a:rPr lang="en-US" sz="2000" dirty="0" smtClean="0"/>
              <a:t>, and claimed it cuts costs by 75%.</a:t>
            </a:r>
          </a:p>
          <a:p>
            <a:endParaRPr lang="en-US" dirty="0"/>
          </a:p>
        </p:txBody>
      </p:sp>
      <p:sp>
        <p:nvSpPr>
          <p:cNvPr id="4" name="Title 3"/>
          <p:cNvSpPr>
            <a:spLocks noGrp="1"/>
          </p:cNvSpPr>
          <p:nvPr>
            <p:ph type="title"/>
          </p:nvPr>
        </p:nvSpPr>
        <p:spPr/>
        <p:txBody>
          <a:bodyPr vert="horz" lIns="0" tIns="0" rIns="0" bIns="0" rtlCol="0" anchor="b" anchorCtr="0">
            <a:normAutofit/>
          </a:bodyPr>
          <a:lstStyle/>
          <a:p>
            <a:r>
              <a:rPr lang="en-US" dirty="0">
                <a:solidFill>
                  <a:schemeClr val="tx1"/>
                </a:solidFill>
              </a:rPr>
              <a:t>Industry Use Case:                      – Cont.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500" y="268297"/>
            <a:ext cx="1810003" cy="571580"/>
          </a:xfrm>
          <a:prstGeom prst="rect">
            <a:avLst/>
          </a:prstGeom>
        </p:spPr>
      </p:pic>
      <p:pic>
        <p:nvPicPr>
          <p:cNvPr id="5122" name="Picture 2" descr="http://vator.tv/images/attachments/251010164338facebook_search.jpg"/>
          <p:cNvPicPr>
            <a:picLocks noChangeAspect="1" noChangeArrowheads="1"/>
          </p:cNvPicPr>
          <p:nvPr/>
        </p:nvPicPr>
        <p:blipFill rotWithShape="1">
          <a:blip r:embed="rId4">
            <a:extLst>
              <a:ext uri="{28A0092B-C50C-407E-A947-70E740481C1C}">
                <a14:useLocalDpi xmlns:a14="http://schemas.microsoft.com/office/drawing/2010/main" val="0"/>
              </a:ext>
            </a:extLst>
          </a:blip>
          <a:srcRect t="6031"/>
          <a:stretch/>
        </p:blipFill>
        <p:spPr bwMode="auto">
          <a:xfrm>
            <a:off x="5633358" y="1387929"/>
            <a:ext cx="3200400" cy="322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93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1.bp.blogspot.com/-GESQmmH8zT4/VdEluVbBAlI/AAAAAAAABf0/V1CDTDQfeZg/s1600/png%253Bbase64849287f9c82711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0" y="1871590"/>
            <a:ext cx="3324455" cy="256260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sz="quarter" idx="12"/>
          </p:nvPr>
        </p:nvPicPr>
        <p:blipFill rotWithShape="1">
          <a:blip r:embed="rId4">
            <a:extLst>
              <a:ext uri="{28A0092B-C50C-407E-A947-70E740481C1C}">
                <a14:useLocalDpi xmlns:a14="http://schemas.microsoft.com/office/drawing/2010/main" val="0"/>
              </a:ext>
            </a:extLst>
          </a:blip>
          <a:srcRect r="78998"/>
          <a:stretch/>
        </p:blipFill>
        <p:spPr>
          <a:xfrm>
            <a:off x="3448374" y="147439"/>
            <a:ext cx="1728060" cy="715479"/>
          </a:xfrm>
        </p:spPr>
      </p:pic>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endParaRPr lang="en-US" dirty="0">
              <a:solidFill>
                <a:schemeClr val="tx1"/>
              </a:solidFill>
            </a:endParaRPr>
          </a:p>
        </p:txBody>
      </p:sp>
      <p:sp>
        <p:nvSpPr>
          <p:cNvPr id="6" name="Rectangle 5"/>
          <p:cNvSpPr/>
          <p:nvPr/>
        </p:nvSpPr>
        <p:spPr>
          <a:xfrm>
            <a:off x="1076778" y="1046033"/>
            <a:ext cx="7168243" cy="677108"/>
          </a:xfrm>
          <a:prstGeom prst="rect">
            <a:avLst/>
          </a:prstGeom>
        </p:spPr>
        <p:txBody>
          <a:bodyPr wrap="square">
            <a:spAutoFit/>
          </a:bodyPr>
          <a:lstStyle/>
          <a:p>
            <a:pPr algn="ctr"/>
            <a:r>
              <a:rPr lang="en-US" sz="1900" b="1" dirty="0" smtClean="0">
                <a:solidFill>
                  <a:srgbClr val="000000"/>
                </a:solidFill>
                <a:latin typeface="Arial" pitchFamily="34" charset="0"/>
                <a:cs typeface="Arial" pitchFamily="34" charset="0"/>
              </a:rPr>
              <a:t>Problem</a:t>
            </a:r>
            <a:r>
              <a:rPr lang="en-US" sz="1900" dirty="0" smtClean="0">
                <a:solidFill>
                  <a:srgbClr val="000000"/>
                </a:solidFill>
                <a:latin typeface="Arial" pitchFamily="34" charset="0"/>
                <a:cs typeface="Arial" pitchFamily="34" charset="0"/>
              </a:rPr>
              <a:t>: Need storage solution for data in Amazon Web Services cloud that can handle large volume and is fault tolerant</a:t>
            </a:r>
            <a:endParaRPr lang="en-US" dirty="0"/>
          </a:p>
        </p:txBody>
      </p:sp>
      <p:sp>
        <p:nvSpPr>
          <p:cNvPr id="7" name="TextBox 6"/>
          <p:cNvSpPr txBox="1"/>
          <p:nvPr/>
        </p:nvSpPr>
        <p:spPr>
          <a:xfrm>
            <a:off x="603263" y="1906256"/>
            <a:ext cx="5111737"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Netflix moved into the AWS cloud in </a:t>
            </a:r>
            <a:r>
              <a:rPr lang="en-US" dirty="0" smtClean="0"/>
              <a:t>2011 due to traditional Oracle database failure</a:t>
            </a:r>
            <a:endParaRPr lang="en-US" dirty="0"/>
          </a:p>
          <a:p>
            <a:pPr marL="285750" indent="-285750">
              <a:buFont typeface="Wingdings" panose="05000000000000000000" pitchFamily="2" charset="2"/>
              <a:buChar char="Ø"/>
            </a:pPr>
            <a:r>
              <a:rPr lang="en-US" dirty="0" smtClean="0"/>
              <a:t>Needed fast, fault tolerant system at Internet scale</a:t>
            </a:r>
          </a:p>
          <a:p>
            <a:pPr marL="285750" indent="-285750">
              <a:buFont typeface="Wingdings" panose="05000000000000000000" pitchFamily="2" charset="2"/>
              <a:buChar char="Ø"/>
            </a:pPr>
            <a:r>
              <a:rPr lang="en-US" dirty="0" smtClean="0"/>
              <a:t>Needed to find appropriate mechanisms to persist and query data within highlight distributed infrastructure</a:t>
            </a:r>
          </a:p>
          <a:p>
            <a:pPr marL="285750" indent="-285750">
              <a:buFont typeface="Wingdings" panose="05000000000000000000" pitchFamily="2" charset="2"/>
              <a:buChar char="Ø"/>
            </a:pPr>
            <a:r>
              <a:rPr lang="en-US" dirty="0" smtClean="0"/>
              <a:t>Needed system capable of large scale logging</a:t>
            </a: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36912" y="4633993"/>
            <a:ext cx="8065281" cy="646331"/>
          </a:xfrm>
          <a:prstGeom prst="rect">
            <a:avLst/>
          </a:prstGeom>
          <a:noFill/>
        </p:spPr>
        <p:txBody>
          <a:bodyPr wrap="square" rtlCol="0">
            <a:spAutoFit/>
          </a:bodyPr>
          <a:lstStyle/>
          <a:p>
            <a:r>
              <a:rPr lang="en-US" dirty="0" err="1" smtClean="0"/>
              <a:t>SimpleDB</a:t>
            </a:r>
            <a:r>
              <a:rPr lang="en-US" dirty="0" smtClean="0"/>
              <a:t>, the database that Netflix used with AWS, had </a:t>
            </a:r>
            <a:r>
              <a:rPr lang="en-US" dirty="0"/>
              <a:t>not kept pace with Netflix subscriber growth both in terms of SLA and cost effectiveness</a:t>
            </a:r>
          </a:p>
        </p:txBody>
      </p:sp>
    </p:spTree>
    <p:extLst>
      <p:ext uri="{BB962C8B-B14F-4D97-AF65-F5344CB8AC3E}">
        <p14:creationId xmlns:p14="http://schemas.microsoft.com/office/powerpoint/2010/main" val="4175724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7500" lnSpcReduction="20000"/>
          </a:bodyPr>
          <a:lstStyle/>
          <a:p>
            <a:pPr marL="0" indent="0">
              <a:buNone/>
            </a:pPr>
            <a:r>
              <a:rPr lang="en-US" dirty="0" smtClean="0">
                <a:sym typeface="Wingdings" panose="05000000000000000000" pitchFamily="2" charset="2"/>
              </a:rPr>
              <a:t>Cassandra was chosen for the new data store on AWS:</a:t>
            </a:r>
            <a:endParaRPr lang="en-US" dirty="0" smtClean="0"/>
          </a:p>
          <a:p>
            <a:r>
              <a:rPr lang="en-US" dirty="0" smtClean="0"/>
              <a:t> High </a:t>
            </a:r>
            <a:r>
              <a:rPr lang="en-US" dirty="0"/>
              <a:t>volume, low latency writes requirements </a:t>
            </a:r>
            <a:r>
              <a:rPr lang="en-US" dirty="0" smtClean="0"/>
              <a:t>for the Netflix queue</a:t>
            </a:r>
          </a:p>
          <a:p>
            <a:r>
              <a:rPr lang="en-US" dirty="0" smtClean="0"/>
              <a:t> Netflix </a:t>
            </a:r>
            <a:r>
              <a:rPr lang="en-US" dirty="0"/>
              <a:t>reads that are primarily accessed through key-value </a:t>
            </a:r>
            <a:r>
              <a:rPr lang="en-US" dirty="0" smtClean="0"/>
              <a:t>lookups</a:t>
            </a:r>
          </a:p>
          <a:p>
            <a:pPr marL="293688" indent="-293688"/>
            <a:r>
              <a:rPr lang="en-US" dirty="0" smtClean="0"/>
              <a:t>Every node is a coordinator as well as a data node (there are no master/slave relationships)</a:t>
            </a:r>
          </a:p>
          <a:p>
            <a:pPr marL="293688" indent="-293688"/>
            <a:r>
              <a:rPr lang="en-US" dirty="0" smtClean="0"/>
              <a:t>Open Source technology that is Java based</a:t>
            </a:r>
          </a:p>
          <a:p>
            <a:pPr marL="0" indent="0">
              <a:buNone/>
            </a:pPr>
            <a:r>
              <a:rPr lang="en-US" dirty="0" smtClean="0"/>
              <a:t>Cassandra Achieved:</a:t>
            </a:r>
          </a:p>
          <a:p>
            <a:r>
              <a:rPr lang="en-US" dirty="0"/>
              <a:t>High Data Consistency </a:t>
            </a:r>
          </a:p>
          <a:p>
            <a:r>
              <a:rPr lang="en-US" dirty="0"/>
              <a:t>High Reliability and Availability </a:t>
            </a:r>
          </a:p>
          <a:p>
            <a:r>
              <a:rPr lang="en-US" dirty="0"/>
              <a:t>No downtime for reads and writes </a:t>
            </a:r>
          </a:p>
          <a:p>
            <a:r>
              <a:rPr lang="en-US" dirty="0"/>
              <a:t>No degradation in performance of the existing application </a:t>
            </a:r>
          </a:p>
          <a:p>
            <a:endParaRPr lang="en-US" dirty="0"/>
          </a:p>
          <a:p>
            <a:endParaRPr lang="en-US"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r>
              <a:rPr lang="en-US" dirty="0">
                <a:solidFill>
                  <a:schemeClr val="tx1"/>
                </a:solidFill>
              </a:rPr>
              <a:t>- Cont.</a:t>
            </a:r>
            <a:r>
              <a:rPr lang="en-US" dirty="0" smtClean="0">
                <a:solidFill>
                  <a:schemeClr val="tx1"/>
                </a:solidFill>
              </a:rPr>
              <a:t> </a:t>
            </a:r>
            <a:endParaRPr lang="en-US" dirty="0">
              <a:solidFill>
                <a:schemeClr val="tx1"/>
              </a:solidFill>
            </a:endParaRP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78998"/>
          <a:stretch/>
        </p:blipFill>
        <p:spPr>
          <a:xfrm>
            <a:off x="3448374" y="147439"/>
            <a:ext cx="1728060" cy="715479"/>
          </a:xfrm>
          <a:prstGeom prst="rect">
            <a:avLst/>
          </a:prstGeom>
        </p:spPr>
      </p:pic>
    </p:spTree>
    <p:extLst>
      <p:ext uri="{BB962C8B-B14F-4D97-AF65-F5344CB8AC3E}">
        <p14:creationId xmlns:p14="http://schemas.microsoft.com/office/powerpoint/2010/main" val="464933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8228012" cy="4397913"/>
          </a:xfrm>
        </p:spPr>
        <p:txBody>
          <a:bodyPr>
            <a:normAutofit lnSpcReduction="10000"/>
          </a:bodyPr>
          <a:lstStyle/>
          <a:p>
            <a:r>
              <a:rPr lang="en-US" sz="2000" dirty="0" smtClean="0"/>
              <a:t>Netflix is currently (as of July 2014) running </a:t>
            </a:r>
            <a:r>
              <a:rPr lang="en-US" sz="2000" dirty="0" err="1" smtClean="0"/>
              <a:t>Datastax</a:t>
            </a:r>
            <a:r>
              <a:rPr lang="en-US" sz="2000" dirty="0" smtClean="0"/>
              <a:t> Enterprise version 3.2.5 , with a cluster of 2700+ production across 90+ clusters.</a:t>
            </a:r>
          </a:p>
          <a:p>
            <a:r>
              <a:rPr lang="en-US" sz="2000" dirty="0" smtClean="0"/>
              <a:t>It </a:t>
            </a:r>
            <a:r>
              <a:rPr lang="en-US" sz="2000" dirty="0"/>
              <a:t>handles 95% of all database storage </a:t>
            </a:r>
            <a:r>
              <a:rPr lang="en-US" sz="2000" dirty="0" smtClean="0"/>
              <a:t>at Netflix, including but not limited to video metadata, subscriber information, and recommendations, managing 1 trillion+ operations a day.</a:t>
            </a:r>
          </a:p>
          <a:p>
            <a:r>
              <a:rPr lang="en-US" sz="2000" dirty="0" smtClean="0"/>
              <a:t>In 2012, Netflix had 2 data centers: 1 in Ireland and 1 in US East Coast. The East Coast data center went down, thus causing Netflix to set up another data center in US West Coast, that caters to customers in the region, and can handle operations from the East Coast data center in case that fails.</a:t>
            </a:r>
          </a:p>
          <a:p>
            <a:r>
              <a:rPr lang="en-US" sz="2000" dirty="0" smtClean="0"/>
              <a:t>In </a:t>
            </a:r>
            <a:r>
              <a:rPr lang="en-US" sz="2000" dirty="0"/>
              <a:t>November 2011, </a:t>
            </a:r>
            <a:r>
              <a:rPr lang="en-US" sz="2000" dirty="0" err="1" smtClean="0"/>
              <a:t>NetFlix</a:t>
            </a:r>
            <a:r>
              <a:rPr lang="en-US" sz="2000" dirty="0" smtClean="0"/>
              <a:t> showed that </a:t>
            </a:r>
            <a:r>
              <a:rPr lang="en-US" sz="2000" dirty="0"/>
              <a:t>Cassandra (C*) scales linearly as you add more nodes to a </a:t>
            </a:r>
            <a:r>
              <a:rPr lang="en-US" sz="2000" dirty="0" smtClean="0"/>
              <a:t>cluster</a:t>
            </a:r>
            <a:r>
              <a:rPr lang="en-US" sz="2000" dirty="0"/>
              <a:t> </a:t>
            </a:r>
            <a:r>
              <a:rPr lang="en-US" sz="2000" dirty="0" smtClean="0"/>
              <a:t>achieving 1 Million writes per second, in a benchmarking test. In 2014, in a similar benchmarking test, they showed the systems sustains &gt;1 million Writes/sec.</a:t>
            </a:r>
          </a:p>
          <a:p>
            <a:endParaRPr lang="en-US" sz="20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                  </a:t>
            </a:r>
            <a:r>
              <a:rPr lang="en-US" dirty="0" smtClean="0">
                <a:solidFill>
                  <a:schemeClr val="tx1"/>
                </a:solidFill>
              </a:rPr>
              <a:t> - </a:t>
            </a:r>
            <a:r>
              <a:rPr lang="en-US" dirty="0">
                <a:solidFill>
                  <a:schemeClr val="tx1"/>
                </a:solidFill>
              </a:rPr>
              <a:t>Cont.</a:t>
            </a:r>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78998"/>
          <a:stretch/>
        </p:blipFill>
        <p:spPr>
          <a:xfrm>
            <a:off x="3448374" y="147439"/>
            <a:ext cx="1728060" cy="715479"/>
          </a:xfrm>
          <a:prstGeom prst="rect">
            <a:avLst/>
          </a:prstGeom>
        </p:spPr>
      </p:pic>
    </p:spTree>
    <p:extLst>
      <p:ext uri="{BB962C8B-B14F-4D97-AF65-F5344CB8AC3E}">
        <p14:creationId xmlns:p14="http://schemas.microsoft.com/office/powerpoint/2010/main" val="3329601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Accenture Use Case: Large US Bank</a:t>
            </a:r>
            <a:endParaRPr lang="en-US" dirty="0">
              <a:solidFill>
                <a:schemeClr val="tx1"/>
              </a:solidFill>
            </a:endParaRPr>
          </a:p>
        </p:txBody>
      </p:sp>
      <p:sp>
        <p:nvSpPr>
          <p:cNvPr id="6" name="Rectangle 5"/>
          <p:cNvSpPr/>
          <p:nvPr/>
        </p:nvSpPr>
        <p:spPr>
          <a:xfrm>
            <a:off x="930729" y="1028700"/>
            <a:ext cx="7507833" cy="707886"/>
          </a:xfrm>
          <a:prstGeom prst="rect">
            <a:avLst/>
          </a:prstGeom>
        </p:spPr>
        <p:txBody>
          <a:bodyPr wrap="square">
            <a:spAutoFit/>
          </a:bodyPr>
          <a:lstStyle/>
          <a:p>
            <a:pPr algn="ctr"/>
            <a:r>
              <a:rPr lang="en-US" sz="2000" b="1" dirty="0" smtClean="0">
                <a:solidFill>
                  <a:srgbClr val="000000"/>
                </a:solidFill>
                <a:latin typeface="Arial" pitchFamily="34" charset="0"/>
                <a:cs typeface="Arial" pitchFamily="34" charset="0"/>
              </a:rPr>
              <a:t>Problem</a:t>
            </a:r>
            <a:r>
              <a:rPr lang="en-US" sz="2000" dirty="0" smtClean="0">
                <a:solidFill>
                  <a:srgbClr val="000000"/>
                </a:solidFill>
                <a:latin typeface="Arial" pitchFamily="34" charset="0"/>
                <a:cs typeface="Arial" pitchFamily="34" charset="0"/>
              </a:rPr>
              <a:t>: Need system that can process 200M messages a day from 3 global data centers and perform near real time analysis</a:t>
            </a:r>
            <a:endParaRPr lang="en-US" sz="2000" dirty="0"/>
          </a:p>
        </p:txBody>
      </p:sp>
      <p:sp>
        <p:nvSpPr>
          <p:cNvPr id="7" name="TextBox 6"/>
          <p:cNvSpPr txBox="1"/>
          <p:nvPr/>
        </p:nvSpPr>
        <p:spPr>
          <a:xfrm>
            <a:off x="603263" y="2144588"/>
            <a:ext cx="5111737" cy="2139047"/>
          </a:xfrm>
          <a:prstGeom prst="rect">
            <a:avLst/>
          </a:prstGeom>
          <a:noFill/>
        </p:spPr>
        <p:txBody>
          <a:bodyPr wrap="square" rtlCol="0">
            <a:spAutoFit/>
          </a:bodyPr>
          <a:lstStyle/>
          <a:p>
            <a:pPr marL="285750" indent="-285750">
              <a:buFont typeface="Wingdings" panose="05000000000000000000" pitchFamily="2" charset="2"/>
              <a:buChar char="Ø"/>
            </a:pPr>
            <a:r>
              <a:rPr lang="en-US" sz="1900" dirty="0" smtClean="0"/>
              <a:t>Bank had multiple applications, with messages that required global logging and replication for analysis</a:t>
            </a:r>
          </a:p>
          <a:p>
            <a:pPr marL="285750" indent="-285750">
              <a:buFont typeface="Wingdings" panose="05000000000000000000" pitchFamily="2" charset="2"/>
              <a:buChar char="Ø"/>
            </a:pPr>
            <a:r>
              <a:rPr lang="en-US" sz="1900" dirty="0" smtClean="0"/>
              <a:t>Data was processed at 4 hour intervals, and current RDBMS could not maintain this</a:t>
            </a:r>
          </a:p>
          <a:p>
            <a:pPr marL="285750" indent="-285750">
              <a:buFont typeface="Wingdings" panose="05000000000000000000" pitchFamily="2" charset="2"/>
              <a:buChar char="Ø"/>
            </a:pPr>
            <a:r>
              <a:rPr lang="en-US" sz="1900" dirty="0" smtClean="0"/>
              <a:t>More immediate ingestion of data was needed</a:t>
            </a:r>
            <a:endParaRPr lang="en-US" sz="1900" dirty="0"/>
          </a:p>
        </p:txBody>
      </p:sp>
      <p:sp>
        <p:nvSpPr>
          <p:cNvPr id="8" name="TextBox 7"/>
          <p:cNvSpPr txBox="1"/>
          <p:nvPr/>
        </p:nvSpPr>
        <p:spPr>
          <a:xfrm>
            <a:off x="636912" y="4633993"/>
            <a:ext cx="8065281" cy="677108"/>
          </a:xfrm>
          <a:prstGeom prst="rect">
            <a:avLst/>
          </a:prstGeom>
          <a:noFill/>
        </p:spPr>
        <p:txBody>
          <a:bodyPr wrap="square" rtlCol="0">
            <a:spAutoFit/>
          </a:bodyPr>
          <a:lstStyle/>
          <a:p>
            <a:r>
              <a:rPr lang="en-US" sz="1900" dirty="0" smtClean="0"/>
              <a:t>The bank’s existing RDBMS system was causing the bank to be vulnerable during planned outages, thus necessitating a new solution</a:t>
            </a:r>
            <a:endParaRPr lang="en-US" sz="1900" dirty="0"/>
          </a:p>
        </p:txBody>
      </p:sp>
      <p:pic>
        <p:nvPicPr>
          <p:cNvPr id="7170" name="Picture 2" descr="http://simpleicon.com/wp-content/uploads/ba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810205"/>
            <a:ext cx="2723562" cy="272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04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011576"/>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128939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This Week’s Outline</a:t>
            </a:r>
            <a:endParaRPr lang="en-US" dirty="0"/>
          </a:p>
        </p:txBody>
      </p:sp>
      <p:sp>
        <p:nvSpPr>
          <p:cNvPr id="16" name="Content Placeholder 7"/>
          <p:cNvSpPr txBox="1">
            <a:spLocks/>
          </p:cNvSpPr>
          <p:nvPr/>
        </p:nvSpPr>
        <p:spPr>
          <a:xfrm>
            <a:off x="2127819" y="1293238"/>
            <a:ext cx="6663757" cy="371833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smtClean="0"/>
              <a:t>Introduction to Columnar Databases</a:t>
            </a:r>
          </a:p>
          <a:p>
            <a:pPr marL="285750" indent="-285750" fontAlgn="ctr">
              <a:buFont typeface="Wingdings" panose="05000000000000000000" pitchFamily="2" charset="2"/>
              <a:buChar char="Ø"/>
            </a:pPr>
            <a:r>
              <a:rPr lang="en-US" dirty="0"/>
              <a:t>History of </a:t>
            </a:r>
            <a:r>
              <a:rPr lang="en-US" dirty="0" smtClean="0"/>
              <a:t>technology</a:t>
            </a:r>
          </a:p>
          <a:p>
            <a:pPr marL="742950" lvl="1" indent="-285750" fontAlgn="ctr">
              <a:buFont typeface="Wingdings" panose="05000000000000000000" pitchFamily="2" charset="2"/>
              <a:buChar char="ü"/>
            </a:pPr>
            <a:r>
              <a:rPr lang="en-US" dirty="0"/>
              <a:t>Major release schedule </a:t>
            </a:r>
          </a:p>
          <a:p>
            <a:pPr marL="285750" indent="-285750" fontAlgn="ctr">
              <a:spcBef>
                <a:spcPts val="600"/>
              </a:spcBef>
              <a:buFont typeface="Wingdings" panose="05000000000000000000" pitchFamily="2" charset="2"/>
              <a:buChar char="Ø"/>
            </a:pPr>
            <a:r>
              <a:rPr lang="en-US" dirty="0" smtClean="0"/>
              <a:t>How </a:t>
            </a:r>
            <a:r>
              <a:rPr lang="en-US" dirty="0"/>
              <a:t>this technology differs from traditional data </a:t>
            </a:r>
            <a:r>
              <a:rPr lang="en-US" dirty="0" smtClean="0"/>
              <a:t>architecture</a:t>
            </a:r>
          </a:p>
          <a:p>
            <a:pPr marL="285750" indent="-285750" fontAlgn="ctr">
              <a:spcBef>
                <a:spcPts val="600"/>
              </a:spcBef>
              <a:buFont typeface="Wingdings" panose="05000000000000000000" pitchFamily="2" charset="2"/>
              <a:buChar char="Ø"/>
            </a:pPr>
            <a:r>
              <a:rPr lang="en-US" dirty="0" smtClean="0"/>
              <a:t>Major vendors </a:t>
            </a:r>
          </a:p>
          <a:p>
            <a:pPr marL="742950" lvl="1" indent="-285750" fontAlgn="ctr">
              <a:buFont typeface="Wingdings" panose="05000000000000000000" pitchFamily="2" charset="2"/>
              <a:buChar char="ü"/>
            </a:pPr>
            <a:r>
              <a:rPr lang="en-US" dirty="0" smtClean="0"/>
              <a:t>Cassandra</a:t>
            </a:r>
            <a:endParaRPr lang="en-US" dirty="0"/>
          </a:p>
          <a:p>
            <a:pPr marL="742950" lvl="1" indent="-285750" fontAlgn="ctr">
              <a:buFont typeface="Wingdings" panose="05000000000000000000" pitchFamily="2" charset="2"/>
              <a:buChar char="ü"/>
            </a:pPr>
            <a:r>
              <a:rPr lang="en-US" dirty="0" smtClean="0"/>
              <a:t>HBase</a:t>
            </a:r>
          </a:p>
          <a:p>
            <a:pPr marL="285750" indent="-285750" fontAlgn="ctr">
              <a:spcBef>
                <a:spcPts val="600"/>
              </a:spcBef>
              <a:buFont typeface="Wingdings" panose="05000000000000000000" pitchFamily="2" charset="2"/>
              <a:buChar char="Ø"/>
            </a:pPr>
            <a:r>
              <a:rPr lang="en-US" dirty="0"/>
              <a:t>Limitations and Considerations</a:t>
            </a:r>
          </a:p>
          <a:p>
            <a:pPr marL="742950" lvl="1" indent="-285750" fontAlgn="ctr">
              <a:buFont typeface="Wingdings" panose="05000000000000000000" pitchFamily="2" charset="2"/>
              <a:buChar char="ü"/>
            </a:pPr>
            <a:r>
              <a:rPr lang="en-US" dirty="0" smtClean="0"/>
              <a:t>Cost</a:t>
            </a:r>
          </a:p>
          <a:p>
            <a:pPr marL="742950" lvl="1" indent="-285750" fontAlgn="ctr">
              <a:buFont typeface="Wingdings" panose="05000000000000000000" pitchFamily="2" charset="2"/>
              <a:buChar char="ü"/>
            </a:pPr>
            <a:r>
              <a:rPr lang="en-US" dirty="0" smtClean="0"/>
              <a:t>Key decision </a:t>
            </a:r>
            <a:r>
              <a:rPr lang="en-US" dirty="0"/>
              <a:t>points driving a use case for this </a:t>
            </a:r>
            <a:r>
              <a:rPr lang="en-US" dirty="0" smtClean="0"/>
              <a:t>technology</a:t>
            </a:r>
          </a:p>
          <a:p>
            <a:pPr marL="742950" lvl="1" indent="-285750" fontAlgn="ctr">
              <a:buFont typeface="Wingdings" panose="05000000000000000000" pitchFamily="2" charset="2"/>
              <a:buChar char="ü"/>
            </a:pPr>
            <a:r>
              <a:rPr lang="en-US" dirty="0" smtClean="0"/>
              <a:t>What this technology is </a:t>
            </a:r>
            <a:r>
              <a:rPr lang="en-US" dirty="0"/>
              <a:t>NOT good </a:t>
            </a:r>
            <a:r>
              <a:rPr lang="en-US" dirty="0" smtClean="0"/>
              <a:t>for</a:t>
            </a:r>
            <a:endParaRPr lang="en-US" dirty="0"/>
          </a:p>
        </p:txBody>
      </p:sp>
    </p:spTree>
    <p:extLst>
      <p:ext uri="{BB962C8B-B14F-4D97-AF65-F5344CB8AC3E}">
        <p14:creationId xmlns:p14="http://schemas.microsoft.com/office/powerpoint/2010/main" val="5357984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0000" lnSpcReduction="20000"/>
          </a:bodyPr>
          <a:lstStyle/>
          <a:p>
            <a:pPr marL="0" indent="0">
              <a:buNone/>
            </a:pPr>
            <a:r>
              <a:rPr lang="en-US" dirty="0" smtClean="0">
                <a:sym typeface="Wingdings" panose="05000000000000000000" pitchFamily="2" charset="2"/>
              </a:rPr>
              <a:t>Cassandra was chosen for the new data store on AWS:</a:t>
            </a:r>
            <a:endParaRPr lang="en-US" dirty="0" smtClean="0"/>
          </a:p>
          <a:p>
            <a:r>
              <a:rPr lang="en-US" dirty="0" smtClean="0"/>
              <a:t>Accenture implemented a proof of concept using AWS public cloud architecture that allowed for globally distributed availability zones</a:t>
            </a:r>
          </a:p>
          <a:p>
            <a:r>
              <a:rPr lang="en-US" dirty="0" smtClean="0"/>
              <a:t>Accenture provide new approaches to use Cassandra</a:t>
            </a:r>
          </a:p>
          <a:p>
            <a:r>
              <a:rPr lang="en-US" sz="2800" dirty="0"/>
              <a:t> Accenture provided technology leadership with installation, configuration, deployment and performance testing of the designed </a:t>
            </a:r>
            <a:r>
              <a:rPr lang="en-US" sz="2800" dirty="0" smtClean="0"/>
              <a:t>architecture</a:t>
            </a:r>
            <a:endParaRPr lang="en-US" sz="2800" dirty="0"/>
          </a:p>
          <a:p>
            <a:pPr marL="0" indent="0">
              <a:buNone/>
            </a:pPr>
            <a:r>
              <a:rPr lang="en-US" dirty="0" smtClean="0"/>
              <a:t>The bank experienced the following benefits with the implementation:</a:t>
            </a:r>
          </a:p>
          <a:p>
            <a:pPr marL="293688" indent="-293688"/>
            <a:r>
              <a:rPr lang="en-US" dirty="0" smtClean="0"/>
              <a:t>Better ingestion capabilities</a:t>
            </a:r>
          </a:p>
          <a:p>
            <a:pPr marL="293688" indent="-293688"/>
            <a:r>
              <a:rPr lang="en-US" dirty="0" smtClean="0"/>
              <a:t>Ease of scaling</a:t>
            </a:r>
          </a:p>
          <a:p>
            <a:pPr marL="293688" indent="-293688"/>
            <a:r>
              <a:rPr lang="en-US" dirty="0" smtClean="0"/>
              <a:t>Data replication</a:t>
            </a:r>
          </a:p>
          <a:p>
            <a:pPr marL="293688" indent="-293688"/>
            <a:r>
              <a:rPr lang="en-US" dirty="0" smtClean="0"/>
              <a:t>Reduction in maintenance costs</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US </a:t>
            </a:r>
            <a:r>
              <a:rPr lang="en-US" dirty="0" smtClean="0">
                <a:solidFill>
                  <a:schemeClr val="tx1"/>
                </a:solidFill>
              </a:rPr>
              <a:t>Bank – Cont.</a:t>
            </a:r>
            <a:endParaRPr lang="en-US" dirty="0">
              <a:solidFill>
                <a:schemeClr val="tx1"/>
              </a:solidFill>
            </a:endParaRPr>
          </a:p>
        </p:txBody>
      </p:sp>
    </p:spTree>
    <p:extLst>
      <p:ext uri="{BB962C8B-B14F-4D97-AF65-F5344CB8AC3E}">
        <p14:creationId xmlns:p14="http://schemas.microsoft.com/office/powerpoint/2010/main" val="494141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2" y="1196976"/>
            <a:ext cx="2821575" cy="4028168"/>
          </a:xfrm>
        </p:spPr>
        <p:txBody>
          <a:bodyPr>
            <a:normAutofit fontScale="85000" lnSpcReduction="20000"/>
          </a:bodyPr>
          <a:lstStyle/>
          <a:p>
            <a:r>
              <a:rPr lang="en-US" sz="2000" dirty="0" smtClean="0"/>
              <a:t>Cassandra cluster operates across 2 global data centers and it supports high speed reading and writing of data</a:t>
            </a:r>
          </a:p>
          <a:p>
            <a:r>
              <a:rPr lang="en-US" sz="2000" dirty="0" smtClean="0"/>
              <a:t>Technology can ingest 400M+ messages per day, exceeding the requirement by more than double</a:t>
            </a:r>
          </a:p>
          <a:p>
            <a:r>
              <a:rPr lang="en-US" sz="2000" dirty="0" smtClean="0"/>
              <a:t>Capacity to handle 12 to 20X current load</a:t>
            </a:r>
          </a:p>
          <a:p>
            <a:r>
              <a:rPr lang="en-US" sz="2000" dirty="0" smtClean="0"/>
              <a:t>6TB of data storage across 18 node cluster</a:t>
            </a:r>
          </a:p>
          <a:p>
            <a:r>
              <a:rPr lang="en-US" sz="2000" dirty="0" smtClean="0"/>
              <a:t>Allows for near real-time data analysis</a:t>
            </a:r>
            <a:endParaRPr lang="en-US" sz="20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US Bank – Cont.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401" y="1602193"/>
            <a:ext cx="5315499" cy="337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063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Accenture Use Case: Large Government Agency</a:t>
            </a:r>
            <a:endParaRPr lang="en-US" dirty="0">
              <a:solidFill>
                <a:schemeClr val="tx1"/>
              </a:solidFill>
            </a:endParaRPr>
          </a:p>
        </p:txBody>
      </p:sp>
      <p:sp>
        <p:nvSpPr>
          <p:cNvPr id="6" name="Rectangle 5"/>
          <p:cNvSpPr/>
          <p:nvPr/>
        </p:nvSpPr>
        <p:spPr>
          <a:xfrm>
            <a:off x="930729" y="1028700"/>
            <a:ext cx="7507833" cy="707886"/>
          </a:xfrm>
          <a:prstGeom prst="rect">
            <a:avLst/>
          </a:prstGeom>
        </p:spPr>
        <p:txBody>
          <a:bodyPr wrap="square">
            <a:spAutoFit/>
          </a:bodyPr>
          <a:lstStyle/>
          <a:p>
            <a:pPr algn="ctr"/>
            <a:r>
              <a:rPr lang="en-US" sz="2000" b="1" dirty="0" smtClean="0">
                <a:solidFill>
                  <a:srgbClr val="000000"/>
                </a:solidFill>
                <a:latin typeface="Arial" pitchFamily="34" charset="0"/>
                <a:cs typeface="Arial" pitchFamily="34" charset="0"/>
              </a:rPr>
              <a:t>Problem</a:t>
            </a:r>
            <a:r>
              <a:rPr lang="en-US" sz="2000" dirty="0" smtClean="0">
                <a:solidFill>
                  <a:srgbClr val="000000"/>
                </a:solidFill>
                <a:latin typeface="Arial" pitchFamily="34" charset="0"/>
                <a:cs typeface="Arial" pitchFamily="34" charset="0"/>
              </a:rPr>
              <a:t>: Need system that can provide high mail visibility with large scalable storage and allow real time analysis</a:t>
            </a:r>
            <a:endParaRPr lang="en-US" sz="2000" dirty="0"/>
          </a:p>
        </p:txBody>
      </p:sp>
      <p:sp>
        <p:nvSpPr>
          <p:cNvPr id="7" name="TextBox 6"/>
          <p:cNvSpPr txBox="1"/>
          <p:nvPr/>
        </p:nvSpPr>
        <p:spPr>
          <a:xfrm>
            <a:off x="603263" y="1962271"/>
            <a:ext cx="5111737" cy="2431435"/>
          </a:xfrm>
          <a:prstGeom prst="rect">
            <a:avLst/>
          </a:prstGeom>
          <a:noFill/>
        </p:spPr>
        <p:txBody>
          <a:bodyPr wrap="square" rtlCol="0">
            <a:spAutoFit/>
          </a:bodyPr>
          <a:lstStyle/>
          <a:p>
            <a:pPr marL="285750" indent="-285750">
              <a:buFont typeface="Wingdings" panose="05000000000000000000" pitchFamily="2" charset="2"/>
              <a:buChar char="Ø"/>
            </a:pPr>
            <a:r>
              <a:rPr lang="en-US" sz="1900" dirty="0" smtClean="0"/>
              <a:t>Agency suffered from poor system performance</a:t>
            </a:r>
          </a:p>
          <a:p>
            <a:pPr marL="285750" indent="-285750">
              <a:buFont typeface="Wingdings" panose="05000000000000000000" pitchFamily="2" charset="2"/>
              <a:buChar char="Ø"/>
            </a:pPr>
            <a:r>
              <a:rPr lang="en-US" sz="1900" dirty="0" smtClean="0"/>
              <a:t>Data not always available, thus not able to achieve 100% mail visibility goal</a:t>
            </a:r>
          </a:p>
          <a:p>
            <a:pPr marL="285750" indent="-285750">
              <a:buFont typeface="Wingdings" panose="05000000000000000000" pitchFamily="2" charset="2"/>
              <a:buChar char="Ø"/>
            </a:pPr>
            <a:r>
              <a:rPr lang="en-US" sz="1900" dirty="0" smtClean="0"/>
              <a:t>Existing system could not handle data volume or provide real time reporting</a:t>
            </a:r>
          </a:p>
          <a:p>
            <a:pPr marL="285750" indent="-285750">
              <a:buFont typeface="Wingdings" panose="05000000000000000000" pitchFamily="2" charset="2"/>
              <a:buChar char="Ø"/>
            </a:pPr>
            <a:r>
              <a:rPr lang="en-US" sz="1900" dirty="0" smtClean="0"/>
              <a:t>Infrastructure limitations caused inability to predict mail volumes</a:t>
            </a:r>
            <a:endParaRPr lang="en-US" sz="1900" dirty="0"/>
          </a:p>
        </p:txBody>
      </p:sp>
      <p:sp>
        <p:nvSpPr>
          <p:cNvPr id="8" name="TextBox 7"/>
          <p:cNvSpPr txBox="1"/>
          <p:nvPr/>
        </p:nvSpPr>
        <p:spPr>
          <a:xfrm>
            <a:off x="636912" y="4633993"/>
            <a:ext cx="8065281" cy="969496"/>
          </a:xfrm>
          <a:prstGeom prst="rect">
            <a:avLst/>
          </a:prstGeom>
          <a:noFill/>
        </p:spPr>
        <p:txBody>
          <a:bodyPr wrap="square" rtlCol="0">
            <a:spAutoFit/>
          </a:bodyPr>
          <a:lstStyle/>
          <a:p>
            <a:r>
              <a:rPr lang="en-US" sz="1900" dirty="0" smtClean="0"/>
              <a:t>The existing Oracle solution could not actively monitor or report on mail performance, thus negatively impacting product offerings, customers, and service providers</a:t>
            </a:r>
            <a:endParaRPr lang="en-US" sz="1900" dirty="0"/>
          </a:p>
        </p:txBody>
      </p:sp>
      <p:pic>
        <p:nvPicPr>
          <p:cNvPr id="8194" name="Picture 2" descr="http://mcgavock.johnwomack.com/wp-content/uploads/2015/08/mailwe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162" y="173658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18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pPr marL="0" indent="0">
              <a:buNone/>
            </a:pPr>
            <a:r>
              <a:rPr lang="en-US" dirty="0"/>
              <a:t>A</a:t>
            </a:r>
            <a:r>
              <a:rPr lang="en-US" dirty="0" smtClean="0"/>
              <a:t>ssessment of current ETL system yielded that it could not scale up. New offerings were assessed, with solution design of Cassandra and Hadoop hybrid with in-memory DB</a:t>
            </a:r>
          </a:p>
          <a:p>
            <a:pPr marL="0" indent="0">
              <a:buNone/>
            </a:pPr>
            <a:r>
              <a:rPr lang="en-US" dirty="0" smtClean="0"/>
              <a:t>Once implemented, the new approach will address:</a:t>
            </a:r>
          </a:p>
          <a:p>
            <a:r>
              <a:rPr lang="en-US" dirty="0" smtClean="0"/>
              <a:t>Near real time data ingestion and processing for reporting</a:t>
            </a:r>
          </a:p>
          <a:p>
            <a:r>
              <a:rPr lang="en-US" dirty="0" smtClean="0"/>
              <a:t>Prediction of mail volume to enhance routing</a:t>
            </a:r>
          </a:p>
          <a:p>
            <a:r>
              <a:rPr lang="en-US" dirty="0" smtClean="0"/>
              <a:t>Better visibility into mail service performance</a:t>
            </a:r>
          </a:p>
          <a:p>
            <a:r>
              <a:rPr lang="en-US" dirty="0" smtClean="0"/>
              <a:t>Improvement in customer revenue data</a:t>
            </a:r>
          </a:p>
          <a:p>
            <a:r>
              <a:rPr lang="en-US" dirty="0" smtClean="0"/>
              <a:t>Low cost and can handle high data volume</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Government Agency</a:t>
            </a:r>
            <a:r>
              <a:rPr lang="en-US" dirty="0" smtClean="0">
                <a:solidFill>
                  <a:schemeClr val="tx1"/>
                </a:solidFill>
              </a:rPr>
              <a:t>– Cont.</a:t>
            </a:r>
            <a:endParaRPr lang="en-US" dirty="0">
              <a:solidFill>
                <a:schemeClr val="tx1"/>
              </a:solidFill>
            </a:endParaRPr>
          </a:p>
        </p:txBody>
      </p:sp>
    </p:spTree>
    <p:extLst>
      <p:ext uri="{BB962C8B-B14F-4D97-AF65-F5344CB8AC3E}">
        <p14:creationId xmlns:p14="http://schemas.microsoft.com/office/powerpoint/2010/main" val="4002919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2" y="1196976"/>
            <a:ext cx="3553095" cy="4028168"/>
          </a:xfrm>
        </p:spPr>
        <p:txBody>
          <a:bodyPr>
            <a:noAutofit/>
          </a:bodyPr>
          <a:lstStyle/>
          <a:p>
            <a:r>
              <a:rPr lang="en-US" sz="1900" dirty="0" smtClean="0"/>
              <a:t>The technology will run on top of existing Oracle DB</a:t>
            </a:r>
          </a:p>
          <a:p>
            <a:r>
              <a:rPr lang="en-US" sz="1900" dirty="0" smtClean="0"/>
              <a:t>It will scale to 100-140 TB</a:t>
            </a:r>
          </a:p>
          <a:p>
            <a:r>
              <a:rPr lang="en-US" sz="1900" dirty="0"/>
              <a:t>Solution handles 3.5M </a:t>
            </a:r>
            <a:r>
              <a:rPr lang="en-US" sz="1900" dirty="0" err="1"/>
              <a:t>db</a:t>
            </a:r>
            <a:r>
              <a:rPr lang="en-US" sz="1900" dirty="0"/>
              <a:t> writes/sec  peak and 2.5 M </a:t>
            </a:r>
            <a:r>
              <a:rPr lang="en-US" sz="1900" dirty="0" err="1"/>
              <a:t>db</a:t>
            </a:r>
            <a:r>
              <a:rPr lang="en-US" sz="1900" dirty="0"/>
              <a:t> reads/sec peak in support of transactional use cases</a:t>
            </a:r>
          </a:p>
          <a:p>
            <a:r>
              <a:rPr lang="en-US" sz="1900" dirty="0"/>
              <a:t>Solution handles 2M </a:t>
            </a:r>
            <a:r>
              <a:rPr lang="en-US" sz="1900" dirty="0" err="1"/>
              <a:t>db</a:t>
            </a:r>
            <a:r>
              <a:rPr lang="en-US" sz="1900" dirty="0"/>
              <a:t> writes/sec  peak and 2.25M </a:t>
            </a:r>
            <a:r>
              <a:rPr lang="en-US" sz="1900" dirty="0" err="1"/>
              <a:t>db</a:t>
            </a:r>
            <a:r>
              <a:rPr lang="en-US" sz="1900" dirty="0"/>
              <a:t> reads/sec peak for the reporting and analytical use </a:t>
            </a:r>
            <a:r>
              <a:rPr lang="en-US" sz="1900" dirty="0" smtClean="0"/>
              <a:t>cases</a:t>
            </a:r>
            <a:endParaRPr lang="en-US" sz="19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Government Agency</a:t>
            </a:r>
            <a:r>
              <a:rPr lang="en-US" dirty="0" smtClean="0">
                <a:solidFill>
                  <a:schemeClr val="tx1"/>
                </a:solidFill>
              </a:rPr>
              <a:t>– </a:t>
            </a:r>
            <a:r>
              <a:rPr lang="en-US" dirty="0">
                <a:solidFill>
                  <a:schemeClr val="tx1"/>
                </a:solidFill>
              </a:rPr>
              <a:t>Cont.</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901" y="1391312"/>
            <a:ext cx="3908334" cy="363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97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0" tIns="0" rIns="0" bIns="0" rtlCol="0" anchor="b" anchorCtr="0">
            <a:normAutofit/>
          </a:bodyPr>
          <a:lstStyle/>
          <a:p>
            <a:r>
              <a:rPr lang="en-US" dirty="0">
                <a:solidFill>
                  <a:schemeClr val="tx1"/>
                </a:solidFill>
              </a:rPr>
              <a:t>Cassandra Distributions</a:t>
            </a:r>
          </a:p>
        </p:txBody>
      </p:sp>
      <p:sp>
        <p:nvSpPr>
          <p:cNvPr id="2" name="TextBox 1"/>
          <p:cNvSpPr txBox="1"/>
          <p:nvPr/>
        </p:nvSpPr>
        <p:spPr>
          <a:xfrm>
            <a:off x="309716" y="1044170"/>
            <a:ext cx="8583561" cy="4847481"/>
          </a:xfrm>
          <a:prstGeom prst="rect">
            <a:avLst/>
          </a:prstGeom>
          <a:noFill/>
        </p:spPr>
        <p:txBody>
          <a:bodyPr wrap="square" rtlCol="0">
            <a:spAutoFit/>
          </a:bodyPr>
          <a:lstStyle/>
          <a:p>
            <a:pPr fontAlgn="ctr">
              <a:spcBef>
                <a:spcPts val="600"/>
              </a:spcBef>
            </a:pPr>
            <a:r>
              <a:rPr lang="en-US" b="1" dirty="0">
                <a:solidFill>
                  <a:schemeClr val="accent1">
                    <a:lumMod val="50000"/>
                  </a:schemeClr>
                </a:solidFill>
                <a:latin typeface="+mj-lt"/>
              </a:rPr>
              <a:t>Open </a:t>
            </a:r>
            <a:r>
              <a:rPr lang="en-US" b="1" dirty="0" smtClean="0">
                <a:solidFill>
                  <a:schemeClr val="accent1">
                    <a:lumMod val="50000"/>
                  </a:schemeClr>
                </a:solidFill>
                <a:latin typeface="+mj-lt"/>
              </a:rPr>
              <a:t>Source:</a:t>
            </a:r>
            <a:endParaRPr lang="en-US" b="1" dirty="0">
              <a:solidFill>
                <a:schemeClr val="accent1">
                  <a:lumMod val="50000"/>
                </a:schemeClr>
              </a:solidFill>
              <a:latin typeface="+mj-lt"/>
            </a:endParaRPr>
          </a:p>
          <a:p>
            <a:pPr marL="742950" lvl="1" indent="-285750" fontAlgn="ctr">
              <a:spcBef>
                <a:spcPts val="600"/>
              </a:spcBef>
              <a:buFont typeface="Wingdings" panose="05000000000000000000" pitchFamily="2" charset="2"/>
              <a:buChar char="Ø"/>
            </a:pPr>
            <a:r>
              <a:rPr lang="en-US" u="sng" dirty="0" smtClean="0"/>
              <a:t>Apache Cassandra</a:t>
            </a:r>
          </a:p>
          <a:p>
            <a:pPr marL="1200150" lvl="2" indent="-285750" fontAlgn="ctr">
              <a:spcBef>
                <a:spcPts val="600"/>
              </a:spcBef>
              <a:buFont typeface="Wingdings" panose="05000000000000000000" pitchFamily="2" charset="2"/>
              <a:buChar char="ü"/>
            </a:pPr>
            <a:r>
              <a:rPr lang="en-US" sz="1600" dirty="0" smtClean="0"/>
              <a:t> Latest release </a:t>
            </a:r>
            <a:r>
              <a:rPr lang="en-US" sz="1600" dirty="0"/>
              <a:t>2.1.0 (released on 2014-09-11</a:t>
            </a:r>
            <a:r>
              <a:rPr lang="en-US" sz="1600" dirty="0" smtClean="0"/>
              <a:t>)</a:t>
            </a:r>
          </a:p>
          <a:p>
            <a:pPr marL="1200150" lvl="2" indent="-285750" fontAlgn="ctr">
              <a:spcBef>
                <a:spcPts val="600"/>
              </a:spcBef>
              <a:buFont typeface="Wingdings" panose="05000000000000000000" pitchFamily="2" charset="2"/>
              <a:buChar char="ü"/>
            </a:pPr>
            <a:r>
              <a:rPr lang="en-US" sz="1600" dirty="0"/>
              <a:t>Binary </a:t>
            </a:r>
            <a:r>
              <a:rPr lang="en-US" sz="1600" dirty="0" err="1"/>
              <a:t>tarballs</a:t>
            </a:r>
            <a:r>
              <a:rPr lang="en-US" sz="1600" dirty="0"/>
              <a:t>, and </a:t>
            </a:r>
            <a:r>
              <a:rPr lang="en-US" sz="1600" dirty="0" err="1"/>
              <a:t>Debian</a:t>
            </a:r>
            <a:r>
              <a:rPr lang="en-US" sz="1600" dirty="0"/>
              <a:t> </a:t>
            </a:r>
            <a:r>
              <a:rPr lang="en-US" sz="1600" dirty="0" smtClean="0"/>
              <a:t>packages are available</a:t>
            </a:r>
            <a:endParaRPr lang="en-US" sz="1600" dirty="0"/>
          </a:p>
          <a:p>
            <a:pPr lvl="2">
              <a:spcAft>
                <a:spcPts val="600"/>
              </a:spcAft>
            </a:pPr>
            <a:r>
              <a:rPr lang="en-US" sz="1600" dirty="0">
                <a:hlinkClick r:id="rId3"/>
              </a:rPr>
              <a:t>http://cassandra.apache.org/download/</a:t>
            </a:r>
            <a:endParaRPr lang="en-US" sz="1600" dirty="0"/>
          </a:p>
          <a:p>
            <a:pPr lvl="2">
              <a:spcAft>
                <a:spcPts val="600"/>
              </a:spcAft>
            </a:pPr>
            <a:r>
              <a:rPr lang="en-US" sz="1600" dirty="0">
                <a:hlinkClick r:id="rId4"/>
              </a:rPr>
              <a:t>https://</a:t>
            </a:r>
            <a:r>
              <a:rPr lang="en-US" sz="1600" dirty="0" smtClean="0">
                <a:hlinkClick r:id="rId4"/>
              </a:rPr>
              <a:t>github.com/apache/cassandra</a:t>
            </a:r>
            <a:endParaRPr lang="en-US" sz="1600" dirty="0"/>
          </a:p>
          <a:p>
            <a:pPr marL="742950" lvl="1" indent="-285750" fontAlgn="ctr">
              <a:spcBef>
                <a:spcPts val="600"/>
              </a:spcBef>
              <a:spcAft>
                <a:spcPts val="600"/>
              </a:spcAft>
              <a:buFont typeface="Wingdings" panose="05000000000000000000" pitchFamily="2" charset="2"/>
              <a:buChar char="Ø"/>
            </a:pPr>
            <a:r>
              <a:rPr lang="en-US" u="sng" dirty="0" err="1" smtClean="0"/>
              <a:t>DataStax</a:t>
            </a:r>
            <a:r>
              <a:rPr lang="en-US" u="sng" dirty="0" smtClean="0"/>
              <a:t> Community Edition (DSC) </a:t>
            </a:r>
          </a:p>
          <a:p>
            <a:pPr marL="1200150" lvl="2" indent="-285750" fontAlgn="ctr">
              <a:spcAft>
                <a:spcPts val="600"/>
              </a:spcAft>
              <a:buFont typeface="Wingdings" panose="05000000000000000000" pitchFamily="2" charset="2"/>
              <a:buChar char="ü"/>
            </a:pPr>
            <a:r>
              <a:rPr lang="en-US" sz="1600" dirty="0" smtClean="0"/>
              <a:t>Most stable &amp; recommended release 2.0.10</a:t>
            </a:r>
          </a:p>
          <a:p>
            <a:pPr marL="1200150" lvl="2" indent="-285750" fontAlgn="ctr">
              <a:spcAft>
                <a:spcPts val="600"/>
              </a:spcAft>
              <a:buFont typeface="Wingdings" panose="05000000000000000000" pitchFamily="2" charset="2"/>
              <a:buChar char="ü"/>
            </a:pPr>
            <a:r>
              <a:rPr lang="en-US" sz="1600" dirty="0" smtClean="0"/>
              <a:t>Sandbox, Binary </a:t>
            </a:r>
            <a:r>
              <a:rPr lang="en-US" sz="1600" dirty="0" err="1"/>
              <a:t>t</a:t>
            </a:r>
            <a:r>
              <a:rPr lang="en-US" sz="1600" dirty="0" err="1" smtClean="0"/>
              <a:t>arballs</a:t>
            </a:r>
            <a:r>
              <a:rPr lang="en-US" sz="1600" dirty="0" smtClean="0"/>
              <a:t> and installers for Linux, Windows &amp; Mac OSX</a:t>
            </a:r>
          </a:p>
          <a:p>
            <a:pPr lvl="2" fontAlgn="ctr">
              <a:spcAft>
                <a:spcPts val="600"/>
              </a:spcAft>
            </a:pPr>
            <a:r>
              <a:rPr lang="en-US" sz="1600" dirty="0" smtClean="0">
                <a:hlinkClick r:id="rId5"/>
              </a:rPr>
              <a:t>http://planetcassandra.org/cassandra</a:t>
            </a:r>
            <a:endParaRPr lang="en-US" sz="1600" dirty="0"/>
          </a:p>
          <a:p>
            <a:pPr fontAlgn="ctr">
              <a:spcBef>
                <a:spcPts val="600"/>
              </a:spcBef>
              <a:spcAft>
                <a:spcPts val="600"/>
              </a:spcAft>
            </a:pPr>
            <a:r>
              <a:rPr lang="en-US" b="1" dirty="0" smtClean="0">
                <a:solidFill>
                  <a:schemeClr val="accent1">
                    <a:lumMod val="50000"/>
                  </a:schemeClr>
                </a:solidFill>
                <a:latin typeface="+mj-lt"/>
              </a:rPr>
              <a:t>Enterprise:</a:t>
            </a:r>
          </a:p>
          <a:p>
            <a:pPr marL="742950" lvl="1" indent="-285750" fontAlgn="ctr">
              <a:spcBef>
                <a:spcPts val="600"/>
              </a:spcBef>
              <a:spcAft>
                <a:spcPts val="600"/>
              </a:spcAft>
              <a:buFont typeface="Wingdings" panose="05000000000000000000" pitchFamily="2" charset="2"/>
              <a:buChar char="Ø"/>
            </a:pPr>
            <a:r>
              <a:rPr lang="en-US" u="sng" dirty="0" err="1" smtClean="0"/>
              <a:t>DataStax</a:t>
            </a:r>
            <a:r>
              <a:rPr lang="en-US" u="sng" dirty="0" smtClean="0"/>
              <a:t> </a:t>
            </a:r>
            <a:r>
              <a:rPr lang="en-US" u="sng" dirty="0"/>
              <a:t>Enterprise (DSE) </a:t>
            </a:r>
          </a:p>
          <a:p>
            <a:pPr marL="1200150" lvl="2" indent="-285750" fontAlgn="ctr">
              <a:spcAft>
                <a:spcPts val="600"/>
              </a:spcAft>
              <a:buFont typeface="Wingdings" panose="05000000000000000000" pitchFamily="2" charset="2"/>
              <a:buChar char="ü"/>
            </a:pPr>
            <a:r>
              <a:rPr lang="en-US" sz="1600" dirty="0" smtClean="0"/>
              <a:t>Latest Stable release 4.5 (corresponding to Apache release 2.0.10)</a:t>
            </a:r>
            <a:endParaRPr lang="en-US" sz="1600" dirty="0"/>
          </a:p>
          <a:p>
            <a:pPr lvl="2">
              <a:spcAft>
                <a:spcPts val="600"/>
              </a:spcAft>
            </a:pPr>
            <a:r>
              <a:rPr lang="en-US" sz="1600" dirty="0" smtClean="0">
                <a:hlinkClick r:id="rId6"/>
              </a:rPr>
              <a:t>www.datastax.com/download</a:t>
            </a:r>
            <a:endParaRPr lang="en-US" sz="1600" dirty="0"/>
          </a:p>
        </p:txBody>
      </p:sp>
      <p:pic>
        <p:nvPicPr>
          <p:cNvPr id="1026" name="Picture 2" descr="Ho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6438" y="4536255"/>
            <a:ext cx="2124075" cy="4476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54769" y="1148117"/>
            <a:ext cx="2138515" cy="1104246"/>
            <a:chOff x="7005485" y="1148117"/>
            <a:chExt cx="2138515" cy="1104246"/>
          </a:xfrm>
        </p:grpSpPr>
        <p:pic>
          <p:nvPicPr>
            <p:cNvPr id="1028" name="Picture 4" descr="The Apache Software Found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7954" y="1148117"/>
              <a:ext cx="1933575" cy="5810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005485" y="1729143"/>
              <a:ext cx="2138515" cy="523220"/>
            </a:xfrm>
            <a:prstGeom prst="rect">
              <a:avLst/>
            </a:prstGeom>
            <a:noFill/>
          </p:spPr>
          <p:txBody>
            <a:bodyPr wrap="square" rtlCol="0">
              <a:spAutoFit/>
            </a:bodyPr>
            <a:lstStyle/>
            <a:p>
              <a:r>
                <a:rPr lang="en-US" sz="1400" b="1" dirty="0" smtClean="0">
                  <a:latin typeface="+mj-lt"/>
                </a:rPr>
                <a:t>The Apache Software Foundation</a:t>
              </a:r>
              <a:endParaRPr lang="en-US" sz="1400" b="1" dirty="0">
                <a:latin typeface="+mj-lt"/>
              </a:endParaRPr>
            </a:p>
          </p:txBody>
        </p:sp>
      </p:grpSp>
      <p:pic>
        <p:nvPicPr>
          <p:cNvPr id="1030" name="Picture 6" descr="Planet Cassandr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877" y="2980485"/>
            <a:ext cx="180975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90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vert="horz" lIns="0" tIns="0" rIns="0" bIns="0" rtlCol="0" anchor="b" anchorCtr="0">
            <a:normAutofit/>
          </a:bodyPr>
          <a:lstStyle/>
          <a:p>
            <a:r>
              <a:rPr lang="en-US" dirty="0">
                <a:solidFill>
                  <a:schemeClr val="tx1"/>
                </a:solidFill>
              </a:rPr>
              <a:t>Cassandra Distributions Comparison</a:t>
            </a:r>
          </a:p>
        </p:txBody>
      </p:sp>
      <p:graphicFrame>
        <p:nvGraphicFramePr>
          <p:cNvPr id="7" name="Table 6"/>
          <p:cNvGraphicFramePr>
            <a:graphicFrameLocks noGrp="1"/>
          </p:cNvGraphicFramePr>
          <p:nvPr>
            <p:extLst>
              <p:ext uri="{D42A27DB-BD31-4B8C-83A1-F6EECF244321}">
                <p14:modId xmlns:p14="http://schemas.microsoft.com/office/powerpoint/2010/main" val="1682392295"/>
              </p:ext>
            </p:extLst>
          </p:nvPr>
        </p:nvGraphicFramePr>
        <p:xfrm>
          <a:off x="461034" y="1047140"/>
          <a:ext cx="6529700" cy="4685674"/>
        </p:xfrm>
        <a:graphic>
          <a:graphicData uri="http://schemas.openxmlformats.org/drawingml/2006/table">
            <a:tbl>
              <a:tblPr bandRow="1"/>
              <a:tblGrid>
                <a:gridCol w="2474452"/>
                <a:gridCol w="2027624"/>
                <a:gridCol w="2027624"/>
              </a:tblGrid>
              <a:tr h="228694">
                <a:tc>
                  <a:txBody>
                    <a:bodyPr/>
                    <a:lstStyle/>
                    <a:p>
                      <a:pPr algn="ctr"/>
                      <a:r>
                        <a:rPr lang="en-US" sz="1000" dirty="0">
                          <a:solidFill>
                            <a:srgbClr val="FFFFFF"/>
                          </a:solidFill>
                          <a:effectLst/>
                        </a:rPr>
                        <a:t>Feature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a:r>
                        <a:rPr lang="en-US" sz="1000" dirty="0">
                          <a:solidFill>
                            <a:srgbClr val="FFFFFF"/>
                          </a:solidFill>
                          <a:effectLst/>
                        </a:rPr>
                        <a:t>Open Source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a:r>
                        <a:rPr lang="en-US" sz="1000" dirty="0" err="1" smtClean="0">
                          <a:solidFill>
                            <a:srgbClr val="FFFFFF"/>
                          </a:solidFill>
                          <a:effectLst/>
                        </a:rPr>
                        <a:t>DataStax</a:t>
                      </a:r>
                      <a:r>
                        <a:rPr lang="en-US" sz="1000" dirty="0" smtClean="0">
                          <a:solidFill>
                            <a:srgbClr val="FFFFFF"/>
                          </a:solidFill>
                          <a:effectLst/>
                        </a:rPr>
                        <a:t>  </a:t>
                      </a:r>
                      <a:r>
                        <a:rPr lang="en-US" sz="1000" dirty="0">
                          <a:solidFill>
                            <a:srgbClr val="FFFFFF"/>
                          </a:solidFill>
                          <a:effectLst/>
                        </a:rPr>
                        <a:t>Enterprise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r>
              <a:tr h="272747">
                <a:tc gridSpan="3">
                  <a:txBody>
                    <a:bodyPr/>
                    <a:lstStyle/>
                    <a:p>
                      <a:pPr algn="ctr"/>
                      <a:r>
                        <a:rPr lang="en-US" sz="800" dirty="0"/>
                        <a:t>Database Software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r>
              <a:tr h="206477">
                <a:tc>
                  <a:txBody>
                    <a:bodyPr/>
                    <a:lstStyle/>
                    <a:p>
                      <a:r>
                        <a:rPr lang="en-US" sz="800" dirty="0"/>
                        <a:t>Data Platform</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a:t>Latest Community Cassandra</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a:t>Production-certified Cassandra</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6477">
                <a:tc>
                  <a:txBody>
                    <a:bodyPr/>
                    <a:lstStyle/>
                    <a:p>
                      <a:r>
                        <a:rPr lang="en-US" sz="800" dirty="0"/>
                        <a:t>Core security features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730">
                <a:tc>
                  <a:txBody>
                    <a:bodyPr/>
                    <a:lstStyle/>
                    <a:p>
                      <a:r>
                        <a:rPr lang="en-US" sz="800" dirty="0"/>
                        <a:t>Enterprise security features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In-Memory Feature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720">
                <a:tc>
                  <a:txBody>
                    <a:bodyPr/>
                    <a:lstStyle/>
                    <a:p>
                      <a:r>
                        <a:rPr lang="en-US" sz="800" dirty="0"/>
                        <a:t>Built-in automatic management services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Integrated analytics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94">
                <a:tc>
                  <a:txBody>
                    <a:bodyPr/>
                    <a:lstStyle/>
                    <a:p>
                      <a:r>
                        <a:rPr lang="en-US" sz="800" dirty="0"/>
                        <a:t>Integrated enterprise search</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970">
                <a:tc>
                  <a:txBody>
                    <a:bodyPr/>
                    <a:lstStyle/>
                    <a:p>
                      <a:r>
                        <a:rPr lang="en-US" sz="800" dirty="0"/>
                        <a:t>Workload/Workflow Isolation</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981">
                <a:tc>
                  <a:txBody>
                    <a:bodyPr/>
                    <a:lstStyle/>
                    <a:p>
                      <a:r>
                        <a:rPr lang="en-US" sz="800" dirty="0"/>
                        <a:t>Easy migration of RDBMS and log data</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Certified Service Packs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724">
                <a:tc>
                  <a:txBody>
                    <a:bodyPr/>
                    <a:lstStyle/>
                    <a:p>
                      <a:r>
                        <a:rPr lang="en-US" sz="800" dirty="0"/>
                        <a:t>Certified platform support</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777">
                <a:tc gridSpan="3">
                  <a:txBody>
                    <a:bodyPr/>
                    <a:lstStyle/>
                    <a:p>
                      <a:pPr algn="ctr"/>
                      <a:r>
                        <a:rPr lang="en-US" sz="800" dirty="0"/>
                        <a:t>Management Software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r>
              <a:tr h="228694">
                <a:tc>
                  <a:txBody>
                    <a:bodyPr/>
                    <a:lstStyle/>
                    <a:p>
                      <a:r>
                        <a:rPr lang="en-US" sz="800" dirty="0" err="1"/>
                        <a:t>OpsCenter</a:t>
                      </a:r>
                      <a:r>
                        <a:rPr lang="en-US" sz="800" dirty="0"/>
                        <a:t> </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Basic functionality</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Advanced Functionality</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975">
                <a:tc gridSpan="3">
                  <a:txBody>
                    <a:bodyPr/>
                    <a:lstStyle/>
                    <a:p>
                      <a:pPr algn="ctr"/>
                      <a:r>
                        <a:rPr lang="en-US" sz="800" dirty="0"/>
                        <a:t>Services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r>
              <a:tr h="216216">
                <a:tc>
                  <a:txBody>
                    <a:bodyPr/>
                    <a:lstStyle/>
                    <a:p>
                      <a:r>
                        <a:rPr lang="en-US" sz="800" dirty="0"/>
                        <a:t>Community Support</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94">
                <a:tc>
                  <a:txBody>
                    <a:bodyPr/>
                    <a:lstStyle/>
                    <a:p>
                      <a:r>
                        <a:rPr lang="en-US" sz="800" dirty="0" err="1"/>
                        <a:t>Datastax</a:t>
                      </a:r>
                      <a:r>
                        <a:rPr lang="en-US" sz="800" dirty="0"/>
                        <a:t> 24x7x365 Support</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94">
                <a:tc>
                  <a:txBody>
                    <a:bodyPr/>
                    <a:lstStyle/>
                    <a:p>
                      <a:r>
                        <a:rPr lang="en-US" sz="800" dirty="0"/>
                        <a:t>Quarterly Performance Reviews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Hot Fixes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Bug Escalation Privilege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Custom Builds</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Option</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800" dirty="0"/>
                        <a:t>EOL Support</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t>No</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800" dirty="0"/>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774">
                <a:tc>
                  <a:txBody>
                    <a:bodyPr/>
                    <a:lstStyle/>
                    <a:p>
                      <a:r>
                        <a:rPr lang="en-US" sz="800" dirty="0"/>
                        <a:t>Licensing</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solidFill>
                            <a:schemeClr val="accent4">
                              <a:lumMod val="75000"/>
                            </a:schemeClr>
                          </a:solidFill>
                          <a:effectLst>
                            <a:outerShdw blurRad="38100" dist="38100" dir="2700000" algn="tl">
                              <a:srgbClr val="000000">
                                <a:alpha val="43137"/>
                              </a:srgbClr>
                            </a:outerShdw>
                          </a:effectLst>
                        </a:rPr>
                        <a:t>Free</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solidFill>
                            <a:schemeClr val="accent4">
                              <a:lumMod val="75000"/>
                            </a:schemeClr>
                          </a:solidFill>
                          <a:effectLst>
                            <a:outerShdw blurRad="38100" dist="38100" dir="2700000" algn="tl">
                              <a:srgbClr val="000000">
                                <a:alpha val="43137"/>
                              </a:srgbClr>
                            </a:outerShdw>
                          </a:effectLst>
                        </a:rPr>
                        <a:t>Subscription</a:t>
                      </a:r>
                    </a:p>
                  </a:txBody>
                  <a:tcPr marL="16375" marR="16375" marT="16375" marB="163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7" name="Picture 9"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542" y="536820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543" y="5044976"/>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166" y="426955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795" y="491346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047" y="472296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449" y="4498670"/>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794" y="4284306"/>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520" y="197720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927" y="1765871"/>
            <a:ext cx="173182" cy="17318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513" y="1750964"/>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55" y="2169654"/>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55" y="2360256"/>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520" y="2520543"/>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55" y="274555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157" y="2940360"/>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157" y="3104949"/>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55" y="328141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Chec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55" y="3425832"/>
            <a:ext cx="190500" cy="190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990734" y="5492954"/>
            <a:ext cx="2153266" cy="261610"/>
          </a:xfrm>
          <a:prstGeom prst="rect">
            <a:avLst/>
          </a:prstGeom>
          <a:noFill/>
        </p:spPr>
        <p:txBody>
          <a:bodyPr wrap="square" rtlCol="0">
            <a:spAutoFit/>
          </a:bodyPr>
          <a:lstStyle/>
          <a:p>
            <a:r>
              <a:rPr lang="en-US" sz="1100" dirty="0" smtClean="0"/>
              <a:t>Source: </a:t>
            </a:r>
            <a:r>
              <a:rPr lang="en-US" sz="1100" dirty="0" err="1" smtClean="0"/>
              <a:t>DataStax</a:t>
            </a:r>
            <a:endParaRPr lang="en-US" sz="1100" dirty="0"/>
          </a:p>
        </p:txBody>
      </p:sp>
    </p:spTree>
    <p:extLst>
      <p:ext uri="{BB962C8B-B14F-4D97-AF65-F5344CB8AC3E}">
        <p14:creationId xmlns:p14="http://schemas.microsoft.com/office/powerpoint/2010/main" val="384644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Global distributed storage system</a:t>
            </a:r>
          </a:p>
          <a:p>
            <a:r>
              <a:rPr lang="en-US" dirty="0"/>
              <a:t>Low latency access to the data</a:t>
            </a:r>
          </a:p>
          <a:p>
            <a:r>
              <a:rPr lang="en-US" dirty="0"/>
              <a:t>Optimal for write intensive operations thanks to the relaxed consistency model</a:t>
            </a:r>
            <a:endParaRPr lang="de-DE" dirty="0"/>
          </a:p>
          <a:p>
            <a:r>
              <a:rPr lang="en-US" dirty="0"/>
              <a:t>Data store + computing layer (Map Reduce, Spark)</a:t>
            </a:r>
          </a:p>
          <a:p>
            <a:r>
              <a:rPr lang="en-US" dirty="0"/>
              <a:t>Storage of large sparse tables</a:t>
            </a:r>
          </a:p>
          <a:p>
            <a:r>
              <a:rPr lang="en-US" dirty="0"/>
              <a:t>Flexible data </a:t>
            </a:r>
            <a:r>
              <a:rPr lang="en-US" dirty="0" smtClean="0"/>
              <a:t>model</a:t>
            </a:r>
            <a:endParaRPr lang="de-DE"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Key decision points for using this technology</a:t>
            </a:r>
            <a:endParaRPr lang="de-DE" dirty="0">
              <a:solidFill>
                <a:schemeClr val="tx1"/>
              </a:solidFill>
            </a:endParaRPr>
          </a:p>
        </p:txBody>
      </p:sp>
    </p:spTree>
    <p:extLst>
      <p:ext uri="{BB962C8B-B14F-4D97-AF65-F5344CB8AC3E}">
        <p14:creationId xmlns:p14="http://schemas.microsoft.com/office/powerpoint/2010/main" val="4284819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A lot of very complex queries</a:t>
            </a:r>
          </a:p>
          <a:p>
            <a:pPr lvl="1"/>
            <a:r>
              <a:rPr lang="en-US" dirty="0"/>
              <a:t>Big effort in maintaining </a:t>
            </a:r>
            <a:r>
              <a:rPr lang="en-US" dirty="0" err="1"/>
              <a:t>denormalized</a:t>
            </a:r>
            <a:r>
              <a:rPr lang="en-US" dirty="0"/>
              <a:t> tables</a:t>
            </a:r>
          </a:p>
          <a:p>
            <a:r>
              <a:rPr lang="en-US" dirty="0"/>
              <a:t>Data containing lots of relationships</a:t>
            </a:r>
          </a:p>
          <a:p>
            <a:r>
              <a:rPr lang="en-US" dirty="0"/>
              <a:t>Documents containing several levels of nested information </a:t>
            </a:r>
          </a:p>
          <a:p>
            <a:r>
              <a:rPr lang="en-US" dirty="0"/>
              <a:t>Small amounts of information</a:t>
            </a:r>
          </a:p>
          <a:p>
            <a:r>
              <a:rPr lang="en-US" dirty="0"/>
              <a:t>Very strict security </a:t>
            </a:r>
            <a:r>
              <a:rPr lang="en-US" dirty="0" smtClean="0"/>
              <a:t>requirements</a:t>
            </a:r>
            <a:endParaRPr lang="en-US"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Scenarios NOT suitable for Cassandra</a:t>
            </a:r>
            <a:endParaRPr lang="de-DE" dirty="0">
              <a:solidFill>
                <a:schemeClr val="tx1"/>
              </a:solidFill>
            </a:endParaRPr>
          </a:p>
        </p:txBody>
      </p:sp>
    </p:spTree>
    <p:extLst>
      <p:ext uri="{BB962C8B-B14F-4D97-AF65-F5344CB8AC3E}">
        <p14:creationId xmlns:p14="http://schemas.microsoft.com/office/powerpoint/2010/main" val="1607210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0" tIns="0" rIns="0" bIns="0" rtlCol="0" anchor="b" anchorCtr="0">
            <a:normAutofit/>
          </a:bodyPr>
          <a:lstStyle/>
          <a:p>
            <a:r>
              <a:rPr lang="en-US" dirty="0">
                <a:solidFill>
                  <a:schemeClr val="tx1"/>
                </a:solidFill>
              </a:rPr>
              <a:t>Resources</a:t>
            </a:r>
          </a:p>
        </p:txBody>
      </p:sp>
      <p:sp>
        <p:nvSpPr>
          <p:cNvPr id="2" name="TextBox 1"/>
          <p:cNvSpPr txBox="1"/>
          <p:nvPr/>
        </p:nvSpPr>
        <p:spPr>
          <a:xfrm>
            <a:off x="461034" y="996176"/>
            <a:ext cx="8205261" cy="4601260"/>
          </a:xfrm>
          <a:prstGeom prst="rect">
            <a:avLst/>
          </a:prstGeom>
          <a:noFill/>
        </p:spPr>
        <p:txBody>
          <a:bodyPr wrap="square" rtlCol="0">
            <a:spAutoFit/>
          </a:bodyPr>
          <a:lstStyle/>
          <a:p>
            <a:pPr marL="285750" indent="-285750" fontAlgn="ctr">
              <a:spcAft>
                <a:spcPts val="600"/>
              </a:spcAft>
              <a:buFont typeface="Wingdings" panose="05000000000000000000" pitchFamily="2" charset="2"/>
              <a:buChar char="Ø"/>
            </a:pPr>
            <a:r>
              <a:rPr lang="en-US" dirty="0"/>
              <a:t>Apache Cassandra Project</a:t>
            </a:r>
          </a:p>
          <a:p>
            <a:pPr lvl="1" fontAlgn="ctr">
              <a:spcAft>
                <a:spcPts val="1800"/>
              </a:spcAft>
            </a:pPr>
            <a:r>
              <a:rPr lang="en-US" dirty="0">
                <a:hlinkClick r:id="rId3"/>
              </a:rPr>
              <a:t>http://cassandra.apache.org</a:t>
            </a:r>
            <a:endParaRPr lang="en-US" dirty="0"/>
          </a:p>
          <a:p>
            <a:pPr marL="285750" indent="-285750" fontAlgn="ctr">
              <a:spcAft>
                <a:spcPts val="600"/>
              </a:spcAft>
              <a:buFont typeface="Wingdings" panose="05000000000000000000" pitchFamily="2" charset="2"/>
              <a:buChar char="Ø"/>
            </a:pPr>
            <a:r>
              <a:rPr lang="en-US" dirty="0"/>
              <a:t>Apache Cassandra Wiki</a:t>
            </a:r>
          </a:p>
          <a:p>
            <a:pPr lvl="1" fontAlgn="ctr">
              <a:spcAft>
                <a:spcPts val="1800"/>
              </a:spcAft>
            </a:pPr>
            <a:r>
              <a:rPr lang="en-US" dirty="0">
                <a:hlinkClick r:id="rId4"/>
              </a:rPr>
              <a:t>http://wiki.apache.org/cassandra</a:t>
            </a:r>
            <a:endParaRPr lang="en-US" dirty="0"/>
          </a:p>
          <a:p>
            <a:pPr marL="285750" indent="-285750" fontAlgn="ctr">
              <a:spcAft>
                <a:spcPts val="600"/>
              </a:spcAft>
              <a:buFont typeface="Wingdings" panose="05000000000000000000" pitchFamily="2" charset="2"/>
              <a:buChar char="Ø"/>
            </a:pPr>
            <a:r>
              <a:rPr lang="en-US" dirty="0" err="1"/>
              <a:t>DataStax</a:t>
            </a:r>
            <a:r>
              <a:rPr lang="en-US" dirty="0"/>
              <a:t> for </a:t>
            </a:r>
            <a:r>
              <a:rPr lang="en-US" dirty="0" smtClean="0"/>
              <a:t>Software Downloads</a:t>
            </a:r>
            <a:r>
              <a:rPr lang="en-US" dirty="0"/>
              <a:t>, Documentation and Tutorials</a:t>
            </a:r>
          </a:p>
          <a:p>
            <a:pPr lvl="1" fontAlgn="ctr">
              <a:spcAft>
                <a:spcPts val="1200"/>
              </a:spcAft>
            </a:pPr>
            <a:r>
              <a:rPr lang="en-US" dirty="0">
                <a:hlinkClick r:id="rId5"/>
              </a:rPr>
              <a:t>http://www.datastax.com</a:t>
            </a:r>
            <a:endParaRPr lang="en-US" dirty="0"/>
          </a:p>
          <a:p>
            <a:pPr lvl="1" fontAlgn="ctr">
              <a:spcAft>
                <a:spcPts val="1800"/>
              </a:spcAft>
            </a:pPr>
            <a:r>
              <a:rPr lang="en-US" dirty="0">
                <a:hlinkClick r:id="rId6"/>
              </a:rPr>
              <a:t>http://www.datastax.com/documentation</a:t>
            </a:r>
            <a:endParaRPr lang="en-US" dirty="0"/>
          </a:p>
          <a:p>
            <a:pPr marL="285750" indent="-285750" fontAlgn="ctr">
              <a:spcAft>
                <a:spcPts val="600"/>
              </a:spcAft>
              <a:buFont typeface="Wingdings" panose="05000000000000000000" pitchFamily="2" charset="2"/>
              <a:buChar char="Ø"/>
            </a:pPr>
            <a:r>
              <a:rPr lang="en-US" dirty="0"/>
              <a:t>Planet Cassandra</a:t>
            </a:r>
          </a:p>
          <a:p>
            <a:pPr lvl="1" fontAlgn="ctr">
              <a:spcAft>
                <a:spcPts val="1800"/>
              </a:spcAft>
            </a:pPr>
            <a:r>
              <a:rPr lang="en-US" dirty="0">
                <a:hlinkClick r:id="rId7"/>
              </a:rPr>
              <a:t>http://planetcassandra.org</a:t>
            </a:r>
            <a:endParaRPr lang="en-US" dirty="0"/>
          </a:p>
          <a:p>
            <a:pPr marL="285750" indent="-285750" fontAlgn="ctr">
              <a:spcAft>
                <a:spcPts val="600"/>
              </a:spcAft>
              <a:buFont typeface="Wingdings" panose="05000000000000000000" pitchFamily="2" charset="2"/>
              <a:buChar char="Ø"/>
            </a:pPr>
            <a:r>
              <a:rPr lang="en-US" dirty="0"/>
              <a:t>Cassandra Support Forum</a:t>
            </a:r>
          </a:p>
          <a:p>
            <a:pPr lvl="1" fontAlgn="ctr">
              <a:spcAft>
                <a:spcPts val="1200"/>
              </a:spcAft>
            </a:pPr>
            <a:r>
              <a:rPr lang="en-US" dirty="0">
                <a:hlinkClick r:id="rId8"/>
              </a:rPr>
              <a:t>http://stackoverflow.com/questions/tagged/cassandra</a:t>
            </a:r>
            <a:endParaRPr lang="en-US" dirty="0">
              <a:effectLst/>
            </a:endParaRPr>
          </a:p>
        </p:txBody>
      </p:sp>
    </p:spTree>
    <p:extLst>
      <p:ext uri="{BB962C8B-B14F-4D97-AF65-F5344CB8AC3E}">
        <p14:creationId xmlns:p14="http://schemas.microsoft.com/office/powerpoint/2010/main" val="1051056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Module 1: Introduction</a:t>
            </a:r>
            <a:endParaRPr lang="en-US" dirty="0"/>
          </a:p>
        </p:txBody>
      </p:sp>
    </p:spTree>
    <p:extLst>
      <p:ext uri="{BB962C8B-B14F-4D97-AF65-F5344CB8AC3E}">
        <p14:creationId xmlns:p14="http://schemas.microsoft.com/office/powerpoint/2010/main" val="1879949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err="1" smtClean="0">
                <a:latin typeface="Arial" charset="0"/>
                <a:cs typeface="Arial" charset="0"/>
              </a:rPr>
              <a:t>HBase</a:t>
            </a:r>
            <a:endParaRPr lang="en-US" dirty="0" smtClean="0">
              <a:latin typeface="Arial" charset="0"/>
              <a:cs typeface="Arial" charset="0"/>
            </a:endParaRPr>
          </a:p>
        </p:txBody>
      </p:sp>
    </p:spTree>
    <p:extLst>
      <p:ext uri="{BB962C8B-B14F-4D97-AF65-F5344CB8AC3E}">
        <p14:creationId xmlns:p14="http://schemas.microsoft.com/office/powerpoint/2010/main" val="2943669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023489"/>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127314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a:defRPr/>
              </a:pPr>
              <a:endParaRPr lang="en-US" kern="0" dirty="0">
                <a:solidFill>
                  <a:sysClr val="windowText" lastClr="000000"/>
                </a:solidFill>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Major Vendors - HBase</a:t>
            </a:r>
            <a:endParaRPr lang="en-US" dirty="0"/>
          </a:p>
        </p:txBody>
      </p:sp>
      <p:sp>
        <p:nvSpPr>
          <p:cNvPr id="10" name="Content Placeholder 7"/>
          <p:cNvSpPr txBox="1">
            <a:spLocks/>
          </p:cNvSpPr>
          <p:nvPr/>
        </p:nvSpPr>
        <p:spPr>
          <a:xfrm>
            <a:off x="2127819" y="1293238"/>
            <a:ext cx="6663757" cy="371833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a:t>History and evolution of the vendor technology</a:t>
            </a:r>
          </a:p>
          <a:p>
            <a:pPr marL="285750" indent="-285750" fontAlgn="ctr">
              <a:spcBef>
                <a:spcPts val="600"/>
              </a:spcBef>
              <a:spcAft>
                <a:spcPts val="600"/>
              </a:spcAft>
              <a:buFont typeface="Wingdings" panose="05000000000000000000" pitchFamily="2" charset="2"/>
              <a:buChar char="Ø"/>
            </a:pPr>
            <a:r>
              <a:rPr lang="en-US" dirty="0"/>
              <a:t>Overview of technology</a:t>
            </a:r>
          </a:p>
          <a:p>
            <a:pPr marL="285750" indent="-285750" fontAlgn="ctr">
              <a:spcBef>
                <a:spcPts val="600"/>
              </a:spcBef>
              <a:spcAft>
                <a:spcPts val="600"/>
              </a:spcAft>
              <a:buFont typeface="Wingdings" panose="05000000000000000000" pitchFamily="2" charset="2"/>
              <a:buChar char="Ø"/>
            </a:pPr>
            <a:r>
              <a:rPr lang="en-US" dirty="0"/>
              <a:t>Data Model</a:t>
            </a:r>
          </a:p>
          <a:p>
            <a:pPr marL="285750" indent="-285750" fontAlgn="ctr">
              <a:spcBef>
                <a:spcPts val="600"/>
              </a:spcBef>
              <a:spcAft>
                <a:spcPts val="600"/>
              </a:spcAft>
              <a:buFont typeface="Wingdings" panose="05000000000000000000" pitchFamily="2" charset="2"/>
              <a:buChar char="Ø"/>
            </a:pPr>
            <a:r>
              <a:rPr lang="en-US" dirty="0"/>
              <a:t>Architecture</a:t>
            </a:r>
          </a:p>
          <a:p>
            <a:pPr marL="285750" indent="-285750" fontAlgn="ctr">
              <a:spcBef>
                <a:spcPts val="600"/>
              </a:spcBef>
              <a:spcAft>
                <a:spcPts val="600"/>
              </a:spcAft>
              <a:buFont typeface="Wingdings" panose="05000000000000000000" pitchFamily="2" charset="2"/>
              <a:buChar char="Ø"/>
            </a:pPr>
            <a:r>
              <a:rPr lang="en-US" dirty="0"/>
              <a:t>Industry Use Cases</a:t>
            </a:r>
          </a:p>
          <a:p>
            <a:pPr marL="285750" indent="-285750" fontAlgn="ctr">
              <a:spcBef>
                <a:spcPts val="600"/>
              </a:spcBef>
              <a:spcAft>
                <a:spcPts val="600"/>
              </a:spcAft>
              <a:buFont typeface="Wingdings" panose="05000000000000000000" pitchFamily="2" charset="2"/>
              <a:buChar char="Ø"/>
            </a:pPr>
            <a:r>
              <a:rPr lang="en-US" dirty="0"/>
              <a:t>Accenture Use Cases</a:t>
            </a:r>
          </a:p>
          <a:p>
            <a:pPr marL="285750" indent="-285750" fontAlgn="ctr">
              <a:spcBef>
                <a:spcPts val="600"/>
              </a:spcBef>
              <a:spcAft>
                <a:spcPts val="600"/>
              </a:spcAft>
              <a:buFont typeface="Wingdings" panose="05000000000000000000" pitchFamily="2" charset="2"/>
              <a:buChar char="Ø"/>
            </a:pPr>
            <a:r>
              <a:rPr lang="en-US" dirty="0"/>
              <a:t>Code and deployment information</a:t>
            </a:r>
          </a:p>
        </p:txBody>
      </p:sp>
    </p:spTree>
    <p:extLst>
      <p:ext uri="{BB962C8B-B14F-4D97-AF65-F5344CB8AC3E}">
        <p14:creationId xmlns:p14="http://schemas.microsoft.com/office/powerpoint/2010/main" val="41030898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504826" y="3064040"/>
            <a:ext cx="8228011" cy="433137"/>
          </a:xfrm>
          <a:prstGeom prst="rightArrow">
            <a:avLst/>
          </a:prstGeom>
          <a:solidFill>
            <a:schemeClr val="accent1">
              <a:lumMod val="75000"/>
            </a:schemeClr>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1"/>
                </a:solidFill>
              </a:rPr>
              <a:t>History of Technology</a:t>
            </a:r>
            <a:endParaRPr lang="de-DE" dirty="0">
              <a:solidFill>
                <a:schemeClr val="tx1"/>
              </a:solidFill>
            </a:endParaRPr>
          </a:p>
        </p:txBody>
      </p:sp>
      <p:sp>
        <p:nvSpPr>
          <p:cNvPr id="5" name="Oval 4"/>
          <p:cNvSpPr/>
          <p:nvPr/>
        </p:nvSpPr>
        <p:spPr>
          <a:xfrm>
            <a:off x="461035"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1312" y="3064040"/>
            <a:ext cx="540448" cy="369332"/>
          </a:xfrm>
          <a:prstGeom prst="rect">
            <a:avLst/>
          </a:prstGeom>
          <a:noFill/>
        </p:spPr>
        <p:txBody>
          <a:bodyPr wrap="square" rtlCol="0">
            <a:spAutoFit/>
          </a:bodyPr>
          <a:lstStyle/>
          <a:p>
            <a:pPr algn="ctr"/>
            <a:r>
              <a:rPr lang="en-US" b="1" dirty="0" smtClean="0"/>
              <a:t>06</a:t>
            </a:r>
            <a:endParaRPr lang="en-US" b="1" dirty="0"/>
          </a:p>
        </p:txBody>
      </p:sp>
      <p:cxnSp>
        <p:nvCxnSpPr>
          <p:cNvPr id="13" name="Straight Connector 12"/>
          <p:cNvCxnSpPr>
            <a:stCxn id="11" idx="0"/>
          </p:cNvCxnSpPr>
          <p:nvPr/>
        </p:nvCxnSpPr>
        <p:spPr>
          <a:xfrm flipV="1">
            <a:off x="781536" y="2747211"/>
            <a:ext cx="1" cy="31682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8337" y="1271992"/>
            <a:ext cx="3026074" cy="1477328"/>
          </a:xfrm>
          <a:prstGeom prst="rect">
            <a:avLst/>
          </a:prstGeom>
          <a:noFill/>
          <a:ln>
            <a:solidFill>
              <a:schemeClr val="accent1"/>
            </a:solidFill>
          </a:ln>
        </p:spPr>
        <p:txBody>
          <a:bodyPr wrap="square" rtlCol="0">
            <a:spAutoFit/>
          </a:bodyPr>
          <a:lstStyle/>
          <a:p>
            <a:pPr algn="ctr"/>
            <a:r>
              <a:rPr lang="en-US" dirty="0" err="1"/>
              <a:t>Powerset</a:t>
            </a:r>
            <a:r>
              <a:rPr lang="en-US" dirty="0"/>
              <a:t> </a:t>
            </a:r>
            <a:r>
              <a:rPr lang="en-US" dirty="0" smtClean="0"/>
              <a:t>starts </a:t>
            </a:r>
            <a:r>
              <a:rPr lang="en-US" dirty="0"/>
              <a:t>developing </a:t>
            </a:r>
            <a:r>
              <a:rPr lang="en-US" dirty="0" err="1"/>
              <a:t>Hbase</a:t>
            </a:r>
            <a:r>
              <a:rPr lang="en-US" dirty="0"/>
              <a:t> based on Google’s Big Table and Hadoop for natural language processing</a:t>
            </a:r>
          </a:p>
        </p:txBody>
      </p:sp>
      <p:sp>
        <p:nvSpPr>
          <p:cNvPr id="19" name="Oval 18"/>
          <p:cNvSpPr/>
          <p:nvPr/>
        </p:nvSpPr>
        <p:spPr>
          <a:xfrm>
            <a:off x="3513818"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564095" y="3064040"/>
            <a:ext cx="540448" cy="369332"/>
          </a:xfrm>
          <a:prstGeom prst="rect">
            <a:avLst/>
          </a:prstGeom>
          <a:noFill/>
        </p:spPr>
        <p:txBody>
          <a:bodyPr wrap="square" rtlCol="0">
            <a:spAutoFit/>
          </a:bodyPr>
          <a:lstStyle/>
          <a:p>
            <a:pPr algn="ctr"/>
            <a:r>
              <a:rPr lang="en-US" b="1" dirty="0" smtClean="0"/>
              <a:t>08</a:t>
            </a:r>
            <a:endParaRPr lang="en-US" b="1" dirty="0"/>
          </a:p>
        </p:txBody>
      </p:sp>
      <p:cxnSp>
        <p:nvCxnSpPr>
          <p:cNvPr id="21" name="Straight Connector 20"/>
          <p:cNvCxnSpPr/>
          <p:nvPr/>
        </p:nvCxnSpPr>
        <p:spPr>
          <a:xfrm flipV="1">
            <a:off x="3681376" y="3497177"/>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61415" y="3785343"/>
            <a:ext cx="2005360" cy="1754326"/>
          </a:xfrm>
          <a:prstGeom prst="rect">
            <a:avLst/>
          </a:prstGeom>
          <a:noFill/>
          <a:ln>
            <a:solidFill>
              <a:schemeClr val="accent1"/>
            </a:solidFill>
          </a:ln>
        </p:spPr>
        <p:txBody>
          <a:bodyPr wrap="square" rtlCol="0">
            <a:spAutoFit/>
          </a:bodyPr>
          <a:lstStyle/>
          <a:p>
            <a:pPr algn="ctr"/>
            <a:r>
              <a:rPr lang="en-US" dirty="0"/>
              <a:t>NSA starts developing </a:t>
            </a:r>
            <a:r>
              <a:rPr lang="en-US" dirty="0" err="1"/>
              <a:t>Accumulo</a:t>
            </a:r>
            <a:r>
              <a:rPr lang="en-US" dirty="0"/>
              <a:t>, a HBase clone with enhanced security features</a:t>
            </a:r>
          </a:p>
        </p:txBody>
      </p:sp>
      <p:sp>
        <p:nvSpPr>
          <p:cNvPr id="35" name="Oval 34"/>
          <p:cNvSpPr/>
          <p:nvPr/>
        </p:nvSpPr>
        <p:spPr>
          <a:xfrm>
            <a:off x="5977387" y="3088373"/>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027664" y="3088373"/>
            <a:ext cx="540448" cy="369332"/>
          </a:xfrm>
          <a:prstGeom prst="rect">
            <a:avLst/>
          </a:prstGeom>
          <a:noFill/>
        </p:spPr>
        <p:txBody>
          <a:bodyPr wrap="square" rtlCol="0">
            <a:spAutoFit/>
          </a:bodyPr>
          <a:lstStyle/>
          <a:p>
            <a:pPr algn="ctr"/>
            <a:r>
              <a:rPr lang="en-US" b="1" dirty="0" smtClean="0"/>
              <a:t>10</a:t>
            </a:r>
            <a:endParaRPr lang="en-US" b="1" dirty="0"/>
          </a:p>
        </p:txBody>
      </p:sp>
      <p:cxnSp>
        <p:nvCxnSpPr>
          <p:cNvPr id="37" name="Straight Connector 36"/>
          <p:cNvCxnSpPr/>
          <p:nvPr/>
        </p:nvCxnSpPr>
        <p:spPr>
          <a:xfrm flipV="1">
            <a:off x="6301381" y="3521510"/>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87175" y="3831011"/>
            <a:ext cx="1621425" cy="1477328"/>
          </a:xfrm>
          <a:prstGeom prst="rect">
            <a:avLst/>
          </a:prstGeom>
          <a:noFill/>
          <a:ln>
            <a:solidFill>
              <a:schemeClr val="accent1"/>
            </a:solidFill>
          </a:ln>
        </p:spPr>
        <p:txBody>
          <a:bodyPr wrap="square" rtlCol="0">
            <a:spAutoFit/>
          </a:bodyPr>
          <a:lstStyle/>
          <a:p>
            <a:pPr algn="ctr"/>
            <a:r>
              <a:rPr lang="en-US" dirty="0"/>
              <a:t>HBase </a:t>
            </a:r>
            <a:r>
              <a:rPr lang="en-US" dirty="0" smtClean="0"/>
              <a:t>graduates </a:t>
            </a:r>
            <a:r>
              <a:rPr lang="en-US" dirty="0"/>
              <a:t>as top-level Apache project</a:t>
            </a:r>
          </a:p>
        </p:txBody>
      </p:sp>
      <p:cxnSp>
        <p:nvCxnSpPr>
          <p:cNvPr id="39" name="Straight Connector 38"/>
          <p:cNvCxnSpPr/>
          <p:nvPr/>
        </p:nvCxnSpPr>
        <p:spPr>
          <a:xfrm flipV="1">
            <a:off x="7897344" y="2779588"/>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095391" y="1841313"/>
            <a:ext cx="1586980" cy="646331"/>
          </a:xfrm>
          <a:prstGeom prst="rect">
            <a:avLst/>
          </a:prstGeom>
          <a:noFill/>
          <a:ln>
            <a:solidFill>
              <a:schemeClr val="accent1"/>
            </a:solidFill>
          </a:ln>
        </p:spPr>
        <p:txBody>
          <a:bodyPr wrap="square" rtlCol="0">
            <a:spAutoFit/>
          </a:bodyPr>
          <a:lstStyle/>
          <a:p>
            <a:pPr algn="ctr"/>
            <a:r>
              <a:rPr lang="en-US" dirty="0"/>
              <a:t>HBase 1.0</a:t>
            </a:r>
          </a:p>
          <a:p>
            <a:pPr algn="ctr"/>
            <a:r>
              <a:rPr lang="en-US" dirty="0" smtClean="0"/>
              <a:t>is released</a:t>
            </a:r>
            <a:endParaRPr lang="en-US" dirty="0"/>
          </a:p>
        </p:txBody>
      </p:sp>
      <p:sp>
        <p:nvSpPr>
          <p:cNvPr id="41" name="Oval 40"/>
          <p:cNvSpPr/>
          <p:nvPr/>
        </p:nvSpPr>
        <p:spPr>
          <a:xfrm>
            <a:off x="7557925" y="3093931"/>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608202" y="3093931"/>
            <a:ext cx="540448" cy="369332"/>
          </a:xfrm>
          <a:prstGeom prst="rect">
            <a:avLst/>
          </a:prstGeom>
          <a:noFill/>
        </p:spPr>
        <p:txBody>
          <a:bodyPr wrap="square" rtlCol="0">
            <a:spAutoFit/>
          </a:bodyPr>
          <a:lstStyle/>
          <a:p>
            <a:pPr algn="ctr"/>
            <a:r>
              <a:rPr lang="en-US" b="1" dirty="0" smtClean="0"/>
              <a:t>15</a:t>
            </a:r>
            <a:endParaRPr lang="en-US" b="1" dirty="0"/>
          </a:p>
        </p:txBody>
      </p:sp>
      <p:cxnSp>
        <p:nvCxnSpPr>
          <p:cNvPr id="32" name="Straight Connector 31"/>
          <p:cNvCxnSpPr/>
          <p:nvPr/>
        </p:nvCxnSpPr>
        <p:spPr>
          <a:xfrm flipV="1">
            <a:off x="3989903" y="2779588"/>
            <a:ext cx="0" cy="28445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81376" y="1564314"/>
            <a:ext cx="2278476" cy="1200329"/>
          </a:xfrm>
          <a:prstGeom prst="rect">
            <a:avLst/>
          </a:prstGeom>
          <a:noFill/>
          <a:ln>
            <a:solidFill>
              <a:schemeClr val="accent1"/>
            </a:solidFill>
          </a:ln>
        </p:spPr>
        <p:txBody>
          <a:bodyPr wrap="square" rtlCol="0">
            <a:spAutoFit/>
          </a:bodyPr>
          <a:lstStyle/>
          <a:p>
            <a:pPr algn="ctr"/>
            <a:r>
              <a:rPr lang="en-US" dirty="0" err="1"/>
              <a:t>Hypertable</a:t>
            </a:r>
            <a:r>
              <a:rPr lang="en-US" dirty="0"/>
              <a:t> is started, it is a HBase clone written in C</a:t>
            </a:r>
            <a:r>
              <a:rPr lang="en-US" dirty="0" smtClean="0"/>
              <a:t>++</a:t>
            </a:r>
            <a:endParaRPr lang="en-US" dirty="0"/>
          </a:p>
        </p:txBody>
      </p:sp>
    </p:spTree>
    <p:extLst>
      <p:ext uri="{BB962C8B-B14F-4D97-AF65-F5344CB8AC3E}">
        <p14:creationId xmlns:p14="http://schemas.microsoft.com/office/powerpoint/2010/main" val="3693098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7500" lnSpcReduction="20000"/>
          </a:bodyPr>
          <a:lstStyle/>
          <a:p>
            <a:r>
              <a:rPr lang="en-US" dirty="0" smtClean="0"/>
              <a:t>HBase was the original implementation for Hadoop of </a:t>
            </a:r>
            <a:r>
              <a:rPr lang="en-US" b="1" dirty="0" smtClean="0"/>
              <a:t>Google’s </a:t>
            </a:r>
            <a:r>
              <a:rPr lang="en-US" b="1" dirty="0"/>
              <a:t>Big </a:t>
            </a:r>
            <a:r>
              <a:rPr lang="en-US" b="1" dirty="0" smtClean="0"/>
              <a:t>Table[1]</a:t>
            </a:r>
            <a:r>
              <a:rPr lang="en-US" dirty="0" smtClean="0"/>
              <a:t> for the data model</a:t>
            </a:r>
          </a:p>
          <a:p>
            <a:endParaRPr lang="en-US" dirty="0" smtClean="0"/>
          </a:p>
          <a:p>
            <a:r>
              <a:rPr lang="en-US" dirty="0" err="1" smtClean="0"/>
              <a:t>HBase</a:t>
            </a:r>
            <a:r>
              <a:rPr lang="en-US" dirty="0" smtClean="0"/>
              <a:t> within the CAP theorem</a:t>
            </a:r>
          </a:p>
          <a:p>
            <a:endParaRPr lang="en-US" dirty="0"/>
          </a:p>
          <a:p>
            <a:endParaRPr lang="en-US" dirty="0" smtClean="0"/>
          </a:p>
          <a:p>
            <a:endParaRPr lang="en-US" dirty="0" smtClean="0"/>
          </a:p>
          <a:p>
            <a:endParaRPr lang="en-US" dirty="0"/>
          </a:p>
          <a:p>
            <a:pPr marL="0" indent="0">
              <a:buNone/>
            </a:pPr>
            <a:endParaRPr lang="en-US" dirty="0" smtClean="0"/>
          </a:p>
          <a:p>
            <a:pPr marL="0" indent="0">
              <a:buNone/>
            </a:pPr>
            <a:endParaRPr lang="en-US" dirty="0"/>
          </a:p>
          <a:p>
            <a:pPr marL="0" indent="0">
              <a:buNone/>
            </a:pPr>
            <a:r>
              <a:rPr lang="en-US" dirty="0" smtClean="0"/>
              <a:t>Since it is based on Hadoop </a:t>
            </a:r>
            <a:r>
              <a:rPr lang="en-US" dirty="0" err="1" smtClean="0"/>
              <a:t>HBase</a:t>
            </a:r>
            <a:r>
              <a:rPr lang="en-US" dirty="0" smtClean="0"/>
              <a:t> is a consistent database.</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Overview of technology</a:t>
            </a:r>
            <a:endParaRPr lang="de-DE" dirty="0">
              <a:solidFill>
                <a:schemeClr val="tx1"/>
              </a:solidFill>
            </a:endParaRPr>
          </a:p>
        </p:txBody>
      </p:sp>
      <p:grpSp>
        <p:nvGrpSpPr>
          <p:cNvPr id="17" name="Group 16"/>
          <p:cNvGrpSpPr/>
          <p:nvPr/>
        </p:nvGrpSpPr>
        <p:grpSpPr>
          <a:xfrm>
            <a:off x="2264954" y="2617232"/>
            <a:ext cx="4597422" cy="1945560"/>
            <a:chOff x="2219325" y="3703082"/>
            <a:chExt cx="4597422" cy="1945560"/>
          </a:xfrm>
        </p:grpSpPr>
        <p:sp>
          <p:nvSpPr>
            <p:cNvPr id="5" name="TextBox 4"/>
            <p:cNvSpPr txBox="1"/>
            <p:nvPr/>
          </p:nvSpPr>
          <p:spPr>
            <a:xfrm>
              <a:off x="2219325" y="5279310"/>
              <a:ext cx="1441420" cy="369332"/>
            </a:xfrm>
            <a:prstGeom prst="rect">
              <a:avLst/>
            </a:prstGeom>
            <a:noFill/>
            <a:ln w="28575">
              <a:solidFill>
                <a:schemeClr val="accent1"/>
              </a:solidFill>
            </a:ln>
          </p:spPr>
          <p:txBody>
            <a:bodyPr wrap="none" rtlCol="0">
              <a:spAutoFit/>
            </a:bodyPr>
            <a:lstStyle/>
            <a:p>
              <a:pPr algn="ctr"/>
              <a:r>
                <a:rPr lang="en-US" b="1" dirty="0" smtClean="0"/>
                <a:t>C</a:t>
              </a:r>
              <a:r>
                <a:rPr lang="en-US" dirty="0" smtClean="0"/>
                <a:t>onsistency</a:t>
              </a:r>
              <a:endParaRPr lang="de-DE" dirty="0"/>
            </a:p>
          </p:txBody>
        </p:sp>
        <p:sp>
          <p:nvSpPr>
            <p:cNvPr id="6" name="TextBox 5"/>
            <p:cNvSpPr txBox="1"/>
            <p:nvPr/>
          </p:nvSpPr>
          <p:spPr>
            <a:xfrm>
              <a:off x="3887097" y="3703082"/>
              <a:ext cx="1338828" cy="369332"/>
            </a:xfrm>
            <a:prstGeom prst="rect">
              <a:avLst/>
            </a:prstGeom>
            <a:noFill/>
            <a:ln w="28575">
              <a:solidFill>
                <a:schemeClr val="accent1"/>
              </a:solidFill>
            </a:ln>
          </p:spPr>
          <p:txBody>
            <a:bodyPr wrap="none" rtlCol="0">
              <a:spAutoFit/>
            </a:bodyPr>
            <a:lstStyle/>
            <a:p>
              <a:pPr algn="ctr"/>
              <a:r>
                <a:rPr lang="en-US" b="1" dirty="0" smtClean="0"/>
                <a:t>P</a:t>
              </a:r>
              <a:r>
                <a:rPr lang="en-US" dirty="0" smtClean="0"/>
                <a:t>artitioning</a:t>
              </a:r>
              <a:endParaRPr lang="de-DE" dirty="0"/>
            </a:p>
          </p:txBody>
        </p:sp>
        <p:sp>
          <p:nvSpPr>
            <p:cNvPr id="7" name="TextBox 6"/>
            <p:cNvSpPr txBox="1"/>
            <p:nvPr/>
          </p:nvSpPr>
          <p:spPr>
            <a:xfrm>
              <a:off x="5529214" y="5275024"/>
              <a:ext cx="1287533" cy="369332"/>
            </a:xfrm>
            <a:prstGeom prst="rect">
              <a:avLst/>
            </a:prstGeom>
            <a:noFill/>
            <a:ln w="28575">
              <a:solidFill>
                <a:schemeClr val="accent1"/>
              </a:solidFill>
            </a:ln>
          </p:spPr>
          <p:txBody>
            <a:bodyPr wrap="none" rtlCol="0">
              <a:spAutoFit/>
            </a:bodyPr>
            <a:lstStyle/>
            <a:p>
              <a:pPr algn="ctr"/>
              <a:r>
                <a:rPr lang="en-US" b="1" dirty="0" smtClean="0"/>
                <a:t>A</a:t>
              </a:r>
              <a:r>
                <a:rPr lang="en-US" dirty="0" smtClean="0"/>
                <a:t>vailability</a:t>
              </a:r>
              <a:endParaRPr lang="de-DE" dirty="0"/>
            </a:p>
          </p:txBody>
        </p:sp>
        <p:cxnSp>
          <p:nvCxnSpPr>
            <p:cNvPr id="9" name="Straight Connector 8"/>
            <p:cNvCxnSpPr>
              <a:stCxn id="5" idx="0"/>
              <a:endCxn id="6" idx="1"/>
            </p:cNvCxnSpPr>
            <p:nvPr/>
          </p:nvCxnSpPr>
          <p:spPr>
            <a:xfrm flipV="1">
              <a:off x="2940035" y="3887748"/>
              <a:ext cx="947062" cy="1391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1"/>
            </p:cNvCxnSpPr>
            <p:nvPr/>
          </p:nvCxnSpPr>
          <p:spPr>
            <a:xfrm flipV="1">
              <a:off x="3660745" y="5459690"/>
              <a:ext cx="1868469" cy="4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0"/>
            </p:cNvCxnSpPr>
            <p:nvPr/>
          </p:nvCxnSpPr>
          <p:spPr>
            <a:xfrm>
              <a:off x="5225925" y="3887748"/>
              <a:ext cx="947056" cy="1387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151801" y="5393282"/>
            <a:ext cx="4669868" cy="215444"/>
          </a:xfrm>
          <a:prstGeom prst="rect">
            <a:avLst/>
          </a:prstGeom>
          <a:noFill/>
        </p:spPr>
        <p:txBody>
          <a:bodyPr wrap="none" rtlCol="0">
            <a:spAutoFit/>
          </a:bodyPr>
          <a:lstStyle/>
          <a:p>
            <a:r>
              <a:rPr lang="de-DE" sz="800" dirty="0" smtClean="0">
                <a:hlinkClick r:id="rId3"/>
              </a:rPr>
              <a:t>[1] http://static.googleusercontent.com/media/research.google.com/en//archive/bigtable-osdi06.pdf</a:t>
            </a:r>
            <a:endParaRPr lang="de-DE" sz="8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2973" y="3250045"/>
            <a:ext cx="1036222" cy="256145"/>
          </a:xfrm>
          <a:prstGeom prst="rect">
            <a:avLst/>
          </a:prstGeom>
        </p:spPr>
      </p:pic>
    </p:spTree>
    <p:extLst>
      <p:ext uri="{BB962C8B-B14F-4D97-AF65-F5344CB8AC3E}">
        <p14:creationId xmlns:p14="http://schemas.microsoft.com/office/powerpoint/2010/main" val="2129432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rmAutofit/>
          </a:bodyPr>
          <a:lstStyle/>
          <a:p>
            <a:r>
              <a:rPr lang="en-US" dirty="0">
                <a:solidFill>
                  <a:schemeClr val="tx1"/>
                </a:solidFill>
              </a:rPr>
              <a:t>Data Model</a:t>
            </a:r>
            <a:endParaRPr lang="de-DE" dirty="0">
              <a:solidFill>
                <a:schemeClr val="tx1"/>
              </a:solidFill>
            </a:endParaRPr>
          </a:p>
        </p:txBody>
      </p:sp>
      <p:sp>
        <p:nvSpPr>
          <p:cNvPr id="4" name="Content Placeholder 2"/>
          <p:cNvSpPr txBox="1">
            <a:spLocks/>
          </p:cNvSpPr>
          <p:nvPr/>
        </p:nvSpPr>
        <p:spPr>
          <a:xfrm>
            <a:off x="472146" y="1181100"/>
            <a:ext cx="8228012" cy="3126831"/>
          </a:xfrm>
          <a:prstGeom prst="rect">
            <a:avLst/>
          </a:prstGeom>
        </p:spPr>
        <p:txBody>
          <a:bodyPr vert="horz" lIns="0" tIns="0" rIns="0" bIns="0" rtlCol="0">
            <a:normAutofit/>
          </a:bodyPr>
          <a:lst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5" name="TextBox 4"/>
          <p:cNvSpPr txBox="1"/>
          <p:nvPr/>
        </p:nvSpPr>
        <p:spPr>
          <a:xfrm>
            <a:off x="457200" y="1181100"/>
            <a:ext cx="8267700" cy="1200329"/>
          </a:xfrm>
          <a:prstGeom prst="rect">
            <a:avLst/>
          </a:prstGeom>
          <a:noFill/>
        </p:spPr>
        <p:txBody>
          <a:bodyPr wrap="square" rtlCol="0">
            <a:spAutoFit/>
          </a:bodyPr>
          <a:lstStyle/>
          <a:p>
            <a:r>
              <a:rPr lang="en-US" dirty="0" smtClean="0"/>
              <a:t>Similar to Cassandra, HBase organizes data into tables. Each table contains multiple rows, and each row is identified by key/value pairs, where key is the column identifier, and value is the column content. Columns are grouped into column families. The below illustrates the data model:</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64886859"/>
              </p:ext>
            </p:extLst>
          </p:nvPr>
        </p:nvGraphicFramePr>
        <p:xfrm>
          <a:off x="995059" y="3477178"/>
          <a:ext cx="1289988" cy="1483360"/>
        </p:xfrm>
        <a:graphic>
          <a:graphicData uri="http://schemas.openxmlformats.org/drawingml/2006/table">
            <a:tbl>
              <a:tblPr firstRow="1" bandRow="1">
                <a:tableStyleId>{B301B821-A1FF-4177-AEE7-76D212191A09}</a:tableStyleId>
              </a:tblPr>
              <a:tblGrid>
                <a:gridCol w="1289988"/>
              </a:tblGrid>
              <a:tr h="370840">
                <a:tc>
                  <a:txBody>
                    <a:bodyPr/>
                    <a:lstStyle/>
                    <a:p>
                      <a:pPr algn="ctr"/>
                      <a:r>
                        <a:rPr lang="en-US" sz="1600" dirty="0" smtClean="0"/>
                        <a:t>Row Key</a:t>
                      </a:r>
                      <a:endParaRPr lang="en-US" sz="1600" dirty="0"/>
                    </a:p>
                  </a:txBody>
                  <a:tcPr anchor="ctr"/>
                </a:tc>
              </a:tr>
              <a:tr h="370840">
                <a:tc>
                  <a:txBody>
                    <a:bodyPr/>
                    <a:lstStyle/>
                    <a:p>
                      <a:pPr algn="ctr"/>
                      <a:r>
                        <a:rPr lang="en-US" dirty="0" smtClean="0"/>
                        <a:t>001</a:t>
                      </a:r>
                      <a:endParaRPr lang="en-US" dirty="0"/>
                    </a:p>
                  </a:txBody>
                  <a:tcPr anchor="ctr"/>
                </a:tc>
              </a:tr>
              <a:tr h="370840">
                <a:tc>
                  <a:txBody>
                    <a:bodyPr/>
                    <a:lstStyle/>
                    <a:p>
                      <a:pPr algn="ctr"/>
                      <a:r>
                        <a:rPr lang="en-US" dirty="0" smtClean="0"/>
                        <a:t>002</a:t>
                      </a:r>
                      <a:endParaRPr lang="en-US" dirty="0"/>
                    </a:p>
                  </a:txBody>
                  <a:tcPr anchor="ctr"/>
                </a:tc>
              </a:tr>
              <a:tr h="370840">
                <a:tc>
                  <a:txBody>
                    <a:bodyPr/>
                    <a:lstStyle/>
                    <a:p>
                      <a:pPr algn="ctr"/>
                      <a:r>
                        <a:rPr lang="en-US" dirty="0" smtClean="0"/>
                        <a:t>003</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25635115"/>
              </p:ext>
            </p:extLst>
          </p:nvPr>
        </p:nvGraphicFramePr>
        <p:xfrm>
          <a:off x="5213531" y="3473277"/>
          <a:ext cx="908198" cy="1483360"/>
        </p:xfrm>
        <a:graphic>
          <a:graphicData uri="http://schemas.openxmlformats.org/drawingml/2006/table">
            <a:tbl>
              <a:tblPr firstRow="1" bandRow="1">
                <a:tableStyleId>{B301B821-A1FF-4177-AEE7-76D212191A09}</a:tableStyleId>
              </a:tblPr>
              <a:tblGrid>
                <a:gridCol w="908198"/>
              </a:tblGrid>
              <a:tr h="370840">
                <a:tc>
                  <a:txBody>
                    <a:bodyPr/>
                    <a:lstStyle/>
                    <a:p>
                      <a:pPr algn="ctr"/>
                      <a:r>
                        <a:rPr lang="en-US" sz="1600" dirty="0" smtClean="0"/>
                        <a:t>C3</a:t>
                      </a:r>
                      <a:endParaRPr lang="en-US" sz="1600" dirty="0"/>
                    </a:p>
                  </a:txBody>
                  <a:tcPr anchor="ctr"/>
                </a:tc>
              </a:tr>
              <a:tr h="370840">
                <a:tc>
                  <a:txBody>
                    <a:bodyPr/>
                    <a:lstStyle/>
                    <a:p>
                      <a:pPr algn="ctr"/>
                      <a:r>
                        <a:rPr lang="en-US" sz="1600" dirty="0" smtClean="0"/>
                        <a:t>PP</a:t>
                      </a:r>
                      <a:endParaRPr lang="en-US" sz="1600" dirty="0"/>
                    </a:p>
                  </a:txBody>
                  <a:tcPr anchor="ctr"/>
                </a:tc>
              </a:tr>
              <a:tr h="370840">
                <a:tc>
                  <a:txBody>
                    <a:bodyPr/>
                    <a:lstStyle/>
                    <a:p>
                      <a:pPr algn="ctr"/>
                      <a:r>
                        <a:rPr lang="en-US" sz="1600" dirty="0" smtClean="0"/>
                        <a:t>QQ</a:t>
                      </a:r>
                      <a:endParaRPr lang="en-US" sz="1600" dirty="0"/>
                    </a:p>
                  </a:txBody>
                  <a:tcPr anchor="ctr"/>
                </a:tc>
              </a:tr>
              <a:tr h="370840">
                <a:tc>
                  <a:txBody>
                    <a:bodyPr/>
                    <a:lstStyle/>
                    <a:p>
                      <a:pPr algn="ctr"/>
                      <a:endParaRPr lang="en-US" sz="1600" dirty="0"/>
                    </a:p>
                  </a:txBody>
                  <a:tcPr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87676593"/>
              </p:ext>
            </p:extLst>
          </p:nvPr>
        </p:nvGraphicFramePr>
        <p:xfrm>
          <a:off x="3008571" y="3473774"/>
          <a:ext cx="908198" cy="1483360"/>
        </p:xfrm>
        <a:graphic>
          <a:graphicData uri="http://schemas.openxmlformats.org/drawingml/2006/table">
            <a:tbl>
              <a:tblPr firstRow="1" bandRow="1">
                <a:tableStyleId>{B301B821-A1FF-4177-AEE7-76D212191A09}</a:tableStyleId>
              </a:tblPr>
              <a:tblGrid>
                <a:gridCol w="908198"/>
              </a:tblGrid>
              <a:tr h="370840">
                <a:tc>
                  <a:txBody>
                    <a:bodyPr/>
                    <a:lstStyle/>
                    <a:p>
                      <a:pPr algn="ctr"/>
                      <a:r>
                        <a:rPr lang="en-US" sz="1600" dirty="0" smtClean="0"/>
                        <a:t>C1</a:t>
                      </a:r>
                      <a:endParaRPr lang="en-US" sz="1600" dirty="0"/>
                    </a:p>
                  </a:txBody>
                  <a:tcPr anchor="ctr"/>
                </a:tc>
              </a:tr>
              <a:tr h="370840">
                <a:tc>
                  <a:txBody>
                    <a:bodyPr/>
                    <a:lstStyle/>
                    <a:p>
                      <a:pPr algn="ctr"/>
                      <a:endParaRPr lang="en-US" sz="1600" dirty="0"/>
                    </a:p>
                  </a:txBody>
                  <a:tcPr anchor="ctr"/>
                </a:tc>
              </a:tr>
              <a:tr h="370840">
                <a:tc>
                  <a:txBody>
                    <a:bodyPr/>
                    <a:lstStyle/>
                    <a:p>
                      <a:pPr algn="ctr"/>
                      <a:r>
                        <a:rPr lang="en-US" sz="1600" dirty="0" smtClean="0"/>
                        <a:t>YY</a:t>
                      </a:r>
                      <a:endParaRPr lang="en-US" sz="1600" dirty="0"/>
                    </a:p>
                  </a:txBody>
                  <a:tcPr anchor="ctr"/>
                </a:tc>
              </a:tr>
              <a:tr h="370840">
                <a:tc>
                  <a:txBody>
                    <a:bodyPr/>
                    <a:lstStyle/>
                    <a:p>
                      <a:pPr algn="ctr"/>
                      <a:endParaRPr lang="en-US" sz="1600" dirty="0"/>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541530951"/>
              </p:ext>
            </p:extLst>
          </p:nvPr>
        </p:nvGraphicFramePr>
        <p:xfrm>
          <a:off x="3930151" y="3476405"/>
          <a:ext cx="908198" cy="1483360"/>
        </p:xfrm>
        <a:graphic>
          <a:graphicData uri="http://schemas.openxmlformats.org/drawingml/2006/table">
            <a:tbl>
              <a:tblPr firstRow="1" bandRow="1">
                <a:tableStyleId>{B301B821-A1FF-4177-AEE7-76D212191A09}</a:tableStyleId>
              </a:tblPr>
              <a:tblGrid>
                <a:gridCol w="908198"/>
              </a:tblGrid>
              <a:tr h="370840">
                <a:tc>
                  <a:txBody>
                    <a:bodyPr/>
                    <a:lstStyle/>
                    <a:p>
                      <a:pPr algn="ctr"/>
                      <a:r>
                        <a:rPr lang="en-US" sz="1600" dirty="0" smtClean="0"/>
                        <a:t>C2</a:t>
                      </a:r>
                      <a:endParaRPr lang="en-US" sz="1600" dirty="0"/>
                    </a:p>
                  </a:txBody>
                  <a:tcPr anchor="ctr"/>
                </a:tc>
              </a:tr>
              <a:tr h="370840">
                <a:tc>
                  <a:txBody>
                    <a:bodyPr/>
                    <a:lstStyle/>
                    <a:p>
                      <a:pPr algn="ctr"/>
                      <a:r>
                        <a:rPr lang="en-US" sz="1600" dirty="0" smtClean="0"/>
                        <a:t>JJ</a:t>
                      </a:r>
                      <a:endParaRPr lang="en-US" sz="1600" dirty="0"/>
                    </a:p>
                  </a:txBody>
                  <a:tcPr anchor="ctr"/>
                </a:tc>
              </a:tr>
              <a:tr h="370840">
                <a:tc>
                  <a:txBody>
                    <a:bodyPr/>
                    <a:lstStyle/>
                    <a:p>
                      <a:pPr algn="ctr"/>
                      <a:endParaRPr lang="en-US" sz="1600" dirty="0"/>
                    </a:p>
                  </a:txBody>
                  <a:tcPr anchor="ctr"/>
                </a:tc>
              </a:tr>
              <a:tr h="370840">
                <a:tc>
                  <a:txBody>
                    <a:bodyPr/>
                    <a:lstStyle/>
                    <a:p>
                      <a:pPr algn="ctr"/>
                      <a:r>
                        <a:rPr lang="en-US" sz="1600" dirty="0" smtClean="0"/>
                        <a:t>LL</a:t>
                      </a:r>
                      <a:endParaRPr lang="en-US" sz="1600"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01872968"/>
              </p:ext>
            </p:extLst>
          </p:nvPr>
        </p:nvGraphicFramePr>
        <p:xfrm>
          <a:off x="6140779" y="3476405"/>
          <a:ext cx="908198" cy="1483360"/>
        </p:xfrm>
        <a:graphic>
          <a:graphicData uri="http://schemas.openxmlformats.org/drawingml/2006/table">
            <a:tbl>
              <a:tblPr firstRow="1" bandRow="1">
                <a:tableStyleId>{B301B821-A1FF-4177-AEE7-76D212191A09}</a:tableStyleId>
              </a:tblPr>
              <a:tblGrid>
                <a:gridCol w="908198"/>
              </a:tblGrid>
              <a:tr h="370840">
                <a:tc>
                  <a:txBody>
                    <a:bodyPr/>
                    <a:lstStyle/>
                    <a:p>
                      <a:pPr algn="ctr"/>
                      <a:r>
                        <a:rPr lang="en-US" sz="1600" dirty="0" smtClean="0"/>
                        <a:t>C4</a:t>
                      </a:r>
                      <a:endParaRPr lang="en-US" sz="1600" dirty="0"/>
                    </a:p>
                  </a:txBody>
                  <a:tcPr anchor="ctr"/>
                </a:tc>
              </a:tr>
              <a:tr h="370840">
                <a:tc>
                  <a:txBody>
                    <a:bodyPr/>
                    <a:lstStyle/>
                    <a:p>
                      <a:pPr algn="ctr"/>
                      <a:endParaRPr lang="en-US" sz="1600" dirty="0"/>
                    </a:p>
                  </a:txBody>
                  <a:tcPr anchor="ctr"/>
                </a:tc>
              </a:tr>
              <a:tr h="370840">
                <a:tc>
                  <a:txBody>
                    <a:bodyPr/>
                    <a:lstStyle/>
                    <a:p>
                      <a:pPr algn="ctr"/>
                      <a:endParaRPr lang="en-US" sz="1600" dirty="0"/>
                    </a:p>
                  </a:txBody>
                  <a:tcPr anchor="ctr"/>
                </a:tc>
              </a:tr>
              <a:tr h="370840">
                <a:tc>
                  <a:txBody>
                    <a:bodyPr/>
                    <a:lstStyle/>
                    <a:p>
                      <a:pPr algn="ctr"/>
                      <a:r>
                        <a:rPr lang="en-US" sz="1600" dirty="0" smtClean="0"/>
                        <a:t>UU</a:t>
                      </a:r>
                      <a:endParaRPr lang="en-US" sz="1600" dirty="0"/>
                    </a:p>
                  </a:txBody>
                  <a:tcPr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39542993"/>
              </p:ext>
            </p:extLst>
          </p:nvPr>
        </p:nvGraphicFramePr>
        <p:xfrm>
          <a:off x="7068436" y="3476405"/>
          <a:ext cx="908198" cy="1483360"/>
        </p:xfrm>
        <a:graphic>
          <a:graphicData uri="http://schemas.openxmlformats.org/drawingml/2006/table">
            <a:tbl>
              <a:tblPr firstRow="1" bandRow="1">
                <a:tableStyleId>{B301B821-A1FF-4177-AEE7-76D212191A09}</a:tableStyleId>
              </a:tblPr>
              <a:tblGrid>
                <a:gridCol w="908198"/>
              </a:tblGrid>
              <a:tr h="370840">
                <a:tc>
                  <a:txBody>
                    <a:bodyPr/>
                    <a:lstStyle/>
                    <a:p>
                      <a:pPr algn="ctr"/>
                      <a:r>
                        <a:rPr lang="en-US" sz="1600" dirty="0" smtClean="0"/>
                        <a:t>C5</a:t>
                      </a:r>
                      <a:endParaRPr lang="en-US" sz="1600" dirty="0"/>
                    </a:p>
                  </a:txBody>
                  <a:tcPr anchor="ctr"/>
                </a:tc>
              </a:tr>
              <a:tr h="370840">
                <a:tc>
                  <a:txBody>
                    <a:bodyPr/>
                    <a:lstStyle/>
                    <a:p>
                      <a:pPr algn="ctr"/>
                      <a:r>
                        <a:rPr lang="en-US" sz="1600" dirty="0" smtClean="0"/>
                        <a:t>MM</a:t>
                      </a:r>
                      <a:endParaRPr lang="en-US" sz="1600" dirty="0"/>
                    </a:p>
                  </a:txBody>
                  <a:tcPr anchor="ctr"/>
                </a:tc>
              </a:tr>
              <a:tr h="370840">
                <a:tc>
                  <a:txBody>
                    <a:bodyPr/>
                    <a:lstStyle/>
                    <a:p>
                      <a:pPr algn="ctr"/>
                      <a:r>
                        <a:rPr lang="en-US" sz="1600" dirty="0" smtClean="0"/>
                        <a:t>NN</a:t>
                      </a:r>
                      <a:endParaRPr lang="en-US" sz="1600" dirty="0"/>
                    </a:p>
                  </a:txBody>
                  <a:tcPr anchor="ctr"/>
                </a:tc>
              </a:tr>
              <a:tr h="370840">
                <a:tc>
                  <a:txBody>
                    <a:bodyPr/>
                    <a:lstStyle/>
                    <a:p>
                      <a:pPr algn="ctr"/>
                      <a:endParaRPr lang="en-US" sz="1600" dirty="0"/>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3193931"/>
              </p:ext>
            </p:extLst>
          </p:nvPr>
        </p:nvGraphicFramePr>
        <p:xfrm>
          <a:off x="3008571" y="3089737"/>
          <a:ext cx="1829778" cy="386668"/>
        </p:xfrm>
        <a:graphic>
          <a:graphicData uri="http://schemas.openxmlformats.org/drawingml/2006/table">
            <a:tbl>
              <a:tblPr firstRow="1" bandRow="1">
                <a:tableStyleId>{B301B821-A1FF-4177-AEE7-76D212191A09}</a:tableStyleId>
              </a:tblPr>
              <a:tblGrid>
                <a:gridCol w="1829778"/>
              </a:tblGrid>
              <a:tr h="386668">
                <a:tc>
                  <a:txBody>
                    <a:bodyPr/>
                    <a:lstStyle/>
                    <a:p>
                      <a:pPr algn="ctr"/>
                      <a:r>
                        <a:rPr lang="en-US" b="1" dirty="0" smtClean="0">
                          <a:solidFill>
                            <a:schemeClr val="tx1"/>
                          </a:solidFill>
                        </a:rPr>
                        <a:t>CF1</a:t>
                      </a:r>
                      <a:endParaRPr lang="en-US" b="1" dirty="0">
                        <a:solidFill>
                          <a:schemeClr val="tx1"/>
                        </a:solidFill>
                      </a:endParaRPr>
                    </a:p>
                  </a:txBody>
                  <a:tcPr anchor="ctr">
                    <a:solidFill>
                      <a:srgbClr val="FFFF00"/>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97855462"/>
              </p:ext>
            </p:extLst>
          </p:nvPr>
        </p:nvGraphicFramePr>
        <p:xfrm>
          <a:off x="5219198" y="3090510"/>
          <a:ext cx="2757435" cy="386668"/>
        </p:xfrm>
        <a:graphic>
          <a:graphicData uri="http://schemas.openxmlformats.org/drawingml/2006/table">
            <a:tbl>
              <a:tblPr firstRow="1" bandRow="1">
                <a:tableStyleId>{B301B821-A1FF-4177-AEE7-76D212191A09}</a:tableStyleId>
              </a:tblPr>
              <a:tblGrid>
                <a:gridCol w="2757435"/>
              </a:tblGrid>
              <a:tr h="386668">
                <a:tc>
                  <a:txBody>
                    <a:bodyPr/>
                    <a:lstStyle/>
                    <a:p>
                      <a:pPr algn="ctr"/>
                      <a:r>
                        <a:rPr lang="en-US" b="1" dirty="0" smtClean="0">
                          <a:solidFill>
                            <a:schemeClr val="tx1"/>
                          </a:solidFill>
                        </a:rPr>
                        <a:t>CF2</a:t>
                      </a:r>
                      <a:endParaRPr lang="en-US" b="1" dirty="0">
                        <a:solidFill>
                          <a:schemeClr val="tx1"/>
                        </a:solidFill>
                      </a:endParaRPr>
                    </a:p>
                  </a:txBody>
                  <a:tcPr anchor="ctr">
                    <a:solidFill>
                      <a:srgbClr val="FFFF00"/>
                    </a:solidFill>
                  </a:tcPr>
                </a:tc>
              </a:tr>
            </a:tbl>
          </a:graphicData>
        </a:graphic>
      </p:graphicFrame>
      <p:cxnSp>
        <p:nvCxnSpPr>
          <p:cNvPr id="20" name="Straight Arrow Connector 19"/>
          <p:cNvCxnSpPr>
            <a:endCxn id="11" idx="0"/>
          </p:cNvCxnSpPr>
          <p:nvPr/>
        </p:nvCxnSpPr>
        <p:spPr>
          <a:xfrm>
            <a:off x="1333500" y="3089737"/>
            <a:ext cx="306553" cy="3874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V="1">
            <a:off x="4131259" y="2752005"/>
            <a:ext cx="593141" cy="2963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stCxn id="18" idx="0"/>
          </p:cNvCxnSpPr>
          <p:nvPr/>
        </p:nvCxnSpPr>
        <p:spPr>
          <a:xfrm flipH="1" flipV="1">
            <a:off x="6140779" y="2735331"/>
            <a:ext cx="457136" cy="3551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p:cNvCxnSpPr/>
          <p:nvPr/>
        </p:nvCxnSpPr>
        <p:spPr>
          <a:xfrm>
            <a:off x="3616907" y="4472128"/>
            <a:ext cx="675044" cy="8690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a:endCxn id="46" idx="0"/>
          </p:cNvCxnSpPr>
          <p:nvPr/>
        </p:nvCxnSpPr>
        <p:spPr>
          <a:xfrm>
            <a:off x="8108211" y="3647977"/>
            <a:ext cx="445904" cy="4655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Rectangle 34"/>
          <p:cNvSpPr/>
          <p:nvPr/>
        </p:nvSpPr>
        <p:spPr>
          <a:xfrm>
            <a:off x="2807960" y="3401221"/>
            <a:ext cx="5286869" cy="49351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TextBox 35"/>
          <p:cNvSpPr txBox="1"/>
          <p:nvPr/>
        </p:nvSpPr>
        <p:spPr>
          <a:xfrm>
            <a:off x="556435" y="2752005"/>
            <a:ext cx="1567887" cy="338554"/>
          </a:xfrm>
          <a:prstGeom prst="rect">
            <a:avLst/>
          </a:prstGeom>
          <a:noFill/>
        </p:spPr>
        <p:txBody>
          <a:bodyPr wrap="square" rtlCol="0">
            <a:spAutoFit/>
          </a:bodyPr>
          <a:lstStyle/>
          <a:p>
            <a:pPr algn="ctr"/>
            <a:r>
              <a:rPr lang="en-US" sz="1600" dirty="0" smtClean="0">
                <a:latin typeface="Arial Narrow" panose="020B0606020202030204" pitchFamily="34" charset="0"/>
              </a:rPr>
              <a:t>Row keys in table</a:t>
            </a:r>
            <a:endParaRPr lang="en-US" sz="1600" dirty="0">
              <a:latin typeface="Arial Narrow" panose="020B0606020202030204" pitchFamily="34" charset="0"/>
            </a:endParaRPr>
          </a:p>
        </p:txBody>
      </p:sp>
      <p:sp>
        <p:nvSpPr>
          <p:cNvPr id="37" name="TextBox 36"/>
          <p:cNvSpPr txBox="1"/>
          <p:nvPr/>
        </p:nvSpPr>
        <p:spPr>
          <a:xfrm>
            <a:off x="4664234" y="2467193"/>
            <a:ext cx="1567887" cy="338554"/>
          </a:xfrm>
          <a:prstGeom prst="rect">
            <a:avLst/>
          </a:prstGeom>
          <a:noFill/>
        </p:spPr>
        <p:txBody>
          <a:bodyPr wrap="square" rtlCol="0">
            <a:spAutoFit/>
          </a:bodyPr>
          <a:lstStyle/>
          <a:p>
            <a:pPr algn="ctr"/>
            <a:r>
              <a:rPr lang="en-US" sz="1600" dirty="0" smtClean="0">
                <a:latin typeface="Arial Narrow" panose="020B0606020202030204" pitchFamily="34" charset="0"/>
              </a:rPr>
              <a:t>Column Families</a:t>
            </a:r>
            <a:endParaRPr lang="en-US" sz="1600" dirty="0">
              <a:latin typeface="Arial Narrow" panose="020B0606020202030204" pitchFamily="34" charset="0"/>
            </a:endParaRPr>
          </a:p>
        </p:txBody>
      </p:sp>
      <p:sp>
        <p:nvSpPr>
          <p:cNvPr id="46" name="TextBox 45"/>
          <p:cNvSpPr txBox="1"/>
          <p:nvPr/>
        </p:nvSpPr>
        <p:spPr>
          <a:xfrm>
            <a:off x="8094828" y="4113534"/>
            <a:ext cx="918573" cy="338554"/>
          </a:xfrm>
          <a:prstGeom prst="rect">
            <a:avLst/>
          </a:prstGeom>
          <a:noFill/>
        </p:spPr>
        <p:txBody>
          <a:bodyPr wrap="square" rtlCol="0">
            <a:spAutoFit/>
          </a:bodyPr>
          <a:lstStyle/>
          <a:p>
            <a:pPr algn="ctr"/>
            <a:r>
              <a:rPr lang="en-US" sz="1600" dirty="0" smtClean="0">
                <a:latin typeface="Arial Narrow" panose="020B0606020202030204" pitchFamily="34" charset="0"/>
              </a:rPr>
              <a:t>Columns</a:t>
            </a:r>
            <a:endParaRPr lang="en-US" sz="1600" dirty="0">
              <a:latin typeface="Arial Narrow" panose="020B0606020202030204" pitchFamily="34" charset="0"/>
            </a:endParaRPr>
          </a:p>
        </p:txBody>
      </p:sp>
      <p:sp>
        <p:nvSpPr>
          <p:cNvPr id="48" name="TextBox 47"/>
          <p:cNvSpPr txBox="1"/>
          <p:nvPr/>
        </p:nvSpPr>
        <p:spPr>
          <a:xfrm>
            <a:off x="2807960" y="5355244"/>
            <a:ext cx="5329451" cy="338554"/>
          </a:xfrm>
          <a:prstGeom prst="rect">
            <a:avLst/>
          </a:prstGeom>
          <a:noFill/>
        </p:spPr>
        <p:txBody>
          <a:bodyPr wrap="square" rtlCol="0">
            <a:spAutoFit/>
          </a:bodyPr>
          <a:lstStyle/>
          <a:p>
            <a:pPr algn="ctr"/>
            <a:r>
              <a:rPr lang="en-US" sz="1600" dirty="0" smtClean="0">
                <a:latin typeface="Arial Narrow" panose="020B0606020202030204" pitchFamily="34" charset="0"/>
              </a:rPr>
              <a:t>Cell. Represented by set {row key, column key, timestamp}</a:t>
            </a:r>
            <a:endParaRPr lang="en-US" sz="1600" dirty="0">
              <a:latin typeface="Arial Narrow" panose="020B0606020202030204" pitchFamily="34" charset="0"/>
            </a:endParaRPr>
          </a:p>
        </p:txBody>
      </p:sp>
    </p:spTree>
    <p:extLst>
      <p:ext uri="{BB962C8B-B14F-4D97-AF65-F5344CB8AC3E}">
        <p14:creationId xmlns:p14="http://schemas.microsoft.com/office/powerpoint/2010/main" val="40340177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Architecture</a:t>
            </a:r>
            <a:endParaRPr lang="de-DE" dirty="0">
              <a:solidFill>
                <a:schemeClr val="tx1"/>
              </a:solidFill>
            </a:endParaRPr>
          </a:p>
        </p:txBody>
      </p:sp>
      <p:cxnSp>
        <p:nvCxnSpPr>
          <p:cNvPr id="7" name="Elbow Connector 6"/>
          <p:cNvCxnSpPr/>
          <p:nvPr/>
        </p:nvCxnSpPr>
        <p:spPr>
          <a:xfrm rot="5400000">
            <a:off x="4752090" y="2300030"/>
            <a:ext cx="752152" cy="768408"/>
          </a:xfrm>
          <a:prstGeom prst="bentConnector3">
            <a:avLst>
              <a:gd name="adj1" fmla="val 49325"/>
            </a:avLst>
          </a:prstGeom>
          <a:solidFill>
            <a:srgbClr val="00BBEE"/>
          </a:solidFill>
          <a:ln w="25400" cap="flat" cmpd="sng" algn="ctr">
            <a:solidFill>
              <a:srgbClr val="FFDD00"/>
            </a:solidFill>
            <a:prstDash val="solid"/>
          </a:ln>
          <a:effectLst/>
        </p:spPr>
      </p:cxnSp>
      <p:cxnSp>
        <p:nvCxnSpPr>
          <p:cNvPr id="8" name="Elbow Connector 7"/>
          <p:cNvCxnSpPr/>
          <p:nvPr/>
        </p:nvCxnSpPr>
        <p:spPr>
          <a:xfrm rot="5400000">
            <a:off x="4884046" y="2431986"/>
            <a:ext cx="752152" cy="504496"/>
          </a:xfrm>
          <a:prstGeom prst="bentConnector3">
            <a:avLst>
              <a:gd name="adj1" fmla="val 48987"/>
            </a:avLst>
          </a:prstGeom>
          <a:solidFill>
            <a:srgbClr val="00BBEE"/>
          </a:solidFill>
          <a:ln w="25400" cap="flat" cmpd="sng" algn="ctr">
            <a:solidFill>
              <a:srgbClr val="FFDD00"/>
            </a:solidFill>
            <a:prstDash val="solid"/>
          </a:ln>
          <a:effectLst/>
        </p:spPr>
      </p:cxnSp>
      <p:cxnSp>
        <p:nvCxnSpPr>
          <p:cNvPr id="9" name="Elbow Connector 8"/>
          <p:cNvCxnSpPr/>
          <p:nvPr/>
        </p:nvCxnSpPr>
        <p:spPr>
          <a:xfrm rot="5400000">
            <a:off x="4999276" y="2547216"/>
            <a:ext cx="752152" cy="274036"/>
          </a:xfrm>
          <a:prstGeom prst="bentConnector3">
            <a:avLst>
              <a:gd name="adj1" fmla="val 50000"/>
            </a:avLst>
          </a:prstGeom>
          <a:solidFill>
            <a:srgbClr val="00BBEE"/>
          </a:solidFill>
          <a:ln w="25400" cap="flat" cmpd="sng" algn="ctr">
            <a:solidFill>
              <a:srgbClr val="FFDD00"/>
            </a:solidFill>
            <a:prstDash val="solid"/>
          </a:ln>
          <a:effectLst/>
        </p:spPr>
      </p:cxnSp>
      <p:cxnSp>
        <p:nvCxnSpPr>
          <p:cNvPr id="10" name="Elbow Connector 9"/>
          <p:cNvCxnSpPr/>
          <p:nvPr/>
        </p:nvCxnSpPr>
        <p:spPr>
          <a:xfrm rot="16200000" flipH="1">
            <a:off x="5259470" y="2561058"/>
            <a:ext cx="752152" cy="246353"/>
          </a:xfrm>
          <a:prstGeom prst="bentConnector3">
            <a:avLst>
              <a:gd name="adj1" fmla="val 50000"/>
            </a:avLst>
          </a:prstGeom>
          <a:solidFill>
            <a:srgbClr val="00BBEE"/>
          </a:solidFill>
          <a:ln w="25400" cap="flat" cmpd="sng" algn="ctr">
            <a:solidFill>
              <a:srgbClr val="FFDD00"/>
            </a:solidFill>
            <a:prstDash val="solid"/>
          </a:ln>
          <a:effectLst/>
        </p:spPr>
      </p:cxnSp>
      <p:cxnSp>
        <p:nvCxnSpPr>
          <p:cNvPr id="11" name="Elbow Connector 10"/>
          <p:cNvCxnSpPr/>
          <p:nvPr/>
        </p:nvCxnSpPr>
        <p:spPr>
          <a:xfrm rot="16200000" flipH="1">
            <a:off x="5390497" y="2430031"/>
            <a:ext cx="752152" cy="508406"/>
          </a:xfrm>
          <a:prstGeom prst="bentConnector3">
            <a:avLst>
              <a:gd name="adj1" fmla="val 50000"/>
            </a:avLst>
          </a:prstGeom>
          <a:solidFill>
            <a:srgbClr val="00BBEE"/>
          </a:solidFill>
          <a:ln w="25400" cap="flat" cmpd="sng" algn="ctr">
            <a:solidFill>
              <a:srgbClr val="FFDD00"/>
            </a:solidFill>
            <a:prstDash val="solid"/>
          </a:ln>
          <a:effectLst/>
        </p:spPr>
      </p:cxnSp>
      <p:cxnSp>
        <p:nvCxnSpPr>
          <p:cNvPr id="12" name="Elbow Connector 11"/>
          <p:cNvCxnSpPr/>
          <p:nvPr/>
        </p:nvCxnSpPr>
        <p:spPr>
          <a:xfrm rot="16200000" flipH="1">
            <a:off x="5508032" y="2316155"/>
            <a:ext cx="784652" cy="768659"/>
          </a:xfrm>
          <a:prstGeom prst="bentConnector3">
            <a:avLst>
              <a:gd name="adj1" fmla="val 46358"/>
            </a:avLst>
          </a:prstGeom>
          <a:solidFill>
            <a:srgbClr val="00BBEE"/>
          </a:solidFill>
          <a:ln w="25400" cap="flat" cmpd="sng" algn="ctr">
            <a:solidFill>
              <a:srgbClr val="FFDD00"/>
            </a:solidFill>
            <a:prstDash val="solid"/>
          </a:ln>
          <a:effectLst/>
        </p:spPr>
      </p:cxnSp>
      <p:sp>
        <p:nvSpPr>
          <p:cNvPr id="13" name="Rectangle 12"/>
          <p:cNvSpPr/>
          <p:nvPr/>
        </p:nvSpPr>
        <p:spPr>
          <a:xfrm>
            <a:off x="1117670" y="2936162"/>
            <a:ext cx="1972370" cy="1828800"/>
          </a:xfrm>
          <a:prstGeom prst="rect">
            <a:avLst/>
          </a:prstGeom>
          <a:solidFill>
            <a:srgbClr val="EEAA00"/>
          </a:solidFill>
          <a:ln>
            <a:solidFill>
              <a:srgbClr val="00577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200">
              <a:solidFill>
                <a:schemeClr val="tx1"/>
              </a:solidFill>
            </a:endParaRPr>
          </a:p>
        </p:txBody>
      </p:sp>
      <p:sp>
        <p:nvSpPr>
          <p:cNvPr id="14" name="Rectangle 13"/>
          <p:cNvSpPr/>
          <p:nvPr/>
        </p:nvSpPr>
        <p:spPr>
          <a:xfrm>
            <a:off x="1268218" y="3101125"/>
            <a:ext cx="1583914" cy="393192"/>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r>
              <a:rPr lang="de-DE" sz="1200" b="1" kern="0" dirty="0">
                <a:latin typeface="Arial"/>
              </a:rPr>
              <a:t>Zookeeper</a:t>
            </a:r>
          </a:p>
        </p:txBody>
      </p:sp>
      <p:sp>
        <p:nvSpPr>
          <p:cNvPr id="15" name="Rectangle 14"/>
          <p:cNvSpPr/>
          <p:nvPr/>
        </p:nvSpPr>
        <p:spPr>
          <a:xfrm>
            <a:off x="1268218" y="4242827"/>
            <a:ext cx="1583914" cy="393192"/>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r>
              <a:rPr lang="de-DE" sz="1200" b="1" kern="0" dirty="0">
                <a:latin typeface="Arial"/>
              </a:rPr>
              <a:t>Zookeeper</a:t>
            </a:r>
          </a:p>
        </p:txBody>
      </p:sp>
      <p:sp>
        <p:nvSpPr>
          <p:cNvPr id="16" name="Rectangle 15"/>
          <p:cNvSpPr/>
          <p:nvPr/>
        </p:nvSpPr>
        <p:spPr>
          <a:xfrm>
            <a:off x="1268218" y="3671976"/>
            <a:ext cx="1583914" cy="393192"/>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r>
              <a:rPr lang="de-DE" sz="1200" b="1" kern="0" dirty="0">
                <a:latin typeface="Arial"/>
              </a:rPr>
              <a:t>Zookeeper</a:t>
            </a:r>
          </a:p>
        </p:txBody>
      </p:sp>
      <p:sp>
        <p:nvSpPr>
          <p:cNvPr id="17" name="Rectangle 16"/>
          <p:cNvSpPr/>
          <p:nvPr/>
        </p:nvSpPr>
        <p:spPr>
          <a:xfrm>
            <a:off x="2957728" y="1909823"/>
            <a:ext cx="1176813" cy="442267"/>
          </a:xfrm>
          <a:prstGeom prst="rect">
            <a:avLst/>
          </a:prstGeom>
          <a:solidFill>
            <a:srgbClr val="88DD00"/>
          </a:solidFill>
          <a:ln w="25400" cap="flat" cmpd="sng" algn="ctr">
            <a:noFill/>
            <a:prstDash val="solid"/>
          </a:ln>
          <a:effectLst/>
        </p:spPr>
        <p:txBody>
          <a:bodyPr rtlCol="0" anchor="ctr"/>
          <a:lstStyle/>
          <a:p>
            <a:pPr algn="ctr" fontAlgn="base">
              <a:spcBef>
                <a:spcPct val="0"/>
              </a:spcBef>
              <a:spcAft>
                <a:spcPct val="0"/>
              </a:spcAft>
            </a:pPr>
            <a:r>
              <a:rPr lang="de-DE" sz="1200" b="1" kern="0" dirty="0" smtClean="0">
                <a:latin typeface="+mj-lt"/>
              </a:rPr>
              <a:t>Client (HBase)</a:t>
            </a:r>
            <a:endParaRPr lang="de-DE" sz="1200" b="1" kern="0" dirty="0">
              <a:latin typeface="+mj-lt"/>
            </a:endParaRPr>
          </a:p>
        </p:txBody>
      </p:sp>
      <p:grpSp>
        <p:nvGrpSpPr>
          <p:cNvPr id="18" name="Group 17"/>
          <p:cNvGrpSpPr/>
          <p:nvPr/>
        </p:nvGrpSpPr>
        <p:grpSpPr>
          <a:xfrm>
            <a:off x="3467147" y="3027602"/>
            <a:ext cx="3451980" cy="1645920"/>
            <a:chOff x="3467147" y="3021482"/>
            <a:chExt cx="4094354" cy="1645920"/>
          </a:xfrm>
          <a:solidFill>
            <a:srgbClr val="EEAA00"/>
          </a:solidFill>
        </p:grpSpPr>
        <p:sp>
          <p:nvSpPr>
            <p:cNvPr id="19" name="Rectangle 18"/>
            <p:cNvSpPr/>
            <p:nvPr/>
          </p:nvSpPr>
          <p:spPr>
            <a:xfrm>
              <a:off x="5007872" y="3021482"/>
              <a:ext cx="2553629" cy="1645920"/>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endParaRPr lang="de-DE" sz="1200" b="1" kern="0" dirty="0">
                <a:latin typeface="Arial"/>
              </a:endParaRPr>
            </a:p>
          </p:txBody>
        </p:sp>
        <p:sp>
          <p:nvSpPr>
            <p:cNvPr id="20" name="Rectangle 19"/>
            <p:cNvSpPr/>
            <p:nvPr/>
          </p:nvSpPr>
          <p:spPr>
            <a:xfrm>
              <a:off x="4743961" y="3021482"/>
              <a:ext cx="2553629" cy="1645920"/>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endParaRPr lang="de-DE" sz="1200" b="1" kern="0" dirty="0">
                <a:latin typeface="Arial"/>
              </a:endParaRPr>
            </a:p>
          </p:txBody>
        </p:sp>
        <p:sp>
          <p:nvSpPr>
            <p:cNvPr id="21" name="Rectangle 20"/>
            <p:cNvSpPr/>
            <p:nvPr/>
          </p:nvSpPr>
          <p:spPr>
            <a:xfrm>
              <a:off x="4481908" y="3021482"/>
              <a:ext cx="2553629" cy="1645920"/>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endParaRPr lang="de-DE" sz="1200" b="1" kern="0" dirty="0">
                <a:latin typeface="Arial"/>
              </a:endParaRPr>
            </a:p>
          </p:txBody>
        </p:sp>
        <p:sp>
          <p:nvSpPr>
            <p:cNvPr id="22" name="Rectangle 21"/>
            <p:cNvSpPr/>
            <p:nvPr/>
          </p:nvSpPr>
          <p:spPr>
            <a:xfrm>
              <a:off x="4232864" y="3021482"/>
              <a:ext cx="2553629" cy="1645920"/>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endParaRPr lang="de-DE" sz="1200" b="1" kern="0" dirty="0">
                <a:latin typeface="Arial"/>
              </a:endParaRPr>
            </a:p>
          </p:txBody>
        </p:sp>
        <p:sp>
          <p:nvSpPr>
            <p:cNvPr id="23" name="Rectangle 22"/>
            <p:cNvSpPr/>
            <p:nvPr/>
          </p:nvSpPr>
          <p:spPr>
            <a:xfrm>
              <a:off x="3961519" y="3021482"/>
              <a:ext cx="2553629" cy="1645920"/>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endParaRPr lang="de-DE" sz="1200" b="1" kern="0" dirty="0">
                <a:latin typeface="Arial"/>
              </a:endParaRPr>
            </a:p>
          </p:txBody>
        </p:sp>
        <p:sp>
          <p:nvSpPr>
            <p:cNvPr id="24" name="Rectangle 23"/>
            <p:cNvSpPr/>
            <p:nvPr/>
          </p:nvSpPr>
          <p:spPr>
            <a:xfrm>
              <a:off x="3731059" y="3021482"/>
              <a:ext cx="2553629" cy="1645920"/>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endParaRPr lang="de-DE" sz="1200" b="1" kern="0" dirty="0">
                <a:latin typeface="Arial"/>
              </a:endParaRPr>
            </a:p>
          </p:txBody>
        </p:sp>
        <p:sp>
          <p:nvSpPr>
            <p:cNvPr id="25" name="Rectangle 24"/>
            <p:cNvSpPr/>
            <p:nvPr/>
          </p:nvSpPr>
          <p:spPr>
            <a:xfrm>
              <a:off x="3467147" y="3021482"/>
              <a:ext cx="2553629" cy="1645920"/>
            </a:xfrm>
            <a:prstGeom prst="rect">
              <a:avLst/>
            </a:prstGeom>
            <a:grpFill/>
            <a:ln w="25400" cap="flat" cmpd="sng" algn="ctr">
              <a:solidFill>
                <a:srgbClr val="666666"/>
              </a:solidFill>
              <a:prstDash val="solid"/>
            </a:ln>
            <a:effectLst/>
          </p:spPr>
          <p:txBody>
            <a:bodyPr rtlCol="0" anchor="t"/>
            <a:lstStyle/>
            <a:p>
              <a:pPr algn="ctr" fontAlgn="base">
                <a:spcBef>
                  <a:spcPct val="0"/>
                </a:spcBef>
                <a:spcAft>
                  <a:spcPct val="0"/>
                </a:spcAft>
              </a:pPr>
              <a:r>
                <a:rPr lang="de-DE" sz="1200" b="1" kern="0" dirty="0">
                  <a:latin typeface="+mj-lt"/>
                </a:rPr>
                <a:t>Node 1</a:t>
              </a:r>
            </a:p>
          </p:txBody>
        </p:sp>
        <p:sp>
          <p:nvSpPr>
            <p:cNvPr id="26" name="Rectangle 25"/>
            <p:cNvSpPr/>
            <p:nvPr/>
          </p:nvSpPr>
          <p:spPr>
            <a:xfrm>
              <a:off x="3509521" y="3365669"/>
              <a:ext cx="2468880" cy="429768"/>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r>
                <a:rPr lang="de-DE" sz="1200" b="1" kern="0" dirty="0" smtClean="0">
                  <a:latin typeface="Arial"/>
                </a:rPr>
                <a:t>YARN NodeManager</a:t>
              </a:r>
              <a:endParaRPr lang="de-DE" sz="1200" b="1" kern="0" dirty="0">
                <a:latin typeface="Arial"/>
              </a:endParaRPr>
            </a:p>
          </p:txBody>
        </p:sp>
        <p:sp>
          <p:nvSpPr>
            <p:cNvPr id="27" name="Rectangle 26"/>
            <p:cNvSpPr/>
            <p:nvPr/>
          </p:nvSpPr>
          <p:spPr>
            <a:xfrm>
              <a:off x="3509521" y="3795241"/>
              <a:ext cx="2468880" cy="429768"/>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r>
                <a:rPr lang="de-DE" sz="1200" b="1" kern="0" dirty="0" smtClean="0">
                  <a:latin typeface="Arial"/>
                </a:rPr>
                <a:t>HBase RegionServer</a:t>
              </a:r>
              <a:endParaRPr lang="de-DE" sz="1200" b="1" kern="0" dirty="0">
                <a:latin typeface="Arial"/>
              </a:endParaRPr>
            </a:p>
          </p:txBody>
        </p:sp>
        <p:sp>
          <p:nvSpPr>
            <p:cNvPr id="28" name="Rectangle 27"/>
            <p:cNvSpPr/>
            <p:nvPr/>
          </p:nvSpPr>
          <p:spPr>
            <a:xfrm>
              <a:off x="3509521" y="4223580"/>
              <a:ext cx="2468880" cy="429768"/>
            </a:xfrm>
            <a:prstGeom prst="rect">
              <a:avLst/>
            </a:prstGeom>
            <a:grpFill/>
            <a:ln w="25400" cap="flat" cmpd="sng" algn="ctr">
              <a:solidFill>
                <a:srgbClr val="666666"/>
              </a:solidFill>
              <a:prstDash val="solid"/>
            </a:ln>
            <a:effectLst/>
          </p:spPr>
          <p:txBody>
            <a:bodyPr rtlCol="0" anchor="ctr"/>
            <a:lstStyle/>
            <a:p>
              <a:pPr algn="ctr" fontAlgn="base">
                <a:spcBef>
                  <a:spcPct val="0"/>
                </a:spcBef>
                <a:spcAft>
                  <a:spcPct val="0"/>
                </a:spcAft>
              </a:pPr>
              <a:r>
                <a:rPr lang="de-DE" sz="1200" b="1" kern="0" dirty="0" smtClean="0">
                  <a:latin typeface="Arial"/>
                </a:rPr>
                <a:t>HDFS NameNode</a:t>
              </a:r>
              <a:endParaRPr lang="de-DE" sz="1200" b="1" kern="0" dirty="0">
                <a:latin typeface="Arial"/>
              </a:endParaRPr>
            </a:p>
          </p:txBody>
        </p:sp>
      </p:grpSp>
      <p:sp>
        <p:nvSpPr>
          <p:cNvPr id="29" name="Rectangle 28"/>
          <p:cNvSpPr/>
          <p:nvPr/>
        </p:nvSpPr>
        <p:spPr>
          <a:xfrm>
            <a:off x="6548290" y="1922313"/>
            <a:ext cx="1176813" cy="442267"/>
          </a:xfrm>
          <a:prstGeom prst="rect">
            <a:avLst/>
          </a:prstGeom>
          <a:solidFill>
            <a:srgbClr val="FF3366"/>
          </a:solidFill>
          <a:ln w="25400" cap="flat" cmpd="sng" algn="ctr">
            <a:noFill/>
            <a:prstDash val="solid"/>
          </a:ln>
          <a:effectLst/>
        </p:spPr>
        <p:txBody>
          <a:bodyPr rtlCol="0" anchor="ctr"/>
          <a:lstStyle/>
          <a:p>
            <a:pPr algn="ctr" fontAlgn="base">
              <a:spcBef>
                <a:spcPct val="0"/>
              </a:spcBef>
              <a:spcAft>
                <a:spcPct val="0"/>
              </a:spcAft>
            </a:pPr>
            <a:r>
              <a:rPr lang="de-DE" sz="1200" b="1" kern="0" dirty="0">
                <a:solidFill>
                  <a:prstClr val="white"/>
                </a:solidFill>
                <a:latin typeface="+mj-lt"/>
                <a:cs typeface="Arial" pitchFamily="34" charset="0"/>
              </a:rPr>
              <a:t>Backup Master</a:t>
            </a:r>
          </a:p>
        </p:txBody>
      </p:sp>
      <p:cxnSp>
        <p:nvCxnSpPr>
          <p:cNvPr id="30" name="Straight Arrow Connector 29"/>
          <p:cNvCxnSpPr>
            <a:stCxn id="17" idx="2"/>
          </p:cNvCxnSpPr>
          <p:nvPr/>
        </p:nvCxnSpPr>
        <p:spPr>
          <a:xfrm>
            <a:off x="3546135" y="2352090"/>
            <a:ext cx="884223" cy="663022"/>
          </a:xfrm>
          <a:prstGeom prst="straightConnector1">
            <a:avLst/>
          </a:prstGeom>
          <a:ln w="28575">
            <a:solidFill>
              <a:srgbClr val="FFDD00"/>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5154478" y="2660184"/>
            <a:ext cx="719444" cy="15393"/>
          </a:xfrm>
          <a:prstGeom prst="bentConnector3">
            <a:avLst/>
          </a:prstGeom>
          <a:solidFill>
            <a:srgbClr val="00BBEE"/>
          </a:solidFill>
          <a:ln w="25400" cap="flat" cmpd="sng" algn="ctr">
            <a:solidFill>
              <a:srgbClr val="FFDD00"/>
            </a:solidFill>
            <a:prstDash val="solid"/>
          </a:ln>
          <a:effectLst/>
        </p:spPr>
      </p:cxnSp>
      <p:cxnSp>
        <p:nvCxnSpPr>
          <p:cNvPr id="32" name="Straight Arrow Connector 31"/>
          <p:cNvCxnSpPr>
            <a:stCxn id="17" idx="2"/>
          </p:cNvCxnSpPr>
          <p:nvPr/>
        </p:nvCxnSpPr>
        <p:spPr>
          <a:xfrm flipH="1">
            <a:off x="2877216" y="2352090"/>
            <a:ext cx="668919" cy="579584"/>
          </a:xfrm>
          <a:prstGeom prst="straightConnector1">
            <a:avLst/>
          </a:prstGeom>
          <a:ln w="28575">
            <a:solidFill>
              <a:srgbClr val="FFDD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5" idx="1"/>
          </p:cNvCxnSpPr>
          <p:nvPr/>
        </p:nvCxnSpPr>
        <p:spPr>
          <a:xfrm>
            <a:off x="3090040" y="3850562"/>
            <a:ext cx="377107" cy="0"/>
          </a:xfrm>
          <a:prstGeom prst="straightConnector1">
            <a:avLst/>
          </a:prstGeom>
          <a:ln w="28575">
            <a:solidFill>
              <a:srgbClr val="FFDD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42992" y="2650310"/>
            <a:ext cx="1731564" cy="276999"/>
          </a:xfrm>
          <a:prstGeom prst="rect">
            <a:avLst/>
          </a:prstGeom>
          <a:noFill/>
        </p:spPr>
        <p:txBody>
          <a:bodyPr wrap="none" rtlCol="0">
            <a:spAutoFit/>
          </a:bodyPr>
          <a:lstStyle/>
          <a:p>
            <a:r>
              <a:rPr lang="de-DE" sz="1200" b="1" dirty="0" smtClean="0">
                <a:latin typeface="+mj-lt"/>
              </a:rPr>
              <a:t>Zookeeper Ensemble</a:t>
            </a:r>
            <a:endParaRPr lang="de-DE" sz="1200" b="1" dirty="0">
              <a:latin typeface="+mj-lt"/>
            </a:endParaRPr>
          </a:p>
        </p:txBody>
      </p:sp>
      <p:sp>
        <p:nvSpPr>
          <p:cNvPr id="36" name="TextBox 35"/>
          <p:cNvSpPr txBox="1"/>
          <p:nvPr/>
        </p:nvSpPr>
        <p:spPr>
          <a:xfrm>
            <a:off x="457200" y="1183496"/>
            <a:ext cx="8337188" cy="584775"/>
          </a:xfrm>
          <a:prstGeom prst="rect">
            <a:avLst/>
          </a:prstGeom>
          <a:noFill/>
        </p:spPr>
        <p:txBody>
          <a:bodyPr wrap="square" rtlCol="0">
            <a:spAutoFit/>
          </a:bodyPr>
          <a:lstStyle/>
          <a:p>
            <a:r>
              <a:rPr lang="de-DE" sz="1600" dirty="0"/>
              <a:t>H</a:t>
            </a:r>
            <a:r>
              <a:rPr lang="de-DE" sz="1600" dirty="0" smtClean="0"/>
              <a:t>Base </a:t>
            </a:r>
            <a:r>
              <a:rPr lang="de-DE" sz="1600" dirty="0"/>
              <a:t>sits right on the </a:t>
            </a:r>
            <a:r>
              <a:rPr lang="de-DE" sz="1600" dirty="0" smtClean="0"/>
              <a:t>DataNodes </a:t>
            </a:r>
            <a:r>
              <a:rPr lang="de-DE" sz="1600" dirty="0"/>
              <a:t>to provide data locality and </a:t>
            </a:r>
            <a:r>
              <a:rPr lang="de-DE" sz="1600" dirty="0" smtClean="0"/>
              <a:t>thus </a:t>
            </a:r>
            <a:r>
              <a:rPr lang="de-DE" sz="1600" dirty="0"/>
              <a:t>needs direct alignment with </a:t>
            </a:r>
            <a:r>
              <a:rPr lang="de-DE" sz="1600" dirty="0" smtClean="0"/>
              <a:t>HDFS. HDFS is used as data storage for HBase, with data captured in HFiles.</a:t>
            </a:r>
            <a:endParaRPr lang="de-DE" sz="1600" dirty="0"/>
          </a:p>
        </p:txBody>
      </p:sp>
      <p:cxnSp>
        <p:nvCxnSpPr>
          <p:cNvPr id="37" name="Straight Arrow Connector 36"/>
          <p:cNvCxnSpPr/>
          <p:nvPr/>
        </p:nvCxnSpPr>
        <p:spPr>
          <a:xfrm>
            <a:off x="755091" y="3165379"/>
            <a:ext cx="239495" cy="3289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TextBox 37"/>
          <p:cNvSpPr txBox="1"/>
          <p:nvPr/>
        </p:nvSpPr>
        <p:spPr>
          <a:xfrm>
            <a:off x="1" y="2009895"/>
            <a:ext cx="1073914" cy="1169551"/>
          </a:xfrm>
          <a:prstGeom prst="rect">
            <a:avLst/>
          </a:prstGeom>
          <a:noFill/>
        </p:spPr>
        <p:txBody>
          <a:bodyPr wrap="square" rtlCol="0">
            <a:spAutoFit/>
          </a:bodyPr>
          <a:lstStyle/>
          <a:p>
            <a:pPr algn="ctr"/>
            <a:r>
              <a:rPr lang="en-US" sz="1400" dirty="0" err="1" smtClean="0">
                <a:latin typeface="Arial Narrow" panose="020B0606020202030204" pitchFamily="34" charset="0"/>
              </a:rPr>
              <a:t>Zookeeeper</a:t>
            </a:r>
            <a:r>
              <a:rPr lang="en-US" sz="1400" dirty="0" smtClean="0">
                <a:latin typeface="Arial Narrow" panose="020B0606020202030204" pitchFamily="34" charset="0"/>
              </a:rPr>
              <a:t> maintains server state and monitors for failure</a:t>
            </a:r>
            <a:endParaRPr lang="en-US" sz="1400" dirty="0">
              <a:latin typeface="Arial Narrow" panose="020B0606020202030204" pitchFamily="34" charset="0"/>
            </a:endParaRPr>
          </a:p>
        </p:txBody>
      </p:sp>
      <p:cxnSp>
        <p:nvCxnSpPr>
          <p:cNvPr id="67" name="Straight Arrow Connector 66"/>
          <p:cNvCxnSpPr/>
          <p:nvPr/>
        </p:nvCxnSpPr>
        <p:spPr>
          <a:xfrm flipH="1" flipV="1">
            <a:off x="5375352" y="4041220"/>
            <a:ext cx="1975255" cy="2087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TextBox 67"/>
          <p:cNvSpPr txBox="1"/>
          <p:nvPr/>
        </p:nvSpPr>
        <p:spPr>
          <a:xfrm>
            <a:off x="7335589" y="3966970"/>
            <a:ext cx="1742045" cy="1384995"/>
          </a:xfrm>
          <a:prstGeom prst="rect">
            <a:avLst/>
          </a:prstGeom>
          <a:noFill/>
        </p:spPr>
        <p:txBody>
          <a:bodyPr wrap="square" rtlCol="0">
            <a:spAutoFit/>
          </a:bodyPr>
          <a:lstStyle/>
          <a:p>
            <a:pPr algn="ctr"/>
            <a:r>
              <a:rPr lang="en-US" sz="1400" dirty="0" smtClean="0">
                <a:latin typeface="Arial Narrow" panose="020B0606020202030204" pitchFamily="34" charset="0"/>
              </a:rPr>
              <a:t>Manages reads and writes on regions, which are sorted key ranges of data rows stored together. Runs on HDFS </a:t>
            </a:r>
            <a:r>
              <a:rPr lang="en-US" sz="1400" dirty="0" err="1" smtClean="0">
                <a:latin typeface="Arial Narrow" panose="020B0606020202030204" pitchFamily="34" charset="0"/>
              </a:rPr>
              <a:t>DataNode</a:t>
            </a:r>
            <a:endParaRPr lang="en-US" sz="1400" dirty="0">
              <a:latin typeface="Arial Narrow" panose="020B0606020202030204" pitchFamily="34" charset="0"/>
            </a:endParaRPr>
          </a:p>
        </p:txBody>
      </p:sp>
      <p:cxnSp>
        <p:nvCxnSpPr>
          <p:cNvPr id="69" name="Straight Arrow Connector 68"/>
          <p:cNvCxnSpPr/>
          <p:nvPr/>
        </p:nvCxnSpPr>
        <p:spPr>
          <a:xfrm flipH="1" flipV="1">
            <a:off x="6041754" y="2308159"/>
            <a:ext cx="1214292" cy="44046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0" name="TextBox 69"/>
          <p:cNvSpPr txBox="1"/>
          <p:nvPr/>
        </p:nvSpPr>
        <p:spPr>
          <a:xfrm>
            <a:off x="7081283" y="2396635"/>
            <a:ext cx="1996351" cy="1384995"/>
          </a:xfrm>
          <a:prstGeom prst="rect">
            <a:avLst/>
          </a:prstGeom>
          <a:noFill/>
        </p:spPr>
        <p:txBody>
          <a:bodyPr wrap="square" rtlCol="0">
            <a:spAutoFit/>
          </a:bodyPr>
          <a:lstStyle/>
          <a:p>
            <a:pPr algn="ctr"/>
            <a:r>
              <a:rPr lang="en-US" sz="1400" dirty="0" smtClean="0">
                <a:latin typeface="Arial Narrow" panose="020B0606020202030204" pitchFamily="34" charset="0"/>
              </a:rPr>
              <a:t>Intermediary between client and cluster. Performs admin operations, for example, creating regions and assigning regions to servers</a:t>
            </a:r>
            <a:endParaRPr lang="en-US" sz="1400" dirty="0">
              <a:latin typeface="Arial Narrow" panose="020B0606020202030204" pitchFamily="34" charset="0"/>
            </a:endParaRPr>
          </a:p>
        </p:txBody>
      </p:sp>
      <p:sp>
        <p:nvSpPr>
          <p:cNvPr id="6" name="Rectangle 5"/>
          <p:cNvSpPr/>
          <p:nvPr/>
        </p:nvSpPr>
        <p:spPr>
          <a:xfrm>
            <a:off x="4851621" y="1922313"/>
            <a:ext cx="1176813" cy="442267"/>
          </a:xfrm>
          <a:prstGeom prst="rect">
            <a:avLst/>
          </a:prstGeom>
          <a:solidFill>
            <a:srgbClr val="EEAA00"/>
          </a:solidFill>
          <a:ln w="25400" cap="flat" cmpd="sng" algn="ctr">
            <a:noFill/>
            <a:prstDash val="solid"/>
          </a:ln>
          <a:effectLst/>
        </p:spPr>
        <p:txBody>
          <a:bodyPr rtlCol="0" anchor="ctr"/>
          <a:lstStyle/>
          <a:p>
            <a:pPr algn="ctr" fontAlgn="base">
              <a:spcBef>
                <a:spcPct val="0"/>
              </a:spcBef>
              <a:spcAft>
                <a:spcPct val="0"/>
              </a:spcAft>
            </a:pPr>
            <a:r>
              <a:rPr lang="de-DE" sz="1200" b="1" kern="0" dirty="0">
                <a:latin typeface="+mj-lt"/>
              </a:rPr>
              <a:t>HBase Master</a:t>
            </a:r>
          </a:p>
        </p:txBody>
      </p:sp>
      <p:sp>
        <p:nvSpPr>
          <p:cNvPr id="83" name="TextBox 82"/>
          <p:cNvSpPr txBox="1"/>
          <p:nvPr/>
        </p:nvSpPr>
        <p:spPr>
          <a:xfrm>
            <a:off x="1897300" y="4978254"/>
            <a:ext cx="4368411" cy="307777"/>
          </a:xfrm>
          <a:prstGeom prst="rect">
            <a:avLst/>
          </a:prstGeom>
          <a:noFill/>
        </p:spPr>
        <p:txBody>
          <a:bodyPr wrap="square" rtlCol="0">
            <a:spAutoFit/>
          </a:bodyPr>
          <a:lstStyle/>
          <a:p>
            <a:pPr algn="ctr"/>
            <a:r>
              <a:rPr lang="en-US" sz="1400" dirty="0" err="1" smtClean="0">
                <a:latin typeface="Arial Narrow" panose="020B0606020202030204" pitchFamily="34" charset="0"/>
              </a:rPr>
              <a:t>NameNode</a:t>
            </a:r>
            <a:r>
              <a:rPr lang="en-US" sz="1400" dirty="0" smtClean="0">
                <a:latin typeface="Arial Narrow" panose="020B0606020202030204" pitchFamily="34" charset="0"/>
              </a:rPr>
              <a:t> contains meta data information on HDFS files</a:t>
            </a:r>
            <a:endParaRPr lang="en-US" sz="1400" dirty="0">
              <a:latin typeface="Arial Narrow" panose="020B0606020202030204" pitchFamily="34" charset="0"/>
            </a:endParaRPr>
          </a:p>
        </p:txBody>
      </p:sp>
      <p:cxnSp>
        <p:nvCxnSpPr>
          <p:cNvPr id="84" name="Straight Arrow Connector 83"/>
          <p:cNvCxnSpPr/>
          <p:nvPr/>
        </p:nvCxnSpPr>
        <p:spPr>
          <a:xfrm flipV="1">
            <a:off x="3280367" y="4586854"/>
            <a:ext cx="832362" cy="4404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21390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2"/>
          <p:cNvSpPr>
            <a:spLocks noGrp="1"/>
          </p:cNvSpPr>
          <p:nvPr>
            <p:ph type="title"/>
          </p:nvPr>
        </p:nvSpPr>
        <p:spPr/>
        <p:txBody>
          <a:bodyPr vert="horz" lIns="0" tIns="0" rIns="0" bIns="0" rtlCol="0" anchor="b" anchorCtr="0">
            <a:normAutofit/>
          </a:bodyPr>
          <a:lstStyle/>
          <a:p>
            <a:r>
              <a:rPr lang="en-US" dirty="0" err="1">
                <a:solidFill>
                  <a:schemeClr val="tx1"/>
                </a:solidFill>
              </a:rPr>
              <a:t>HBase</a:t>
            </a:r>
            <a:r>
              <a:rPr lang="en-US" dirty="0">
                <a:solidFill>
                  <a:schemeClr val="tx1"/>
                </a:solidFill>
              </a:rPr>
              <a:t> vs. Cassandra </a:t>
            </a:r>
          </a:p>
        </p:txBody>
      </p:sp>
      <p:sp>
        <p:nvSpPr>
          <p:cNvPr id="39" name="TextBox 38"/>
          <p:cNvSpPr txBox="1"/>
          <p:nvPr/>
        </p:nvSpPr>
        <p:spPr>
          <a:xfrm>
            <a:off x="457200" y="1078992"/>
            <a:ext cx="8679547" cy="523220"/>
          </a:xfrm>
          <a:prstGeom prst="rect">
            <a:avLst/>
          </a:prstGeom>
          <a:noFill/>
        </p:spPr>
        <p:txBody>
          <a:bodyPr wrap="square" rtlCol="0">
            <a:spAutoFit/>
          </a:bodyPr>
          <a:lstStyle/>
          <a:p>
            <a:r>
              <a:rPr lang="en-US" sz="1400" dirty="0" smtClean="0"/>
              <a:t>Cassandra and HBase are data stores that </a:t>
            </a:r>
            <a:r>
              <a:rPr lang="en-US" sz="1400" dirty="0">
                <a:ea typeface="Geneva" pitchFamily="-105" charset="-128"/>
                <a:cs typeface="Geneva" pitchFamily="-105" charset="-128"/>
              </a:rPr>
              <a:t>provide </a:t>
            </a:r>
            <a:r>
              <a:rPr lang="en-US" sz="1400" dirty="0" smtClean="0">
                <a:ea typeface="Geneva" pitchFamily="-105" charset="-128"/>
                <a:cs typeface="Geneva" pitchFamily="-105" charset="-128"/>
              </a:rPr>
              <a:t>basically the </a:t>
            </a:r>
            <a:r>
              <a:rPr lang="en-US" sz="1400" dirty="0">
                <a:ea typeface="Geneva" pitchFamily="-105" charset="-128"/>
                <a:cs typeface="Geneva" pitchFamily="-105" charset="-128"/>
              </a:rPr>
              <a:t>same core operations and </a:t>
            </a:r>
            <a:r>
              <a:rPr lang="en-US" sz="1400" dirty="0" smtClean="0">
                <a:ea typeface="Geneva" pitchFamily="-105" charset="-128"/>
                <a:cs typeface="Geneva" pitchFamily="-105" charset="-128"/>
              </a:rPr>
              <a:t>have </a:t>
            </a:r>
            <a:r>
              <a:rPr lang="en-US" sz="1400" dirty="0">
                <a:ea typeface="Geneva" pitchFamily="-105" charset="-128"/>
                <a:cs typeface="Geneva" pitchFamily="-105" charset="-128"/>
              </a:rPr>
              <a:t>similar data </a:t>
            </a:r>
            <a:r>
              <a:rPr lang="en-US" sz="1400" dirty="0" smtClean="0">
                <a:ea typeface="Geneva" pitchFamily="-105" charset="-128"/>
                <a:cs typeface="Geneva" pitchFamily="-105" charset="-128"/>
              </a:rPr>
              <a:t>models. </a:t>
            </a:r>
            <a:r>
              <a:rPr lang="en-US" sz="1400" dirty="0" smtClean="0">
                <a:ea typeface="Geneva" pitchFamily="-105" charset="-128"/>
              </a:rPr>
              <a:t>However, there are several differences between the two technologies. </a:t>
            </a:r>
            <a:endParaRPr lang="en-US" sz="1400" dirty="0"/>
          </a:p>
        </p:txBody>
      </p:sp>
      <p:graphicFrame>
        <p:nvGraphicFramePr>
          <p:cNvPr id="46" name="Table 45"/>
          <p:cNvGraphicFramePr>
            <a:graphicFrameLocks noGrp="1"/>
          </p:cNvGraphicFramePr>
          <p:nvPr>
            <p:extLst/>
          </p:nvPr>
        </p:nvGraphicFramePr>
        <p:xfrm>
          <a:off x="528452" y="1702016"/>
          <a:ext cx="8218713" cy="2815393"/>
        </p:xfrm>
        <a:graphic>
          <a:graphicData uri="http://schemas.openxmlformats.org/drawingml/2006/table">
            <a:tbl>
              <a:tblPr firstRow="1" bandRow="1">
                <a:tableStyleId>{5940675A-B579-460E-94D1-54222C63F5DA}</a:tableStyleId>
              </a:tblPr>
              <a:tblGrid>
                <a:gridCol w="1255192"/>
                <a:gridCol w="2938481"/>
                <a:gridCol w="4025040"/>
              </a:tblGrid>
              <a:tr h="344147">
                <a:tc>
                  <a:txBody>
                    <a:bodyPr/>
                    <a:lstStyle/>
                    <a:p>
                      <a:endParaRPr lang="de-DE" sz="1400" dirty="0"/>
                    </a:p>
                  </a:txBody>
                  <a:tcPr marT="39624" marB="39624" anchor="ctr">
                    <a:lnL w="12700" cmpd="sng">
                      <a:noFill/>
                    </a:lnL>
                    <a:lnR w="12700" cap="flat" cmpd="sng" algn="ctr">
                      <a:solidFill>
                        <a:srgbClr val="99222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b="1" dirty="0" smtClean="0">
                          <a:solidFill>
                            <a:schemeClr val="bg1"/>
                          </a:solidFill>
                        </a:rPr>
                        <a:t>HBase</a:t>
                      </a:r>
                      <a:endParaRPr lang="de-DE" sz="1400" b="1" dirty="0">
                        <a:solidFill>
                          <a:schemeClr val="bg1"/>
                        </a:solidFill>
                      </a:endParaRPr>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solidFill>
                      <a:srgbClr val="992222"/>
                    </a:solidFill>
                  </a:tcPr>
                </a:tc>
                <a:tc>
                  <a:txBody>
                    <a:bodyPr/>
                    <a:lstStyle/>
                    <a:p>
                      <a:r>
                        <a:rPr lang="de-DE" sz="1400" b="1" dirty="0" smtClean="0">
                          <a:solidFill>
                            <a:schemeClr val="bg1"/>
                          </a:solidFill>
                        </a:rPr>
                        <a:t>Cassandra</a:t>
                      </a:r>
                      <a:endParaRPr lang="de-DE" sz="1400" b="1" dirty="0">
                        <a:solidFill>
                          <a:schemeClr val="bg1"/>
                        </a:solidFill>
                      </a:endParaRPr>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r>
              <a:tr h="532263">
                <a:tc>
                  <a:txBody>
                    <a:bodyPr/>
                    <a:lstStyle/>
                    <a:p>
                      <a:r>
                        <a:rPr lang="de-DE" sz="1400" b="1" dirty="0" smtClean="0">
                          <a:solidFill>
                            <a:schemeClr val="bg1"/>
                          </a:solidFill>
                        </a:rPr>
                        <a:t>In short</a:t>
                      </a:r>
                      <a:endParaRPr lang="de-DE" sz="1400" b="1" dirty="0">
                        <a:solidFill>
                          <a:schemeClr val="bg1"/>
                        </a:solidFill>
                      </a:endParaRPr>
                    </a:p>
                  </a:txBody>
                  <a:tcPr marT="39624" marB="39624" anchor="ctr">
                    <a:lnL w="12700" cmpd="sng">
                      <a:noFill/>
                    </a:lnL>
                    <a:lnR w="12700" cap="flat" cmpd="sng" algn="ctr">
                      <a:solidFill>
                        <a:srgbClr val="99222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EE"/>
                    </a:solidFill>
                  </a:tcPr>
                </a:tc>
                <a:tc>
                  <a:txBody>
                    <a:bodyPr/>
                    <a:lstStyle/>
                    <a:p>
                      <a:r>
                        <a:rPr lang="de-DE" sz="1400" dirty="0" smtClean="0"/>
                        <a:t>Original open-source</a:t>
                      </a:r>
                      <a:r>
                        <a:rPr lang="de-DE" sz="1400" baseline="0" dirty="0" smtClean="0"/>
                        <a:t> implementation of BigTable</a:t>
                      </a:r>
                      <a:endParaRPr lang="de-DE" sz="1400" dirty="0"/>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smtClean="0"/>
                        <a:t>Dynamo-based BigTable implementation</a:t>
                      </a:r>
                      <a:endParaRPr lang="de-DE" sz="1400" dirty="0"/>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tcPr>
                </a:tc>
              </a:tr>
              <a:tr h="341194">
                <a:tc>
                  <a:txBody>
                    <a:bodyPr/>
                    <a:lstStyle/>
                    <a:p>
                      <a:r>
                        <a:rPr lang="de-DE" sz="1400" b="1" dirty="0" smtClean="0">
                          <a:solidFill>
                            <a:schemeClr val="bg1"/>
                          </a:solidFill>
                        </a:rPr>
                        <a:t>Scalability</a:t>
                      </a:r>
                      <a:endParaRPr lang="de-DE" sz="1400" b="1" dirty="0">
                        <a:solidFill>
                          <a:schemeClr val="bg1"/>
                        </a:solidFill>
                      </a:endParaRPr>
                    </a:p>
                  </a:txBody>
                  <a:tcPr marT="39624" marB="39624" anchor="ctr">
                    <a:lnL w="12700" cmpd="sng">
                      <a:noFill/>
                    </a:lnL>
                    <a:lnR w="12700" cap="flat" cmpd="sng" algn="ctr">
                      <a:solidFill>
                        <a:srgbClr val="99222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EE"/>
                    </a:solidFill>
                  </a:tcPr>
                </a:tc>
                <a:tc>
                  <a:txBody>
                    <a:bodyPr/>
                    <a:lstStyle/>
                    <a:p>
                      <a:r>
                        <a:rPr lang="de-DE" sz="1400" dirty="0" smtClean="0"/>
                        <a:t>Datacenter</a:t>
                      </a:r>
                      <a:endParaRPr lang="de-DE" sz="1400" dirty="0"/>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smtClean="0"/>
                        <a:t>Datacenter/Global</a:t>
                      </a:r>
                      <a:endParaRPr lang="de-DE" sz="1400" dirty="0"/>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tcPr>
                </a:tc>
              </a:tr>
              <a:tr h="354842">
                <a:tc>
                  <a:txBody>
                    <a:bodyPr/>
                    <a:lstStyle/>
                    <a:p>
                      <a:r>
                        <a:rPr lang="de-DE" sz="1400" b="1" dirty="0" smtClean="0">
                          <a:solidFill>
                            <a:schemeClr val="bg1"/>
                          </a:solidFill>
                        </a:rPr>
                        <a:t>Replication</a:t>
                      </a:r>
                      <a:endParaRPr lang="de-DE" sz="1400" b="1" dirty="0">
                        <a:solidFill>
                          <a:schemeClr val="bg1"/>
                        </a:solidFill>
                      </a:endParaRPr>
                    </a:p>
                  </a:txBody>
                  <a:tcPr marT="39624" marB="39624" anchor="ctr">
                    <a:lnL w="12700" cmpd="sng">
                      <a:noFill/>
                    </a:lnL>
                    <a:lnR w="12700" cap="flat" cmpd="sng" algn="ctr">
                      <a:solidFill>
                        <a:srgbClr val="99222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EE"/>
                    </a:solidFill>
                  </a:tcPr>
                </a:tc>
                <a:tc>
                  <a:txBody>
                    <a:bodyPr/>
                    <a:lstStyle/>
                    <a:p>
                      <a:r>
                        <a:rPr lang="de-DE" sz="1400" dirty="0" smtClean="0"/>
                        <a:t>Master/Slave</a:t>
                      </a:r>
                      <a:endParaRPr lang="de-DE" sz="1400" dirty="0"/>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smtClean="0"/>
                        <a:t>Master/Master</a:t>
                      </a:r>
                      <a:endParaRPr lang="de-DE" sz="1400" dirty="0"/>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tcPr>
                </a:tc>
              </a:tr>
              <a:tr h="382137">
                <a:tc>
                  <a:txBody>
                    <a:bodyPr/>
                    <a:lstStyle/>
                    <a:p>
                      <a:r>
                        <a:rPr lang="de-DE" sz="1400" b="1" dirty="0" smtClean="0">
                          <a:solidFill>
                            <a:schemeClr val="bg1"/>
                          </a:solidFill>
                        </a:rPr>
                        <a:t>Consistency</a:t>
                      </a:r>
                      <a:endParaRPr lang="de-DE" sz="1400" b="1" dirty="0">
                        <a:solidFill>
                          <a:schemeClr val="bg1"/>
                        </a:solidFill>
                      </a:endParaRPr>
                    </a:p>
                  </a:txBody>
                  <a:tcPr marT="39624" marB="39624" anchor="ctr">
                    <a:lnL w="12700" cmpd="sng">
                      <a:noFill/>
                    </a:lnL>
                    <a:lnR w="12700" cap="flat" cmpd="sng" algn="ctr">
                      <a:solidFill>
                        <a:srgbClr val="99222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EE"/>
                    </a:solidFill>
                  </a:tcPr>
                </a:tc>
                <a:tc>
                  <a:txBody>
                    <a:bodyPr/>
                    <a:lstStyle/>
                    <a:p>
                      <a:r>
                        <a:rPr lang="de-DE" sz="1400" dirty="0" smtClean="0"/>
                        <a:t>Consistent</a:t>
                      </a:r>
                      <a:endParaRPr lang="de-DE" sz="1400" dirty="0"/>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smtClean="0"/>
                        <a:t>Tunable</a:t>
                      </a:r>
                      <a:endParaRPr lang="de-DE" sz="1400" dirty="0"/>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tcPr>
                </a:tc>
              </a:tr>
              <a:tr h="354842">
                <a:tc>
                  <a:txBody>
                    <a:bodyPr/>
                    <a:lstStyle/>
                    <a:p>
                      <a:r>
                        <a:rPr lang="de-DE" sz="1400" b="1" dirty="0" smtClean="0">
                          <a:solidFill>
                            <a:schemeClr val="bg1"/>
                          </a:solidFill>
                        </a:rPr>
                        <a:t>Interfaces</a:t>
                      </a:r>
                      <a:endParaRPr lang="de-DE" sz="1400" b="1" dirty="0">
                        <a:solidFill>
                          <a:schemeClr val="bg1"/>
                        </a:solidFill>
                      </a:endParaRPr>
                    </a:p>
                  </a:txBody>
                  <a:tcPr marT="39624" marB="39624" anchor="ctr">
                    <a:lnL w="12700" cmpd="sng">
                      <a:noFill/>
                    </a:lnL>
                    <a:lnR w="12700" cap="flat" cmpd="sng" algn="ctr">
                      <a:solidFill>
                        <a:srgbClr val="99222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EE"/>
                    </a:solidFill>
                  </a:tcPr>
                </a:tc>
                <a:tc>
                  <a:txBody>
                    <a:bodyPr/>
                    <a:lstStyle/>
                    <a:p>
                      <a:r>
                        <a:rPr lang="de-DE" sz="1400" dirty="0" smtClean="0"/>
                        <a:t>Java, Thrift</a:t>
                      </a:r>
                      <a:endParaRPr lang="de-DE" sz="1400" dirty="0"/>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smtClean="0"/>
                        <a:t>Java, </a:t>
                      </a:r>
                      <a:r>
                        <a:rPr lang="de-DE" sz="1400" dirty="0" err="1" smtClean="0"/>
                        <a:t>Thrift</a:t>
                      </a:r>
                      <a:endParaRPr lang="de-DE" sz="1400" dirty="0"/>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tcPr>
                </a:tc>
              </a:tr>
              <a:tr h="464024">
                <a:tc>
                  <a:txBody>
                    <a:bodyPr/>
                    <a:lstStyle/>
                    <a:p>
                      <a:r>
                        <a:rPr lang="de-DE" sz="1400" b="1" dirty="0" smtClean="0">
                          <a:solidFill>
                            <a:schemeClr val="bg1"/>
                          </a:solidFill>
                        </a:rPr>
                        <a:t>Why</a:t>
                      </a:r>
                      <a:r>
                        <a:rPr lang="de-DE" sz="1400" b="1" baseline="0" dirty="0" smtClean="0">
                          <a:solidFill>
                            <a:schemeClr val="bg1"/>
                          </a:solidFill>
                        </a:rPr>
                        <a:t> cool</a:t>
                      </a:r>
                      <a:endParaRPr lang="de-DE" sz="1400" b="1" dirty="0">
                        <a:solidFill>
                          <a:schemeClr val="bg1"/>
                        </a:solidFill>
                      </a:endParaRPr>
                    </a:p>
                  </a:txBody>
                  <a:tcPr marT="39624" marB="39624" anchor="ctr">
                    <a:lnL w="12700" cmpd="sng">
                      <a:noFill/>
                    </a:lnL>
                    <a:lnR w="12700" cap="flat" cmpd="sng" algn="ctr">
                      <a:solidFill>
                        <a:srgbClr val="99222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BEE"/>
                    </a:solidFill>
                  </a:tcPr>
                </a:tc>
                <a:tc>
                  <a:txBody>
                    <a:bodyPr/>
                    <a:lstStyle/>
                    <a:p>
                      <a:r>
                        <a:rPr lang="de-DE" sz="1400" dirty="0" smtClean="0"/>
                        <a:t>Very large scale, integration in Hadoop (Map/Reduce)</a:t>
                      </a:r>
                      <a:endParaRPr lang="de-DE" sz="1400" dirty="0"/>
                    </a:p>
                  </a:txBody>
                  <a:tcPr marT="39624" marB="39624" anchor="ctr">
                    <a:lnL w="12700" cap="flat" cmpd="sng" algn="ctr">
                      <a:solidFill>
                        <a:srgbClr val="992222"/>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992222"/>
                      </a:solidFill>
                      <a:prstDash val="solid"/>
                      <a:round/>
                      <a:headEnd type="none" w="med" len="med"/>
                      <a:tailEnd type="none" w="med" len="med"/>
                    </a:lnT>
                    <a:lnB w="12700" cap="flat" cmpd="sng" algn="ctr">
                      <a:solidFill>
                        <a:srgbClr val="99222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smtClean="0"/>
                        <a:t>Perfect for</a:t>
                      </a:r>
                      <a:r>
                        <a:rPr lang="de-DE" sz="1400" baseline="0" dirty="0" smtClean="0"/>
                        <a:t> high write rates in tabular data, with some query ability</a:t>
                      </a:r>
                      <a:endParaRPr lang="de-DE" sz="1400" dirty="0"/>
                    </a:p>
                  </a:txBody>
                  <a:tcPr marT="39624" marB="39624"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1" name="Rectangle 30"/>
          <p:cNvSpPr/>
          <p:nvPr/>
        </p:nvSpPr>
        <p:spPr>
          <a:xfrm>
            <a:off x="4205388" y="4728832"/>
            <a:ext cx="2011680" cy="518639"/>
          </a:xfrm>
          <a:prstGeom prst="rect">
            <a:avLst/>
          </a:prstGeom>
          <a:solidFill>
            <a:srgbClr val="008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ym typeface="Wingdings" pitchFamily="2" charset="2"/>
              </a:rPr>
              <a:t>Consistency enables familiar programming and data modeling </a:t>
            </a:r>
            <a:r>
              <a:rPr lang="en-US" sz="1000" dirty="0" smtClean="0">
                <a:sym typeface="Wingdings" pitchFamily="2" charset="2"/>
              </a:rPr>
              <a:t>patterns.</a:t>
            </a:r>
            <a:endParaRPr lang="en-US" sz="1000" dirty="0"/>
          </a:p>
        </p:txBody>
      </p:sp>
      <p:sp>
        <p:nvSpPr>
          <p:cNvPr id="34" name="Rectangle 33"/>
          <p:cNvSpPr/>
          <p:nvPr/>
        </p:nvSpPr>
        <p:spPr>
          <a:xfrm>
            <a:off x="1776319" y="4728832"/>
            <a:ext cx="2011680" cy="521208"/>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defRPr/>
            </a:pPr>
            <a:r>
              <a:rPr lang="en-US" sz="1000" dirty="0">
                <a:sym typeface="Wingdings" pitchFamily="2" charset="2"/>
              </a:rPr>
              <a:t>Full Hadoop ecosystem integration rounds off for Batch and OLTP </a:t>
            </a:r>
            <a:r>
              <a:rPr lang="en-US" sz="1000" dirty="0" smtClean="0">
                <a:sym typeface="Wingdings" pitchFamily="2" charset="2"/>
              </a:rPr>
              <a:t>features.</a:t>
            </a:r>
            <a:endParaRPr lang="en-US" sz="1000" dirty="0">
              <a:sym typeface="Wingdings" pitchFamily="2" charset="2"/>
            </a:endParaRPr>
          </a:p>
        </p:txBody>
      </p:sp>
      <p:cxnSp>
        <p:nvCxnSpPr>
          <p:cNvPr id="40" name="Elbow Connector 39"/>
          <p:cNvCxnSpPr>
            <a:stCxn id="4" idx="3"/>
          </p:cNvCxnSpPr>
          <p:nvPr/>
        </p:nvCxnSpPr>
        <p:spPr>
          <a:xfrm>
            <a:off x="4372303" y="3458431"/>
            <a:ext cx="261409" cy="1303020"/>
          </a:xfrm>
          <a:prstGeom prst="bentConnector2">
            <a:avLst/>
          </a:prstGeom>
          <a:ln w="28575">
            <a:solidFill>
              <a:srgbClr val="0082B3"/>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61731" y="3252691"/>
            <a:ext cx="2610572" cy="411480"/>
          </a:xfrm>
          <a:prstGeom prst="rect">
            <a:avLst/>
          </a:prstGeom>
          <a:noFill/>
          <a:ln w="57150">
            <a:solidFill>
              <a:srgbClr val="0082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Elbow Connector 52"/>
          <p:cNvCxnSpPr/>
          <p:nvPr/>
        </p:nvCxnSpPr>
        <p:spPr>
          <a:xfrm rot="16200000" flipH="1">
            <a:off x="2939885" y="4619612"/>
            <a:ext cx="256538" cy="2"/>
          </a:xfrm>
          <a:prstGeom prst="bentConnector3">
            <a:avLst>
              <a:gd name="adj1" fmla="val 50000"/>
            </a:avLst>
          </a:prstGeom>
          <a:ln w="28575">
            <a:solidFill>
              <a:srgbClr val="FF336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0260" y="1702016"/>
            <a:ext cx="8226905" cy="2817825"/>
          </a:xfrm>
          <a:prstGeom prst="rect">
            <a:avLst/>
          </a:prstGeom>
          <a:noFill/>
          <a:ln>
            <a:solidFill>
              <a:srgbClr val="005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753490" y="4015096"/>
            <a:ext cx="2629323" cy="493776"/>
          </a:xfrm>
          <a:prstGeom prst="rect">
            <a:avLst/>
          </a:prstGeom>
          <a:noFill/>
          <a:ln w="57150">
            <a:solidFill>
              <a:srgbClr val="FF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617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endParaRPr lang="en-US" dirty="0">
              <a:solidFill>
                <a:schemeClr val="tx1"/>
              </a:solidFill>
            </a:endParaRPr>
          </a:p>
        </p:txBody>
      </p:sp>
      <p:sp>
        <p:nvSpPr>
          <p:cNvPr id="6" name="Rectangle 5"/>
          <p:cNvSpPr/>
          <p:nvPr/>
        </p:nvSpPr>
        <p:spPr>
          <a:xfrm>
            <a:off x="636912" y="1181100"/>
            <a:ext cx="8029384" cy="677108"/>
          </a:xfrm>
          <a:prstGeom prst="rect">
            <a:avLst/>
          </a:prstGeom>
        </p:spPr>
        <p:txBody>
          <a:bodyPr wrap="square">
            <a:spAutoFit/>
          </a:bodyPr>
          <a:lstStyle/>
          <a:p>
            <a:pPr algn="ctr"/>
            <a:r>
              <a:rPr lang="en-US" sz="1900" b="1" dirty="0" smtClean="0">
                <a:solidFill>
                  <a:srgbClr val="000000"/>
                </a:solidFill>
                <a:latin typeface="Arial" pitchFamily="34" charset="0"/>
                <a:cs typeface="Arial" pitchFamily="34" charset="0"/>
              </a:rPr>
              <a:t>Problem</a:t>
            </a:r>
            <a:r>
              <a:rPr lang="en-US" sz="1900" dirty="0">
                <a:solidFill>
                  <a:srgbClr val="000000"/>
                </a:solidFill>
                <a:latin typeface="Arial" pitchFamily="34" charset="0"/>
                <a:cs typeface="Arial" pitchFamily="34" charset="0"/>
              </a:rPr>
              <a:t>: Need to improve the search results by indexing more data and more </a:t>
            </a:r>
            <a:r>
              <a:rPr lang="en-US" sz="1900" dirty="0" smtClean="0">
                <a:solidFill>
                  <a:srgbClr val="000000"/>
                </a:solidFill>
                <a:latin typeface="Arial" pitchFamily="34" charset="0"/>
                <a:cs typeface="Arial" pitchFamily="34" charset="0"/>
              </a:rPr>
              <a:t>history. Need ability </a:t>
            </a:r>
            <a:r>
              <a:rPr lang="en-US" sz="1900" dirty="0">
                <a:solidFill>
                  <a:srgbClr val="000000"/>
                </a:solidFill>
                <a:latin typeface="Arial" pitchFamily="34" charset="0"/>
                <a:cs typeface="Arial" pitchFamily="34" charset="0"/>
              </a:rPr>
              <a:t>to rescore and reclassify entire site inventory.</a:t>
            </a:r>
          </a:p>
        </p:txBody>
      </p:sp>
      <p:sp>
        <p:nvSpPr>
          <p:cNvPr id="7" name="TextBox 6"/>
          <p:cNvSpPr txBox="1"/>
          <p:nvPr/>
        </p:nvSpPr>
        <p:spPr>
          <a:xfrm>
            <a:off x="603263" y="2055882"/>
            <a:ext cx="5332024"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eBay is one of the biggest online marketplaces</a:t>
            </a:r>
          </a:p>
          <a:p>
            <a:pPr marL="285750" indent="-285750">
              <a:buFont typeface="Wingdings" panose="05000000000000000000" pitchFamily="2" charset="2"/>
              <a:buChar char="Ø"/>
            </a:pPr>
            <a:r>
              <a:rPr lang="en-US" sz="2000" dirty="0" smtClean="0"/>
              <a:t>It has 100</a:t>
            </a:r>
            <a:r>
              <a:rPr lang="en-US" sz="2000" dirty="0"/>
              <a:t>+ millions active buyers and sellers, 200+ millions items in more than 50,000 </a:t>
            </a:r>
            <a:r>
              <a:rPr lang="en-US" sz="2000" dirty="0" smtClean="0"/>
              <a:t>categories</a:t>
            </a:r>
          </a:p>
          <a:p>
            <a:pPr marL="285750" indent="-285750">
              <a:buFont typeface="Wingdings" panose="05000000000000000000" pitchFamily="2" charset="2"/>
              <a:buChar char="Ø"/>
            </a:pPr>
            <a:r>
              <a:rPr lang="en-US" sz="2000" dirty="0" smtClean="0"/>
              <a:t>9PB </a:t>
            </a:r>
            <a:r>
              <a:rPr lang="en-US" sz="2000" dirty="0"/>
              <a:t>of data have to be indexed in order to be quickly retrieved by the internal Search Engine</a:t>
            </a:r>
            <a:r>
              <a:rPr lang="en-US" sz="2000" dirty="0" smtClean="0"/>
              <a:t>. </a:t>
            </a:r>
            <a:endParaRPr lang="en-US" sz="2000" dirty="0"/>
          </a:p>
        </p:txBody>
      </p:sp>
      <p:sp>
        <p:nvSpPr>
          <p:cNvPr id="8" name="TextBox 7"/>
          <p:cNvSpPr txBox="1"/>
          <p:nvPr/>
        </p:nvSpPr>
        <p:spPr>
          <a:xfrm>
            <a:off x="636912" y="4800243"/>
            <a:ext cx="8065281" cy="646331"/>
          </a:xfrm>
          <a:prstGeom prst="rect">
            <a:avLst/>
          </a:prstGeom>
          <a:noFill/>
        </p:spPr>
        <p:txBody>
          <a:bodyPr wrap="square" rtlCol="0">
            <a:spAutoFit/>
          </a:bodyPr>
          <a:lstStyle/>
          <a:p>
            <a:r>
              <a:rPr lang="en-US" dirty="0" smtClean="0"/>
              <a:t>The previous system, Galileo, was unable to keep up with ranking items on a large number of factors, and perform search term matching beyond the title.</a:t>
            </a:r>
            <a:endParaRPr lang="en-US"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6111" t="25173" r="15926" b="24479"/>
          <a:stretch/>
        </p:blipFill>
        <p:spPr>
          <a:xfrm>
            <a:off x="3589869" y="443280"/>
            <a:ext cx="974378" cy="38497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287" y="2283944"/>
            <a:ext cx="2063734" cy="1867944"/>
          </a:xfrm>
          <a:prstGeom prst="rect">
            <a:avLst/>
          </a:prstGeom>
        </p:spPr>
      </p:pic>
    </p:spTree>
    <p:extLst>
      <p:ext uri="{BB962C8B-B14F-4D97-AF65-F5344CB8AC3E}">
        <p14:creationId xmlns:p14="http://schemas.microsoft.com/office/powerpoint/2010/main" val="2155923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0" indent="0">
              <a:buNone/>
            </a:pPr>
            <a:r>
              <a:rPr lang="en-US" sz="1700" dirty="0">
                <a:sym typeface="Wingdings" panose="05000000000000000000" pitchFamily="2" charset="2"/>
              </a:rPr>
              <a:t>Hadoop + HBase were the chosen technology for creating such </a:t>
            </a:r>
            <a:r>
              <a:rPr lang="en-US" sz="1700" dirty="0" smtClean="0">
                <a:sym typeface="Wingdings" panose="05000000000000000000" pitchFamily="2" charset="2"/>
              </a:rPr>
              <a:t>indexes:</a:t>
            </a:r>
            <a:endParaRPr lang="en-US" sz="1700" dirty="0">
              <a:sym typeface="Wingdings" panose="05000000000000000000" pitchFamily="2" charset="2"/>
            </a:endParaRPr>
          </a:p>
          <a:p>
            <a:pPr marL="285750" indent="-285750"/>
            <a:r>
              <a:rPr lang="en-US" sz="1700" dirty="0" smtClean="0"/>
              <a:t>Entire </a:t>
            </a:r>
            <a:r>
              <a:rPr lang="en-US" sz="1700" dirty="0"/>
              <a:t>site inventory stored in </a:t>
            </a:r>
            <a:r>
              <a:rPr lang="en-US" sz="1700" dirty="0" smtClean="0"/>
              <a:t>HBase</a:t>
            </a:r>
            <a:endParaRPr lang="en-US" sz="1700" dirty="0"/>
          </a:p>
          <a:p>
            <a:pPr marL="285750" indent="-285750"/>
            <a:r>
              <a:rPr lang="en-US" sz="1700" dirty="0"/>
              <a:t>Indexes are </a:t>
            </a:r>
            <a:r>
              <a:rPr lang="en-US" sz="1700" dirty="0" smtClean="0"/>
              <a:t>built via </a:t>
            </a:r>
            <a:r>
              <a:rPr lang="en-US" sz="1700" dirty="0"/>
              <a:t>MapReduce jobs and stored in HDFS</a:t>
            </a:r>
          </a:p>
          <a:p>
            <a:pPr marL="285750" indent="-285750"/>
            <a:r>
              <a:rPr lang="en-US" sz="1700" dirty="0" smtClean="0"/>
              <a:t>Entire </a:t>
            </a:r>
            <a:r>
              <a:rPr lang="en-US" sz="1700" dirty="0"/>
              <a:t>site inventory </a:t>
            </a:r>
            <a:r>
              <a:rPr lang="en-US" sz="1700" dirty="0" smtClean="0"/>
              <a:t>is built in </a:t>
            </a:r>
            <a:r>
              <a:rPr lang="en-US" sz="1700" dirty="0"/>
              <a:t>hours</a:t>
            </a:r>
          </a:p>
          <a:p>
            <a:pPr marL="285750" indent="-285750"/>
            <a:r>
              <a:rPr lang="en-US" sz="1700" dirty="0"/>
              <a:t>Near real time updates</a:t>
            </a:r>
          </a:p>
          <a:p>
            <a:pPr marL="285750" indent="-285750"/>
            <a:r>
              <a:rPr lang="en-US" sz="1700" dirty="0"/>
              <a:t>Row key bit reversal of document id: better randomness and distribution than </a:t>
            </a:r>
            <a:r>
              <a:rPr lang="en-US" sz="1700" dirty="0" smtClean="0"/>
              <a:t>md5</a:t>
            </a:r>
            <a:endParaRPr lang="en-US" sz="1700" dirty="0"/>
          </a:p>
          <a:p>
            <a:pPr marL="285750" indent="-285750"/>
            <a:r>
              <a:rPr lang="en-US" sz="1700" dirty="0"/>
              <a:t>Full table scan every couple of </a:t>
            </a:r>
            <a:r>
              <a:rPr lang="en-US" sz="1700" dirty="0" smtClean="0"/>
              <a:t>hours</a:t>
            </a:r>
          </a:p>
          <a:p>
            <a:pPr marL="0" indent="0">
              <a:buNone/>
            </a:pPr>
            <a:r>
              <a:rPr lang="en-US" sz="1700" dirty="0" smtClean="0"/>
              <a:t>HBase achieved:</a:t>
            </a:r>
          </a:p>
          <a:p>
            <a:r>
              <a:rPr lang="en-US" sz="1700" dirty="0"/>
              <a:t>Increased control over the whole </a:t>
            </a:r>
            <a:r>
              <a:rPr lang="en-US" sz="1700" dirty="0" smtClean="0"/>
              <a:t>inventory</a:t>
            </a:r>
            <a:endParaRPr lang="en-US" sz="1700" dirty="0"/>
          </a:p>
          <a:p>
            <a:r>
              <a:rPr lang="en-US" sz="1700" dirty="0"/>
              <a:t>More flexibility in customizing </a:t>
            </a:r>
            <a:r>
              <a:rPr lang="en-US" sz="1700" dirty="0" smtClean="0"/>
              <a:t>indices</a:t>
            </a:r>
            <a:endParaRPr lang="en-US" sz="1700" dirty="0"/>
          </a:p>
          <a:p>
            <a:r>
              <a:rPr lang="en-US" sz="1700" dirty="0"/>
              <a:t>Reduced time to </a:t>
            </a:r>
            <a:r>
              <a:rPr lang="en-US" sz="1700" dirty="0" smtClean="0"/>
              <a:t>market</a:t>
            </a:r>
            <a:endParaRPr lang="en-US" sz="1700" dirty="0"/>
          </a:p>
          <a:p>
            <a:endParaRPr lang="en-US" sz="17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r>
              <a:rPr lang="en-US" dirty="0">
                <a:solidFill>
                  <a:schemeClr val="tx1"/>
                </a:solidFill>
              </a:rPr>
              <a:t>- Cont.</a:t>
            </a:r>
            <a:r>
              <a:rPr lang="en-US" dirty="0" smtClean="0">
                <a:solidFill>
                  <a:schemeClr val="tx1"/>
                </a:solidFill>
              </a:rPr>
              <a:t> </a:t>
            </a:r>
            <a:endParaRPr lang="en-US" dirty="0">
              <a:solidFill>
                <a:schemeClr val="tx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6111" t="25173" r="15926" b="24479"/>
          <a:stretch/>
        </p:blipFill>
        <p:spPr>
          <a:xfrm>
            <a:off x="3589869" y="443280"/>
            <a:ext cx="974378" cy="384972"/>
          </a:xfrm>
          <a:prstGeom prst="rect">
            <a:avLst/>
          </a:prstGeom>
        </p:spPr>
      </p:pic>
    </p:spTree>
    <p:extLst>
      <p:ext uri="{BB962C8B-B14F-4D97-AF65-F5344CB8AC3E}">
        <p14:creationId xmlns:p14="http://schemas.microsoft.com/office/powerpoint/2010/main" val="2976304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285750" indent="-285750"/>
            <a:r>
              <a:rPr lang="en-US" sz="2400" dirty="0" smtClean="0"/>
              <a:t>As of 2012, HBase stores 15TB of data. It is organized into 3 major tables</a:t>
            </a:r>
            <a:endParaRPr lang="en-US" sz="2400" dirty="0"/>
          </a:p>
          <a:p>
            <a:pPr marL="285750" indent="-285750"/>
            <a:r>
              <a:rPr lang="en-US" sz="2400" dirty="0" smtClean="0"/>
              <a:t>2 billion+ daily page views are served with this technology</a:t>
            </a:r>
          </a:p>
          <a:p>
            <a:pPr marL="285750" indent="-285750"/>
            <a:r>
              <a:rPr lang="en-US" sz="2400" dirty="0" smtClean="0"/>
              <a:t>The entire inventory is stored on HBase, supporting 200 million+ daily queries</a:t>
            </a:r>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r>
              <a:rPr lang="en-US" dirty="0">
                <a:solidFill>
                  <a:schemeClr val="tx1"/>
                </a:solidFill>
              </a:rPr>
              <a:t>- Cont.</a:t>
            </a:r>
            <a:r>
              <a:rPr lang="en-US" dirty="0" smtClean="0">
                <a:solidFill>
                  <a:schemeClr val="tx1"/>
                </a:solidFill>
              </a:rPr>
              <a:t> </a:t>
            </a:r>
            <a:endParaRPr lang="en-US" dirty="0">
              <a:solidFill>
                <a:schemeClr val="tx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6111" t="25173" r="15926" b="24479"/>
          <a:stretch/>
        </p:blipFill>
        <p:spPr>
          <a:xfrm>
            <a:off x="3589869" y="443280"/>
            <a:ext cx="974378" cy="384972"/>
          </a:xfrm>
          <a:prstGeom prst="rect">
            <a:avLst/>
          </a:prstGeom>
        </p:spPr>
      </p:pic>
    </p:spTree>
    <p:extLst>
      <p:ext uri="{BB962C8B-B14F-4D97-AF65-F5344CB8AC3E}">
        <p14:creationId xmlns:p14="http://schemas.microsoft.com/office/powerpoint/2010/main" val="404542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504826" y="3064040"/>
            <a:ext cx="8228011" cy="433137"/>
          </a:xfrm>
          <a:prstGeom prst="rightArrow">
            <a:avLst/>
          </a:prstGeom>
          <a:solidFill>
            <a:schemeClr val="accent1">
              <a:lumMod val="75000"/>
            </a:schemeClr>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solidFill>
                  <a:schemeClr val="tx1"/>
                </a:solidFill>
              </a:rPr>
              <a:t>History</a:t>
            </a:r>
            <a:endParaRPr lang="de-DE" dirty="0">
              <a:solidFill>
                <a:schemeClr val="tx1"/>
              </a:solidFill>
            </a:endParaRPr>
          </a:p>
        </p:txBody>
      </p:sp>
      <p:sp>
        <p:nvSpPr>
          <p:cNvPr id="5" name="Oval 4"/>
          <p:cNvSpPr/>
          <p:nvPr/>
        </p:nvSpPr>
        <p:spPr>
          <a:xfrm>
            <a:off x="461035"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1312" y="3064040"/>
            <a:ext cx="540448" cy="369332"/>
          </a:xfrm>
          <a:prstGeom prst="rect">
            <a:avLst/>
          </a:prstGeom>
          <a:noFill/>
        </p:spPr>
        <p:txBody>
          <a:bodyPr wrap="square" rtlCol="0">
            <a:spAutoFit/>
          </a:bodyPr>
          <a:lstStyle/>
          <a:p>
            <a:pPr algn="ctr"/>
            <a:r>
              <a:rPr lang="en-US" b="1" dirty="0" smtClean="0"/>
              <a:t>00</a:t>
            </a:r>
            <a:endParaRPr lang="en-US" b="1" dirty="0"/>
          </a:p>
        </p:txBody>
      </p:sp>
      <p:cxnSp>
        <p:nvCxnSpPr>
          <p:cNvPr id="13" name="Straight Connector 12"/>
          <p:cNvCxnSpPr>
            <a:stCxn id="11" idx="0"/>
          </p:cNvCxnSpPr>
          <p:nvPr/>
        </p:nvCxnSpPr>
        <p:spPr>
          <a:xfrm flipV="1">
            <a:off x="781536" y="2775874"/>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8337" y="1546882"/>
            <a:ext cx="1652785" cy="1200329"/>
          </a:xfrm>
          <a:prstGeom prst="rect">
            <a:avLst/>
          </a:prstGeom>
          <a:noFill/>
          <a:ln>
            <a:solidFill>
              <a:schemeClr val="accent1"/>
            </a:solidFill>
          </a:ln>
        </p:spPr>
        <p:txBody>
          <a:bodyPr wrap="square" rtlCol="0">
            <a:spAutoFit/>
          </a:bodyPr>
          <a:lstStyle/>
          <a:p>
            <a:pPr algn="ctr"/>
            <a:r>
              <a:rPr lang="en-US" dirty="0" smtClean="0"/>
              <a:t>Need in early 00’s to store large sparse datasets</a:t>
            </a:r>
            <a:endParaRPr lang="en-US" dirty="0"/>
          </a:p>
        </p:txBody>
      </p:sp>
      <p:sp>
        <p:nvSpPr>
          <p:cNvPr id="19" name="Oval 18"/>
          <p:cNvSpPr/>
          <p:nvPr/>
        </p:nvSpPr>
        <p:spPr>
          <a:xfrm>
            <a:off x="1608045"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658322" y="3064040"/>
            <a:ext cx="540448" cy="369332"/>
          </a:xfrm>
          <a:prstGeom prst="rect">
            <a:avLst/>
          </a:prstGeom>
          <a:noFill/>
        </p:spPr>
        <p:txBody>
          <a:bodyPr wrap="square" rtlCol="0">
            <a:spAutoFit/>
          </a:bodyPr>
          <a:lstStyle/>
          <a:p>
            <a:pPr algn="ctr"/>
            <a:r>
              <a:rPr lang="en-US" b="1" dirty="0" smtClean="0"/>
              <a:t>04</a:t>
            </a:r>
            <a:endParaRPr lang="en-US" b="1" dirty="0"/>
          </a:p>
        </p:txBody>
      </p:sp>
      <p:cxnSp>
        <p:nvCxnSpPr>
          <p:cNvPr id="21" name="Straight Connector 20"/>
          <p:cNvCxnSpPr/>
          <p:nvPr/>
        </p:nvCxnSpPr>
        <p:spPr>
          <a:xfrm flipV="1">
            <a:off x="1948081" y="3497177"/>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1537" y="3785343"/>
            <a:ext cx="2005360" cy="1477328"/>
          </a:xfrm>
          <a:prstGeom prst="rect">
            <a:avLst/>
          </a:prstGeom>
          <a:noFill/>
          <a:ln>
            <a:solidFill>
              <a:schemeClr val="accent1"/>
            </a:solidFill>
          </a:ln>
        </p:spPr>
        <p:txBody>
          <a:bodyPr wrap="square" rtlCol="0">
            <a:spAutoFit/>
          </a:bodyPr>
          <a:lstStyle/>
          <a:p>
            <a:pPr algn="ctr"/>
            <a:r>
              <a:rPr lang="en-US" dirty="0" smtClean="0"/>
              <a:t>Google begins development of BigTable, a non-relational scalable DB</a:t>
            </a:r>
            <a:endParaRPr lang="en-US" dirty="0"/>
          </a:p>
        </p:txBody>
      </p:sp>
      <p:sp>
        <p:nvSpPr>
          <p:cNvPr id="23" name="Oval 22"/>
          <p:cNvSpPr/>
          <p:nvPr/>
        </p:nvSpPr>
        <p:spPr>
          <a:xfrm>
            <a:off x="2786897" y="306404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837174" y="3064040"/>
            <a:ext cx="540448" cy="369332"/>
          </a:xfrm>
          <a:prstGeom prst="rect">
            <a:avLst/>
          </a:prstGeom>
          <a:noFill/>
        </p:spPr>
        <p:txBody>
          <a:bodyPr wrap="square" rtlCol="0">
            <a:spAutoFit/>
          </a:bodyPr>
          <a:lstStyle/>
          <a:p>
            <a:pPr algn="ctr"/>
            <a:r>
              <a:rPr lang="en-US" b="1" dirty="0" smtClean="0"/>
              <a:t>06</a:t>
            </a:r>
            <a:endParaRPr lang="en-US" b="1" dirty="0"/>
          </a:p>
        </p:txBody>
      </p:sp>
      <p:cxnSp>
        <p:nvCxnSpPr>
          <p:cNvPr id="25" name="Straight Connector 24"/>
          <p:cNvCxnSpPr>
            <a:stCxn id="24" idx="0"/>
          </p:cNvCxnSpPr>
          <p:nvPr/>
        </p:nvCxnSpPr>
        <p:spPr>
          <a:xfrm flipV="1">
            <a:off x="3107398" y="2775874"/>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22688" y="1575545"/>
            <a:ext cx="1974840" cy="1200329"/>
          </a:xfrm>
          <a:prstGeom prst="rect">
            <a:avLst/>
          </a:prstGeom>
          <a:noFill/>
          <a:ln>
            <a:solidFill>
              <a:schemeClr val="accent1"/>
            </a:solidFill>
          </a:ln>
        </p:spPr>
        <p:txBody>
          <a:bodyPr wrap="square" rtlCol="0">
            <a:spAutoFit/>
          </a:bodyPr>
          <a:lstStyle/>
          <a:p>
            <a:pPr algn="ctr"/>
            <a:r>
              <a:rPr lang="en-US" dirty="0" smtClean="0"/>
              <a:t>HBase starts being developed, a distributed fault-tolerant DB</a:t>
            </a:r>
            <a:endParaRPr lang="en-US" dirty="0"/>
          </a:p>
        </p:txBody>
      </p:sp>
      <p:sp>
        <p:nvSpPr>
          <p:cNvPr id="27" name="Oval 26"/>
          <p:cNvSpPr/>
          <p:nvPr/>
        </p:nvSpPr>
        <p:spPr>
          <a:xfrm>
            <a:off x="4711152" y="3059710"/>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4761429" y="3059710"/>
            <a:ext cx="540448" cy="369332"/>
          </a:xfrm>
          <a:prstGeom prst="rect">
            <a:avLst/>
          </a:prstGeom>
          <a:noFill/>
        </p:spPr>
        <p:txBody>
          <a:bodyPr wrap="square" rtlCol="0">
            <a:spAutoFit/>
          </a:bodyPr>
          <a:lstStyle/>
          <a:p>
            <a:pPr algn="ctr"/>
            <a:r>
              <a:rPr lang="en-US" b="1" dirty="0" smtClean="0"/>
              <a:t>08</a:t>
            </a:r>
            <a:endParaRPr lang="en-US" b="1" dirty="0"/>
          </a:p>
        </p:txBody>
      </p:sp>
      <p:cxnSp>
        <p:nvCxnSpPr>
          <p:cNvPr id="29" name="Straight Connector 28"/>
          <p:cNvCxnSpPr>
            <a:endCxn id="27" idx="4"/>
          </p:cNvCxnSpPr>
          <p:nvPr/>
        </p:nvCxnSpPr>
        <p:spPr>
          <a:xfrm flipV="1">
            <a:off x="5042108" y="3492847"/>
            <a:ext cx="0" cy="29249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29410" y="3809676"/>
            <a:ext cx="1918069" cy="1477328"/>
          </a:xfrm>
          <a:prstGeom prst="rect">
            <a:avLst/>
          </a:prstGeom>
          <a:noFill/>
          <a:ln>
            <a:solidFill>
              <a:schemeClr val="accent1"/>
            </a:solidFill>
          </a:ln>
        </p:spPr>
        <p:txBody>
          <a:bodyPr wrap="square" rtlCol="0">
            <a:spAutoFit/>
          </a:bodyPr>
          <a:lstStyle/>
          <a:p>
            <a:pPr algn="ctr"/>
            <a:r>
              <a:rPr lang="en-US" dirty="0" smtClean="0"/>
              <a:t>Facebook launches Cassandra to power inbox search</a:t>
            </a:r>
            <a:endParaRPr lang="en-US" dirty="0"/>
          </a:p>
        </p:txBody>
      </p:sp>
      <p:cxnSp>
        <p:nvCxnSpPr>
          <p:cNvPr id="33" name="Straight Connector 32"/>
          <p:cNvCxnSpPr>
            <a:stCxn id="27" idx="0"/>
          </p:cNvCxnSpPr>
          <p:nvPr/>
        </p:nvCxnSpPr>
        <p:spPr>
          <a:xfrm flipV="1">
            <a:off x="5042108" y="2709932"/>
            <a:ext cx="0" cy="34977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23445" y="1786602"/>
            <a:ext cx="1799605" cy="923330"/>
          </a:xfrm>
          <a:prstGeom prst="rect">
            <a:avLst/>
          </a:prstGeom>
          <a:noFill/>
          <a:ln>
            <a:solidFill>
              <a:schemeClr val="accent1"/>
            </a:solidFill>
          </a:ln>
        </p:spPr>
        <p:txBody>
          <a:bodyPr wrap="square" rtlCol="0">
            <a:spAutoFit/>
          </a:bodyPr>
          <a:lstStyle/>
          <a:p>
            <a:pPr algn="ctr"/>
            <a:r>
              <a:rPr lang="en-US" dirty="0" smtClean="0"/>
              <a:t>NSA creates </a:t>
            </a:r>
            <a:r>
              <a:rPr lang="en-US" dirty="0" err="1" smtClean="0"/>
              <a:t>Accumulo</a:t>
            </a:r>
            <a:r>
              <a:rPr lang="en-US" dirty="0" smtClean="0"/>
              <a:t>, a key-value store</a:t>
            </a:r>
            <a:endParaRPr lang="en-US" dirty="0"/>
          </a:p>
        </p:txBody>
      </p:sp>
      <p:sp>
        <p:nvSpPr>
          <p:cNvPr id="35" name="Oval 34"/>
          <p:cNvSpPr/>
          <p:nvPr/>
        </p:nvSpPr>
        <p:spPr>
          <a:xfrm>
            <a:off x="6483568" y="3088373"/>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533845" y="3088373"/>
            <a:ext cx="540448" cy="369332"/>
          </a:xfrm>
          <a:prstGeom prst="rect">
            <a:avLst/>
          </a:prstGeom>
          <a:noFill/>
        </p:spPr>
        <p:txBody>
          <a:bodyPr wrap="square" rtlCol="0">
            <a:spAutoFit/>
          </a:bodyPr>
          <a:lstStyle/>
          <a:p>
            <a:pPr algn="ctr"/>
            <a:r>
              <a:rPr lang="en-US" b="1" dirty="0" smtClean="0"/>
              <a:t>10</a:t>
            </a:r>
            <a:endParaRPr lang="en-US" b="1" dirty="0"/>
          </a:p>
        </p:txBody>
      </p:sp>
      <p:cxnSp>
        <p:nvCxnSpPr>
          <p:cNvPr id="37" name="Straight Connector 36"/>
          <p:cNvCxnSpPr/>
          <p:nvPr/>
        </p:nvCxnSpPr>
        <p:spPr>
          <a:xfrm flipV="1">
            <a:off x="6807562" y="3521510"/>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85396" y="3809676"/>
            <a:ext cx="2005360" cy="1200329"/>
          </a:xfrm>
          <a:prstGeom prst="rect">
            <a:avLst/>
          </a:prstGeom>
          <a:noFill/>
          <a:ln>
            <a:solidFill>
              <a:schemeClr val="accent1"/>
            </a:solidFill>
          </a:ln>
        </p:spPr>
        <p:txBody>
          <a:bodyPr wrap="square" rtlCol="0">
            <a:spAutoFit/>
          </a:bodyPr>
          <a:lstStyle/>
          <a:p>
            <a:pPr algn="ctr"/>
            <a:r>
              <a:rPr lang="en-US" dirty="0" smtClean="0"/>
              <a:t>Facebook picks HBase for messaging platform</a:t>
            </a:r>
            <a:endParaRPr lang="en-US" dirty="0"/>
          </a:p>
        </p:txBody>
      </p:sp>
      <p:cxnSp>
        <p:nvCxnSpPr>
          <p:cNvPr id="39" name="Straight Connector 38"/>
          <p:cNvCxnSpPr/>
          <p:nvPr/>
        </p:nvCxnSpPr>
        <p:spPr>
          <a:xfrm flipV="1">
            <a:off x="7897344" y="2779588"/>
            <a:ext cx="0" cy="28816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095391" y="1841313"/>
            <a:ext cx="1586980" cy="923330"/>
          </a:xfrm>
          <a:prstGeom prst="rect">
            <a:avLst/>
          </a:prstGeom>
          <a:noFill/>
          <a:ln>
            <a:solidFill>
              <a:schemeClr val="accent1"/>
            </a:solidFill>
          </a:ln>
        </p:spPr>
        <p:txBody>
          <a:bodyPr wrap="square" rtlCol="0">
            <a:spAutoFit/>
          </a:bodyPr>
          <a:lstStyle/>
          <a:p>
            <a:pPr algn="ctr"/>
            <a:r>
              <a:rPr lang="en-US" dirty="0" smtClean="0"/>
              <a:t>Cassandra 2.0 is released</a:t>
            </a:r>
            <a:endParaRPr lang="en-US" dirty="0"/>
          </a:p>
        </p:txBody>
      </p:sp>
      <p:sp>
        <p:nvSpPr>
          <p:cNvPr id="41" name="Oval 40"/>
          <p:cNvSpPr/>
          <p:nvPr/>
        </p:nvSpPr>
        <p:spPr>
          <a:xfrm>
            <a:off x="7557925" y="3093931"/>
            <a:ext cx="661912" cy="43313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608202" y="3093931"/>
            <a:ext cx="540448" cy="369332"/>
          </a:xfrm>
          <a:prstGeom prst="rect">
            <a:avLst/>
          </a:prstGeom>
          <a:noFill/>
        </p:spPr>
        <p:txBody>
          <a:bodyPr wrap="square" rtlCol="0">
            <a:spAutoFit/>
          </a:bodyPr>
          <a:lstStyle/>
          <a:p>
            <a:pPr algn="ctr"/>
            <a:r>
              <a:rPr lang="en-US" b="1" dirty="0" smtClean="0"/>
              <a:t>13</a:t>
            </a:r>
            <a:endParaRPr lang="en-US" b="1" dirty="0"/>
          </a:p>
        </p:txBody>
      </p:sp>
    </p:spTree>
    <p:extLst>
      <p:ext uri="{BB962C8B-B14F-4D97-AF65-F5344CB8AC3E}">
        <p14:creationId xmlns:p14="http://schemas.microsoft.com/office/powerpoint/2010/main" val="14480958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smtClean="0">
                <a:solidFill>
                  <a:schemeClr val="tx1"/>
                </a:solidFill>
              </a:rPr>
              <a:t>Accenture Use Case: Large Oil and Gas Company</a:t>
            </a:r>
            <a:endParaRPr lang="en-US" dirty="0">
              <a:solidFill>
                <a:schemeClr val="tx1"/>
              </a:solidFill>
            </a:endParaRPr>
          </a:p>
        </p:txBody>
      </p:sp>
      <p:sp>
        <p:nvSpPr>
          <p:cNvPr id="6" name="Rectangle 5"/>
          <p:cNvSpPr/>
          <p:nvPr/>
        </p:nvSpPr>
        <p:spPr>
          <a:xfrm>
            <a:off x="930729" y="1028700"/>
            <a:ext cx="7507833" cy="1015663"/>
          </a:xfrm>
          <a:prstGeom prst="rect">
            <a:avLst/>
          </a:prstGeom>
        </p:spPr>
        <p:txBody>
          <a:bodyPr wrap="square">
            <a:spAutoFit/>
          </a:bodyPr>
          <a:lstStyle/>
          <a:p>
            <a:pPr algn="ctr"/>
            <a:r>
              <a:rPr lang="en-US" sz="2000" b="1" dirty="0" smtClean="0">
                <a:solidFill>
                  <a:srgbClr val="000000"/>
                </a:solidFill>
                <a:latin typeface="Arial" pitchFamily="34" charset="0"/>
                <a:cs typeface="Arial" pitchFamily="34" charset="0"/>
              </a:rPr>
              <a:t>Problem</a:t>
            </a:r>
            <a:r>
              <a:rPr lang="en-US" sz="2000" dirty="0" smtClean="0">
                <a:solidFill>
                  <a:srgbClr val="000000"/>
                </a:solidFill>
                <a:latin typeface="Arial" pitchFamily="34" charset="0"/>
                <a:cs typeface="Arial" pitchFamily="34" charset="0"/>
              </a:rPr>
              <a:t>: Need a </a:t>
            </a:r>
            <a:r>
              <a:rPr lang="en-US" sz="2000" dirty="0">
                <a:solidFill>
                  <a:srgbClr val="000000"/>
                </a:solidFill>
                <a:latin typeface="Arial" pitchFamily="34" charset="0"/>
                <a:cs typeface="Arial" pitchFamily="34" charset="0"/>
              </a:rPr>
              <a:t>short term remedy to the poor performing legacy </a:t>
            </a:r>
            <a:r>
              <a:rPr lang="en-US" sz="2000" dirty="0" smtClean="0">
                <a:solidFill>
                  <a:srgbClr val="000000"/>
                </a:solidFill>
                <a:latin typeface="Arial" pitchFamily="34" charset="0"/>
                <a:cs typeface="Arial" pitchFamily="34" charset="0"/>
              </a:rPr>
              <a:t>system. Design </a:t>
            </a:r>
            <a:r>
              <a:rPr lang="en-US" sz="2000" dirty="0">
                <a:solidFill>
                  <a:srgbClr val="000000"/>
                </a:solidFill>
                <a:latin typeface="Arial" pitchFamily="34" charset="0"/>
                <a:cs typeface="Arial" pitchFamily="34" charset="0"/>
              </a:rPr>
              <a:t>and deploy a solution for processing SCADA data </a:t>
            </a:r>
            <a:r>
              <a:rPr lang="en-US" sz="2000" dirty="0" smtClean="0">
                <a:solidFill>
                  <a:srgbClr val="000000"/>
                </a:solidFill>
                <a:latin typeface="Arial" pitchFamily="34" charset="0"/>
                <a:cs typeface="Arial" pitchFamily="34" charset="0"/>
              </a:rPr>
              <a:t>efficiently</a:t>
            </a:r>
            <a:endParaRPr lang="en-US" sz="2000" dirty="0"/>
          </a:p>
        </p:txBody>
      </p:sp>
      <p:sp>
        <p:nvSpPr>
          <p:cNvPr id="7" name="TextBox 6"/>
          <p:cNvSpPr txBox="1"/>
          <p:nvPr/>
        </p:nvSpPr>
        <p:spPr>
          <a:xfrm>
            <a:off x="603263" y="2144588"/>
            <a:ext cx="5111737" cy="2431435"/>
          </a:xfrm>
          <a:prstGeom prst="rect">
            <a:avLst/>
          </a:prstGeom>
          <a:noFill/>
        </p:spPr>
        <p:txBody>
          <a:bodyPr wrap="square" rtlCol="0">
            <a:spAutoFit/>
          </a:bodyPr>
          <a:lstStyle/>
          <a:p>
            <a:pPr marL="285750" indent="-285750">
              <a:buFont typeface="Wingdings" panose="05000000000000000000" pitchFamily="2" charset="2"/>
              <a:buChar char="Ø"/>
            </a:pPr>
            <a:r>
              <a:rPr lang="en-US" sz="1900" dirty="0" smtClean="0"/>
              <a:t>Company oversaw 40K+ active wells across North America</a:t>
            </a:r>
          </a:p>
          <a:p>
            <a:pPr marL="285750" indent="-285750">
              <a:buFont typeface="Wingdings" panose="05000000000000000000" pitchFamily="2" charset="2"/>
              <a:buChar char="Ø"/>
            </a:pPr>
            <a:r>
              <a:rPr lang="en-US" sz="1900" dirty="0" smtClean="0"/>
              <a:t>SCADA data from wells needed to be processed in near real time for operations and efficiency</a:t>
            </a:r>
          </a:p>
          <a:p>
            <a:pPr marL="285750" indent="-285750">
              <a:buFont typeface="Wingdings" panose="05000000000000000000" pitchFamily="2" charset="2"/>
              <a:buChar char="Ø"/>
            </a:pPr>
            <a:r>
              <a:rPr lang="en-US" sz="1900" dirty="0" smtClean="0"/>
              <a:t>Increase in well and data volume necessitation a need for a newer big data solution </a:t>
            </a:r>
            <a:endParaRPr lang="en-US" sz="1900" dirty="0"/>
          </a:p>
        </p:txBody>
      </p:sp>
      <p:sp>
        <p:nvSpPr>
          <p:cNvPr id="8" name="TextBox 7"/>
          <p:cNvSpPr txBox="1"/>
          <p:nvPr/>
        </p:nvSpPr>
        <p:spPr>
          <a:xfrm>
            <a:off x="636912" y="4633993"/>
            <a:ext cx="8065281" cy="677108"/>
          </a:xfrm>
          <a:prstGeom prst="rect">
            <a:avLst/>
          </a:prstGeom>
          <a:noFill/>
        </p:spPr>
        <p:txBody>
          <a:bodyPr wrap="square" rtlCol="0">
            <a:spAutoFit/>
          </a:bodyPr>
          <a:lstStyle/>
          <a:p>
            <a:r>
              <a:rPr lang="en-US" sz="1900" dirty="0" smtClean="0"/>
              <a:t>The legacy PostgreSQL solution could not cope with the increasing scale of data, and Accenture was called in to provide guidance on replacement</a:t>
            </a:r>
            <a:endParaRPr lang="en-US" sz="1900" dirty="0"/>
          </a:p>
        </p:txBody>
      </p:sp>
      <p:pic>
        <p:nvPicPr>
          <p:cNvPr id="4098" name="Picture 2" descr="http://cdn.mysitemyway.com/etc-mysitemyway/icons/legacy-previews/icons/simple-black-square-icons-business/126722-simple-black-square-icon-business-oil-well.png"/>
          <p:cNvPicPr>
            <a:picLocks noChangeAspect="1" noChangeArrowheads="1"/>
          </p:cNvPicPr>
          <p:nvPr/>
        </p:nvPicPr>
        <p:blipFill rotWithShape="1">
          <a:blip r:embed="rId3">
            <a:extLst>
              <a:ext uri="{28A0092B-C50C-407E-A947-70E740481C1C}">
                <a14:useLocalDpi xmlns:a14="http://schemas.microsoft.com/office/drawing/2010/main" val="0"/>
              </a:ext>
            </a:extLst>
          </a:blip>
          <a:srcRect l="13238" t="13551" r="13806" b="16221"/>
          <a:stretch/>
        </p:blipFill>
        <p:spPr bwMode="auto">
          <a:xfrm>
            <a:off x="5813355" y="2144588"/>
            <a:ext cx="2366369" cy="227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985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0000" lnSpcReduction="20000"/>
          </a:bodyPr>
          <a:lstStyle/>
          <a:p>
            <a:pPr marL="0" indent="0">
              <a:buNone/>
            </a:pPr>
            <a:r>
              <a:rPr lang="en-US" dirty="0" smtClean="0">
                <a:sym typeface="Wingdings" panose="05000000000000000000" pitchFamily="2" charset="2"/>
              </a:rPr>
              <a:t>A Hadoop framework was chosen, with HBase providing data storage</a:t>
            </a:r>
          </a:p>
          <a:p>
            <a:r>
              <a:rPr lang="en-US" dirty="0" smtClean="0"/>
              <a:t>A </a:t>
            </a:r>
            <a:r>
              <a:rPr lang="en-US" dirty="0"/>
              <a:t>modest sized (~100TB) </a:t>
            </a:r>
            <a:r>
              <a:rPr lang="en-US" dirty="0" smtClean="0"/>
              <a:t>HBase </a:t>
            </a:r>
            <a:r>
              <a:rPr lang="en-US" dirty="0"/>
              <a:t>platform, which focuses on real time processing of SCADA </a:t>
            </a:r>
            <a:r>
              <a:rPr lang="en-US" dirty="0" smtClean="0"/>
              <a:t>data</a:t>
            </a:r>
            <a:endParaRPr lang="en-US" dirty="0"/>
          </a:p>
          <a:p>
            <a:r>
              <a:rPr lang="en-US" dirty="0" smtClean="0"/>
              <a:t>Hive </a:t>
            </a:r>
            <a:r>
              <a:rPr lang="en-US" dirty="0"/>
              <a:t>based </a:t>
            </a:r>
            <a:r>
              <a:rPr lang="en-US" dirty="0" smtClean="0"/>
              <a:t>analytics </a:t>
            </a:r>
            <a:r>
              <a:rPr lang="en-US" dirty="0"/>
              <a:t>use cases, which utilizes SCADA data</a:t>
            </a:r>
          </a:p>
          <a:p>
            <a:r>
              <a:rPr lang="en-US" dirty="0"/>
              <a:t>Guidance in the implementation of a large scale ( ~1.6PB ) Hadoop data reservoir </a:t>
            </a:r>
            <a:r>
              <a:rPr lang="en-US" dirty="0" smtClean="0"/>
              <a:t>platform</a:t>
            </a:r>
          </a:p>
          <a:p>
            <a:pPr marL="0" indent="0">
              <a:buNone/>
            </a:pPr>
            <a:r>
              <a:rPr lang="en-US" dirty="0" smtClean="0"/>
              <a:t>The company experienced the following benefits with the implementation:</a:t>
            </a:r>
          </a:p>
          <a:p>
            <a:pPr marL="293688" indent="-293688"/>
            <a:r>
              <a:rPr lang="en-US" dirty="0" smtClean="0"/>
              <a:t>The legacy SCADA </a:t>
            </a:r>
            <a:r>
              <a:rPr lang="en-US" dirty="0"/>
              <a:t>processing framework (PostgreSQL</a:t>
            </a:r>
            <a:r>
              <a:rPr lang="en-US" dirty="0" smtClean="0"/>
              <a:t>) </a:t>
            </a:r>
            <a:r>
              <a:rPr lang="en-US" dirty="0"/>
              <a:t>was optimized to meet the immediate challenges of </a:t>
            </a:r>
            <a:r>
              <a:rPr lang="en-US" dirty="0" smtClean="0"/>
              <a:t>scale</a:t>
            </a:r>
            <a:endParaRPr lang="en-US" dirty="0"/>
          </a:p>
          <a:p>
            <a:pPr marL="293688" indent="-293688"/>
            <a:r>
              <a:rPr lang="en-US" dirty="0" smtClean="0"/>
              <a:t>SLAs </a:t>
            </a:r>
            <a:r>
              <a:rPr lang="en-US" dirty="0"/>
              <a:t>for SCADA data </a:t>
            </a:r>
            <a:r>
              <a:rPr lang="en-US" dirty="0" smtClean="0"/>
              <a:t>streams were improved, </a:t>
            </a:r>
            <a:r>
              <a:rPr lang="en-US" dirty="0"/>
              <a:t>which in turn increased well operational efficiency and reduced well operational </a:t>
            </a:r>
            <a:r>
              <a:rPr lang="en-US" dirty="0" smtClean="0"/>
              <a:t>costs</a:t>
            </a:r>
          </a:p>
          <a:p>
            <a:pPr marL="293688" indent="-293688"/>
            <a:r>
              <a:rPr lang="en-US" dirty="0" smtClean="0"/>
              <a:t>Received guidance in capacity planning, hardware selection, real time analytics use cases, amongst others</a:t>
            </a:r>
            <a:endParaRPr lang="en-US"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Oil and Gas Company– </a:t>
            </a:r>
            <a:r>
              <a:rPr lang="en-US" dirty="0" smtClean="0">
                <a:solidFill>
                  <a:schemeClr val="tx1"/>
                </a:solidFill>
              </a:rPr>
              <a:t>Cont.</a:t>
            </a:r>
            <a:endParaRPr lang="en-US" dirty="0">
              <a:solidFill>
                <a:schemeClr val="tx1"/>
              </a:solidFill>
            </a:endParaRPr>
          </a:p>
        </p:txBody>
      </p:sp>
    </p:spTree>
    <p:extLst>
      <p:ext uri="{BB962C8B-B14F-4D97-AF65-F5344CB8AC3E}">
        <p14:creationId xmlns:p14="http://schemas.microsoft.com/office/powerpoint/2010/main" val="3426101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2" y="1196976"/>
            <a:ext cx="2821575" cy="4028168"/>
          </a:xfrm>
        </p:spPr>
        <p:txBody>
          <a:bodyPr>
            <a:normAutofit/>
          </a:bodyPr>
          <a:lstStyle/>
          <a:p>
            <a:r>
              <a:rPr lang="en-US" sz="2000" dirty="0" smtClean="0"/>
              <a:t>The HBase platform enables </a:t>
            </a:r>
            <a:r>
              <a:rPr lang="en-US" sz="2000" dirty="0"/>
              <a:t>increase in SCADA data scope, scale, and resolution.   </a:t>
            </a:r>
            <a:endParaRPr lang="en-US" sz="2000" dirty="0" smtClean="0"/>
          </a:p>
          <a:p>
            <a:r>
              <a:rPr lang="en-US" sz="2000" dirty="0" smtClean="0"/>
              <a:t>It ingests ~680MB/5min</a:t>
            </a:r>
            <a:endParaRPr lang="en-US" sz="2000" dirty="0"/>
          </a:p>
          <a:p>
            <a:r>
              <a:rPr lang="en-US" sz="2000" dirty="0" smtClean="0"/>
              <a:t>Operational efficiencies achieved - 50</a:t>
            </a:r>
            <a:r>
              <a:rPr lang="en-US" sz="2000" dirty="0"/>
              <a:t>% reduction in well downtime, in-line with corporate </a:t>
            </a:r>
            <a:r>
              <a:rPr lang="en-US" sz="2000" dirty="0" smtClean="0"/>
              <a:t>targets</a:t>
            </a:r>
            <a:endParaRPr lang="en-US" sz="2000"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Accenture Use Case: Large Oil and Gas Company– Cont.</a:t>
            </a:r>
          </a:p>
        </p:txBody>
      </p:sp>
      <p:pic>
        <p:nvPicPr>
          <p:cNvPr id="6" name="Picture 5" descr="SCADA-HBASE-Arch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212" y="1567946"/>
            <a:ext cx="5436688" cy="3286227"/>
          </a:xfrm>
          <a:prstGeom prst="rect">
            <a:avLst/>
          </a:prstGeom>
        </p:spPr>
      </p:pic>
    </p:spTree>
    <p:extLst>
      <p:ext uri="{BB962C8B-B14F-4D97-AF65-F5344CB8AC3E}">
        <p14:creationId xmlns:p14="http://schemas.microsoft.com/office/powerpoint/2010/main" val="1121013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HBase code base is freely distributed under the apache license</a:t>
            </a:r>
          </a:p>
          <a:p>
            <a:r>
              <a:rPr lang="en-US" dirty="0"/>
              <a:t>Included in all major Hadoop </a:t>
            </a:r>
            <a:r>
              <a:rPr lang="en-US" dirty="0" smtClean="0"/>
              <a:t>distributions</a:t>
            </a:r>
          </a:p>
          <a:p>
            <a:r>
              <a:rPr lang="en-US" dirty="0" smtClean="0"/>
              <a:t>There are several implementations using the same APIs:</a:t>
            </a:r>
          </a:p>
          <a:p>
            <a:pPr lvl="1"/>
            <a:r>
              <a:rPr lang="en-US" dirty="0" err="1" smtClean="0"/>
              <a:t>Hypertable</a:t>
            </a:r>
            <a:r>
              <a:rPr lang="en-US" dirty="0" smtClean="0"/>
              <a:t> (open source </a:t>
            </a:r>
            <a:r>
              <a:rPr lang="en-US" dirty="0"/>
              <a:t>implementation in C</a:t>
            </a:r>
            <a:r>
              <a:rPr lang="en-US" dirty="0" smtClean="0"/>
              <a:t>++)</a:t>
            </a:r>
            <a:endParaRPr lang="en-US" dirty="0"/>
          </a:p>
          <a:p>
            <a:pPr lvl="1"/>
            <a:r>
              <a:rPr lang="en-US" dirty="0" err="1" smtClean="0"/>
              <a:t>MapR</a:t>
            </a:r>
            <a:r>
              <a:rPr lang="en-US" dirty="0"/>
              <a:t>-</a:t>
            </a:r>
            <a:r>
              <a:rPr lang="en-US" dirty="0" smtClean="0"/>
              <a:t>DB (proprietary implementation in C++)</a:t>
            </a:r>
            <a:endParaRPr lang="de-DE" dirty="0"/>
          </a:p>
          <a:p>
            <a:endParaRPr lang="de-DE"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Cost of vendor technology</a:t>
            </a:r>
            <a:endParaRPr lang="de-DE" dirty="0">
              <a:solidFill>
                <a:schemeClr val="tx1"/>
              </a:solidFill>
            </a:endParaRPr>
          </a:p>
        </p:txBody>
      </p:sp>
    </p:spTree>
    <p:extLst>
      <p:ext uri="{BB962C8B-B14F-4D97-AF65-F5344CB8AC3E}">
        <p14:creationId xmlns:p14="http://schemas.microsoft.com/office/powerpoint/2010/main" val="37170514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Storage of large sparse tables</a:t>
            </a:r>
          </a:p>
          <a:p>
            <a:r>
              <a:rPr lang="en-US" dirty="0"/>
              <a:t>Integration with Hadoop environment: availability of lots of tools for managing the data</a:t>
            </a:r>
          </a:p>
          <a:p>
            <a:pPr lvl="1"/>
            <a:r>
              <a:rPr lang="en-US" dirty="0"/>
              <a:t>Data Import and Ingestion</a:t>
            </a:r>
          </a:p>
          <a:p>
            <a:pPr lvl="1"/>
            <a:r>
              <a:rPr lang="en-US" dirty="0"/>
              <a:t>Advanced Analytics</a:t>
            </a:r>
          </a:p>
          <a:p>
            <a:pPr lvl="1"/>
            <a:r>
              <a:rPr lang="en-US" dirty="0"/>
              <a:t>SQL Layers</a:t>
            </a:r>
          </a:p>
          <a:p>
            <a:r>
              <a:rPr lang="en-US" dirty="0"/>
              <a:t>Consistency over Availability</a:t>
            </a:r>
          </a:p>
          <a:p>
            <a:r>
              <a:rPr lang="en-US" dirty="0"/>
              <a:t>Flexible data model</a:t>
            </a:r>
          </a:p>
          <a:p>
            <a:r>
              <a:rPr lang="en-US" dirty="0"/>
              <a:t>Very Low read </a:t>
            </a:r>
            <a:r>
              <a:rPr lang="en-US" dirty="0" smtClean="0"/>
              <a:t>latency</a:t>
            </a:r>
            <a:endParaRPr lang="en-US"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Key decision points for using this technology</a:t>
            </a:r>
            <a:endParaRPr lang="de-DE" dirty="0">
              <a:solidFill>
                <a:schemeClr val="tx1"/>
              </a:solidFill>
            </a:endParaRPr>
          </a:p>
        </p:txBody>
      </p:sp>
    </p:spTree>
    <p:extLst>
      <p:ext uri="{BB962C8B-B14F-4D97-AF65-F5344CB8AC3E}">
        <p14:creationId xmlns:p14="http://schemas.microsoft.com/office/powerpoint/2010/main" val="12454711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Need to scale to global scale</a:t>
            </a:r>
          </a:p>
          <a:p>
            <a:r>
              <a:rPr lang="en-US" dirty="0"/>
              <a:t>A lot of very complex queries</a:t>
            </a:r>
          </a:p>
          <a:p>
            <a:pPr lvl="1"/>
            <a:r>
              <a:rPr lang="en-US" dirty="0"/>
              <a:t>Big effort in maintaining </a:t>
            </a:r>
            <a:r>
              <a:rPr lang="en-US" dirty="0" err="1"/>
              <a:t>denormalized</a:t>
            </a:r>
            <a:r>
              <a:rPr lang="en-US" dirty="0"/>
              <a:t> tables</a:t>
            </a:r>
          </a:p>
          <a:p>
            <a:r>
              <a:rPr lang="en-US" dirty="0"/>
              <a:t>Data containing lots of relationships</a:t>
            </a:r>
          </a:p>
          <a:p>
            <a:r>
              <a:rPr lang="en-US" dirty="0"/>
              <a:t>Documents containing several levels of nested information </a:t>
            </a:r>
          </a:p>
          <a:p>
            <a:r>
              <a:rPr lang="en-US" dirty="0"/>
              <a:t>Small amounts of information</a:t>
            </a:r>
          </a:p>
          <a:p>
            <a:r>
              <a:rPr lang="en-US" dirty="0"/>
              <a:t>Very strict security requirements (alternatives like </a:t>
            </a:r>
            <a:r>
              <a:rPr lang="en-US" dirty="0" err="1"/>
              <a:t>Accumulo</a:t>
            </a:r>
            <a:r>
              <a:rPr lang="en-US" dirty="0"/>
              <a:t> might offer a valid alternative</a:t>
            </a:r>
            <a:r>
              <a:rPr lang="en-US" dirty="0" smtClean="0"/>
              <a:t>)</a:t>
            </a:r>
            <a:endParaRPr lang="en-US" dirty="0"/>
          </a:p>
        </p:txBody>
      </p:sp>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Scenarios NOT suitable for </a:t>
            </a:r>
            <a:r>
              <a:rPr lang="en-US" dirty="0" err="1">
                <a:solidFill>
                  <a:schemeClr val="tx1"/>
                </a:solidFill>
              </a:rPr>
              <a:t>HBase</a:t>
            </a:r>
            <a:endParaRPr lang="de-DE" dirty="0">
              <a:solidFill>
                <a:schemeClr val="tx1"/>
              </a:solidFill>
            </a:endParaRPr>
          </a:p>
        </p:txBody>
      </p:sp>
    </p:spTree>
    <p:extLst>
      <p:ext uri="{BB962C8B-B14F-4D97-AF65-F5344CB8AC3E}">
        <p14:creationId xmlns:p14="http://schemas.microsoft.com/office/powerpoint/2010/main" val="35307226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Lab: Columnar Databases</a:t>
            </a:r>
          </a:p>
        </p:txBody>
      </p:sp>
    </p:spTree>
    <p:extLst>
      <p:ext uri="{BB962C8B-B14F-4D97-AF65-F5344CB8AC3E}">
        <p14:creationId xmlns:p14="http://schemas.microsoft.com/office/powerpoint/2010/main" val="4178244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574675" lvl="2" indent="-342900"/>
            <a:r>
              <a:rPr lang="en-US" sz="2200" dirty="0">
                <a:latin typeface="+mn-lt"/>
                <a:cs typeface="+mn-cs"/>
              </a:rPr>
              <a:t>A lab exercise (Intro to NoSQL Lab </a:t>
            </a:r>
            <a:r>
              <a:rPr lang="en-US" sz="2200" dirty="0" smtClean="0">
                <a:latin typeface="+mn-lt"/>
                <a:cs typeface="+mn-cs"/>
              </a:rPr>
              <a:t>3 </a:t>
            </a:r>
            <a:r>
              <a:rPr lang="en-US" sz="2200" dirty="0">
                <a:latin typeface="+mn-lt"/>
                <a:cs typeface="+mn-cs"/>
              </a:rPr>
              <a:t>– </a:t>
            </a:r>
            <a:r>
              <a:rPr lang="en-US" sz="2200" dirty="0" smtClean="0">
                <a:latin typeface="+mn-lt"/>
                <a:cs typeface="+mn-cs"/>
              </a:rPr>
              <a:t>Cassandra) </a:t>
            </a:r>
            <a:r>
              <a:rPr lang="en-US" sz="2200" dirty="0">
                <a:latin typeface="+mn-lt"/>
                <a:cs typeface="+mn-cs"/>
              </a:rPr>
              <a:t>is created to give you </a:t>
            </a:r>
            <a:r>
              <a:rPr lang="en-US" sz="2200" dirty="0" smtClean="0">
                <a:latin typeface="+mn-lt"/>
                <a:cs typeface="+mn-cs"/>
              </a:rPr>
              <a:t>hands on experience and evaluate </a:t>
            </a:r>
            <a:r>
              <a:rPr lang="en-US" sz="2200" dirty="0">
                <a:latin typeface="+mn-lt"/>
                <a:cs typeface="+mn-cs"/>
              </a:rPr>
              <a:t>your understanding of </a:t>
            </a:r>
            <a:r>
              <a:rPr lang="en-US" sz="2200" dirty="0" smtClean="0">
                <a:latin typeface="+mn-lt"/>
                <a:cs typeface="+mn-cs"/>
              </a:rPr>
              <a:t>Cassandra</a:t>
            </a:r>
            <a:endParaRPr lang="en-US" sz="2200" dirty="0"/>
          </a:p>
          <a:p>
            <a:pPr marL="574675" lvl="2" indent="-342900"/>
            <a:r>
              <a:rPr lang="en-US" sz="2200" dirty="0"/>
              <a:t>In this exercise you will imports posts and responses from static feeds obtained from </a:t>
            </a:r>
            <a:r>
              <a:rPr lang="en-US" sz="2200" dirty="0" err="1"/>
              <a:t>StackExchange</a:t>
            </a:r>
            <a:r>
              <a:rPr lang="en-US" sz="2200" dirty="0"/>
              <a:t>. Since the data in Cassandra is modeled to optimize reads we have picked some use cases to display data</a:t>
            </a:r>
            <a:r>
              <a:rPr lang="en-US" sz="2200" dirty="0" smtClean="0"/>
              <a:t>.</a:t>
            </a:r>
            <a:endParaRPr lang="en-US" sz="2200" dirty="0">
              <a:latin typeface="+mn-lt"/>
              <a:cs typeface="+mn-cs"/>
            </a:endParaRPr>
          </a:p>
          <a:p>
            <a:pPr marL="574675" lvl="2" indent="-342900"/>
            <a:r>
              <a:rPr lang="en-US" sz="2200" dirty="0">
                <a:latin typeface="+mn-lt"/>
                <a:cs typeface="+mn-cs"/>
              </a:rPr>
              <a:t>A </a:t>
            </a:r>
            <a:r>
              <a:rPr lang="en-US" sz="2200" dirty="0" smtClean="0">
                <a:latin typeface="+mn-lt"/>
                <a:cs typeface="+mn-cs"/>
              </a:rPr>
              <a:t>Node.js application is used to display data and demonstrates the tight coupling between the application and the data model</a:t>
            </a:r>
          </a:p>
          <a:p>
            <a:pPr marL="574675" lvl="2" indent="-342900"/>
            <a:endParaRPr lang="en-US" sz="2200" dirty="0" smtClean="0">
              <a:latin typeface="+mn-lt"/>
              <a:cs typeface="+mn-cs"/>
            </a:endParaRPr>
          </a:p>
          <a:p>
            <a:endParaRPr lang="en-US" dirty="0"/>
          </a:p>
          <a:p>
            <a:endParaRPr lang="en-US" dirty="0"/>
          </a:p>
        </p:txBody>
      </p:sp>
      <p:sp>
        <p:nvSpPr>
          <p:cNvPr id="3" name="Title 2"/>
          <p:cNvSpPr>
            <a:spLocks noGrp="1"/>
          </p:cNvSpPr>
          <p:nvPr>
            <p:ph type="title"/>
          </p:nvPr>
        </p:nvSpPr>
        <p:spPr/>
        <p:txBody>
          <a:bodyPr/>
          <a:lstStyle/>
          <a:p>
            <a:r>
              <a:rPr lang="en-US" dirty="0" smtClean="0"/>
              <a:t>Cassandra Hands on Lab Exercise</a:t>
            </a:r>
            <a:endParaRPr lang="en-US" dirty="0"/>
          </a:p>
        </p:txBody>
      </p:sp>
    </p:spTree>
    <p:extLst>
      <p:ext uri="{BB962C8B-B14F-4D97-AF65-F5344CB8AC3E}">
        <p14:creationId xmlns:p14="http://schemas.microsoft.com/office/powerpoint/2010/main" val="17705359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342900" lvl="1" indent="-342900">
              <a:buFont typeface="Wingdings" panose="05000000000000000000" pitchFamily="2" charset="2"/>
              <a:buChar char="Ø"/>
            </a:pPr>
            <a:r>
              <a:rPr lang="en-US" sz="1900" dirty="0">
                <a:latin typeface="+mn-lt"/>
              </a:rPr>
              <a:t>The exercise walks you through</a:t>
            </a:r>
          </a:p>
          <a:p>
            <a:pPr marL="742950" lvl="3" indent="-285750">
              <a:buFont typeface="Wingdings" panose="05000000000000000000" pitchFamily="2" charset="2"/>
              <a:buChar char="Ø"/>
            </a:pPr>
            <a:r>
              <a:rPr lang="en-US" sz="1900" dirty="0">
                <a:latin typeface="+mn-lt"/>
              </a:rPr>
              <a:t>Installing Cassandra and starting the related </a:t>
            </a:r>
            <a:r>
              <a:rPr lang="en-US" sz="1900" dirty="0" smtClean="0">
                <a:latin typeface="+mn-lt"/>
              </a:rPr>
              <a:t>services.</a:t>
            </a:r>
            <a:endParaRPr lang="en-US" sz="1900" dirty="0">
              <a:latin typeface="+mn-lt"/>
            </a:endParaRPr>
          </a:p>
          <a:p>
            <a:pPr marL="742950" lvl="3" indent="-285750">
              <a:buFont typeface="Wingdings" panose="05000000000000000000" pitchFamily="2" charset="2"/>
              <a:buChar char="Ø"/>
            </a:pPr>
            <a:r>
              <a:rPr lang="en-US" sz="1900" dirty="0">
                <a:latin typeface="+mn-lt"/>
              </a:rPr>
              <a:t>Defining the data model </a:t>
            </a:r>
            <a:r>
              <a:rPr lang="en-US" sz="1900" u="sng" dirty="0" smtClean="0">
                <a:latin typeface="+mn-lt"/>
              </a:rPr>
              <a:t>then</a:t>
            </a:r>
            <a:r>
              <a:rPr lang="en-US" sz="1900" dirty="0" smtClean="0">
                <a:latin typeface="+mn-lt"/>
              </a:rPr>
              <a:t> </a:t>
            </a:r>
            <a:r>
              <a:rPr lang="en-US" sz="1900" dirty="0">
                <a:latin typeface="+mn-lt"/>
              </a:rPr>
              <a:t>extending </a:t>
            </a:r>
            <a:r>
              <a:rPr lang="en-US" sz="1900" dirty="0" smtClean="0">
                <a:latin typeface="+mn-lt"/>
              </a:rPr>
              <a:t>it to add new columns.</a:t>
            </a:r>
            <a:endParaRPr lang="en-US" sz="1900" dirty="0">
              <a:latin typeface="+mn-lt"/>
            </a:endParaRPr>
          </a:p>
          <a:p>
            <a:pPr marL="742950" lvl="3" indent="-285750">
              <a:buFont typeface="Wingdings" panose="05000000000000000000" pitchFamily="2" charset="2"/>
              <a:buChar char="Ø"/>
            </a:pPr>
            <a:r>
              <a:rPr lang="en-US" sz="1900" dirty="0" smtClean="0">
                <a:latin typeface="+mn-lt"/>
              </a:rPr>
              <a:t>Node is used to load posts, responses and users into Cassandra.</a:t>
            </a:r>
          </a:p>
          <a:p>
            <a:pPr marL="742950" lvl="3" indent="-285750">
              <a:buFont typeface="Wingdings" panose="05000000000000000000" pitchFamily="2" charset="2"/>
              <a:buChar char="Ø"/>
            </a:pPr>
            <a:r>
              <a:rPr lang="en-US" sz="1900" dirty="0" smtClean="0">
                <a:latin typeface="+mn-lt"/>
              </a:rPr>
              <a:t>The node application helps students inspect the data</a:t>
            </a:r>
          </a:p>
          <a:p>
            <a:pPr>
              <a:buFont typeface="Wingdings" panose="05000000000000000000" pitchFamily="2" charset="2"/>
              <a:buChar char="Ø"/>
            </a:pPr>
            <a:r>
              <a:rPr lang="en-US" sz="1900" dirty="0" smtClean="0">
                <a:latin typeface="+mn-lt"/>
              </a:rPr>
              <a:t>We demonstrate how the data model allows for idempotent data operations within the context. </a:t>
            </a:r>
          </a:p>
          <a:p>
            <a:pPr>
              <a:buFont typeface="Wingdings" panose="05000000000000000000" pitchFamily="2" charset="2"/>
              <a:buChar char="Ø"/>
            </a:pPr>
            <a:r>
              <a:rPr lang="en-US" sz="1900" dirty="0" smtClean="0">
                <a:latin typeface="+mn-lt"/>
              </a:rPr>
              <a:t>Students are challenged with a few tasks to demonstrate their understanding on the subject in the </a:t>
            </a:r>
            <a:r>
              <a:rPr lang="en-US" sz="1900" dirty="0" err="1" smtClean="0">
                <a:latin typeface="+mn-lt"/>
              </a:rPr>
              <a:t>cqlsh</a:t>
            </a:r>
            <a:r>
              <a:rPr lang="en-US" sz="1900" dirty="0" smtClean="0">
                <a:latin typeface="+mn-lt"/>
              </a:rPr>
              <a:t> shell (client) </a:t>
            </a:r>
          </a:p>
          <a:p>
            <a:pPr>
              <a:buFont typeface="Wingdings" panose="05000000000000000000" pitchFamily="2" charset="2"/>
              <a:buChar char="Ø"/>
            </a:pPr>
            <a:r>
              <a:rPr lang="en-US" sz="1900" dirty="0" smtClean="0">
                <a:latin typeface="+mn-lt"/>
              </a:rPr>
              <a:t>Students are expected to create screenshots of their queries and results </a:t>
            </a:r>
            <a:endParaRPr lang="en-US" sz="1900" dirty="0">
              <a:latin typeface="+mn-lt"/>
            </a:endParaRPr>
          </a:p>
        </p:txBody>
      </p:sp>
      <p:sp>
        <p:nvSpPr>
          <p:cNvPr id="3" name="Title 2"/>
          <p:cNvSpPr>
            <a:spLocks noGrp="1"/>
          </p:cNvSpPr>
          <p:nvPr>
            <p:ph type="title"/>
          </p:nvPr>
        </p:nvSpPr>
        <p:spPr/>
        <p:txBody>
          <a:bodyPr/>
          <a:lstStyle/>
          <a:p>
            <a:r>
              <a:rPr lang="en-US" dirty="0"/>
              <a:t>Cassandra Hands </a:t>
            </a:r>
            <a:r>
              <a:rPr lang="en-US" dirty="0" smtClean="0"/>
              <a:t>on </a:t>
            </a:r>
            <a:r>
              <a:rPr lang="en-US" dirty="0"/>
              <a:t>Lab Exercise</a:t>
            </a:r>
          </a:p>
        </p:txBody>
      </p:sp>
    </p:spTree>
    <p:extLst>
      <p:ext uri="{BB962C8B-B14F-4D97-AF65-F5344CB8AC3E}">
        <p14:creationId xmlns:p14="http://schemas.microsoft.com/office/powerpoint/2010/main" val="3633461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8228012" cy="583698"/>
          </a:xfrm>
        </p:spPr>
        <p:txBody>
          <a:bodyPr>
            <a:noAutofit/>
          </a:bodyPr>
          <a:lstStyle/>
          <a:p>
            <a:r>
              <a:rPr lang="en-US" sz="2000" dirty="0" smtClean="0"/>
              <a:t>Data serialized by column as opposed to by row (traditional RDBMS)</a:t>
            </a:r>
            <a:endParaRPr lang="en-US" sz="2000" dirty="0"/>
          </a:p>
        </p:txBody>
      </p:sp>
      <p:sp>
        <p:nvSpPr>
          <p:cNvPr id="3" name="Title 2"/>
          <p:cNvSpPr>
            <a:spLocks noGrp="1"/>
          </p:cNvSpPr>
          <p:nvPr>
            <p:ph type="title"/>
          </p:nvPr>
        </p:nvSpPr>
        <p:spPr/>
        <p:txBody>
          <a:bodyPr/>
          <a:lstStyle/>
          <a:p>
            <a:r>
              <a:rPr lang="en-US" dirty="0" smtClean="0">
                <a:solidFill>
                  <a:schemeClr val="tx1"/>
                </a:solidFill>
              </a:rPr>
              <a:t>Data Model</a:t>
            </a:r>
            <a:endParaRPr lang="de-DE"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64040442"/>
              </p:ext>
            </p:extLst>
          </p:nvPr>
        </p:nvGraphicFramePr>
        <p:xfrm>
          <a:off x="2367036" y="2021880"/>
          <a:ext cx="4911873" cy="1005840"/>
        </p:xfrm>
        <a:graphic>
          <a:graphicData uri="http://schemas.openxmlformats.org/drawingml/2006/table">
            <a:tbl>
              <a:tblPr firstRow="1" bandRow="1">
                <a:tableStyleId>{B301B821-A1FF-4177-AEE7-76D212191A09}</a:tableStyleId>
              </a:tblPr>
              <a:tblGrid>
                <a:gridCol w="733027"/>
                <a:gridCol w="1475801"/>
                <a:gridCol w="1040828"/>
                <a:gridCol w="1662217"/>
              </a:tblGrid>
              <a:tr h="327482">
                <a:tc>
                  <a:txBody>
                    <a:bodyPr/>
                    <a:lstStyle/>
                    <a:p>
                      <a:pPr algn="ctr"/>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Weekly</a:t>
                      </a:r>
                      <a:r>
                        <a:rPr lang="en-US" sz="1600" baseline="0" dirty="0" smtClean="0"/>
                        <a:t> Spend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482">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John Smith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45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$900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7482">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Jane Doe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t>$250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8" name="Straight Connector 7"/>
          <p:cNvCxnSpPr/>
          <p:nvPr/>
        </p:nvCxnSpPr>
        <p:spPr>
          <a:xfrm>
            <a:off x="4563665" y="3192379"/>
            <a:ext cx="0" cy="110799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192379"/>
            <a:ext cx="4483100" cy="1107996"/>
          </a:xfrm>
          <a:prstGeom prst="rect">
            <a:avLst/>
          </a:prstGeom>
          <a:noFill/>
        </p:spPr>
        <p:txBody>
          <a:bodyPr wrap="square" rtlCol="0">
            <a:spAutoFit/>
          </a:bodyPr>
          <a:lstStyle/>
          <a:p>
            <a:pPr algn="ctr"/>
            <a:r>
              <a:rPr lang="en-US" sz="2000" b="1" dirty="0" smtClean="0"/>
              <a:t>RDBMS View</a:t>
            </a:r>
          </a:p>
          <a:p>
            <a:pPr algn="ctr"/>
            <a:endParaRPr lang="en-US" sz="1000" dirty="0" smtClean="0"/>
          </a:p>
          <a:p>
            <a:pPr algn="ctr"/>
            <a:r>
              <a:rPr lang="en-US" dirty="0" smtClean="0"/>
              <a:t>1,John Smith,45,$900;2,Jane Doe,23,$250</a:t>
            </a:r>
            <a:endParaRPr lang="en-US" dirty="0"/>
          </a:p>
        </p:txBody>
      </p:sp>
      <p:sp>
        <p:nvSpPr>
          <p:cNvPr id="10" name="TextBox 9"/>
          <p:cNvSpPr txBox="1"/>
          <p:nvPr/>
        </p:nvSpPr>
        <p:spPr>
          <a:xfrm>
            <a:off x="4644231" y="3192379"/>
            <a:ext cx="4499769" cy="1107996"/>
          </a:xfrm>
          <a:prstGeom prst="rect">
            <a:avLst/>
          </a:prstGeom>
          <a:noFill/>
        </p:spPr>
        <p:txBody>
          <a:bodyPr wrap="square" rtlCol="0">
            <a:spAutoFit/>
          </a:bodyPr>
          <a:lstStyle/>
          <a:p>
            <a:pPr algn="ctr"/>
            <a:r>
              <a:rPr lang="en-US" sz="2000" b="1" dirty="0" smtClean="0"/>
              <a:t>Columnar View</a:t>
            </a:r>
          </a:p>
          <a:p>
            <a:pPr algn="ctr"/>
            <a:endParaRPr lang="en-US" sz="1000" dirty="0"/>
          </a:p>
          <a:p>
            <a:pPr algn="ctr"/>
            <a:r>
              <a:rPr lang="en-US" dirty="0" smtClean="0"/>
              <a:t>1,2;John </a:t>
            </a:r>
            <a:r>
              <a:rPr lang="en-US" dirty="0" err="1" smtClean="0"/>
              <a:t>Smith,Jane</a:t>
            </a:r>
            <a:r>
              <a:rPr lang="en-US" dirty="0" smtClean="0"/>
              <a:t> Doe;45,23;$900,$250</a:t>
            </a:r>
            <a:endParaRPr lang="en-US" dirty="0"/>
          </a:p>
        </p:txBody>
      </p:sp>
      <p:sp>
        <p:nvSpPr>
          <p:cNvPr id="12" name="Content Placeholder 1"/>
          <p:cNvSpPr txBox="1">
            <a:spLocks/>
          </p:cNvSpPr>
          <p:nvPr/>
        </p:nvSpPr>
        <p:spPr>
          <a:xfrm>
            <a:off x="461035" y="4588144"/>
            <a:ext cx="8228012" cy="583698"/>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Tables in RDBMS are called column families in Columnar DBs</a:t>
            </a:r>
          </a:p>
          <a:p>
            <a:r>
              <a:rPr lang="en-US" sz="2000" dirty="0" smtClean="0"/>
              <a:t>Each column is stored as a separate file. A column family defines a set of files</a:t>
            </a:r>
            <a:endParaRPr lang="en-US" sz="2000" dirty="0"/>
          </a:p>
        </p:txBody>
      </p:sp>
    </p:spTree>
    <p:extLst>
      <p:ext uri="{BB962C8B-B14F-4D97-AF65-F5344CB8AC3E}">
        <p14:creationId xmlns:p14="http://schemas.microsoft.com/office/powerpoint/2010/main" val="2432115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Smart de-normalization techniques are crucial</a:t>
            </a:r>
          </a:p>
          <a:p>
            <a:r>
              <a:rPr lang="en-US" dirty="0"/>
              <a:t>The fastest access path is </a:t>
            </a:r>
            <a:r>
              <a:rPr lang="en-US" i="1" dirty="0"/>
              <a:t>always </a:t>
            </a:r>
            <a:r>
              <a:rPr lang="en-US" dirty="0"/>
              <a:t>by primary key + pre-known column; </a:t>
            </a:r>
            <a:r>
              <a:rPr lang="en-US" dirty="0" smtClean="0"/>
              <a:t>so the key should be aligned to the most frequent access pattern</a:t>
            </a:r>
          </a:p>
          <a:p>
            <a:r>
              <a:rPr lang="en-US" dirty="0" smtClean="0"/>
              <a:t>Access </a:t>
            </a:r>
            <a:r>
              <a:rPr lang="en-US" dirty="0"/>
              <a:t>patterns must align with application architecture, the DB cannot be seen isolated</a:t>
            </a:r>
          </a:p>
          <a:p>
            <a:r>
              <a:rPr lang="en-US" b="1" dirty="0"/>
              <a:t>Data Model + Application = Full Package</a:t>
            </a:r>
            <a:endParaRPr lang="de-DE" dirty="0"/>
          </a:p>
        </p:txBody>
      </p:sp>
      <p:sp>
        <p:nvSpPr>
          <p:cNvPr id="3" name="Title 2"/>
          <p:cNvSpPr>
            <a:spLocks noGrp="1"/>
          </p:cNvSpPr>
          <p:nvPr>
            <p:ph type="title"/>
          </p:nvPr>
        </p:nvSpPr>
        <p:spPr/>
        <p:txBody>
          <a:bodyPr/>
          <a:lstStyle/>
          <a:p>
            <a:r>
              <a:rPr lang="en-US" dirty="0" smtClean="0">
                <a:solidFill>
                  <a:schemeClr val="tx1"/>
                </a:solidFill>
              </a:rPr>
              <a:t>Data</a:t>
            </a:r>
            <a:r>
              <a:rPr lang="en-US" dirty="0" smtClean="0"/>
              <a:t> </a:t>
            </a:r>
            <a:r>
              <a:rPr lang="en-US" dirty="0">
                <a:solidFill>
                  <a:schemeClr val="tx1"/>
                </a:solidFill>
              </a:rPr>
              <a:t>M</a:t>
            </a:r>
            <a:r>
              <a:rPr lang="en-US" dirty="0" smtClean="0">
                <a:solidFill>
                  <a:schemeClr val="tx1"/>
                </a:solidFill>
              </a:rPr>
              <a:t>odel</a:t>
            </a:r>
            <a:endParaRPr lang="de-DE" dirty="0">
              <a:solidFill>
                <a:schemeClr val="tx1"/>
              </a:solidFill>
            </a:endParaRPr>
          </a:p>
        </p:txBody>
      </p:sp>
    </p:spTree>
    <p:extLst>
      <p:ext uri="{BB962C8B-B14F-4D97-AF65-F5344CB8AC3E}">
        <p14:creationId xmlns:p14="http://schemas.microsoft.com/office/powerpoint/2010/main" val="1924869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RDBMS</a:t>
            </a:r>
            <a:r>
              <a:rPr lang="en-US" dirty="0"/>
              <a:t> </a:t>
            </a:r>
            <a:r>
              <a:rPr lang="en-US" dirty="0">
                <a:solidFill>
                  <a:schemeClr val="tx1"/>
                </a:solidFill>
              </a:rPr>
              <a:t>Model of a Blog Application</a:t>
            </a:r>
            <a:endParaRPr lang="de-DE" dirty="0">
              <a:solidFill>
                <a:schemeClr val="tx1"/>
              </a:solidFill>
            </a:endParaRPr>
          </a:p>
        </p:txBody>
      </p:sp>
      <p:pic>
        <p:nvPicPr>
          <p:cNvPr id="4" name="Content Placeholder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904206" y="1480591"/>
            <a:ext cx="5334000" cy="3095625"/>
          </a:xfrm>
          <a:prstGeom prst="rect">
            <a:avLst/>
          </a:prstGeom>
        </p:spPr>
      </p:pic>
      <p:sp>
        <p:nvSpPr>
          <p:cNvPr id="6" name="TextBox 5"/>
          <p:cNvSpPr txBox="1"/>
          <p:nvPr/>
        </p:nvSpPr>
        <p:spPr>
          <a:xfrm>
            <a:off x="128337" y="1287573"/>
            <a:ext cx="1652785" cy="584775"/>
          </a:xfrm>
          <a:prstGeom prst="rect">
            <a:avLst/>
          </a:prstGeom>
          <a:noFill/>
          <a:ln>
            <a:solidFill>
              <a:schemeClr val="accent1"/>
            </a:solidFill>
          </a:ln>
        </p:spPr>
        <p:txBody>
          <a:bodyPr wrap="square" rtlCol="0">
            <a:spAutoFit/>
          </a:bodyPr>
          <a:lstStyle/>
          <a:p>
            <a:pPr algn="ctr"/>
            <a:r>
              <a:rPr lang="en-US" sz="1600" dirty="0" smtClean="0"/>
              <a:t>People who run blogs</a:t>
            </a:r>
            <a:endParaRPr lang="en-US" sz="1600" dirty="0"/>
          </a:p>
        </p:txBody>
      </p:sp>
      <p:cxnSp>
        <p:nvCxnSpPr>
          <p:cNvPr id="7" name="Elbow Connector 6"/>
          <p:cNvCxnSpPr>
            <a:stCxn id="6" idx="2"/>
          </p:cNvCxnSpPr>
          <p:nvPr/>
        </p:nvCxnSpPr>
        <p:spPr>
          <a:xfrm rot="16200000" flipH="1">
            <a:off x="1174704" y="1652374"/>
            <a:ext cx="980033" cy="141998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91216" y="1549181"/>
            <a:ext cx="1502660" cy="584775"/>
          </a:xfrm>
          <a:prstGeom prst="rect">
            <a:avLst/>
          </a:prstGeom>
          <a:noFill/>
          <a:ln>
            <a:solidFill>
              <a:schemeClr val="accent1"/>
            </a:solidFill>
          </a:ln>
        </p:spPr>
        <p:txBody>
          <a:bodyPr wrap="square" rtlCol="0">
            <a:spAutoFit/>
          </a:bodyPr>
          <a:lstStyle/>
          <a:p>
            <a:pPr algn="ctr"/>
            <a:r>
              <a:rPr lang="en-US" sz="1600" dirty="0" smtClean="0"/>
              <a:t>Lists of blogs on the internet </a:t>
            </a:r>
            <a:endParaRPr lang="en-US" sz="1600" dirty="0"/>
          </a:p>
        </p:txBody>
      </p:sp>
      <p:cxnSp>
        <p:nvCxnSpPr>
          <p:cNvPr id="10" name="Elbow Connector 9"/>
          <p:cNvCxnSpPr>
            <a:stCxn id="8" idx="2"/>
          </p:cNvCxnSpPr>
          <p:nvPr/>
        </p:nvCxnSpPr>
        <p:spPr>
          <a:xfrm rot="5400000">
            <a:off x="7087700" y="1829204"/>
            <a:ext cx="850095" cy="14595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21" idx="0"/>
          </p:cNvCxnSpPr>
          <p:nvPr/>
        </p:nvCxnSpPr>
        <p:spPr>
          <a:xfrm rot="10800000" flipV="1">
            <a:off x="913485" y="3817390"/>
            <a:ext cx="1461227" cy="1503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2" idx="0"/>
          </p:cNvCxnSpPr>
          <p:nvPr/>
        </p:nvCxnSpPr>
        <p:spPr>
          <a:xfrm>
            <a:off x="6782948" y="3817391"/>
            <a:ext cx="1281651" cy="56580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091" y="3967698"/>
            <a:ext cx="1652785" cy="830997"/>
          </a:xfrm>
          <a:prstGeom prst="rect">
            <a:avLst/>
          </a:prstGeom>
          <a:noFill/>
          <a:ln>
            <a:solidFill>
              <a:schemeClr val="accent1"/>
            </a:solidFill>
          </a:ln>
        </p:spPr>
        <p:txBody>
          <a:bodyPr wrap="square" rtlCol="0">
            <a:spAutoFit/>
          </a:bodyPr>
          <a:lstStyle/>
          <a:p>
            <a:pPr algn="ctr"/>
            <a:r>
              <a:rPr lang="en-US" sz="1600" dirty="0" smtClean="0"/>
              <a:t>People who subscribe to blogs</a:t>
            </a:r>
            <a:endParaRPr lang="en-US" sz="1600" dirty="0"/>
          </a:p>
        </p:txBody>
      </p:sp>
      <p:sp>
        <p:nvSpPr>
          <p:cNvPr id="22" name="TextBox 21"/>
          <p:cNvSpPr txBox="1"/>
          <p:nvPr/>
        </p:nvSpPr>
        <p:spPr>
          <a:xfrm>
            <a:off x="7238206" y="4383197"/>
            <a:ext cx="1652785" cy="338554"/>
          </a:xfrm>
          <a:prstGeom prst="rect">
            <a:avLst/>
          </a:prstGeom>
          <a:noFill/>
          <a:ln>
            <a:solidFill>
              <a:schemeClr val="accent1"/>
            </a:solidFill>
          </a:ln>
        </p:spPr>
        <p:txBody>
          <a:bodyPr wrap="square" rtlCol="0">
            <a:spAutoFit/>
          </a:bodyPr>
          <a:lstStyle/>
          <a:p>
            <a:pPr algn="ctr"/>
            <a:r>
              <a:rPr lang="en-US" sz="1600" dirty="0" smtClean="0"/>
              <a:t>Types of blogs</a:t>
            </a:r>
            <a:endParaRPr lang="en-US" sz="1600" dirty="0"/>
          </a:p>
        </p:txBody>
      </p:sp>
      <p:sp>
        <p:nvSpPr>
          <p:cNvPr id="29" name="Content Placeholder 1"/>
          <p:cNvSpPr txBox="1">
            <a:spLocks/>
          </p:cNvSpPr>
          <p:nvPr/>
        </p:nvSpPr>
        <p:spPr>
          <a:xfrm>
            <a:off x="765865" y="5025103"/>
            <a:ext cx="8228012" cy="583698"/>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Since the data is so interconnected, querying will require joins which can impact performance</a:t>
            </a:r>
            <a:endParaRPr lang="en-US" sz="2000" dirty="0"/>
          </a:p>
        </p:txBody>
      </p:sp>
    </p:spTree>
    <p:extLst>
      <p:ext uri="{BB962C8B-B14F-4D97-AF65-F5344CB8AC3E}">
        <p14:creationId xmlns:p14="http://schemas.microsoft.com/office/powerpoint/2010/main" val="1026717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Columnar Model </a:t>
            </a:r>
            <a:r>
              <a:rPr lang="en-US" dirty="0">
                <a:solidFill>
                  <a:schemeClr val="tx1"/>
                </a:solidFill>
              </a:rPr>
              <a:t>of a Blog Application</a:t>
            </a:r>
            <a:endParaRPr lang="de-DE" dirty="0">
              <a:solidFill>
                <a:schemeClr val="tx1"/>
              </a:solidFill>
            </a:endParaRPr>
          </a:p>
        </p:txBody>
      </p:sp>
      <p:pic>
        <p:nvPicPr>
          <p:cNvPr id="4" name="Content Placeholder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27020" y="1196975"/>
            <a:ext cx="4133880" cy="4181475"/>
          </a:xfrm>
          <a:prstGeom prst="rect">
            <a:avLst/>
          </a:prstGeom>
        </p:spPr>
      </p:pic>
      <p:sp>
        <p:nvSpPr>
          <p:cNvPr id="5" name="Content Placeholder 1"/>
          <p:cNvSpPr txBox="1">
            <a:spLocks/>
          </p:cNvSpPr>
          <p:nvPr/>
        </p:nvSpPr>
        <p:spPr>
          <a:xfrm>
            <a:off x="5506873" y="1914645"/>
            <a:ext cx="3159423" cy="3463805"/>
          </a:xfrm>
          <a:prstGeom prst="rect">
            <a:avLst/>
          </a:prstGeom>
        </p:spPr>
        <p:txBody>
          <a:bodyPr vert="horz" lIns="0" tIns="0" rIns="0" bIns="0" rtlCol="0">
            <a:noAutofit/>
          </a:bodyPr>
          <a:lst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000" dirty="0" smtClean="0"/>
              <a:t>Storing the data in a columnar format reduces redundancies</a:t>
            </a:r>
          </a:p>
          <a:p>
            <a:pPr marL="0" indent="0">
              <a:buNone/>
            </a:pPr>
            <a:endParaRPr lang="en-US" sz="2000" dirty="0" smtClean="0"/>
          </a:p>
          <a:p>
            <a:pPr>
              <a:buFont typeface="Wingdings" panose="05000000000000000000" pitchFamily="2" charset="2"/>
              <a:buChar char="ü"/>
            </a:pPr>
            <a:r>
              <a:rPr lang="en-US" sz="2000" dirty="0" smtClean="0"/>
              <a:t>Querying can be made more efficient without needing to join on ID fields</a:t>
            </a:r>
            <a:endParaRPr lang="en-US" sz="2000" dirty="0"/>
          </a:p>
        </p:txBody>
      </p:sp>
    </p:spTree>
    <p:extLst>
      <p:ext uri="{BB962C8B-B14F-4D97-AF65-F5344CB8AC3E}">
        <p14:creationId xmlns:p14="http://schemas.microsoft.com/office/powerpoint/2010/main" val="39102541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TEXTBOX" val="include referenc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A85A641F73C43BC6D48BA9E88B9F7" ma:contentTypeVersion="2" ma:contentTypeDescription="Create a new document." ma:contentTypeScope="" ma:versionID="a21c66563a1300b843f39a782872f8fd">
  <xsd:schema xmlns:xsd="http://www.w3.org/2001/XMLSchema" xmlns:xs="http://www.w3.org/2001/XMLSchema" xmlns:p="http://schemas.microsoft.com/office/2006/metadata/properties" xmlns:ns2="4e9db585-b4e9-4c8f-ae17-48ff344a9304" targetNamespace="http://schemas.microsoft.com/office/2006/metadata/properties" ma:root="true" ma:fieldsID="9c849d17eeccd2a3c6196a8e0d4e2bd6" ns2:_="">
    <xsd:import namespace="4e9db585-b4e9-4c8f-ae17-48ff344a9304"/>
    <xsd:element name="properties">
      <xsd:complexType>
        <xsd:sequence>
          <xsd:element name="documentManagement">
            <xsd:complexType>
              <xsd:all>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db585-b4e9-4c8f-ae17-48ff344a9304"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omments xmlns="4e9db585-b4e9-4c8f-ae17-48ff344a93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4DE371-DB4F-41E5-9D6D-98028E7DB104}"/>
</file>

<file path=customXml/itemProps2.xml><?xml version="1.0" encoding="utf-8"?>
<ds:datastoreItem xmlns:ds="http://schemas.openxmlformats.org/officeDocument/2006/customXml" ds:itemID="{56640170-8352-441D-BDC5-3754A62BBEF1}"/>
</file>

<file path=customXml/itemProps3.xml><?xml version="1.0" encoding="utf-8"?>
<ds:datastoreItem xmlns:ds="http://schemas.openxmlformats.org/officeDocument/2006/customXml" ds:itemID="{48E323EC-C0DD-41D6-97BE-1B82AAA617AB}"/>
</file>

<file path=docProps/app.xml><?xml version="1.0" encoding="utf-8"?>
<Properties xmlns="http://schemas.openxmlformats.org/officeDocument/2006/extended-properties" xmlns:vt="http://schemas.openxmlformats.org/officeDocument/2006/docPropsVTypes">
  <Template>BigDataAcademy</Template>
  <TotalTime>1350</TotalTime>
  <Words>5825</Words>
  <Application>Microsoft Office PowerPoint</Application>
  <PresentationFormat>Custom</PresentationFormat>
  <Paragraphs>658</Paragraphs>
  <Slides>58</Slides>
  <Notes>42</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7" baseType="lpstr">
      <vt:lpstr>Arial</vt:lpstr>
      <vt:lpstr>Arial Narrow</vt:lpstr>
      <vt:lpstr>Calibri</vt:lpstr>
      <vt:lpstr>Courier New</vt:lpstr>
      <vt:lpstr>Geneva</vt:lpstr>
      <vt:lpstr>Lucida Grande</vt:lpstr>
      <vt:lpstr>Wingdings</vt:lpstr>
      <vt:lpstr>BigDataAcademy</vt:lpstr>
      <vt:lpstr>think-cell Slide</vt:lpstr>
      <vt:lpstr>PowerPoint Presentation</vt:lpstr>
      <vt:lpstr>PowerPoint Presentation</vt:lpstr>
      <vt:lpstr>PowerPoint Presentation</vt:lpstr>
      <vt:lpstr>PowerPoint Presentation</vt:lpstr>
      <vt:lpstr>History</vt:lpstr>
      <vt:lpstr>Data Model</vt:lpstr>
      <vt:lpstr>Data Model</vt:lpstr>
      <vt:lpstr>RDBMS Model of a Blog Application</vt:lpstr>
      <vt:lpstr>Columnar Model of a Blog Application</vt:lpstr>
      <vt:lpstr>Benefits</vt:lpstr>
      <vt:lpstr>Comparison: Cassandra vs. Hadoop</vt:lpstr>
      <vt:lpstr>PowerPoint Presentation</vt:lpstr>
      <vt:lpstr>PowerPoint Presentation</vt:lpstr>
      <vt:lpstr>History of Technology</vt:lpstr>
      <vt:lpstr>Overview of technology</vt:lpstr>
      <vt:lpstr>CQL</vt:lpstr>
      <vt:lpstr>Data Model</vt:lpstr>
      <vt:lpstr>Data Model</vt:lpstr>
      <vt:lpstr>Architecture: Data Distribution and Replication</vt:lpstr>
      <vt:lpstr>Architecture: Data Distribution and Replication</vt:lpstr>
      <vt:lpstr>Architecture: Data Distribution and Replication</vt:lpstr>
      <vt:lpstr>Architecture: Data Distribution and Replication</vt:lpstr>
      <vt:lpstr>Industry Use Case:  </vt:lpstr>
      <vt:lpstr>PowerPoint Presentation</vt:lpstr>
      <vt:lpstr>Industry Use Case:                      – Cont.</vt:lpstr>
      <vt:lpstr>Industry Use Case: </vt:lpstr>
      <vt:lpstr>Industry Use Case:                   - Cont. </vt:lpstr>
      <vt:lpstr>Industry Use Case:                   - Cont.</vt:lpstr>
      <vt:lpstr>Accenture Use Case: Large US Bank</vt:lpstr>
      <vt:lpstr>Accenture Use Case: Large US Bank – Cont.</vt:lpstr>
      <vt:lpstr>Accenture Use Case: Large US Bank – Cont.</vt:lpstr>
      <vt:lpstr>Accenture Use Case: Large Government Agency</vt:lpstr>
      <vt:lpstr>Accenture Use Case: Large Government Agency– Cont.</vt:lpstr>
      <vt:lpstr>Accenture Use Case: Large Government Agency– Cont.</vt:lpstr>
      <vt:lpstr>Cassandra Distributions</vt:lpstr>
      <vt:lpstr>Cassandra Distributions Comparison</vt:lpstr>
      <vt:lpstr>Key decision points for using this technology</vt:lpstr>
      <vt:lpstr>Scenarios NOT suitable for Cassandra</vt:lpstr>
      <vt:lpstr>Resources</vt:lpstr>
      <vt:lpstr>PowerPoint Presentation</vt:lpstr>
      <vt:lpstr>PowerPoint Presentation</vt:lpstr>
      <vt:lpstr>History of Technology</vt:lpstr>
      <vt:lpstr>Overview of technology</vt:lpstr>
      <vt:lpstr>Data Model</vt:lpstr>
      <vt:lpstr>Architecture</vt:lpstr>
      <vt:lpstr>HBase vs. Cassandra </vt:lpstr>
      <vt:lpstr>Industry Use Case: </vt:lpstr>
      <vt:lpstr>Industry Use Case:                   - Cont. </vt:lpstr>
      <vt:lpstr>Industry Use Case:                   - Cont. </vt:lpstr>
      <vt:lpstr>Accenture Use Case: Large Oil and Gas Company</vt:lpstr>
      <vt:lpstr>Accenture Use Case: Large Oil and Gas Company– Cont.</vt:lpstr>
      <vt:lpstr>Accenture Use Case: Large Oil and Gas Company– Cont.</vt:lpstr>
      <vt:lpstr>Cost of vendor technology</vt:lpstr>
      <vt:lpstr>Key decision points for using this technology</vt:lpstr>
      <vt:lpstr>Scenarios NOT suitable for HBase</vt:lpstr>
      <vt:lpstr>PowerPoint Presentation</vt:lpstr>
      <vt:lpstr>Cassandra Hands on Lab Exercise</vt:lpstr>
      <vt:lpstr>Cassandra Hands on Lab Exercise</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Celik-Tinmaz, Ozlem</dc:creator>
  <cp:lastModifiedBy>Furrer, Lynne</cp:lastModifiedBy>
  <cp:revision>430</cp:revision>
  <dcterms:created xsi:type="dcterms:W3CDTF">2014-10-16T19:01:47Z</dcterms:created>
  <dcterms:modified xsi:type="dcterms:W3CDTF">2015-11-02T14:34:19Z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0x010100BD9A85A641F73C43BC6D48BA9E88B9F7</vt:lpwstr>
  </property>
  <property fmtid="{D5CDD505-2E9C-101B-9397-08002B2CF9AE}" pid="5" name="ArticulateGUID">
    <vt:lpwstr>C39F3D1D-5047-4745-80CA-AF4785AB29F5</vt:lpwstr>
  </property>
  <property fmtid="{D5CDD505-2E9C-101B-9397-08002B2CF9AE}" pid="6" name="ArticulateProjectFull">
    <vt:lpwstr>C:\Users\j.jitendranath.sen\Desktop\Introduction to Big Data\Storyboard &amp; Detailed ID map\11-28-2012\Big Data_Introduction_to_Big_Data_SB_Nov28.ppta</vt:lpwstr>
  </property>
</Properties>
</file>