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6"/>
  </p:notesMasterIdLst>
  <p:handoutMasterIdLst>
    <p:handoutMasterId r:id="rId57"/>
  </p:handoutMasterIdLst>
  <p:sldIdLst>
    <p:sldId id="520" r:id="rId5"/>
    <p:sldId id="555" r:id="rId6"/>
    <p:sldId id="618" r:id="rId7"/>
    <p:sldId id="623" r:id="rId8"/>
    <p:sldId id="624" r:id="rId9"/>
    <p:sldId id="677" r:id="rId10"/>
    <p:sldId id="625" r:id="rId11"/>
    <p:sldId id="626" r:id="rId12"/>
    <p:sldId id="627" r:id="rId13"/>
    <p:sldId id="675" r:id="rId14"/>
    <p:sldId id="676" r:id="rId15"/>
    <p:sldId id="630" r:id="rId16"/>
    <p:sldId id="632" r:id="rId17"/>
    <p:sldId id="633" r:id="rId18"/>
    <p:sldId id="634" r:id="rId19"/>
    <p:sldId id="635" r:id="rId20"/>
    <p:sldId id="636" r:id="rId21"/>
    <p:sldId id="637" r:id="rId22"/>
    <p:sldId id="638" r:id="rId23"/>
    <p:sldId id="639" r:id="rId24"/>
    <p:sldId id="640" r:id="rId25"/>
    <p:sldId id="641" r:id="rId26"/>
    <p:sldId id="678" r:id="rId27"/>
    <p:sldId id="642" r:id="rId28"/>
    <p:sldId id="643" r:id="rId29"/>
    <p:sldId id="644" r:id="rId30"/>
    <p:sldId id="645" r:id="rId31"/>
    <p:sldId id="619" r:id="rId32"/>
    <p:sldId id="646" r:id="rId33"/>
    <p:sldId id="647" r:id="rId34"/>
    <p:sldId id="648" r:id="rId35"/>
    <p:sldId id="649" r:id="rId36"/>
    <p:sldId id="653" r:id="rId37"/>
    <p:sldId id="652" r:id="rId38"/>
    <p:sldId id="654" r:id="rId39"/>
    <p:sldId id="670" r:id="rId40"/>
    <p:sldId id="650" r:id="rId41"/>
    <p:sldId id="651" r:id="rId42"/>
    <p:sldId id="656" r:id="rId43"/>
    <p:sldId id="657" r:id="rId44"/>
    <p:sldId id="658" r:id="rId45"/>
    <p:sldId id="659" r:id="rId46"/>
    <p:sldId id="660" r:id="rId47"/>
    <p:sldId id="662" r:id="rId48"/>
    <p:sldId id="663" r:id="rId49"/>
    <p:sldId id="665" r:id="rId50"/>
    <p:sldId id="679" r:id="rId51"/>
    <p:sldId id="680" r:id="rId52"/>
    <p:sldId id="667" r:id="rId53"/>
    <p:sldId id="681" r:id="rId54"/>
    <p:sldId id="682" r:id="rId55"/>
  </p:sldIdLst>
  <p:sldSz cx="9144000" cy="59436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2">
          <p15:clr>
            <a:srgbClr val="A4A3A4"/>
          </p15:clr>
        </p15:guide>
        <p15:guide id="2" orient="horz" pos="3504">
          <p15:clr>
            <a:srgbClr val="A4A3A4"/>
          </p15:clr>
        </p15:guide>
        <p15:guide id="3" orient="horz" pos="2544">
          <p15:clr>
            <a:srgbClr val="A4A3A4"/>
          </p15:clr>
        </p15:guide>
        <p15:guide id="4" orient="horz" pos="3669">
          <p15:clr>
            <a:srgbClr val="A4A3A4"/>
          </p15:clr>
        </p15:guide>
        <p15:guide id="5" orient="horz" pos="694">
          <p15:clr>
            <a:srgbClr val="A4A3A4"/>
          </p15:clr>
        </p15:guide>
        <p15:guide id="6" orient="horz" pos="640">
          <p15:clr>
            <a:srgbClr val="A4A3A4"/>
          </p15:clr>
        </p15:guide>
        <p15:guide id="7" pos="2880">
          <p15:clr>
            <a:srgbClr val="A4A3A4"/>
          </p15:clr>
        </p15:guide>
        <p15:guide id="8" pos="288">
          <p15:clr>
            <a:srgbClr val="A4A3A4"/>
          </p15:clr>
        </p15:guide>
        <p15:guide id="9" pos="5501">
          <p15:clr>
            <a:srgbClr val="A4A3A4"/>
          </p15:clr>
        </p15:guide>
        <p15:guide id="10" pos="2824">
          <p15:clr>
            <a:srgbClr val="A4A3A4"/>
          </p15:clr>
        </p15:guide>
        <p15:guide id="11" pos="2936">
          <p15:clr>
            <a:srgbClr val="A4A3A4"/>
          </p15:clr>
        </p15:guide>
        <p15:guide id="12" pos="4172">
          <p15:clr>
            <a:srgbClr val="A4A3A4"/>
          </p15:clr>
        </p15:guide>
        <p15:guide id="13"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 id="1" name="Lynne.furrer" initials="L" lastIdx="21" clrIdx="1"/>
  <p:cmAuthor id="2" name="manish.a.saxena" initials="MS" lastIdx="3" clrIdx="2"/>
  <p:cmAuthor id="3" name="Dandu, Kishore K." initials="DKK" lastIdx="1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1155"/>
    <a:srgbClr val="2F539C"/>
    <a:srgbClr val="00BBEE"/>
    <a:srgbClr val="408FCD"/>
    <a:srgbClr val="D98029"/>
    <a:srgbClr val="FFDD99"/>
    <a:srgbClr val="B4C399"/>
    <a:srgbClr val="00AA99"/>
    <a:srgbClr val="002266"/>
    <a:srgbClr val="AADD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86310" autoAdjust="0"/>
  </p:normalViewPr>
  <p:slideViewPr>
    <p:cSldViewPr snapToGrid="0" snapToObjects="1" showGuides="1">
      <p:cViewPr varScale="1">
        <p:scale>
          <a:sx n="102" d="100"/>
          <a:sy n="102" d="100"/>
        </p:scale>
        <p:origin x="389" y="86"/>
      </p:cViewPr>
      <p:guideLst>
        <p:guide orient="horz" pos="522"/>
        <p:guide orient="horz" pos="3504"/>
        <p:guide orient="horz" pos="2544"/>
        <p:guide orient="horz" pos="3669"/>
        <p:guide orient="horz" pos="694"/>
        <p:guide orient="horz" pos="640"/>
        <p:guide pos="2880"/>
        <p:guide pos="288"/>
        <p:guide pos="5501"/>
        <p:guide pos="2824"/>
        <p:guide pos="2936"/>
        <p:guide pos="4172"/>
        <p:guide pos="1585"/>
      </p:guideLst>
    </p:cSldViewPr>
  </p:slideViewPr>
  <p:notesTextViewPr>
    <p:cViewPr>
      <p:scale>
        <a:sx n="1" d="1"/>
        <a:sy n="1" d="1"/>
      </p:scale>
      <p:origin x="0" y="0"/>
    </p:cViewPr>
  </p:notesTextViewPr>
  <p:sorterViewPr>
    <p:cViewPr>
      <p:scale>
        <a:sx n="100" d="100"/>
        <a:sy n="100" d="100"/>
      </p:scale>
      <p:origin x="0" y="3474"/>
    </p:cViewPr>
  </p:sorterViewPr>
  <p:notesViewPr>
    <p:cSldViewPr snapToGrid="0"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02/11/2015</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dirty="0"/>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11/2/2015</a:t>
            </a:fld>
            <a:endParaRPr lang="en-US" dirty="0"/>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dirty="0" smtClean="0"/>
              <a:t>Note to Narrator: </a:t>
            </a:r>
            <a:r>
              <a:rPr lang="en-US" dirty="0" smtClean="0"/>
              <a:t>Do NOT narrate any words, acronyms, or anything enclosed in ( ) that’s in the narrative script.</a:t>
            </a:r>
          </a:p>
        </p:txBody>
      </p:sp>
      <p:sp>
        <p:nvSpPr>
          <p:cNvPr id="327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3C2869-1497-4514-AA87-BD6324E4C737}" type="slidenum">
              <a:rPr lang="en-US">
                <a:cs typeface="Arial" charset="0"/>
              </a:rPr>
              <a:pPr fontAlgn="base">
                <a:spcBef>
                  <a:spcPct val="0"/>
                </a:spcBef>
                <a:spcAft>
                  <a:spcPct val="0"/>
                </a:spcAft>
                <a:defRPr/>
              </a:pPr>
              <a:t>1</a:t>
            </a:fld>
            <a:endParaRPr lang="en-US" dirty="0">
              <a:cs typeface="Arial" charset="0"/>
            </a:endParaRPr>
          </a:p>
        </p:txBody>
      </p:sp>
    </p:spTree>
    <p:extLst>
      <p:ext uri="{BB962C8B-B14F-4D97-AF65-F5344CB8AC3E}">
        <p14:creationId xmlns:p14="http://schemas.microsoft.com/office/powerpoint/2010/main" val="1904490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51</a:t>
            </a:fld>
            <a:endParaRPr lang="en-US" dirty="0"/>
          </a:p>
        </p:txBody>
      </p:sp>
    </p:spTree>
    <p:extLst>
      <p:ext uri="{BB962C8B-B14F-4D97-AF65-F5344CB8AC3E}">
        <p14:creationId xmlns:p14="http://schemas.microsoft.com/office/powerpoint/2010/main" val="54377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r>
              <a:rPr lang="en-US" b="1" noProof="1" smtClean="0"/>
              <a:t>Narrative:</a:t>
            </a:r>
            <a:endParaRPr lang="en-US" noProof="1" smtClean="0"/>
          </a:p>
        </p:txBody>
      </p:sp>
    </p:spTree>
    <p:extLst>
      <p:ext uri="{BB962C8B-B14F-4D97-AF65-F5344CB8AC3E}">
        <p14:creationId xmlns:p14="http://schemas.microsoft.com/office/powerpoint/2010/main" val="133309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92163" y="684213"/>
            <a:ext cx="5273675" cy="3429000"/>
          </a:xfrm>
          <a:prstGeom prst="rect">
            <a:avLst/>
          </a:prstGeom>
          <a:ln/>
        </p:spPr>
      </p:sp>
      <p:sp>
        <p:nvSpPr>
          <p:cNvPr id="43011" name="Rectangle 3"/>
          <p:cNvSpPr>
            <a:spLocks noGrp="1" noChangeArrowheads="1"/>
          </p:cNvSpPr>
          <p:nvPr>
            <p:ph type="body" idx="1"/>
          </p:nvPr>
        </p:nvSpPr>
        <p:spPr>
          <a:noFill/>
          <a:ln/>
        </p:spPr>
        <p:txBody>
          <a:bodyPr/>
          <a:lstStyle/>
          <a:p>
            <a:r>
              <a:rPr lang="en-US" b="1" noProof="1" smtClean="0"/>
              <a:t>Narrative:</a:t>
            </a:r>
            <a:endParaRPr lang="en-US" noProof="1" smtClean="0"/>
          </a:p>
        </p:txBody>
      </p:sp>
    </p:spTree>
    <p:extLst>
      <p:ext uri="{BB962C8B-B14F-4D97-AF65-F5344CB8AC3E}">
        <p14:creationId xmlns:p14="http://schemas.microsoft.com/office/powerpoint/2010/main" val="133309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Twitter’s data is easily represented as a graph. In the figure, we see a small network of followers. The relationships are key here in establishing the semantic context: namely, that Mark</a:t>
            </a:r>
            <a:r>
              <a:rPr lang="en-US" baseline="0" dirty="0" smtClean="0"/>
              <a:t> </a:t>
            </a:r>
            <a:r>
              <a:rPr lang="en-US" dirty="0" smtClean="0"/>
              <a:t>follows Bill, and that Bill, in turn, follows Mark. Mark and Warren likewise follow each other, but sadly, although Warren follows Bill, Bill hasn’t (yet) reciprocated. </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a:t>
            </a:fld>
            <a:endParaRPr lang="en-US" dirty="0"/>
          </a:p>
        </p:txBody>
      </p:sp>
    </p:spTree>
    <p:extLst>
      <p:ext uri="{BB962C8B-B14F-4D97-AF65-F5344CB8AC3E}">
        <p14:creationId xmlns:p14="http://schemas.microsoft.com/office/powerpoint/2010/main" val="2886813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6</a:t>
            </a:fld>
            <a:endParaRPr lang="en-US" dirty="0"/>
          </a:p>
        </p:txBody>
      </p:sp>
    </p:spTree>
    <p:extLst>
      <p:ext uri="{BB962C8B-B14F-4D97-AF65-F5344CB8AC3E}">
        <p14:creationId xmlns:p14="http://schemas.microsoft.com/office/powerpoint/2010/main" val="1312164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dirty="0"/>
          </a:p>
        </p:txBody>
      </p:sp>
    </p:spTree>
    <p:extLst>
      <p:ext uri="{BB962C8B-B14F-4D97-AF65-F5344CB8AC3E}">
        <p14:creationId xmlns:p14="http://schemas.microsoft.com/office/powerpoint/2010/main" val="4071686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Nodes can have different types of relationships between them, allowing you to both represent relationships between the domain entities and to have secondary relationships for things like category, path, time-trees, quad-trees for spatial indexing, or linked lists for sorted access. </a:t>
            </a:r>
          </a:p>
          <a:p>
            <a:r>
              <a:rPr lang="en-US" sz="1200" b="0" i="0" kern="1200" dirty="0" smtClean="0">
                <a:solidFill>
                  <a:schemeClr val="tx1"/>
                </a:solidFill>
                <a:effectLst/>
                <a:latin typeface="+mn-lt"/>
                <a:ea typeface="+mn-ea"/>
                <a:cs typeface="+mn-cs"/>
              </a:rPr>
              <a:t>Relationships are first-class citizens in graph databases; most of the value of graph databases is derived from the relationships. Relationships don't only have a type, a start node, and an end node, but can have properties of their own. Using these properties on the relationships, we can add intelligence to the relationship—for example, since when did they become friends, what is the distance between the nodes, or what aspects are shared between the nodes. These properties on the relationships can be used to query the graph.</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dirty="0"/>
          </a:p>
        </p:txBody>
      </p:sp>
    </p:spTree>
    <p:extLst>
      <p:ext uri="{BB962C8B-B14F-4D97-AF65-F5344CB8AC3E}">
        <p14:creationId xmlns:p14="http://schemas.microsoft.com/office/powerpoint/2010/main" val="956951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22</a:t>
            </a:fld>
            <a:endParaRPr lang="en-US" dirty="0"/>
          </a:p>
        </p:txBody>
      </p:sp>
    </p:spTree>
    <p:extLst>
      <p:ext uri="{BB962C8B-B14F-4D97-AF65-F5344CB8AC3E}">
        <p14:creationId xmlns:p14="http://schemas.microsoft.com/office/powerpoint/2010/main" val="2501203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46</a:t>
            </a:fld>
            <a:endParaRPr lang="en-US" dirty="0"/>
          </a:p>
        </p:txBody>
      </p:sp>
    </p:spTree>
    <p:extLst>
      <p:ext uri="{BB962C8B-B14F-4D97-AF65-F5344CB8AC3E}">
        <p14:creationId xmlns:p14="http://schemas.microsoft.com/office/powerpoint/2010/main" val="430227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pic>
        <p:nvPicPr>
          <p:cNvPr id="13" name="Picture 12" descr="D:\Arun Christopher\Accenture\Workarea\PPT\10729.jpg"/>
          <p:cNvPicPr>
            <a:picLocks noChangeAspect="1" noChangeArrowheads="1"/>
          </p:cNvPicPr>
          <p:nvPr userDrawn="1"/>
        </p:nvPicPr>
        <p:blipFill>
          <a:blip r:embed="rId2" cstate="print"/>
          <a:srcRect l="40203"/>
          <a:stretch>
            <a:fillRect/>
          </a:stretch>
        </p:blipFill>
        <p:spPr bwMode="auto">
          <a:xfrm>
            <a:off x="0" y="0"/>
            <a:ext cx="9144000" cy="5943600"/>
          </a:xfrm>
          <a:prstGeom prst="rect">
            <a:avLst/>
          </a:prstGeom>
          <a:noFill/>
        </p:spPr>
      </p:pic>
      <p:sp>
        <p:nvSpPr>
          <p:cNvPr id="9" name="Text Placeholder 8"/>
          <p:cNvSpPr>
            <a:spLocks noGrp="1"/>
          </p:cNvSpPr>
          <p:nvPr>
            <p:ph type="body" sz="quarter" idx="10" hasCustomPrompt="1"/>
          </p:nvPr>
        </p:nvSpPr>
        <p:spPr>
          <a:xfrm>
            <a:off x="458788" y="4410005"/>
            <a:ext cx="4024312" cy="1068870"/>
          </a:xfrm>
        </p:spPr>
        <p:txBody>
          <a:bodyPr>
            <a:noAutofit/>
          </a:bodyPr>
          <a:lstStyle>
            <a:lvl1pPr marL="0" indent="0">
              <a:lnSpc>
                <a:spcPts val="3900"/>
              </a:lnSpc>
              <a:spcBef>
                <a:spcPts val="0"/>
              </a:spcBef>
              <a:spcAft>
                <a:spcPts val="0"/>
              </a:spcAft>
              <a:buNone/>
              <a:defRPr sz="36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5" name="Group 4"/>
          <p:cNvGrpSpPr/>
          <p:nvPr userDrawn="1"/>
        </p:nvGrpSpPr>
        <p:grpSpPr>
          <a:xfrm>
            <a:off x="5701704" y="1552158"/>
            <a:ext cx="3074395" cy="1785715"/>
            <a:chOff x="5701703" y="682760"/>
            <a:chExt cx="3074395" cy="2060440"/>
          </a:xfrm>
        </p:grpSpPr>
        <p:sp>
          <p:nvSpPr>
            <p:cNvPr id="6" name="Freeform 5"/>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cxnSp>
        <p:nvCxnSpPr>
          <p:cNvPr id="4" name="Straight Connector 3"/>
          <p:cNvCxnSpPr/>
          <p:nvPr userDrawn="1"/>
        </p:nvCxnSpPr>
        <p:spPr>
          <a:xfrm>
            <a:off x="457200" y="1005514"/>
            <a:ext cx="8686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459320" y="327692"/>
            <a:ext cx="2183719" cy="550958"/>
            <a:chOff x="448031" y="5788818"/>
            <a:chExt cx="2183719" cy="63572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1" name="Freeform 1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3817" y="752630"/>
            <a:ext cx="2520922" cy="152936"/>
          </a:xfrm>
          <a:prstGeom prst="rect">
            <a:avLst/>
          </a:prstGeom>
        </p:spPr>
      </p:pic>
    </p:spTree>
    <p:extLst>
      <p:ext uri="{BB962C8B-B14F-4D97-AF65-F5344CB8AC3E}">
        <p14:creationId xmlns:p14="http://schemas.microsoft.com/office/powerpoint/2010/main" val="8054485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Text Slide">
    <p:spTree>
      <p:nvGrpSpPr>
        <p:cNvPr id="1" name=""/>
        <p:cNvGrpSpPr/>
        <p:nvPr/>
      </p:nvGrpSpPr>
      <p:grpSpPr>
        <a:xfrm>
          <a:off x="0" y="0"/>
          <a:ext cx="0" cy="0"/>
          <a:chOff x="0" y="0"/>
          <a:chExt cx="0" cy="0"/>
        </a:xfrm>
      </p:grpSpPr>
      <p:cxnSp>
        <p:nvCxnSpPr>
          <p:cNvPr id="5" name="Straight Connector 13"/>
          <p:cNvCxnSpPr>
            <a:cxnSpLocks noChangeShapeType="1"/>
          </p:cNvCxnSpPr>
          <p:nvPr/>
        </p:nvCxnSpPr>
        <p:spPr bwMode="auto">
          <a:xfrm>
            <a:off x="447675" y="5692775"/>
            <a:ext cx="8691563" cy="0"/>
          </a:xfrm>
          <a:prstGeom prst="line">
            <a:avLst/>
          </a:prstGeom>
          <a:noFill/>
          <a:ln w="12700">
            <a:solidFill>
              <a:schemeClr val="tx1"/>
            </a:solidFill>
            <a:round/>
            <a:headEnd/>
            <a:tailEnd/>
          </a:ln>
        </p:spPr>
      </p:cxnSp>
      <p:sp>
        <p:nvSpPr>
          <p:cNvPr id="6" name="TextBox 6"/>
          <p:cNvSpPr txBox="1"/>
          <p:nvPr/>
        </p:nvSpPr>
        <p:spPr>
          <a:xfrm>
            <a:off x="4505002" y="5434013"/>
            <a:ext cx="2594621" cy="230832"/>
          </a:xfrm>
          <a:prstGeom prst="rect">
            <a:avLst/>
          </a:prstGeom>
          <a:noFill/>
        </p:spPr>
        <p:txBody>
          <a:bodyPr wrap="none" lIns="0">
            <a:spAutoFit/>
          </a:bodyPr>
          <a:lstStyle/>
          <a:p>
            <a:pPr algn="ctr" fontAlgn="auto">
              <a:spcBef>
                <a:spcPts val="0"/>
              </a:spcBef>
              <a:spcAft>
                <a:spcPts val="0"/>
              </a:spcAft>
              <a:defRPr/>
            </a:pPr>
            <a:r>
              <a:rPr lang="en-US" sz="900" dirty="0">
                <a:solidFill>
                  <a:srgbClr val="000000"/>
                </a:solidFill>
                <a:latin typeface="+mn-lt"/>
                <a:cs typeface="+mn-cs"/>
              </a:rPr>
              <a:t>Copyright © 2013 </a:t>
            </a:r>
            <a:r>
              <a:rPr lang="en-US" sz="900" dirty="0" smtClean="0">
                <a:solidFill>
                  <a:srgbClr val="000000"/>
                </a:solidFill>
                <a:latin typeface="+mn-lt"/>
                <a:cs typeface="+mn-cs"/>
              </a:rPr>
              <a:t>Accenture. </a:t>
            </a:r>
            <a:r>
              <a:rPr lang="en-US" sz="900" dirty="0">
                <a:solidFill>
                  <a:srgbClr val="000000"/>
                </a:solidFill>
                <a:latin typeface="+mn-lt"/>
                <a:cs typeface="+mn-cs"/>
              </a:rPr>
              <a:t>All rights reserved.</a:t>
            </a:r>
          </a:p>
        </p:txBody>
      </p:sp>
      <p:pic>
        <p:nvPicPr>
          <p:cNvPr id="7" name="Picture 8" descr="Signature_YO.png"/>
          <p:cNvPicPr>
            <a:picLocks noChangeAspect="1"/>
          </p:cNvPicPr>
          <p:nvPr/>
        </p:nvPicPr>
        <p:blipFill>
          <a:blip r:embed="rId2"/>
          <a:srcRect/>
          <a:stretch>
            <a:fillRect/>
          </a:stretch>
        </p:blipFill>
        <p:spPr bwMode="auto">
          <a:xfrm>
            <a:off x="450850" y="5075238"/>
            <a:ext cx="1973263" cy="493712"/>
          </a:xfrm>
          <a:prstGeom prst="rect">
            <a:avLst/>
          </a:prstGeom>
          <a:noFill/>
          <a:ln w="9525">
            <a:noFill/>
            <a:miter lim="800000"/>
            <a:headEnd/>
            <a:tailEnd/>
          </a:ln>
        </p:spPr>
      </p:pic>
      <p:sp>
        <p:nvSpPr>
          <p:cNvPr id="10" name="Title 9"/>
          <p:cNvSpPr>
            <a:spLocks noGrp="1"/>
          </p:cNvSpPr>
          <p:nvPr>
            <p:ph type="title"/>
          </p:nvPr>
        </p:nvSpPr>
        <p:spPr>
          <a:xfrm>
            <a:off x="447675" y="1"/>
            <a:ext cx="8229600" cy="655502"/>
          </a:xfrm>
          <a:prstGeom prst="rect">
            <a:avLst/>
          </a:prstGeom>
        </p:spPr>
        <p:txBody>
          <a:bodyPr/>
          <a:lstStyle>
            <a:lvl1pPr>
              <a:lnSpc>
                <a:spcPts val="2600"/>
              </a:lnSpc>
              <a:defRPr sz="2400" spc="-100" baseline="0">
                <a:solidFill>
                  <a:schemeClr val="tx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448056" y="803189"/>
            <a:ext cx="8229600" cy="3754638"/>
          </a:xfrm>
          <a:prstGeom prst="rect">
            <a:avLst/>
          </a:prstGeom>
        </p:spPr>
        <p:txBody>
          <a:bodyPr/>
          <a:lstStyle>
            <a:lvl1pPr marL="0" indent="0">
              <a:lnSpc>
                <a:spcPts val="2400"/>
              </a:lnSpc>
              <a:spcBef>
                <a:spcPts val="1200"/>
              </a:spcBef>
              <a:buFont typeface="Arial" charset="0"/>
              <a:buNone/>
              <a:defRPr sz="2200" kern="1200" spc="-100" baseline="0">
                <a:solidFill>
                  <a:schemeClr val="tx1"/>
                </a:solidFill>
              </a:defRPr>
            </a:lvl1pPr>
            <a:lvl2pPr marL="0" indent="231775">
              <a:lnSpc>
                <a:spcPts val="2200"/>
              </a:lnSpc>
              <a:spcBef>
                <a:spcPts val="1200"/>
              </a:spcBef>
              <a:buFont typeface="Arial" charset="0"/>
              <a:buChar char="•"/>
              <a:defRPr sz="2000" spc="-100" baseline="0">
                <a:solidFill>
                  <a:schemeClr val="tx1"/>
                </a:solidFill>
              </a:defRPr>
            </a:lvl2pPr>
            <a:lvl3pPr marL="0" indent="231775">
              <a:lnSpc>
                <a:spcPts val="2200"/>
              </a:lnSpc>
              <a:spcBef>
                <a:spcPts val="1200"/>
              </a:spcBef>
              <a:defRPr sz="2000" spc="-100" baseline="0">
                <a:solidFill>
                  <a:schemeClr val="tx1"/>
                </a:solidFill>
              </a:defRPr>
            </a:lvl3pPr>
            <a:lvl4pPr marL="0" indent="231775">
              <a:lnSpc>
                <a:spcPts val="2200"/>
              </a:lnSpc>
              <a:spcBef>
                <a:spcPts val="1200"/>
              </a:spcBef>
              <a:defRPr sz="2000" spc="-100" baseline="0">
                <a:solidFill>
                  <a:schemeClr val="tx1"/>
                </a:solidFill>
              </a:defRPr>
            </a:lvl4pPr>
            <a:lvl5pPr marL="0" indent="231775">
              <a:lnSpc>
                <a:spcPts val="2200"/>
              </a:lnSpc>
              <a:spcBef>
                <a:spcPts val="1200"/>
              </a:spcBef>
              <a:buFont typeface="Lucida Grande"/>
              <a:buChar char="–"/>
              <a:defRPr sz="2000" spc="-10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22"/>
          <p:cNvSpPr>
            <a:spLocks noGrp="1"/>
          </p:cNvSpPr>
          <p:nvPr>
            <p:ph type="sldNum" sz="quarter" idx="12"/>
          </p:nvPr>
        </p:nvSpPr>
        <p:spPr>
          <a:xfrm>
            <a:off x="8264525" y="5434013"/>
            <a:ext cx="536575" cy="212725"/>
          </a:xfrm>
          <a:prstGeom prst="rect">
            <a:avLst/>
          </a:prstGeom>
        </p:spPr>
        <p:txBody>
          <a:bodyPr/>
          <a:lstStyle>
            <a:lvl1pPr fontAlgn="auto">
              <a:spcBef>
                <a:spcPts val="0"/>
              </a:spcBef>
              <a:spcAft>
                <a:spcPts val="0"/>
              </a:spcAft>
              <a:defRPr sz="1000">
                <a:solidFill>
                  <a:prstClr val="black"/>
                </a:solidFill>
                <a:latin typeface="+mn-lt"/>
                <a:cs typeface="+mn-cs"/>
              </a:defRPr>
            </a:lvl1pPr>
          </a:lstStyle>
          <a:p>
            <a:pPr>
              <a:defRPr/>
            </a:pPr>
            <a:fld id="{4D9FB325-0F8B-4B6D-9F67-9BDCF0EBE510}"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ubtopic Divider Slide">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Subtopic Divider Slide</a:t>
            </a:r>
          </a:p>
        </p:txBody>
      </p:sp>
    </p:spTree>
    <p:extLst>
      <p:ext uri="{BB962C8B-B14F-4D97-AF65-F5344CB8AC3E}">
        <p14:creationId xmlns:p14="http://schemas.microsoft.com/office/powerpoint/2010/main" val="16009871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accent1">
            <a:lumMod val="50000"/>
          </a:schemeClr>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 Slide ">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Sub - Divider Slide Headline</a:t>
            </a:r>
          </a:p>
        </p:txBody>
      </p:sp>
    </p:spTree>
    <p:extLst>
      <p:ext uri="{BB962C8B-B14F-4D97-AF65-F5344CB8AC3E}">
        <p14:creationId xmlns:p14="http://schemas.microsoft.com/office/powerpoint/2010/main" val="3347540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600"/>
              </a:spcBef>
              <a:spcAft>
                <a:spcPts val="600"/>
              </a:spcAft>
              <a:buFont typeface="Wingdings" panose="05000000000000000000" pitchFamily="2" charset="2"/>
              <a:buNone/>
              <a:defRPr sz="2400" b="1">
                <a:solidFill>
                  <a:schemeClr val="accent4"/>
                </a:solidFill>
              </a:defRPr>
            </a:lvl1pPr>
            <a:lvl2pPr marL="231775" indent="-231775">
              <a:spcBef>
                <a:spcPts val="600"/>
              </a:spcBef>
              <a:spcAft>
                <a:spcPts val="600"/>
              </a:spcAft>
              <a:buFont typeface="Wingdings" panose="05000000000000000000" pitchFamily="2" charset="2"/>
              <a:buChar char="Ø"/>
              <a:defRPr/>
            </a:lvl2pPr>
            <a:lvl3pPr marL="568325" indent="-342900">
              <a:spcBef>
                <a:spcPts val="600"/>
              </a:spcBef>
              <a:spcAft>
                <a:spcPts val="600"/>
              </a:spcAft>
              <a:buFont typeface="Wingdings" panose="05000000000000000000" pitchFamily="2" charset="2"/>
              <a:buChar char="ü"/>
              <a:defRPr/>
            </a:lvl3pPr>
            <a:lvl4pPr marL="749300" indent="-285750">
              <a:spcBef>
                <a:spcPts val="600"/>
              </a:spcBef>
              <a:spcAft>
                <a:spcPts val="600"/>
              </a:spcAft>
              <a:buFont typeface="Arial" panose="020B0604020202020204" pitchFamily="34" charset="0"/>
              <a:buChar char="•"/>
              <a:defRPr/>
            </a:lvl4pPr>
            <a:lvl5pPr marL="914400" indent="-225425">
              <a:spcBef>
                <a:spcPts val="600"/>
              </a:spcBef>
              <a:spcAft>
                <a:spcPts val="600"/>
              </a:spcAft>
              <a:buFont typeface="Courier New" panose="02070309020205020404" pitchFamily="49" charset="0"/>
              <a:buChar char="o"/>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8" name="Straight Connector 7"/>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11" name="Straight Connector 10"/>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cxnSp>
        <p:nvCxnSpPr>
          <p:cNvPr id="11" name="Straight Connector 10"/>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All </a:t>
            </a:r>
            <a:r>
              <a:rPr lang="en-US" sz="900" dirty="0">
                <a:solidFill>
                  <a:srgbClr val="858789"/>
                </a:solidFill>
                <a:latin typeface="Arial" pitchFamily="34" charset="0"/>
                <a:cs typeface="Arial" pitchFamily="34" charset="0"/>
              </a:rPr>
              <a:t>rights reserved.</a:t>
            </a:r>
          </a:p>
        </p:txBody>
      </p:sp>
      <p:cxnSp>
        <p:nvCxnSpPr>
          <p:cNvPr id="7" name="Straight Connector 6"/>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1" y="56959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2013 Accenture. </a:t>
            </a:r>
            <a:r>
              <a:rPr lang="en-US" sz="900" dirty="0">
                <a:solidFill>
                  <a:srgbClr val="858789"/>
                </a:solidFill>
                <a:latin typeface="Arial" pitchFamily="34" charset="0"/>
                <a:cs typeface="Arial" pitchFamily="34" charset="0"/>
              </a:rPr>
              <a:t>All rights reserved.</a:t>
            </a:r>
          </a:p>
        </p:txBody>
      </p:sp>
      <p:sp>
        <p:nvSpPr>
          <p:cNvPr id="3" name="TextBox 2"/>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196975"/>
            <a:ext cx="8228012" cy="4181159"/>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47439"/>
            <a:ext cx="8205261" cy="68081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neo4j/neo4j"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neotechnology.com"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docs.neo4j.org/refcard/"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hyperlink" Target="http://tinkerpop.com"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thinkaurelius/titan" TargetMode="External"/><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giraph.apache.org/" TargetMode="Externa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hyperlink" Target="http://stackoverflow.com/questions/tagged/neo4j" TargetMode="External"/><Relationship Id="rId7" Type="http://schemas.openxmlformats.org/officeDocument/2006/relationships/hyperlink" Target="http://docs.neo4j.org/refcard/1.9/" TargetMode="External"/><Relationship Id="rId2" Type="http://schemas.openxmlformats.org/officeDocument/2006/relationships/hyperlink" Target="http://docs.neo4j.org/" TargetMode="External"/><Relationship Id="rId1" Type="http://schemas.openxmlformats.org/officeDocument/2006/relationships/slideLayout" Target="../slideLayouts/slideLayout4.xml"/><Relationship Id="rId6" Type="http://schemas.openxmlformats.org/officeDocument/2006/relationships/hyperlink" Target="http://www.neo4j.org/learn/cypher" TargetMode="External"/><Relationship Id="rId5" Type="http://schemas.openxmlformats.org/officeDocument/2006/relationships/hyperlink" Target="https://github.com/neo4j/neo4j/" TargetMode="External"/><Relationship Id="rId4" Type="http://schemas.openxmlformats.org/officeDocument/2006/relationships/hyperlink" Target="http://groups.google.com/group/neo4j"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Placeholder 16"/>
          <p:cNvSpPr>
            <a:spLocks noGrp="1"/>
          </p:cNvSpPr>
          <p:nvPr>
            <p:ph type="body" sz="quarter" idx="10"/>
          </p:nvPr>
        </p:nvSpPr>
        <p:spPr>
          <a:xfrm>
            <a:off x="458788" y="4129547"/>
            <a:ext cx="5002212" cy="1348915"/>
          </a:xfrm>
        </p:spPr>
        <p:txBody>
          <a:bodyPr anchor="ctr"/>
          <a:lstStyle/>
          <a:p>
            <a:pPr algn="ctr" eaLnBrk="1" hangingPunct="1">
              <a:spcBef>
                <a:spcPct val="0"/>
              </a:spcBef>
              <a:spcAft>
                <a:spcPct val="0"/>
              </a:spcAft>
            </a:pPr>
            <a:r>
              <a:rPr lang="en-CA" dirty="0" smtClean="0">
                <a:latin typeface="Arial" charset="0"/>
                <a:cs typeface="Arial" charset="0"/>
              </a:rPr>
              <a:t>NoSQL Databases</a:t>
            </a:r>
          </a:p>
          <a:p>
            <a:pPr algn="ctr" eaLnBrk="1" hangingPunct="1">
              <a:spcBef>
                <a:spcPct val="0"/>
              </a:spcBef>
              <a:spcAft>
                <a:spcPct val="0"/>
              </a:spcAft>
            </a:pPr>
            <a:r>
              <a:rPr lang="en-CA" dirty="0" smtClean="0">
                <a:latin typeface="Arial" charset="0"/>
                <a:cs typeface="Arial" charset="0"/>
              </a:rPr>
              <a:t>Module 5</a:t>
            </a:r>
          </a:p>
          <a:p>
            <a:pPr algn="ctr" eaLnBrk="1" hangingPunct="1">
              <a:spcBef>
                <a:spcPct val="0"/>
              </a:spcBef>
              <a:spcAft>
                <a:spcPct val="0"/>
              </a:spcAft>
            </a:pPr>
            <a:r>
              <a:rPr lang="en-CA" dirty="0" smtClean="0">
                <a:latin typeface="Arial" charset="0"/>
                <a:cs typeface="Arial" charset="0"/>
              </a:rPr>
              <a:t>Graph Databases</a:t>
            </a:r>
          </a:p>
        </p:txBody>
      </p:sp>
      <p:sp>
        <p:nvSpPr>
          <p:cNvPr id="5" name="TextBox 4"/>
          <p:cNvSpPr txBox="1"/>
          <p:nvPr/>
        </p:nvSpPr>
        <p:spPr>
          <a:xfrm>
            <a:off x="0" y="905694"/>
            <a:ext cx="9144000" cy="15696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400" dirty="0"/>
              <a:t>PILOT STUDENTS – Oct/Nov 2015 (this applies to you)</a:t>
            </a:r>
          </a:p>
          <a:p>
            <a:r>
              <a:rPr lang="en-US" sz="2400" dirty="0"/>
              <a:t>(1) When you see an instruction to upload something, upload it to your desktop. If faculty needs it, they will ask for it.</a:t>
            </a:r>
          </a:p>
          <a:p>
            <a:r>
              <a:rPr lang="en-US" sz="2400" dirty="0" smtClean="0"/>
              <a:t>(2) Contact </a:t>
            </a:r>
            <a:r>
              <a:rPr lang="en-US" sz="2400" dirty="0"/>
              <a:t>info is in the FAQ for </a:t>
            </a:r>
            <a:r>
              <a:rPr lang="en-US" sz="2400" dirty="0" smtClean="0"/>
              <a:t>any issues</a:t>
            </a:r>
            <a:r>
              <a:rPr lang="en-US" sz="2400" dirty="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a Graph Data Model from RDBMS</a:t>
            </a:r>
            <a:endParaRPr lang="en-US" dirty="0"/>
          </a:p>
        </p:txBody>
      </p:sp>
      <p:sp>
        <p:nvSpPr>
          <p:cNvPr id="4" name="Flowchart: Connector 3"/>
          <p:cNvSpPr/>
          <p:nvPr/>
        </p:nvSpPr>
        <p:spPr>
          <a:xfrm>
            <a:off x="855448" y="2889640"/>
            <a:ext cx="1213338" cy="1213339"/>
          </a:xfrm>
          <a:prstGeom prst="flowChartConnector">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Store</a:t>
            </a:r>
            <a:endParaRPr lang="en-US" sz="1200" dirty="0"/>
          </a:p>
        </p:txBody>
      </p:sp>
      <p:sp>
        <p:nvSpPr>
          <p:cNvPr id="5" name="Flowchart: Connector 4"/>
          <p:cNvSpPr/>
          <p:nvPr/>
        </p:nvSpPr>
        <p:spPr>
          <a:xfrm>
            <a:off x="2766308" y="3962477"/>
            <a:ext cx="1213338" cy="1213339"/>
          </a:xfrm>
          <a:prstGeom prst="flowChartConnector">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Order</a:t>
            </a:r>
            <a:endParaRPr lang="en-US" sz="1200" dirty="0"/>
          </a:p>
        </p:txBody>
      </p:sp>
      <p:sp>
        <p:nvSpPr>
          <p:cNvPr id="6" name="Flowchart: Connector 5"/>
          <p:cNvSpPr/>
          <p:nvPr/>
        </p:nvSpPr>
        <p:spPr>
          <a:xfrm>
            <a:off x="4708318" y="2819389"/>
            <a:ext cx="1213338" cy="1213339"/>
          </a:xfrm>
          <a:prstGeom prst="flowChartConnector">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Product</a:t>
            </a:r>
            <a:endParaRPr lang="en-US" sz="1200" dirty="0"/>
          </a:p>
        </p:txBody>
      </p:sp>
      <p:sp>
        <p:nvSpPr>
          <p:cNvPr id="7" name="Flowchart: Connector 6"/>
          <p:cNvSpPr/>
          <p:nvPr/>
        </p:nvSpPr>
        <p:spPr>
          <a:xfrm>
            <a:off x="6904557" y="3962477"/>
            <a:ext cx="1213338" cy="1213339"/>
          </a:xfrm>
          <a:prstGeom prst="flowChartConnector">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Supplier</a:t>
            </a:r>
            <a:endParaRPr lang="en-US" sz="1200" dirty="0"/>
          </a:p>
        </p:txBody>
      </p:sp>
      <p:sp>
        <p:nvSpPr>
          <p:cNvPr id="8" name="Flowchart: Connector 7"/>
          <p:cNvSpPr/>
          <p:nvPr/>
        </p:nvSpPr>
        <p:spPr>
          <a:xfrm>
            <a:off x="6904557" y="2282969"/>
            <a:ext cx="1213338" cy="1213339"/>
          </a:xfrm>
          <a:prstGeom prst="flowChartConnector">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Category</a:t>
            </a:r>
            <a:endParaRPr lang="en-US" sz="1200" dirty="0"/>
          </a:p>
        </p:txBody>
      </p:sp>
      <p:cxnSp>
        <p:nvCxnSpPr>
          <p:cNvPr id="10" name="Straight Arrow Connector 9"/>
          <p:cNvCxnSpPr>
            <a:endCxn id="5" idx="2"/>
          </p:cNvCxnSpPr>
          <p:nvPr/>
        </p:nvCxnSpPr>
        <p:spPr>
          <a:xfrm>
            <a:off x="1891097" y="3888103"/>
            <a:ext cx="875211" cy="6810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rot="2293967">
            <a:off x="1947033" y="3844224"/>
            <a:ext cx="967154" cy="369332"/>
          </a:xfrm>
          <a:prstGeom prst="rect">
            <a:avLst/>
          </a:prstGeom>
          <a:noFill/>
        </p:spPr>
        <p:txBody>
          <a:bodyPr wrap="square" rtlCol="0">
            <a:spAutoFit/>
          </a:bodyPr>
          <a:lstStyle/>
          <a:p>
            <a:r>
              <a:rPr lang="en-US" dirty="0" smtClean="0"/>
              <a:t>SOLD</a:t>
            </a:r>
            <a:endParaRPr lang="en-US" dirty="0"/>
          </a:p>
        </p:txBody>
      </p:sp>
      <p:cxnSp>
        <p:nvCxnSpPr>
          <p:cNvPr id="17" name="Straight Arrow Connector 16"/>
          <p:cNvCxnSpPr>
            <a:stCxn id="5" idx="7"/>
            <a:endCxn id="6" idx="2"/>
          </p:cNvCxnSpPr>
          <p:nvPr/>
        </p:nvCxnSpPr>
        <p:spPr>
          <a:xfrm flipV="1">
            <a:off x="3801957" y="3426059"/>
            <a:ext cx="906361" cy="71410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rot="19311594">
            <a:off x="3445313" y="3463527"/>
            <a:ext cx="1334933" cy="369332"/>
          </a:xfrm>
          <a:prstGeom prst="rect">
            <a:avLst/>
          </a:prstGeom>
          <a:noFill/>
        </p:spPr>
        <p:txBody>
          <a:bodyPr wrap="square" rtlCol="0">
            <a:spAutoFit/>
          </a:bodyPr>
          <a:lstStyle/>
          <a:p>
            <a:r>
              <a:rPr lang="en-US" dirty="0" smtClean="0"/>
              <a:t>PRODUCT</a:t>
            </a:r>
            <a:endParaRPr lang="en-US" dirty="0"/>
          </a:p>
        </p:txBody>
      </p:sp>
      <p:cxnSp>
        <p:nvCxnSpPr>
          <p:cNvPr id="23" name="Straight Arrow Connector 22"/>
          <p:cNvCxnSpPr>
            <a:stCxn id="6" idx="6"/>
            <a:endCxn id="8" idx="2"/>
          </p:cNvCxnSpPr>
          <p:nvPr/>
        </p:nvCxnSpPr>
        <p:spPr>
          <a:xfrm flipV="1">
            <a:off x="5921656" y="2889639"/>
            <a:ext cx="982901" cy="5364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rot="19827410">
            <a:off x="5809099" y="2771859"/>
            <a:ext cx="1334933" cy="369332"/>
          </a:xfrm>
          <a:prstGeom prst="rect">
            <a:avLst/>
          </a:prstGeom>
          <a:noFill/>
        </p:spPr>
        <p:txBody>
          <a:bodyPr wrap="square" rtlCol="0">
            <a:spAutoFit/>
          </a:bodyPr>
          <a:lstStyle/>
          <a:p>
            <a:r>
              <a:rPr lang="en-US" dirty="0" smtClean="0"/>
              <a:t>PART OF</a:t>
            </a:r>
            <a:endParaRPr lang="en-US" dirty="0"/>
          </a:p>
        </p:txBody>
      </p:sp>
      <p:cxnSp>
        <p:nvCxnSpPr>
          <p:cNvPr id="29" name="Straight Arrow Connector 28"/>
          <p:cNvCxnSpPr>
            <a:stCxn id="7" idx="2"/>
            <a:endCxn id="6" idx="5"/>
          </p:cNvCxnSpPr>
          <p:nvPr/>
        </p:nvCxnSpPr>
        <p:spPr>
          <a:xfrm flipH="1" flipV="1">
            <a:off x="5743967" y="3855039"/>
            <a:ext cx="1160590" cy="7141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rot="1922030">
            <a:off x="5768063" y="3924527"/>
            <a:ext cx="1334933" cy="369332"/>
          </a:xfrm>
          <a:prstGeom prst="rect">
            <a:avLst/>
          </a:prstGeom>
          <a:noFill/>
        </p:spPr>
        <p:txBody>
          <a:bodyPr wrap="square" rtlCol="0">
            <a:spAutoFit/>
          </a:bodyPr>
          <a:lstStyle/>
          <a:p>
            <a:r>
              <a:rPr lang="en-US" dirty="0" smtClean="0"/>
              <a:t>SUPPLIES</a:t>
            </a:r>
            <a:endParaRPr lang="en-US" dirty="0"/>
          </a:p>
        </p:txBody>
      </p:sp>
      <p:sp>
        <p:nvSpPr>
          <p:cNvPr id="32" name="Rounded Rectangle 31"/>
          <p:cNvSpPr/>
          <p:nvPr/>
        </p:nvSpPr>
        <p:spPr>
          <a:xfrm>
            <a:off x="1791032" y="1926929"/>
            <a:ext cx="1950551" cy="692331"/>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Row = Node</a:t>
            </a:r>
            <a:endParaRPr lang="en-US" dirty="0"/>
          </a:p>
        </p:txBody>
      </p:sp>
      <p:sp>
        <p:nvSpPr>
          <p:cNvPr id="33" name="Rounded Rectangle 32"/>
          <p:cNvSpPr/>
          <p:nvPr/>
        </p:nvSpPr>
        <p:spPr>
          <a:xfrm>
            <a:off x="4373711" y="1456665"/>
            <a:ext cx="2530846" cy="692331"/>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Table = Edge/ Label</a:t>
            </a:r>
            <a:endParaRPr lang="en-US" dirty="0"/>
          </a:p>
        </p:txBody>
      </p:sp>
      <p:cxnSp>
        <p:nvCxnSpPr>
          <p:cNvPr id="36" name="Straight Arrow Connector 35"/>
          <p:cNvCxnSpPr/>
          <p:nvPr/>
        </p:nvCxnSpPr>
        <p:spPr>
          <a:xfrm>
            <a:off x="5720022" y="2171183"/>
            <a:ext cx="604240" cy="7184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4033192" y="2148996"/>
            <a:ext cx="551199" cy="14176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004871" y="2619260"/>
            <a:ext cx="368106" cy="13432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2" idx="2"/>
            <a:endCxn id="4" idx="7"/>
          </p:cNvCxnSpPr>
          <p:nvPr/>
        </p:nvCxnSpPr>
        <p:spPr>
          <a:xfrm flipH="1">
            <a:off x="1891097" y="2619260"/>
            <a:ext cx="875211" cy="4480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81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4607168" cy="4181159"/>
          </a:xfrm>
        </p:spPr>
        <p:txBody>
          <a:bodyPr>
            <a:normAutofit fontScale="70000" lnSpcReduction="20000"/>
          </a:bodyPr>
          <a:lstStyle/>
          <a:p>
            <a:r>
              <a:rPr lang="en-US" dirty="0" smtClean="0"/>
              <a:t>There are no null values in a graph database. If two elements are not related they implicitly do not have a relationship.</a:t>
            </a:r>
          </a:p>
          <a:p>
            <a:r>
              <a:rPr lang="en-US" dirty="0" smtClean="0"/>
              <a:t>Graph databases describe relationships in greater detail and directly. From the diagram we know a store sold an order directly rather than having to have a foreign key between two tables.</a:t>
            </a:r>
          </a:p>
          <a:p>
            <a:r>
              <a:rPr lang="en-US" dirty="0" smtClean="0"/>
              <a:t>In graph databases additional metadata about each relationship can be added.</a:t>
            </a:r>
          </a:p>
          <a:p>
            <a:r>
              <a:rPr lang="en-US" dirty="0" smtClean="0"/>
              <a:t>Data can be normalized to be a node instead of metadata if the query patterns require. For example, store city may be metadata but if users query against address often store city can be made a node.</a:t>
            </a:r>
            <a:endParaRPr lang="en-US" dirty="0"/>
          </a:p>
        </p:txBody>
      </p:sp>
      <p:sp>
        <p:nvSpPr>
          <p:cNvPr id="3" name="Title 2"/>
          <p:cNvSpPr>
            <a:spLocks noGrp="1"/>
          </p:cNvSpPr>
          <p:nvPr>
            <p:ph type="title"/>
          </p:nvPr>
        </p:nvSpPr>
        <p:spPr/>
        <p:txBody>
          <a:bodyPr/>
          <a:lstStyle/>
          <a:p>
            <a:r>
              <a:rPr lang="en-US" dirty="0" smtClean="0"/>
              <a:t>How Does the Graph Data Model Differ from the Relational Data Model?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919" y="2279409"/>
            <a:ext cx="4067175"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9834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A graph has Nodes, Edges and Labels</a:t>
            </a:r>
            <a:endParaRPr lang="de-DE" u="sng" dirty="0"/>
          </a:p>
        </p:txBody>
      </p:sp>
      <p:sp>
        <p:nvSpPr>
          <p:cNvPr id="7" name="Oval 6"/>
          <p:cNvSpPr/>
          <p:nvPr/>
        </p:nvSpPr>
        <p:spPr>
          <a:xfrm>
            <a:off x="6264508" y="3968517"/>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Right Arrow 11"/>
          <p:cNvSpPr/>
          <p:nvPr/>
        </p:nvSpPr>
        <p:spPr>
          <a:xfrm rot="20066200">
            <a:off x="2709103" y="3513876"/>
            <a:ext cx="1488083" cy="254171"/>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75000"/>
                    <a:lumOff val="25000"/>
                  </a:schemeClr>
                </a:solidFill>
              </a:rPr>
              <a:t>memberOf</a:t>
            </a:r>
          </a:p>
          <a:p>
            <a:pPr algn="ctr"/>
            <a:endParaRPr lang="de-DE" sz="1400" dirty="0" smtClean="0">
              <a:solidFill>
                <a:schemeClr val="tx1">
                  <a:lumMod val="75000"/>
                  <a:lumOff val="25000"/>
                </a:schemeClr>
              </a:solidFill>
            </a:endParaRPr>
          </a:p>
          <a:p>
            <a:pPr algn="ctr"/>
            <a:endParaRPr lang="de-DE" sz="1400" dirty="0" smtClean="0">
              <a:solidFill>
                <a:schemeClr val="tx1">
                  <a:lumMod val="75000"/>
                  <a:lumOff val="25000"/>
                </a:schemeClr>
              </a:solidFill>
            </a:endParaRPr>
          </a:p>
        </p:txBody>
      </p:sp>
      <p:sp>
        <p:nvSpPr>
          <p:cNvPr id="13" name="Right Arrow 12"/>
          <p:cNvSpPr/>
          <p:nvPr/>
        </p:nvSpPr>
        <p:spPr>
          <a:xfrm rot="1800000" flipH="1">
            <a:off x="4756716" y="3618466"/>
            <a:ext cx="1576396" cy="242295"/>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smtClean="0">
                <a:solidFill>
                  <a:schemeClr val="tx1">
                    <a:lumMod val="75000"/>
                    <a:lumOff val="25000"/>
                  </a:schemeClr>
                </a:solidFill>
              </a:rPr>
              <a:t>memberOf</a:t>
            </a:r>
          </a:p>
          <a:p>
            <a:pPr algn="ctr"/>
            <a:endParaRPr lang="de-DE" sz="1400" smtClean="0">
              <a:solidFill>
                <a:schemeClr val="tx1">
                  <a:lumMod val="75000"/>
                  <a:lumOff val="25000"/>
                </a:schemeClr>
              </a:solidFill>
            </a:endParaRPr>
          </a:p>
          <a:p>
            <a:pPr algn="ctr"/>
            <a:endParaRPr lang="de-DE" sz="1400" smtClean="0">
              <a:solidFill>
                <a:schemeClr val="tx1">
                  <a:lumMod val="75000"/>
                  <a:lumOff val="25000"/>
                </a:schemeClr>
              </a:solidFill>
            </a:endParaRPr>
          </a:p>
        </p:txBody>
      </p:sp>
      <p:sp>
        <p:nvSpPr>
          <p:cNvPr id="6" name="Oval 5"/>
          <p:cNvSpPr/>
          <p:nvPr/>
        </p:nvSpPr>
        <p:spPr>
          <a:xfrm>
            <a:off x="2089662" y="3781319"/>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0" name="Oval 9"/>
          <p:cNvSpPr/>
          <p:nvPr/>
        </p:nvSpPr>
        <p:spPr>
          <a:xfrm>
            <a:off x="4194314" y="2834582"/>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5" name="TextBox 14"/>
          <p:cNvSpPr txBox="1"/>
          <p:nvPr/>
        </p:nvSpPr>
        <p:spPr>
          <a:xfrm>
            <a:off x="3651795" y="4238630"/>
            <a:ext cx="1733107" cy="646331"/>
          </a:xfrm>
          <a:prstGeom prst="rect">
            <a:avLst/>
          </a:prstGeom>
          <a:noFill/>
        </p:spPr>
        <p:txBody>
          <a:bodyPr wrap="square" rtlCol="0">
            <a:spAutoFit/>
          </a:bodyPr>
          <a:lstStyle/>
          <a:p>
            <a:pPr algn="ctr"/>
            <a:r>
              <a:rPr lang="en-US" sz="3600" dirty="0" smtClean="0">
                <a:solidFill>
                  <a:srgbClr val="FFC000"/>
                </a:solidFill>
              </a:rPr>
              <a:t>Edges</a:t>
            </a:r>
            <a:endParaRPr lang="de-DE" sz="3600" dirty="0">
              <a:solidFill>
                <a:srgbClr val="FFC000"/>
              </a:solidFill>
            </a:endParaRPr>
          </a:p>
        </p:txBody>
      </p:sp>
      <p:sp>
        <p:nvSpPr>
          <p:cNvPr id="16" name="TextBox 15"/>
          <p:cNvSpPr txBox="1"/>
          <p:nvPr/>
        </p:nvSpPr>
        <p:spPr>
          <a:xfrm>
            <a:off x="1547144" y="2281967"/>
            <a:ext cx="1733107" cy="646331"/>
          </a:xfrm>
          <a:prstGeom prst="rect">
            <a:avLst/>
          </a:prstGeom>
          <a:noFill/>
        </p:spPr>
        <p:txBody>
          <a:bodyPr wrap="square" rtlCol="0">
            <a:spAutoFit/>
          </a:bodyPr>
          <a:lstStyle/>
          <a:p>
            <a:pPr algn="ctr"/>
            <a:r>
              <a:rPr lang="en-US" sz="3600" dirty="0" smtClean="0">
                <a:solidFill>
                  <a:srgbClr val="FF0000"/>
                </a:solidFill>
              </a:rPr>
              <a:t>Nodes</a:t>
            </a:r>
            <a:endParaRPr lang="de-DE" sz="3600" dirty="0">
              <a:solidFill>
                <a:srgbClr val="FF0000"/>
              </a:solidFill>
            </a:endParaRPr>
          </a:p>
        </p:txBody>
      </p:sp>
      <p:cxnSp>
        <p:nvCxnSpPr>
          <p:cNvPr id="4" name="Straight Arrow Connector 3"/>
          <p:cNvCxnSpPr>
            <a:stCxn id="16" idx="2"/>
            <a:endCxn id="6" idx="0"/>
          </p:cNvCxnSpPr>
          <p:nvPr/>
        </p:nvCxnSpPr>
        <p:spPr>
          <a:xfrm>
            <a:off x="2413698" y="2834582"/>
            <a:ext cx="0" cy="946737"/>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5721990" y="2281967"/>
            <a:ext cx="1733107" cy="646331"/>
          </a:xfrm>
          <a:prstGeom prst="rect">
            <a:avLst/>
          </a:prstGeom>
          <a:noFill/>
        </p:spPr>
        <p:txBody>
          <a:bodyPr wrap="square" rtlCol="0">
            <a:spAutoFit/>
          </a:bodyPr>
          <a:lstStyle/>
          <a:p>
            <a:pPr algn="ctr"/>
            <a:r>
              <a:rPr lang="en-US" sz="3600" dirty="0" smtClean="0">
                <a:solidFill>
                  <a:srgbClr val="0070C0"/>
                </a:solidFill>
              </a:rPr>
              <a:t>Labels</a:t>
            </a:r>
            <a:endParaRPr lang="de-DE" sz="3600" dirty="0">
              <a:solidFill>
                <a:srgbClr val="0070C0"/>
              </a:solidFill>
            </a:endParaRPr>
          </a:p>
        </p:txBody>
      </p:sp>
      <p:cxnSp>
        <p:nvCxnSpPr>
          <p:cNvPr id="21" name="Straight Arrow Connector 20"/>
          <p:cNvCxnSpPr/>
          <p:nvPr/>
        </p:nvCxnSpPr>
        <p:spPr>
          <a:xfrm flipH="1">
            <a:off x="5721990" y="2834582"/>
            <a:ext cx="866554"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3553098" y="3640963"/>
            <a:ext cx="796833" cy="788428"/>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8" name="Straight Arrow Connector 27"/>
          <p:cNvCxnSpPr/>
          <p:nvPr/>
        </p:nvCxnSpPr>
        <p:spPr>
          <a:xfrm flipV="1">
            <a:off x="4842386" y="3793363"/>
            <a:ext cx="702528" cy="636028"/>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33" name="TextBox 32"/>
          <p:cNvSpPr txBox="1"/>
          <p:nvPr/>
        </p:nvSpPr>
        <p:spPr>
          <a:xfrm>
            <a:off x="461035" y="1097279"/>
            <a:ext cx="8304142"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Node is a specific row value</a:t>
            </a:r>
          </a:p>
          <a:p>
            <a:pPr marL="285750" indent="-285750">
              <a:buFont typeface="Arial" panose="020B0604020202020204" pitchFamily="34" charset="0"/>
              <a:buChar char="•"/>
            </a:pPr>
            <a:r>
              <a:rPr lang="en-US" sz="2400" dirty="0" smtClean="0"/>
              <a:t>Edge is the table/category</a:t>
            </a:r>
          </a:p>
          <a:p>
            <a:pPr marL="285750" indent="-285750">
              <a:buFont typeface="Arial" panose="020B0604020202020204" pitchFamily="34" charset="0"/>
              <a:buChar char="•"/>
            </a:pPr>
            <a:r>
              <a:rPr lang="en-US" sz="2400" dirty="0" smtClean="0"/>
              <a:t>Labels describe the relationships between nodes</a:t>
            </a:r>
            <a:endParaRPr lang="en-US" sz="2400" dirty="0"/>
          </a:p>
        </p:txBody>
      </p:sp>
    </p:spTree>
    <p:extLst>
      <p:ext uri="{BB962C8B-B14F-4D97-AF65-F5344CB8AC3E}">
        <p14:creationId xmlns:p14="http://schemas.microsoft.com/office/powerpoint/2010/main" val="3568606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80029" y="2533546"/>
            <a:ext cx="1807535" cy="116955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de-DE" sz="1400" b="1" dirty="0" smtClean="0">
                <a:solidFill>
                  <a:schemeClr val="tx1">
                    <a:lumMod val="75000"/>
                    <a:lumOff val="25000"/>
                  </a:schemeClr>
                </a:solidFill>
              </a:rPr>
              <a:t>name: TJ</a:t>
            </a:r>
          </a:p>
          <a:p>
            <a:r>
              <a:rPr lang="en-US" sz="1400" b="1" dirty="0" smtClean="0">
                <a:solidFill>
                  <a:schemeClr val="tx1">
                    <a:lumMod val="75000"/>
                    <a:lumOff val="25000"/>
                  </a:schemeClr>
                </a:solidFill>
              </a:rPr>
              <a:t>office: Philadelphia</a:t>
            </a:r>
          </a:p>
          <a:p>
            <a:r>
              <a:rPr lang="en-US" sz="1400" b="1" dirty="0" smtClean="0">
                <a:solidFill>
                  <a:schemeClr val="tx1">
                    <a:lumMod val="75000"/>
                    <a:lumOff val="25000"/>
                  </a:schemeClr>
                </a:solidFill>
              </a:rPr>
              <a:t>role: architect</a:t>
            </a:r>
          </a:p>
          <a:p>
            <a:r>
              <a:rPr lang="en-US" sz="1400" b="1" dirty="0" smtClean="0">
                <a:solidFill>
                  <a:schemeClr val="tx1">
                    <a:lumMod val="75000"/>
                    <a:lumOff val="25000"/>
                  </a:schemeClr>
                </a:solidFill>
              </a:rPr>
              <a:t>interests:</a:t>
            </a:r>
          </a:p>
          <a:p>
            <a:r>
              <a:rPr lang="en-US" sz="1400" b="1" dirty="0">
                <a:solidFill>
                  <a:schemeClr val="tx1">
                    <a:lumMod val="75000"/>
                    <a:lumOff val="25000"/>
                  </a:schemeClr>
                </a:solidFill>
              </a:rPr>
              <a:t> </a:t>
            </a:r>
            <a:r>
              <a:rPr lang="en-US" sz="1400" b="1" dirty="0" smtClean="0">
                <a:solidFill>
                  <a:schemeClr val="tx1">
                    <a:lumMod val="75000"/>
                    <a:lumOff val="25000"/>
                  </a:schemeClr>
                </a:solidFill>
              </a:rPr>
              <a:t>   [graphs, mozart]</a:t>
            </a:r>
            <a:endParaRPr lang="de-DE" sz="1400" b="1" dirty="0" smtClean="0">
              <a:solidFill>
                <a:schemeClr val="tx1">
                  <a:lumMod val="75000"/>
                  <a:lumOff val="25000"/>
                </a:schemeClr>
              </a:solidFill>
            </a:endParaRPr>
          </a:p>
        </p:txBody>
      </p:sp>
      <p:sp>
        <p:nvSpPr>
          <p:cNvPr id="3" name="Title 2"/>
          <p:cNvSpPr>
            <a:spLocks noGrp="1"/>
          </p:cNvSpPr>
          <p:nvPr>
            <p:ph type="title"/>
          </p:nvPr>
        </p:nvSpPr>
        <p:spPr/>
        <p:txBody>
          <a:bodyPr/>
          <a:lstStyle/>
          <a:p>
            <a:r>
              <a:rPr lang="en-US" dirty="0" smtClean="0"/>
              <a:t>In a </a:t>
            </a:r>
            <a:r>
              <a:rPr lang="en-US" u="sng" dirty="0" smtClean="0"/>
              <a:t>Property Graph</a:t>
            </a:r>
            <a:r>
              <a:rPr lang="en-US" dirty="0" smtClean="0"/>
              <a:t> Nodes and Edges Can Have Properties</a:t>
            </a:r>
            <a:endParaRPr lang="de-DE" u="sng" dirty="0"/>
          </a:p>
        </p:txBody>
      </p:sp>
      <p:sp>
        <p:nvSpPr>
          <p:cNvPr id="7" name="Oval 6"/>
          <p:cNvSpPr/>
          <p:nvPr/>
        </p:nvSpPr>
        <p:spPr>
          <a:xfrm>
            <a:off x="6262569" y="2873127"/>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1" name="Rectangle 10"/>
          <p:cNvSpPr/>
          <p:nvPr/>
        </p:nvSpPr>
        <p:spPr>
          <a:xfrm>
            <a:off x="4696431" y="1595176"/>
            <a:ext cx="1890174"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de-DE" sz="1400" b="1" dirty="0" smtClean="0">
                <a:solidFill>
                  <a:schemeClr val="tx1">
                    <a:lumMod val="75000"/>
                    <a:lumOff val="25000"/>
                  </a:schemeClr>
                </a:solidFill>
              </a:rPr>
              <a:t>community: Digital</a:t>
            </a:r>
          </a:p>
        </p:txBody>
      </p:sp>
      <p:sp>
        <p:nvSpPr>
          <p:cNvPr id="12" name="Right Arrow 11"/>
          <p:cNvSpPr/>
          <p:nvPr/>
        </p:nvSpPr>
        <p:spPr>
          <a:xfrm rot="20066200">
            <a:off x="2707164" y="2418486"/>
            <a:ext cx="1488083" cy="254171"/>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smtClean="0">
                <a:solidFill>
                  <a:schemeClr val="tx1">
                    <a:lumMod val="75000"/>
                    <a:lumOff val="25000"/>
                  </a:schemeClr>
                </a:solidFill>
              </a:rPr>
              <a:t>memberOf</a:t>
            </a:r>
          </a:p>
          <a:p>
            <a:pPr algn="ctr"/>
            <a:endParaRPr lang="de-DE" sz="1400" smtClean="0">
              <a:solidFill>
                <a:schemeClr val="tx1">
                  <a:lumMod val="75000"/>
                  <a:lumOff val="25000"/>
                </a:schemeClr>
              </a:solidFill>
            </a:endParaRPr>
          </a:p>
          <a:p>
            <a:pPr algn="ctr"/>
            <a:r>
              <a:rPr lang="en-US" sz="1400" dirty="0" smtClean="0">
                <a:solidFill>
                  <a:schemeClr val="tx1">
                    <a:lumMod val="75000"/>
                    <a:lumOff val="25000"/>
                  </a:schemeClr>
                </a:solidFill>
              </a:rPr>
              <a:t>since: 2013</a:t>
            </a:r>
            <a:endParaRPr lang="de-DE" sz="1400" smtClean="0">
              <a:solidFill>
                <a:schemeClr val="tx1">
                  <a:lumMod val="75000"/>
                  <a:lumOff val="25000"/>
                </a:schemeClr>
              </a:solidFill>
            </a:endParaRPr>
          </a:p>
        </p:txBody>
      </p:sp>
      <p:sp>
        <p:nvSpPr>
          <p:cNvPr id="13" name="Right Arrow 12"/>
          <p:cNvSpPr/>
          <p:nvPr/>
        </p:nvSpPr>
        <p:spPr>
          <a:xfrm rot="1800000" flipH="1">
            <a:off x="4754777" y="2523076"/>
            <a:ext cx="1576396" cy="242295"/>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smtClean="0">
                <a:solidFill>
                  <a:schemeClr val="tx1">
                    <a:lumMod val="75000"/>
                    <a:lumOff val="25000"/>
                  </a:schemeClr>
                </a:solidFill>
              </a:rPr>
              <a:t>memberOf</a:t>
            </a:r>
          </a:p>
          <a:p>
            <a:pPr algn="ctr"/>
            <a:endParaRPr lang="en-US" sz="1400" dirty="0">
              <a:solidFill>
                <a:schemeClr val="tx1">
                  <a:lumMod val="75000"/>
                  <a:lumOff val="25000"/>
                </a:schemeClr>
              </a:solidFill>
            </a:endParaRPr>
          </a:p>
          <a:p>
            <a:pPr algn="ctr"/>
            <a:r>
              <a:rPr lang="en-US" sz="1400" dirty="0" smtClean="0">
                <a:solidFill>
                  <a:schemeClr val="tx1">
                    <a:lumMod val="75000"/>
                    <a:lumOff val="25000"/>
                  </a:schemeClr>
                </a:solidFill>
              </a:rPr>
              <a:t>since: 2009</a:t>
            </a:r>
            <a:endParaRPr lang="de-DE" sz="1400" smtClean="0">
              <a:solidFill>
                <a:schemeClr val="tx1">
                  <a:lumMod val="75000"/>
                  <a:lumOff val="25000"/>
                </a:schemeClr>
              </a:solidFill>
            </a:endParaRPr>
          </a:p>
        </p:txBody>
      </p:sp>
      <p:sp>
        <p:nvSpPr>
          <p:cNvPr id="17" name="Rectangle 16"/>
          <p:cNvSpPr/>
          <p:nvPr/>
        </p:nvSpPr>
        <p:spPr>
          <a:xfrm>
            <a:off x="682408" y="2475551"/>
            <a:ext cx="1660508" cy="116955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400" b="1" dirty="0" smtClean="0">
                <a:solidFill>
                  <a:schemeClr val="tx1">
                    <a:lumMod val="75000"/>
                    <a:lumOff val="25000"/>
                  </a:schemeClr>
                </a:solidFill>
              </a:rPr>
              <a:t>name: Clara</a:t>
            </a:r>
          </a:p>
          <a:p>
            <a:r>
              <a:rPr lang="en-US" sz="1400" b="1" dirty="0" smtClean="0">
                <a:solidFill>
                  <a:schemeClr val="tx1">
                    <a:lumMod val="75000"/>
                    <a:lumOff val="25000"/>
                  </a:schemeClr>
                </a:solidFill>
              </a:rPr>
              <a:t>office: London</a:t>
            </a:r>
          </a:p>
          <a:p>
            <a:r>
              <a:rPr lang="en-US" sz="1400" b="1" dirty="0" smtClean="0">
                <a:solidFill>
                  <a:schemeClr val="tx1">
                    <a:lumMod val="75000"/>
                    <a:lumOff val="25000"/>
                  </a:schemeClr>
                </a:solidFill>
              </a:rPr>
              <a:t>role: architect</a:t>
            </a:r>
            <a:endParaRPr lang="de-DE" sz="1400" b="1" dirty="0" smtClean="0">
              <a:solidFill>
                <a:schemeClr val="tx1">
                  <a:lumMod val="75000"/>
                  <a:lumOff val="25000"/>
                </a:schemeClr>
              </a:solidFill>
            </a:endParaRPr>
          </a:p>
          <a:p>
            <a:r>
              <a:rPr lang="de-DE" sz="1400" b="1" dirty="0" smtClean="0">
                <a:solidFill>
                  <a:schemeClr val="tx1">
                    <a:lumMod val="75000"/>
                    <a:lumOff val="25000"/>
                  </a:schemeClr>
                </a:solidFill>
              </a:rPr>
              <a:t>interests:</a:t>
            </a:r>
          </a:p>
          <a:p>
            <a:r>
              <a:rPr lang="de-DE" sz="1400" b="1" dirty="0" smtClean="0">
                <a:solidFill>
                  <a:schemeClr val="tx1">
                    <a:lumMod val="75000"/>
                    <a:lumOff val="25000"/>
                  </a:schemeClr>
                </a:solidFill>
              </a:rPr>
              <a:t>    </a:t>
            </a:r>
            <a:r>
              <a:rPr lang="en-US" sz="1400" b="1" dirty="0" smtClean="0">
                <a:solidFill>
                  <a:schemeClr val="tx1">
                    <a:lumMod val="75000"/>
                    <a:lumOff val="25000"/>
                  </a:schemeClr>
                </a:solidFill>
              </a:rPr>
              <a:t>[graphs, neo4j]</a:t>
            </a:r>
          </a:p>
        </p:txBody>
      </p:sp>
      <p:sp>
        <p:nvSpPr>
          <p:cNvPr id="6" name="Oval 5"/>
          <p:cNvSpPr/>
          <p:nvPr/>
        </p:nvSpPr>
        <p:spPr>
          <a:xfrm>
            <a:off x="2087723" y="2685929"/>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0" name="Oval 9"/>
          <p:cNvSpPr/>
          <p:nvPr/>
        </p:nvSpPr>
        <p:spPr>
          <a:xfrm>
            <a:off x="4192375" y="1739192"/>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4" name="TextBox 13"/>
          <p:cNvSpPr txBox="1"/>
          <p:nvPr/>
        </p:nvSpPr>
        <p:spPr>
          <a:xfrm>
            <a:off x="3302856" y="4305098"/>
            <a:ext cx="2502523" cy="646331"/>
          </a:xfrm>
          <a:prstGeom prst="rect">
            <a:avLst/>
          </a:prstGeom>
          <a:noFill/>
        </p:spPr>
        <p:txBody>
          <a:bodyPr wrap="square" rtlCol="0">
            <a:spAutoFit/>
          </a:bodyPr>
          <a:lstStyle/>
          <a:p>
            <a:pPr algn="ctr"/>
            <a:r>
              <a:rPr lang="en-US" sz="3600" dirty="0" smtClean="0"/>
              <a:t>Properties</a:t>
            </a:r>
            <a:endParaRPr lang="de-DE" sz="3600"/>
          </a:p>
        </p:txBody>
      </p:sp>
      <p:cxnSp>
        <p:nvCxnSpPr>
          <p:cNvPr id="15" name="Straight Arrow Connector 14"/>
          <p:cNvCxnSpPr/>
          <p:nvPr/>
        </p:nvCxnSpPr>
        <p:spPr>
          <a:xfrm flipH="1" flipV="1">
            <a:off x="3583172" y="3009965"/>
            <a:ext cx="489098" cy="1295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799801" y="3060326"/>
            <a:ext cx="442050" cy="12447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38074" y="5133703"/>
            <a:ext cx="5867852" cy="369332"/>
          </a:xfrm>
          <a:prstGeom prst="rect">
            <a:avLst/>
          </a:prstGeom>
          <a:noFill/>
        </p:spPr>
        <p:txBody>
          <a:bodyPr wrap="square" rtlCol="0">
            <a:spAutoFit/>
          </a:bodyPr>
          <a:lstStyle/>
          <a:p>
            <a:r>
              <a:rPr lang="en-US" dirty="0" smtClean="0"/>
              <a:t>A property is a type of metadata associated with a node.</a:t>
            </a:r>
            <a:endParaRPr lang="en-US" dirty="0"/>
          </a:p>
        </p:txBody>
      </p:sp>
      <p:cxnSp>
        <p:nvCxnSpPr>
          <p:cNvPr id="19" name="Straight Arrow Connector 18"/>
          <p:cNvCxnSpPr/>
          <p:nvPr/>
        </p:nvCxnSpPr>
        <p:spPr>
          <a:xfrm flipV="1">
            <a:off x="5542975" y="3664282"/>
            <a:ext cx="1558079" cy="8424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101120" y="3645103"/>
            <a:ext cx="1482052" cy="757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030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Property Graph: Data Representation</a:t>
            </a:r>
          </a:p>
        </p:txBody>
      </p:sp>
      <p:sp>
        <p:nvSpPr>
          <p:cNvPr id="4" name="TextBox 3"/>
          <p:cNvSpPr txBox="1"/>
          <p:nvPr/>
        </p:nvSpPr>
        <p:spPr>
          <a:xfrm>
            <a:off x="1203000" y="1185198"/>
            <a:ext cx="2240370" cy="800219"/>
          </a:xfrm>
          <a:prstGeom prst="rect">
            <a:avLst/>
          </a:prstGeom>
          <a:solidFill>
            <a:schemeClr val="accent4">
              <a:lumMod val="60000"/>
              <a:lumOff val="40000"/>
            </a:schemeClr>
          </a:solidFill>
        </p:spPr>
        <p:txBody>
          <a:bodyPr wrap="none" rtlCol="0">
            <a:spAutoFit/>
          </a:bodyPr>
          <a:lstStyle/>
          <a:p>
            <a:pPr algn="ctr"/>
            <a:r>
              <a:rPr lang="en-US" sz="2800" b="1" dirty="0"/>
              <a:t>Properties</a:t>
            </a:r>
            <a:endParaRPr lang="en-US" b="1" dirty="0"/>
          </a:p>
          <a:p>
            <a:pPr algn="ctr"/>
            <a:r>
              <a:rPr lang="en-US" i="1" dirty="0"/>
              <a:t>“Data as Hashmap”</a:t>
            </a:r>
          </a:p>
        </p:txBody>
      </p:sp>
      <p:sp>
        <p:nvSpPr>
          <p:cNvPr id="5" name="TextBox 4"/>
          <p:cNvSpPr txBox="1"/>
          <p:nvPr/>
        </p:nvSpPr>
        <p:spPr>
          <a:xfrm>
            <a:off x="5408674" y="1185198"/>
            <a:ext cx="2459377" cy="800219"/>
          </a:xfrm>
          <a:prstGeom prst="rect">
            <a:avLst/>
          </a:prstGeom>
          <a:solidFill>
            <a:schemeClr val="accent2">
              <a:lumMod val="60000"/>
              <a:lumOff val="40000"/>
            </a:schemeClr>
          </a:solidFill>
        </p:spPr>
        <p:txBody>
          <a:bodyPr wrap="none" rtlCol="0">
            <a:spAutoFit/>
          </a:bodyPr>
          <a:lstStyle/>
          <a:p>
            <a:pPr algn="ctr"/>
            <a:r>
              <a:rPr lang="en-US" sz="2800" b="1" dirty="0"/>
              <a:t>Nodes/Edges</a:t>
            </a:r>
            <a:endParaRPr lang="en-US" b="1" dirty="0"/>
          </a:p>
          <a:p>
            <a:pPr algn="ctr"/>
            <a:r>
              <a:rPr lang="en-US" i="1" dirty="0"/>
              <a:t>“Data as Graph”</a:t>
            </a:r>
          </a:p>
        </p:txBody>
      </p:sp>
      <p:sp>
        <p:nvSpPr>
          <p:cNvPr id="7" name="TextBox 6"/>
          <p:cNvSpPr txBox="1"/>
          <p:nvPr/>
        </p:nvSpPr>
        <p:spPr>
          <a:xfrm>
            <a:off x="578554" y="2137082"/>
            <a:ext cx="3767666" cy="2308324"/>
          </a:xfrm>
          <a:prstGeom prst="rect">
            <a:avLst/>
          </a:prstGeom>
          <a:noFill/>
        </p:spPr>
        <p:txBody>
          <a:bodyPr wrap="square" rtlCol="0">
            <a:spAutoFit/>
          </a:bodyPr>
          <a:lstStyle/>
          <a:p>
            <a:r>
              <a:rPr lang="en-US" i="1" dirty="0"/>
              <a:t>For most implementations</a:t>
            </a:r>
          </a:p>
          <a:p>
            <a:pPr marL="285750" indent="-285750">
              <a:buFont typeface="Arial"/>
              <a:buChar char="•"/>
            </a:pPr>
            <a:r>
              <a:rPr lang="en-US" b="1" dirty="0"/>
              <a:t>Keys</a:t>
            </a:r>
            <a:r>
              <a:rPr lang="en-US" dirty="0"/>
              <a:t> are Strings</a:t>
            </a:r>
          </a:p>
          <a:p>
            <a:pPr marL="285750" indent="-285750">
              <a:buFont typeface="Arial"/>
              <a:buChar char="•"/>
            </a:pPr>
            <a:r>
              <a:rPr lang="en-US" b="1" dirty="0"/>
              <a:t>Properties</a:t>
            </a:r>
            <a:r>
              <a:rPr lang="en-US" dirty="0"/>
              <a:t> are primitives, serialized objects</a:t>
            </a:r>
          </a:p>
          <a:p>
            <a:endParaRPr lang="en-US" dirty="0"/>
          </a:p>
          <a:p>
            <a:r>
              <a:rPr lang="en-US" i="1" dirty="0"/>
              <a:t>Typical access pattern</a:t>
            </a:r>
          </a:p>
          <a:p>
            <a:r>
              <a:rPr lang="en-US" dirty="0"/>
              <a:t>Put+Get, Index lookups</a:t>
            </a:r>
          </a:p>
          <a:p>
            <a:r>
              <a:rPr lang="en-US" b="1" dirty="0"/>
              <a:t>The </a:t>
            </a:r>
            <a:r>
              <a:rPr lang="en-US" b="1" i="1" dirty="0"/>
              <a:t>obvious</a:t>
            </a:r>
            <a:r>
              <a:rPr lang="en-US" b="1" dirty="0"/>
              <a:t> way to store data!</a:t>
            </a:r>
          </a:p>
        </p:txBody>
      </p:sp>
      <p:sp>
        <p:nvSpPr>
          <p:cNvPr id="9" name="TextBox 8"/>
          <p:cNvSpPr txBox="1"/>
          <p:nvPr/>
        </p:nvSpPr>
        <p:spPr>
          <a:xfrm>
            <a:off x="4794954" y="2137082"/>
            <a:ext cx="3767666" cy="2308324"/>
          </a:xfrm>
          <a:prstGeom prst="rect">
            <a:avLst/>
          </a:prstGeom>
          <a:noFill/>
        </p:spPr>
        <p:txBody>
          <a:bodyPr wrap="square" rtlCol="0">
            <a:spAutoFit/>
          </a:bodyPr>
          <a:lstStyle/>
          <a:p>
            <a:r>
              <a:rPr lang="en-US" i="1" dirty="0"/>
              <a:t>Differs between implementations</a:t>
            </a:r>
            <a:endParaRPr lang="en-US" dirty="0"/>
          </a:p>
          <a:p>
            <a:pPr marL="285750" indent="-285750">
              <a:buFont typeface="Arial"/>
              <a:buChar char="•"/>
            </a:pPr>
            <a:r>
              <a:rPr lang="en-US" dirty="0"/>
              <a:t>Nodes, Edges might have labels</a:t>
            </a:r>
          </a:p>
          <a:p>
            <a:pPr marL="285750" indent="-285750">
              <a:buFont typeface="Arial"/>
              <a:buChar char="•"/>
            </a:pPr>
            <a:r>
              <a:rPr lang="en-US" dirty="0"/>
              <a:t>Edges are (uni-/bi-)directional</a:t>
            </a:r>
          </a:p>
          <a:p>
            <a:r>
              <a:rPr lang="en-US" dirty="0"/>
              <a:t/>
            </a:r>
            <a:br>
              <a:rPr lang="en-US" dirty="0"/>
            </a:br>
            <a:endParaRPr lang="en-US" dirty="0"/>
          </a:p>
          <a:p>
            <a:r>
              <a:rPr lang="en-US" i="1" dirty="0"/>
              <a:t>Typical access pattern</a:t>
            </a:r>
          </a:p>
          <a:p>
            <a:r>
              <a:rPr lang="en-US" dirty="0"/>
              <a:t>Graph traversals</a:t>
            </a:r>
          </a:p>
          <a:p>
            <a:r>
              <a:rPr lang="en-US" b="1" dirty="0"/>
              <a:t>The </a:t>
            </a:r>
            <a:r>
              <a:rPr lang="en-US" b="1" i="1" dirty="0"/>
              <a:t>graph way</a:t>
            </a:r>
            <a:r>
              <a:rPr lang="en-US" b="1" dirty="0"/>
              <a:t> to store data!</a:t>
            </a:r>
          </a:p>
        </p:txBody>
      </p:sp>
      <p:sp>
        <p:nvSpPr>
          <p:cNvPr id="10" name="Content Placeholder 9"/>
          <p:cNvSpPr>
            <a:spLocks noGrp="1"/>
          </p:cNvSpPr>
          <p:nvPr>
            <p:ph sz="quarter" idx="12"/>
          </p:nvPr>
        </p:nvSpPr>
        <p:spPr>
          <a:xfrm>
            <a:off x="457201" y="4853646"/>
            <a:ext cx="8228012" cy="524489"/>
          </a:xfrm>
        </p:spPr>
        <p:txBody>
          <a:bodyPr>
            <a:normAutofit/>
          </a:bodyPr>
          <a:lstStyle/>
          <a:p>
            <a:pPr marL="0" indent="0" algn="ctr">
              <a:buNone/>
            </a:pPr>
            <a:r>
              <a:rPr lang="en-US" sz="3200" dirty="0"/>
              <a:t>What should I use?</a:t>
            </a:r>
          </a:p>
        </p:txBody>
      </p:sp>
    </p:spTree>
    <p:extLst>
      <p:ext uri="{BB962C8B-B14F-4D97-AF65-F5344CB8AC3E}">
        <p14:creationId xmlns:p14="http://schemas.microsoft.com/office/powerpoint/2010/main" val="1628608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6"/>
            <a:ext cx="8228012" cy="425609"/>
          </a:xfrm>
        </p:spPr>
        <p:txBody>
          <a:bodyPr/>
          <a:lstStyle/>
          <a:p>
            <a:pPr marL="0" indent="0">
              <a:buNone/>
            </a:pPr>
            <a:r>
              <a:rPr lang="en-US" dirty="0"/>
              <a:t>Part of your data which </a:t>
            </a:r>
            <a:r>
              <a:rPr lang="en-US" b="1" u="sng" dirty="0"/>
              <a:t>could</a:t>
            </a:r>
            <a:r>
              <a:rPr lang="en-US" dirty="0"/>
              <a:t> be…</a:t>
            </a:r>
          </a:p>
        </p:txBody>
      </p:sp>
      <p:sp>
        <p:nvSpPr>
          <p:cNvPr id="3" name="Title 2"/>
          <p:cNvSpPr>
            <a:spLocks noGrp="1"/>
          </p:cNvSpPr>
          <p:nvPr>
            <p:ph type="title"/>
          </p:nvPr>
        </p:nvSpPr>
        <p:spPr/>
        <p:txBody>
          <a:bodyPr/>
          <a:lstStyle/>
          <a:p>
            <a:r>
              <a:rPr lang="en-US" dirty="0"/>
              <a:t>Property Graph: Data Representation</a:t>
            </a:r>
          </a:p>
        </p:txBody>
      </p:sp>
      <p:sp>
        <p:nvSpPr>
          <p:cNvPr id="4" name="Oval 3"/>
          <p:cNvSpPr/>
          <p:nvPr/>
        </p:nvSpPr>
        <p:spPr>
          <a:xfrm>
            <a:off x="2596440" y="1693137"/>
            <a:ext cx="3615267" cy="3615267"/>
          </a:xfrm>
          <a:prstGeom prst="ellipse">
            <a:avLst/>
          </a:prstGeom>
          <a:solidFill>
            <a:schemeClr val="accent4">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2819406" y="1693137"/>
            <a:ext cx="3615267" cy="3615267"/>
          </a:xfrm>
          <a:prstGeom prst="ellipse">
            <a:avLst/>
          </a:prstGeom>
          <a:solidFill>
            <a:srgbClr val="2FFF2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77203" y="3795435"/>
            <a:ext cx="2026366" cy="800219"/>
          </a:xfrm>
          <a:prstGeom prst="rect">
            <a:avLst/>
          </a:prstGeom>
          <a:noFill/>
        </p:spPr>
        <p:txBody>
          <a:bodyPr wrap="none" rtlCol="0">
            <a:spAutoFit/>
          </a:bodyPr>
          <a:lstStyle/>
          <a:p>
            <a:pPr algn="r"/>
            <a:r>
              <a:rPr lang="en-US" dirty="0"/>
              <a:t>… represented as</a:t>
            </a:r>
          </a:p>
          <a:p>
            <a:pPr algn="r"/>
            <a:r>
              <a:rPr lang="en-US" sz="2800" dirty="0"/>
              <a:t>Properties</a:t>
            </a:r>
          </a:p>
        </p:txBody>
      </p:sp>
      <p:sp>
        <p:nvSpPr>
          <p:cNvPr id="7" name="TextBox 6"/>
          <p:cNvSpPr txBox="1"/>
          <p:nvPr/>
        </p:nvSpPr>
        <p:spPr>
          <a:xfrm>
            <a:off x="6082363" y="2000741"/>
            <a:ext cx="2019491" cy="800219"/>
          </a:xfrm>
          <a:prstGeom prst="rect">
            <a:avLst/>
          </a:prstGeom>
          <a:noFill/>
        </p:spPr>
        <p:txBody>
          <a:bodyPr wrap="none" rtlCol="0">
            <a:spAutoFit/>
          </a:bodyPr>
          <a:lstStyle/>
          <a:p>
            <a:pPr algn="r"/>
            <a:r>
              <a:rPr lang="en-US" dirty="0"/>
              <a:t>… represented as</a:t>
            </a:r>
          </a:p>
          <a:p>
            <a:pPr algn="r"/>
            <a:r>
              <a:rPr lang="en-US" sz="2800" dirty="0"/>
              <a:t>Graph</a:t>
            </a:r>
          </a:p>
        </p:txBody>
      </p:sp>
    </p:spTree>
    <p:extLst>
      <p:ext uri="{BB962C8B-B14F-4D97-AF65-F5344CB8AC3E}">
        <p14:creationId xmlns:p14="http://schemas.microsoft.com/office/powerpoint/2010/main" val="2626318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6"/>
            <a:ext cx="8228012" cy="425609"/>
          </a:xfrm>
        </p:spPr>
        <p:txBody>
          <a:bodyPr/>
          <a:lstStyle/>
          <a:p>
            <a:pPr marL="0" indent="0">
              <a:buNone/>
            </a:pPr>
            <a:r>
              <a:rPr lang="en-US" dirty="0"/>
              <a:t>Part of your data which </a:t>
            </a:r>
            <a:r>
              <a:rPr lang="en-US" b="1" u="sng" dirty="0"/>
              <a:t>should</a:t>
            </a:r>
            <a:r>
              <a:rPr lang="en-US" dirty="0"/>
              <a:t> be…</a:t>
            </a:r>
          </a:p>
        </p:txBody>
      </p:sp>
      <p:sp>
        <p:nvSpPr>
          <p:cNvPr id="3" name="Title 2"/>
          <p:cNvSpPr>
            <a:spLocks noGrp="1"/>
          </p:cNvSpPr>
          <p:nvPr>
            <p:ph type="title"/>
          </p:nvPr>
        </p:nvSpPr>
        <p:spPr/>
        <p:txBody>
          <a:bodyPr/>
          <a:lstStyle/>
          <a:p>
            <a:r>
              <a:rPr lang="en-US" dirty="0"/>
              <a:t>Property Graph: Data Representation</a:t>
            </a:r>
          </a:p>
        </p:txBody>
      </p:sp>
      <p:sp>
        <p:nvSpPr>
          <p:cNvPr id="4" name="Oval 3"/>
          <p:cNvSpPr/>
          <p:nvPr/>
        </p:nvSpPr>
        <p:spPr>
          <a:xfrm>
            <a:off x="1961440" y="1693137"/>
            <a:ext cx="3615267" cy="3615267"/>
          </a:xfrm>
          <a:prstGeom prst="ellipse">
            <a:avLst/>
          </a:prstGeom>
          <a:solidFill>
            <a:schemeClr val="accent4">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3313294" y="1693137"/>
            <a:ext cx="3615267" cy="3615267"/>
          </a:xfrm>
          <a:prstGeom prst="ellipse">
            <a:avLst/>
          </a:prstGeom>
          <a:solidFill>
            <a:srgbClr val="2FFF2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77203" y="3795435"/>
            <a:ext cx="2026366" cy="800219"/>
          </a:xfrm>
          <a:prstGeom prst="rect">
            <a:avLst/>
          </a:prstGeom>
          <a:noFill/>
        </p:spPr>
        <p:txBody>
          <a:bodyPr wrap="none" rtlCol="0">
            <a:spAutoFit/>
          </a:bodyPr>
          <a:lstStyle/>
          <a:p>
            <a:pPr algn="r"/>
            <a:r>
              <a:rPr lang="en-US" dirty="0"/>
              <a:t>… represented as</a:t>
            </a:r>
          </a:p>
          <a:p>
            <a:pPr algn="r"/>
            <a:r>
              <a:rPr lang="en-US" sz="2800" dirty="0"/>
              <a:t>Properties</a:t>
            </a:r>
          </a:p>
        </p:txBody>
      </p:sp>
      <p:sp>
        <p:nvSpPr>
          <p:cNvPr id="7" name="TextBox 6"/>
          <p:cNvSpPr txBox="1"/>
          <p:nvPr/>
        </p:nvSpPr>
        <p:spPr>
          <a:xfrm>
            <a:off x="6082363" y="2000741"/>
            <a:ext cx="2019491" cy="800219"/>
          </a:xfrm>
          <a:prstGeom prst="rect">
            <a:avLst/>
          </a:prstGeom>
          <a:noFill/>
        </p:spPr>
        <p:txBody>
          <a:bodyPr wrap="none" rtlCol="0">
            <a:spAutoFit/>
          </a:bodyPr>
          <a:lstStyle/>
          <a:p>
            <a:pPr algn="r"/>
            <a:r>
              <a:rPr lang="en-US" dirty="0"/>
              <a:t>… represented as</a:t>
            </a:r>
          </a:p>
          <a:p>
            <a:pPr algn="r"/>
            <a:r>
              <a:rPr lang="en-US" sz="2800" dirty="0"/>
              <a:t>Graph</a:t>
            </a:r>
          </a:p>
        </p:txBody>
      </p:sp>
    </p:spTree>
    <p:extLst>
      <p:ext uri="{BB962C8B-B14F-4D97-AF65-F5344CB8AC3E}">
        <p14:creationId xmlns:p14="http://schemas.microsoft.com/office/powerpoint/2010/main" val="2709964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6"/>
            <a:ext cx="8228012" cy="425609"/>
          </a:xfrm>
        </p:spPr>
        <p:txBody>
          <a:bodyPr/>
          <a:lstStyle/>
          <a:p>
            <a:pPr marL="0" indent="0">
              <a:buNone/>
            </a:pPr>
            <a:r>
              <a:rPr lang="en-US" dirty="0"/>
              <a:t>Part of your data which </a:t>
            </a:r>
            <a:r>
              <a:rPr lang="en-US" b="1" u="sng" dirty="0"/>
              <a:t>make actual sense to</a:t>
            </a:r>
            <a:r>
              <a:rPr lang="en-US" dirty="0"/>
              <a:t> be…</a:t>
            </a:r>
          </a:p>
        </p:txBody>
      </p:sp>
      <p:sp>
        <p:nvSpPr>
          <p:cNvPr id="3" name="Title 2"/>
          <p:cNvSpPr>
            <a:spLocks noGrp="1"/>
          </p:cNvSpPr>
          <p:nvPr>
            <p:ph type="title"/>
          </p:nvPr>
        </p:nvSpPr>
        <p:spPr/>
        <p:txBody>
          <a:bodyPr/>
          <a:lstStyle/>
          <a:p>
            <a:r>
              <a:rPr lang="en-US" dirty="0"/>
              <a:t>Property Graph: Data Representation</a:t>
            </a:r>
          </a:p>
        </p:txBody>
      </p:sp>
      <p:sp>
        <p:nvSpPr>
          <p:cNvPr id="4" name="Oval 3"/>
          <p:cNvSpPr/>
          <p:nvPr/>
        </p:nvSpPr>
        <p:spPr>
          <a:xfrm>
            <a:off x="1735662" y="1693137"/>
            <a:ext cx="3615267" cy="3615267"/>
          </a:xfrm>
          <a:prstGeom prst="ellipse">
            <a:avLst/>
          </a:prstGeom>
          <a:solidFill>
            <a:schemeClr val="accent4">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3708406" y="1693137"/>
            <a:ext cx="3615267" cy="3615267"/>
          </a:xfrm>
          <a:prstGeom prst="ellipse">
            <a:avLst/>
          </a:prstGeom>
          <a:solidFill>
            <a:srgbClr val="2FFF2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77203" y="3795435"/>
            <a:ext cx="2026366" cy="800219"/>
          </a:xfrm>
          <a:prstGeom prst="rect">
            <a:avLst/>
          </a:prstGeom>
          <a:noFill/>
        </p:spPr>
        <p:txBody>
          <a:bodyPr wrap="none" rtlCol="0">
            <a:spAutoFit/>
          </a:bodyPr>
          <a:lstStyle/>
          <a:p>
            <a:pPr algn="r"/>
            <a:r>
              <a:rPr lang="en-US" dirty="0"/>
              <a:t>… represented as</a:t>
            </a:r>
          </a:p>
          <a:p>
            <a:pPr algn="r"/>
            <a:r>
              <a:rPr lang="en-US" sz="2800" dirty="0"/>
              <a:t>Properties</a:t>
            </a:r>
          </a:p>
        </p:txBody>
      </p:sp>
      <p:sp>
        <p:nvSpPr>
          <p:cNvPr id="7" name="TextBox 6"/>
          <p:cNvSpPr txBox="1"/>
          <p:nvPr/>
        </p:nvSpPr>
        <p:spPr>
          <a:xfrm>
            <a:off x="6082363" y="2000741"/>
            <a:ext cx="2019491" cy="800219"/>
          </a:xfrm>
          <a:prstGeom prst="rect">
            <a:avLst/>
          </a:prstGeom>
          <a:noFill/>
        </p:spPr>
        <p:txBody>
          <a:bodyPr wrap="none" rtlCol="0">
            <a:spAutoFit/>
          </a:bodyPr>
          <a:lstStyle/>
          <a:p>
            <a:pPr algn="r"/>
            <a:r>
              <a:rPr lang="en-US" dirty="0"/>
              <a:t>… represented as</a:t>
            </a:r>
          </a:p>
          <a:p>
            <a:pPr algn="r"/>
            <a:r>
              <a:rPr lang="en-US" sz="2800" dirty="0"/>
              <a:t>Graph</a:t>
            </a:r>
          </a:p>
        </p:txBody>
      </p:sp>
    </p:spTree>
    <p:extLst>
      <p:ext uri="{BB962C8B-B14F-4D97-AF65-F5344CB8AC3E}">
        <p14:creationId xmlns:p14="http://schemas.microsoft.com/office/powerpoint/2010/main" val="356727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80029" y="2901199"/>
            <a:ext cx="1807535" cy="116955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de-DE" sz="1400" b="1" dirty="0" smtClean="0">
                <a:solidFill>
                  <a:schemeClr val="tx1">
                    <a:lumMod val="75000"/>
                    <a:lumOff val="25000"/>
                  </a:schemeClr>
                </a:solidFill>
              </a:rPr>
              <a:t>name: TJ</a:t>
            </a:r>
          </a:p>
          <a:p>
            <a:r>
              <a:rPr lang="en-US" sz="1400" b="1" dirty="0" smtClean="0">
                <a:solidFill>
                  <a:schemeClr val="tx1">
                    <a:lumMod val="75000"/>
                    <a:lumOff val="25000"/>
                  </a:schemeClr>
                </a:solidFill>
              </a:rPr>
              <a:t>office: </a:t>
            </a:r>
            <a:r>
              <a:rPr lang="en-US" sz="1400" b="1" dirty="0" err="1" smtClean="0">
                <a:solidFill>
                  <a:schemeClr val="tx1">
                    <a:lumMod val="75000"/>
                    <a:lumOff val="25000"/>
                  </a:schemeClr>
                </a:solidFill>
              </a:rPr>
              <a:t>Philadlphia</a:t>
            </a:r>
            <a:endParaRPr lang="en-US" sz="1400" b="1" dirty="0" smtClean="0">
              <a:solidFill>
                <a:schemeClr val="tx1">
                  <a:lumMod val="75000"/>
                  <a:lumOff val="25000"/>
                </a:schemeClr>
              </a:solidFill>
            </a:endParaRPr>
          </a:p>
          <a:p>
            <a:r>
              <a:rPr lang="en-US" sz="1400" b="1" dirty="0" smtClean="0">
                <a:solidFill>
                  <a:schemeClr val="tx1">
                    <a:lumMod val="75000"/>
                    <a:lumOff val="25000"/>
                  </a:schemeClr>
                </a:solidFill>
              </a:rPr>
              <a:t>role: architect</a:t>
            </a:r>
          </a:p>
          <a:p>
            <a:r>
              <a:rPr lang="en-US" sz="1400" b="1" dirty="0" smtClean="0">
                <a:solidFill>
                  <a:schemeClr val="tx1">
                    <a:lumMod val="75000"/>
                    <a:lumOff val="25000"/>
                  </a:schemeClr>
                </a:solidFill>
              </a:rPr>
              <a:t>interests:</a:t>
            </a:r>
          </a:p>
          <a:p>
            <a:r>
              <a:rPr lang="en-US" sz="1400" b="1" dirty="0">
                <a:solidFill>
                  <a:schemeClr val="tx1">
                    <a:lumMod val="75000"/>
                    <a:lumOff val="25000"/>
                  </a:schemeClr>
                </a:solidFill>
              </a:rPr>
              <a:t> </a:t>
            </a:r>
            <a:r>
              <a:rPr lang="en-US" sz="1400" b="1" dirty="0" smtClean="0">
                <a:solidFill>
                  <a:schemeClr val="tx1">
                    <a:lumMod val="75000"/>
                    <a:lumOff val="25000"/>
                  </a:schemeClr>
                </a:solidFill>
              </a:rPr>
              <a:t>   [graphs, mozart]</a:t>
            </a:r>
            <a:endParaRPr lang="de-DE" sz="1400" b="1" dirty="0" smtClean="0">
              <a:solidFill>
                <a:schemeClr val="tx1">
                  <a:lumMod val="75000"/>
                  <a:lumOff val="25000"/>
                </a:schemeClr>
              </a:solidFill>
            </a:endParaRPr>
          </a:p>
        </p:txBody>
      </p:sp>
      <p:sp>
        <p:nvSpPr>
          <p:cNvPr id="3" name="Title 2"/>
          <p:cNvSpPr>
            <a:spLocks noGrp="1"/>
          </p:cNvSpPr>
          <p:nvPr>
            <p:ph type="title"/>
          </p:nvPr>
        </p:nvSpPr>
        <p:spPr/>
        <p:txBody>
          <a:bodyPr/>
          <a:lstStyle/>
          <a:p>
            <a:r>
              <a:rPr lang="en-US" dirty="0" smtClean="0"/>
              <a:t>A Sample Graph with Properties</a:t>
            </a:r>
            <a:endParaRPr lang="de-DE" u="sng" dirty="0"/>
          </a:p>
        </p:txBody>
      </p:sp>
      <p:sp>
        <p:nvSpPr>
          <p:cNvPr id="7" name="Oval 6"/>
          <p:cNvSpPr/>
          <p:nvPr/>
        </p:nvSpPr>
        <p:spPr>
          <a:xfrm>
            <a:off x="6262569" y="3240780"/>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1" name="Rectangle 10"/>
          <p:cNvSpPr/>
          <p:nvPr/>
        </p:nvSpPr>
        <p:spPr>
          <a:xfrm>
            <a:off x="4696431" y="1962829"/>
            <a:ext cx="1890174"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de-DE" sz="1400" b="1" dirty="0" smtClean="0">
                <a:solidFill>
                  <a:schemeClr val="tx1">
                    <a:lumMod val="75000"/>
                    <a:lumOff val="25000"/>
                  </a:schemeClr>
                </a:solidFill>
              </a:rPr>
              <a:t>community: Digital</a:t>
            </a:r>
          </a:p>
        </p:txBody>
      </p:sp>
      <p:sp>
        <p:nvSpPr>
          <p:cNvPr id="12" name="Right Arrow 11"/>
          <p:cNvSpPr/>
          <p:nvPr/>
        </p:nvSpPr>
        <p:spPr>
          <a:xfrm rot="20066200">
            <a:off x="2707164" y="2786139"/>
            <a:ext cx="1488083" cy="254171"/>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smtClean="0">
                <a:solidFill>
                  <a:schemeClr val="tx1">
                    <a:lumMod val="75000"/>
                    <a:lumOff val="25000"/>
                  </a:schemeClr>
                </a:solidFill>
              </a:rPr>
              <a:t>memberOf</a:t>
            </a:r>
          </a:p>
          <a:p>
            <a:pPr algn="ctr"/>
            <a:endParaRPr lang="de-DE" sz="1400" smtClean="0">
              <a:solidFill>
                <a:schemeClr val="tx1">
                  <a:lumMod val="75000"/>
                  <a:lumOff val="25000"/>
                </a:schemeClr>
              </a:solidFill>
            </a:endParaRPr>
          </a:p>
          <a:p>
            <a:pPr algn="ctr"/>
            <a:r>
              <a:rPr lang="en-US" sz="1400" dirty="0" smtClean="0">
                <a:solidFill>
                  <a:schemeClr val="tx1">
                    <a:lumMod val="75000"/>
                    <a:lumOff val="25000"/>
                  </a:schemeClr>
                </a:solidFill>
              </a:rPr>
              <a:t>since: 2013</a:t>
            </a:r>
            <a:endParaRPr lang="de-DE" sz="1400" smtClean="0">
              <a:solidFill>
                <a:schemeClr val="tx1">
                  <a:lumMod val="75000"/>
                  <a:lumOff val="25000"/>
                </a:schemeClr>
              </a:solidFill>
            </a:endParaRPr>
          </a:p>
        </p:txBody>
      </p:sp>
      <p:sp>
        <p:nvSpPr>
          <p:cNvPr id="13" name="Right Arrow 12"/>
          <p:cNvSpPr/>
          <p:nvPr/>
        </p:nvSpPr>
        <p:spPr>
          <a:xfrm rot="1800000" flipH="1">
            <a:off x="4754777" y="2890729"/>
            <a:ext cx="1576396" cy="242295"/>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smtClean="0">
                <a:solidFill>
                  <a:schemeClr val="tx1">
                    <a:lumMod val="75000"/>
                    <a:lumOff val="25000"/>
                  </a:schemeClr>
                </a:solidFill>
              </a:rPr>
              <a:t>memberOf</a:t>
            </a:r>
          </a:p>
          <a:p>
            <a:pPr algn="ctr"/>
            <a:endParaRPr lang="en-US" sz="1400" dirty="0">
              <a:solidFill>
                <a:schemeClr val="tx1">
                  <a:lumMod val="75000"/>
                  <a:lumOff val="25000"/>
                </a:schemeClr>
              </a:solidFill>
            </a:endParaRPr>
          </a:p>
          <a:p>
            <a:pPr algn="ctr"/>
            <a:r>
              <a:rPr lang="en-US" sz="1400" dirty="0" smtClean="0">
                <a:solidFill>
                  <a:schemeClr val="tx1">
                    <a:lumMod val="75000"/>
                    <a:lumOff val="25000"/>
                  </a:schemeClr>
                </a:solidFill>
              </a:rPr>
              <a:t>since: 2009</a:t>
            </a:r>
            <a:endParaRPr lang="de-DE" sz="1400" smtClean="0">
              <a:solidFill>
                <a:schemeClr val="tx1">
                  <a:lumMod val="75000"/>
                  <a:lumOff val="25000"/>
                </a:schemeClr>
              </a:solidFill>
            </a:endParaRPr>
          </a:p>
        </p:txBody>
      </p:sp>
      <p:sp>
        <p:nvSpPr>
          <p:cNvPr id="17" name="Rectangle 16"/>
          <p:cNvSpPr/>
          <p:nvPr/>
        </p:nvSpPr>
        <p:spPr>
          <a:xfrm>
            <a:off x="682408" y="2843204"/>
            <a:ext cx="1660508" cy="116955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400" b="1" dirty="0" smtClean="0">
                <a:solidFill>
                  <a:schemeClr val="tx1">
                    <a:lumMod val="75000"/>
                    <a:lumOff val="25000"/>
                  </a:schemeClr>
                </a:solidFill>
              </a:rPr>
              <a:t>name: Clara</a:t>
            </a:r>
          </a:p>
          <a:p>
            <a:r>
              <a:rPr lang="en-US" sz="1400" b="1" dirty="0" smtClean="0">
                <a:solidFill>
                  <a:schemeClr val="tx1">
                    <a:lumMod val="75000"/>
                    <a:lumOff val="25000"/>
                  </a:schemeClr>
                </a:solidFill>
              </a:rPr>
              <a:t>office: London</a:t>
            </a:r>
          </a:p>
          <a:p>
            <a:r>
              <a:rPr lang="en-US" sz="1400" b="1" dirty="0" smtClean="0">
                <a:solidFill>
                  <a:schemeClr val="tx1">
                    <a:lumMod val="75000"/>
                    <a:lumOff val="25000"/>
                  </a:schemeClr>
                </a:solidFill>
              </a:rPr>
              <a:t>role: architect</a:t>
            </a:r>
            <a:endParaRPr lang="de-DE" sz="1400" b="1" dirty="0" smtClean="0">
              <a:solidFill>
                <a:schemeClr val="tx1">
                  <a:lumMod val="75000"/>
                  <a:lumOff val="25000"/>
                </a:schemeClr>
              </a:solidFill>
            </a:endParaRPr>
          </a:p>
          <a:p>
            <a:r>
              <a:rPr lang="de-DE" sz="1400" b="1" dirty="0" smtClean="0">
                <a:solidFill>
                  <a:schemeClr val="tx1">
                    <a:lumMod val="75000"/>
                    <a:lumOff val="25000"/>
                  </a:schemeClr>
                </a:solidFill>
              </a:rPr>
              <a:t>interests:</a:t>
            </a:r>
          </a:p>
          <a:p>
            <a:r>
              <a:rPr lang="de-DE" sz="1400" b="1" dirty="0" smtClean="0">
                <a:solidFill>
                  <a:schemeClr val="tx1">
                    <a:lumMod val="75000"/>
                    <a:lumOff val="25000"/>
                  </a:schemeClr>
                </a:solidFill>
              </a:rPr>
              <a:t>    </a:t>
            </a:r>
            <a:r>
              <a:rPr lang="en-US" sz="1400" b="1" dirty="0" smtClean="0">
                <a:solidFill>
                  <a:schemeClr val="tx1">
                    <a:lumMod val="75000"/>
                    <a:lumOff val="25000"/>
                  </a:schemeClr>
                </a:solidFill>
              </a:rPr>
              <a:t>[graphs, neo4j]</a:t>
            </a:r>
          </a:p>
        </p:txBody>
      </p:sp>
      <p:sp>
        <p:nvSpPr>
          <p:cNvPr id="6" name="Oval 5"/>
          <p:cNvSpPr/>
          <p:nvPr/>
        </p:nvSpPr>
        <p:spPr>
          <a:xfrm>
            <a:off x="2087723" y="3053582"/>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0" name="Oval 9"/>
          <p:cNvSpPr/>
          <p:nvPr/>
        </p:nvSpPr>
        <p:spPr>
          <a:xfrm>
            <a:off x="4192375" y="2106845"/>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Tree>
    <p:extLst>
      <p:ext uri="{BB962C8B-B14F-4D97-AF65-F5344CB8AC3E}">
        <p14:creationId xmlns:p14="http://schemas.microsoft.com/office/powerpoint/2010/main" val="3543795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80029" y="3122487"/>
            <a:ext cx="1807535" cy="95410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de-DE" sz="1400" b="1" dirty="0" smtClean="0">
                <a:solidFill>
                  <a:schemeClr val="tx1">
                    <a:lumMod val="75000"/>
                    <a:lumOff val="25000"/>
                  </a:schemeClr>
                </a:solidFill>
              </a:rPr>
              <a:t>name: TJ</a:t>
            </a:r>
          </a:p>
          <a:p>
            <a:r>
              <a:rPr lang="en-US" sz="1400" b="1" dirty="0" smtClean="0">
                <a:solidFill>
                  <a:schemeClr val="tx1">
                    <a:lumMod val="75000"/>
                    <a:lumOff val="25000"/>
                  </a:schemeClr>
                </a:solidFill>
              </a:rPr>
              <a:t>office: Philadelphia</a:t>
            </a:r>
          </a:p>
          <a:p>
            <a:r>
              <a:rPr lang="en-US" sz="1400" b="1" dirty="0" smtClean="0">
                <a:solidFill>
                  <a:schemeClr val="tx1">
                    <a:lumMod val="75000"/>
                    <a:lumOff val="25000"/>
                  </a:schemeClr>
                </a:solidFill>
              </a:rPr>
              <a:t>interests:</a:t>
            </a:r>
          </a:p>
          <a:p>
            <a:r>
              <a:rPr lang="en-US" sz="1400" b="1" dirty="0">
                <a:solidFill>
                  <a:schemeClr val="tx1">
                    <a:lumMod val="75000"/>
                    <a:lumOff val="25000"/>
                  </a:schemeClr>
                </a:solidFill>
              </a:rPr>
              <a:t> </a:t>
            </a:r>
            <a:r>
              <a:rPr lang="en-US" sz="1400" b="1" dirty="0" smtClean="0">
                <a:solidFill>
                  <a:schemeClr val="tx1">
                    <a:lumMod val="75000"/>
                    <a:lumOff val="25000"/>
                  </a:schemeClr>
                </a:solidFill>
              </a:rPr>
              <a:t>   [graphs, mozart]</a:t>
            </a:r>
            <a:endParaRPr lang="de-DE" sz="1400" b="1" dirty="0" smtClean="0">
              <a:solidFill>
                <a:schemeClr val="tx1">
                  <a:lumMod val="75000"/>
                  <a:lumOff val="25000"/>
                </a:schemeClr>
              </a:solidFill>
            </a:endParaRPr>
          </a:p>
        </p:txBody>
      </p:sp>
      <p:sp>
        <p:nvSpPr>
          <p:cNvPr id="3" name="Title 2"/>
          <p:cNvSpPr>
            <a:spLocks noGrp="1"/>
          </p:cNvSpPr>
          <p:nvPr>
            <p:ph type="title"/>
          </p:nvPr>
        </p:nvSpPr>
        <p:spPr/>
        <p:txBody>
          <a:bodyPr/>
          <a:lstStyle/>
          <a:p>
            <a:r>
              <a:rPr lang="en-US" dirty="0" smtClean="0"/>
              <a:t>Same Graph – More Graph Nodes, Less Properties</a:t>
            </a:r>
            <a:endParaRPr lang="de-DE" u="sng" dirty="0"/>
          </a:p>
        </p:txBody>
      </p:sp>
      <p:sp>
        <p:nvSpPr>
          <p:cNvPr id="7" name="Oval 6"/>
          <p:cNvSpPr/>
          <p:nvPr/>
        </p:nvSpPr>
        <p:spPr>
          <a:xfrm>
            <a:off x="6262569" y="3184218"/>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1" name="Rectangle 10"/>
          <p:cNvSpPr/>
          <p:nvPr/>
        </p:nvSpPr>
        <p:spPr>
          <a:xfrm>
            <a:off x="4696431" y="1906267"/>
            <a:ext cx="2030940"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de-DE" sz="1400" b="1" dirty="0" smtClean="0">
                <a:solidFill>
                  <a:schemeClr val="tx1">
                    <a:lumMod val="75000"/>
                    <a:lumOff val="25000"/>
                  </a:schemeClr>
                </a:solidFill>
              </a:rPr>
              <a:t>community: Digital</a:t>
            </a:r>
          </a:p>
        </p:txBody>
      </p:sp>
      <p:sp>
        <p:nvSpPr>
          <p:cNvPr id="12" name="Right Arrow 11"/>
          <p:cNvSpPr/>
          <p:nvPr/>
        </p:nvSpPr>
        <p:spPr>
          <a:xfrm rot="20066200">
            <a:off x="2707164" y="2729577"/>
            <a:ext cx="1488083" cy="254171"/>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smtClean="0">
                <a:solidFill>
                  <a:schemeClr val="tx1">
                    <a:lumMod val="75000"/>
                    <a:lumOff val="25000"/>
                  </a:schemeClr>
                </a:solidFill>
              </a:rPr>
              <a:t>memberOf</a:t>
            </a:r>
          </a:p>
          <a:p>
            <a:pPr algn="ctr"/>
            <a:endParaRPr lang="de-DE" sz="1100" smtClean="0">
              <a:solidFill>
                <a:schemeClr val="tx1">
                  <a:lumMod val="75000"/>
                  <a:lumOff val="25000"/>
                </a:schemeClr>
              </a:solidFill>
            </a:endParaRPr>
          </a:p>
          <a:p>
            <a:pPr algn="ctr"/>
            <a:r>
              <a:rPr lang="en-US" sz="1100" dirty="0" smtClean="0">
                <a:solidFill>
                  <a:schemeClr val="tx1">
                    <a:lumMod val="75000"/>
                    <a:lumOff val="25000"/>
                  </a:schemeClr>
                </a:solidFill>
              </a:rPr>
              <a:t>since: 2013</a:t>
            </a:r>
            <a:endParaRPr lang="de-DE" sz="1100" smtClean="0">
              <a:solidFill>
                <a:schemeClr val="tx1">
                  <a:lumMod val="75000"/>
                  <a:lumOff val="25000"/>
                </a:schemeClr>
              </a:solidFill>
            </a:endParaRPr>
          </a:p>
        </p:txBody>
      </p:sp>
      <p:sp>
        <p:nvSpPr>
          <p:cNvPr id="13" name="Right Arrow 12"/>
          <p:cNvSpPr/>
          <p:nvPr/>
        </p:nvSpPr>
        <p:spPr>
          <a:xfrm rot="1800000" flipH="1">
            <a:off x="4754777" y="2834167"/>
            <a:ext cx="1576396" cy="242295"/>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smtClean="0">
                <a:solidFill>
                  <a:schemeClr val="tx1">
                    <a:lumMod val="75000"/>
                    <a:lumOff val="25000"/>
                  </a:schemeClr>
                </a:solidFill>
              </a:rPr>
              <a:t>memberOf</a:t>
            </a:r>
          </a:p>
          <a:p>
            <a:pPr algn="ctr"/>
            <a:endParaRPr lang="en-US" sz="1100" dirty="0">
              <a:solidFill>
                <a:schemeClr val="tx1">
                  <a:lumMod val="75000"/>
                  <a:lumOff val="25000"/>
                </a:schemeClr>
              </a:solidFill>
            </a:endParaRPr>
          </a:p>
          <a:p>
            <a:pPr algn="ctr"/>
            <a:r>
              <a:rPr lang="en-US" sz="1100" dirty="0" smtClean="0">
                <a:solidFill>
                  <a:schemeClr val="tx1">
                    <a:lumMod val="75000"/>
                    <a:lumOff val="25000"/>
                  </a:schemeClr>
                </a:solidFill>
              </a:rPr>
              <a:t>since: 2009</a:t>
            </a:r>
            <a:endParaRPr lang="de-DE" sz="1100" smtClean="0">
              <a:solidFill>
                <a:schemeClr val="tx1">
                  <a:lumMod val="75000"/>
                  <a:lumOff val="25000"/>
                </a:schemeClr>
              </a:solidFill>
            </a:endParaRPr>
          </a:p>
        </p:txBody>
      </p:sp>
      <p:sp>
        <p:nvSpPr>
          <p:cNvPr id="17" name="Rectangle 16"/>
          <p:cNvSpPr/>
          <p:nvPr/>
        </p:nvSpPr>
        <p:spPr>
          <a:xfrm>
            <a:off x="682408" y="2956770"/>
            <a:ext cx="1660508" cy="95410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400" b="1" dirty="0" smtClean="0">
                <a:solidFill>
                  <a:schemeClr val="tx1">
                    <a:lumMod val="75000"/>
                    <a:lumOff val="25000"/>
                  </a:schemeClr>
                </a:solidFill>
              </a:rPr>
              <a:t>name: Clara</a:t>
            </a:r>
          </a:p>
          <a:p>
            <a:r>
              <a:rPr lang="en-US" sz="1400" b="1" dirty="0" smtClean="0">
                <a:solidFill>
                  <a:schemeClr val="tx1">
                    <a:lumMod val="75000"/>
                    <a:lumOff val="25000"/>
                  </a:schemeClr>
                </a:solidFill>
              </a:rPr>
              <a:t>office: London</a:t>
            </a:r>
            <a:endParaRPr lang="de-DE" sz="1400" b="1" dirty="0" smtClean="0">
              <a:solidFill>
                <a:schemeClr val="tx1">
                  <a:lumMod val="75000"/>
                  <a:lumOff val="25000"/>
                </a:schemeClr>
              </a:solidFill>
            </a:endParaRPr>
          </a:p>
          <a:p>
            <a:r>
              <a:rPr lang="de-DE" sz="1400" b="1" dirty="0" smtClean="0">
                <a:solidFill>
                  <a:schemeClr val="tx1">
                    <a:lumMod val="75000"/>
                    <a:lumOff val="25000"/>
                  </a:schemeClr>
                </a:solidFill>
              </a:rPr>
              <a:t>interests:</a:t>
            </a:r>
          </a:p>
          <a:p>
            <a:r>
              <a:rPr lang="de-DE" sz="1400" b="1" dirty="0" smtClean="0">
                <a:solidFill>
                  <a:schemeClr val="tx1">
                    <a:lumMod val="75000"/>
                    <a:lumOff val="25000"/>
                  </a:schemeClr>
                </a:solidFill>
              </a:rPr>
              <a:t>    </a:t>
            </a:r>
            <a:r>
              <a:rPr lang="en-US" sz="1400" b="1" dirty="0" smtClean="0">
                <a:solidFill>
                  <a:schemeClr val="tx1">
                    <a:lumMod val="75000"/>
                    <a:lumOff val="25000"/>
                  </a:schemeClr>
                </a:solidFill>
              </a:rPr>
              <a:t>[graphs, neo4j]</a:t>
            </a:r>
          </a:p>
        </p:txBody>
      </p:sp>
      <p:sp>
        <p:nvSpPr>
          <p:cNvPr id="6" name="Oval 5"/>
          <p:cNvSpPr/>
          <p:nvPr/>
        </p:nvSpPr>
        <p:spPr>
          <a:xfrm>
            <a:off x="2087723" y="2997020"/>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0" name="Oval 9"/>
          <p:cNvSpPr/>
          <p:nvPr/>
        </p:nvSpPr>
        <p:spPr>
          <a:xfrm>
            <a:off x="4192375" y="2050283"/>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9" name="Rectangle 18"/>
          <p:cNvSpPr/>
          <p:nvPr/>
        </p:nvSpPr>
        <p:spPr>
          <a:xfrm>
            <a:off x="3785195" y="3921448"/>
            <a:ext cx="1493118"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400" b="1" dirty="0" smtClean="0">
                <a:solidFill>
                  <a:schemeClr val="tx1">
                    <a:lumMod val="75000"/>
                    <a:lumOff val="25000"/>
                  </a:schemeClr>
                </a:solidFill>
              </a:rPr>
              <a:t>name: architect</a:t>
            </a:r>
          </a:p>
        </p:txBody>
      </p:sp>
      <p:sp>
        <p:nvSpPr>
          <p:cNvPr id="22" name="Right Arrow 21"/>
          <p:cNvSpPr/>
          <p:nvPr/>
        </p:nvSpPr>
        <p:spPr>
          <a:xfrm rot="424417">
            <a:off x="2817625" y="3403510"/>
            <a:ext cx="1327783" cy="253856"/>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isA</a:t>
            </a:r>
          </a:p>
          <a:p>
            <a:pPr algn="ctr"/>
            <a:endParaRPr lang="en-US" sz="1100" dirty="0">
              <a:solidFill>
                <a:schemeClr val="tx1">
                  <a:lumMod val="75000"/>
                  <a:lumOff val="25000"/>
                </a:schemeClr>
              </a:solidFill>
            </a:endParaRPr>
          </a:p>
          <a:p>
            <a:pPr algn="ctr"/>
            <a:endParaRPr lang="de-DE" sz="1100" dirty="0" smtClean="0">
              <a:solidFill>
                <a:schemeClr val="tx1">
                  <a:lumMod val="75000"/>
                  <a:lumOff val="25000"/>
                </a:schemeClr>
              </a:solidFill>
            </a:endParaRPr>
          </a:p>
        </p:txBody>
      </p:sp>
      <p:sp>
        <p:nvSpPr>
          <p:cNvPr id="24" name="Right Arrow 23"/>
          <p:cNvSpPr/>
          <p:nvPr/>
        </p:nvSpPr>
        <p:spPr>
          <a:xfrm rot="21296579" flipH="1">
            <a:off x="4929122" y="3485480"/>
            <a:ext cx="1282728" cy="239862"/>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isA</a:t>
            </a:r>
          </a:p>
          <a:p>
            <a:pPr algn="ctr"/>
            <a:endParaRPr lang="en-US" sz="1100" dirty="0">
              <a:solidFill>
                <a:schemeClr val="tx1">
                  <a:lumMod val="75000"/>
                  <a:lumOff val="25000"/>
                </a:schemeClr>
              </a:solidFill>
            </a:endParaRPr>
          </a:p>
          <a:p>
            <a:pPr algn="ctr"/>
            <a:endParaRPr lang="de-DE" sz="1100" dirty="0" smtClean="0">
              <a:solidFill>
                <a:schemeClr val="tx1">
                  <a:lumMod val="75000"/>
                  <a:lumOff val="25000"/>
                </a:schemeClr>
              </a:solidFill>
            </a:endParaRPr>
          </a:p>
        </p:txBody>
      </p:sp>
      <p:sp>
        <p:nvSpPr>
          <p:cNvPr id="18" name="Oval 17"/>
          <p:cNvSpPr/>
          <p:nvPr/>
        </p:nvSpPr>
        <p:spPr>
          <a:xfrm>
            <a:off x="4192375" y="3320935"/>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2" name="TextBox 1"/>
          <p:cNvSpPr txBox="1"/>
          <p:nvPr/>
        </p:nvSpPr>
        <p:spPr>
          <a:xfrm>
            <a:off x="2960474" y="4706033"/>
            <a:ext cx="3138000" cy="646331"/>
          </a:xfrm>
          <a:prstGeom prst="rect">
            <a:avLst/>
          </a:prstGeom>
          <a:noFill/>
        </p:spPr>
        <p:txBody>
          <a:bodyPr wrap="square" rtlCol="0">
            <a:spAutoFit/>
          </a:bodyPr>
          <a:lstStyle/>
          <a:p>
            <a:pPr algn="ctr"/>
            <a:r>
              <a:rPr lang="en-US" dirty="0" smtClean="0">
                <a:solidFill>
                  <a:srgbClr val="0070C0"/>
                </a:solidFill>
              </a:rPr>
              <a:t>New node replaces name related ‘architect’ property</a:t>
            </a:r>
            <a:endParaRPr lang="en-US" dirty="0">
              <a:solidFill>
                <a:srgbClr val="0070C0"/>
              </a:solidFill>
            </a:endParaRPr>
          </a:p>
        </p:txBody>
      </p:sp>
      <p:cxnSp>
        <p:nvCxnSpPr>
          <p:cNvPr id="5" name="Straight Arrow Connector 4"/>
          <p:cNvCxnSpPr>
            <a:stCxn id="2" idx="0"/>
            <a:endCxn id="19" idx="2"/>
          </p:cNvCxnSpPr>
          <p:nvPr/>
        </p:nvCxnSpPr>
        <p:spPr>
          <a:xfrm flipV="1">
            <a:off x="4529474" y="4229225"/>
            <a:ext cx="2280" cy="4768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8860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2066736" y="5020887"/>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66736" y="1264002"/>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916" y="1106424"/>
            <a:ext cx="2086840" cy="3905152"/>
            <a:chOff x="-12916" y="1472541"/>
            <a:chExt cx="2086840" cy="3172540"/>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472541"/>
              <a:ext cx="2086840" cy="31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reeform 15"/>
            <p:cNvSpPr>
              <a:spLocks/>
            </p:cNvSpPr>
            <p:nvPr/>
          </p:nvSpPr>
          <p:spPr bwMode="auto">
            <a:xfrm>
              <a:off x="536783" y="1974948"/>
              <a:ext cx="1213672" cy="680608"/>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5" name="Title 3"/>
          <p:cNvSpPr txBox="1">
            <a:spLocks/>
          </p:cNvSpPr>
          <p:nvPr/>
        </p:nvSpPr>
        <p:spPr>
          <a:xfrm>
            <a:off x="355938" y="11591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dirty="0" smtClean="0"/>
          </a:p>
          <a:p>
            <a:r>
              <a:rPr lang="en-US" dirty="0" smtClean="0"/>
              <a:t>Course Objectives</a:t>
            </a:r>
            <a:endParaRPr lang="en-US" dirty="0"/>
          </a:p>
        </p:txBody>
      </p:sp>
      <p:sp>
        <p:nvSpPr>
          <p:cNvPr id="16" name="Content Placeholder 7"/>
          <p:cNvSpPr txBox="1">
            <a:spLocks/>
          </p:cNvSpPr>
          <p:nvPr/>
        </p:nvSpPr>
        <p:spPr>
          <a:xfrm>
            <a:off x="2127819" y="1357112"/>
            <a:ext cx="6663757" cy="3480701"/>
          </a:xfrm>
          <a:prstGeom prst="rect">
            <a:avLst/>
          </a:prstGeom>
          <a:noFill/>
          <a:ln>
            <a:noFill/>
          </a:ln>
        </p:spPr>
        <p:txBody>
          <a:bodyPr>
            <a:noAutofit/>
          </a:bodyPr>
          <a:lstStyle/>
          <a:p>
            <a:pPr marL="404813" indent="-404813" eaLnBrk="0" hangingPunct="0">
              <a:spcAft>
                <a:spcPts val="600"/>
              </a:spcAft>
              <a:buSzPct val="150000"/>
              <a:defRPr/>
            </a:pPr>
            <a:r>
              <a:rPr lang="en-US" dirty="0" smtClean="0"/>
              <a:t>At the end of the course, you should be able to:</a:t>
            </a:r>
          </a:p>
          <a:p>
            <a:pPr marL="404813" indent="-404813" eaLnBrk="0" hangingPunct="0">
              <a:spcAft>
                <a:spcPts val="600"/>
              </a:spcAft>
              <a:buSzPct val="150000"/>
              <a:buFont typeface="Arial" panose="020B0604020202020204" pitchFamily="34" charset="0"/>
              <a:buChar char="•"/>
              <a:defRPr/>
            </a:pPr>
            <a:r>
              <a:rPr lang="en-US" dirty="0" smtClean="0"/>
              <a:t>Describe the data model of a graph database, and understand how it differs from a traditional RDBMS data model</a:t>
            </a:r>
          </a:p>
          <a:p>
            <a:pPr marL="404813" indent="-404813" eaLnBrk="0" hangingPunct="0">
              <a:spcAft>
                <a:spcPts val="600"/>
              </a:spcAft>
              <a:buSzPct val="150000"/>
              <a:buFont typeface="Arial" panose="020B0604020202020204" pitchFamily="34" charset="0"/>
              <a:buChar char="•"/>
              <a:defRPr/>
            </a:pPr>
            <a:r>
              <a:rPr lang="en-US" dirty="0" smtClean="0"/>
              <a:t>Interchangeably use properties and labels of graphs to define additional metadata that describes graph nodes</a:t>
            </a:r>
          </a:p>
          <a:p>
            <a:pPr marL="404813" indent="-404813" eaLnBrk="0" hangingPunct="0">
              <a:spcAft>
                <a:spcPts val="600"/>
              </a:spcAft>
              <a:buSzPct val="150000"/>
              <a:buFont typeface="Arial" panose="020B0604020202020204" pitchFamily="34" charset="0"/>
              <a:buChar char="•"/>
              <a:defRPr/>
            </a:pPr>
            <a:r>
              <a:rPr lang="en-US" dirty="0" smtClean="0"/>
              <a:t>Use the Neo4j database and  basic Cypher statements to create, query and return relationships about data in a graph database</a:t>
            </a:r>
          </a:p>
          <a:p>
            <a:pPr marL="404813" indent="-404813" eaLnBrk="0" hangingPunct="0">
              <a:spcAft>
                <a:spcPts val="600"/>
              </a:spcAft>
              <a:buSzPct val="150000"/>
              <a:buFont typeface="Arial" panose="020B0604020202020204" pitchFamily="34" charset="0"/>
              <a:buChar char="•"/>
              <a:defRPr/>
            </a:pPr>
            <a:r>
              <a:rPr lang="en-US" dirty="0" smtClean="0"/>
              <a:t>Understand the code API’s, architecture and limitations of Neo4j and graph databases in general</a:t>
            </a:r>
          </a:p>
          <a:p>
            <a:pPr marL="404813" indent="-404813" eaLnBrk="0" hangingPunct="0">
              <a:spcAft>
                <a:spcPts val="600"/>
              </a:spcAft>
              <a:buSzPct val="150000"/>
              <a:buFont typeface="Arial" panose="020B0604020202020204" pitchFamily="34" charset="0"/>
              <a:buChar char="•"/>
              <a:defRPr/>
            </a:pPr>
            <a:endParaRPr lang="en-US" sz="1600" dirty="0" smtClean="0"/>
          </a:p>
        </p:txBody>
      </p:sp>
    </p:spTree>
    <p:extLst>
      <p:ext uri="{BB962C8B-B14F-4D97-AF65-F5344CB8AC3E}">
        <p14:creationId xmlns:p14="http://schemas.microsoft.com/office/powerpoint/2010/main" val="162864657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69396" y="2464395"/>
            <a:ext cx="1807535" cy="5232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de-DE" sz="1400" b="1" dirty="0" smtClean="0">
                <a:solidFill>
                  <a:schemeClr val="tx1">
                    <a:lumMod val="75000"/>
                    <a:lumOff val="25000"/>
                  </a:schemeClr>
                </a:solidFill>
              </a:rPr>
              <a:t>name: TJ</a:t>
            </a:r>
          </a:p>
          <a:p>
            <a:r>
              <a:rPr lang="en-US" sz="1400" b="1" dirty="0" smtClean="0">
                <a:solidFill>
                  <a:schemeClr val="tx1">
                    <a:lumMod val="75000"/>
                    <a:lumOff val="25000"/>
                  </a:schemeClr>
                </a:solidFill>
              </a:rPr>
              <a:t>office: Philadelphia</a:t>
            </a:r>
          </a:p>
        </p:txBody>
      </p:sp>
      <p:sp>
        <p:nvSpPr>
          <p:cNvPr id="3" name="Title 2"/>
          <p:cNvSpPr>
            <a:spLocks noGrp="1"/>
          </p:cNvSpPr>
          <p:nvPr>
            <p:ph type="title"/>
          </p:nvPr>
        </p:nvSpPr>
        <p:spPr/>
        <p:txBody>
          <a:bodyPr/>
          <a:lstStyle/>
          <a:p>
            <a:r>
              <a:rPr lang="en-US" dirty="0" smtClean="0"/>
              <a:t>Same </a:t>
            </a:r>
            <a:r>
              <a:rPr lang="en-US" dirty="0"/>
              <a:t>D</a:t>
            </a:r>
            <a:r>
              <a:rPr lang="en-US" dirty="0" smtClean="0"/>
              <a:t>ata – More Graph, Less Properties</a:t>
            </a:r>
            <a:endParaRPr lang="de-DE" u="sng" dirty="0"/>
          </a:p>
        </p:txBody>
      </p:sp>
      <p:sp>
        <p:nvSpPr>
          <p:cNvPr id="7" name="Oval 6"/>
          <p:cNvSpPr/>
          <p:nvPr/>
        </p:nvSpPr>
        <p:spPr>
          <a:xfrm>
            <a:off x="6262569" y="2448912"/>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1" name="Rectangle 10"/>
          <p:cNvSpPr/>
          <p:nvPr/>
        </p:nvSpPr>
        <p:spPr>
          <a:xfrm>
            <a:off x="4696430" y="1170961"/>
            <a:ext cx="2041155"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de-DE" sz="1400" b="1" dirty="0" smtClean="0">
                <a:solidFill>
                  <a:schemeClr val="tx1">
                    <a:lumMod val="75000"/>
                    <a:lumOff val="25000"/>
                  </a:schemeClr>
                </a:solidFill>
              </a:rPr>
              <a:t>community: Digital</a:t>
            </a:r>
          </a:p>
        </p:txBody>
      </p:sp>
      <p:sp>
        <p:nvSpPr>
          <p:cNvPr id="12" name="Right Arrow 11"/>
          <p:cNvSpPr/>
          <p:nvPr/>
        </p:nvSpPr>
        <p:spPr>
          <a:xfrm rot="20066200">
            <a:off x="2707164" y="1994271"/>
            <a:ext cx="1488083" cy="254171"/>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smtClean="0">
                <a:solidFill>
                  <a:schemeClr val="tx1">
                    <a:lumMod val="75000"/>
                    <a:lumOff val="25000"/>
                  </a:schemeClr>
                </a:solidFill>
              </a:rPr>
              <a:t>memberOf</a:t>
            </a:r>
          </a:p>
          <a:p>
            <a:pPr algn="ctr"/>
            <a:endParaRPr lang="de-DE" sz="1100" smtClean="0">
              <a:solidFill>
                <a:schemeClr val="tx1">
                  <a:lumMod val="75000"/>
                  <a:lumOff val="25000"/>
                </a:schemeClr>
              </a:solidFill>
            </a:endParaRPr>
          </a:p>
          <a:p>
            <a:pPr algn="ctr"/>
            <a:r>
              <a:rPr lang="en-US" sz="1100" dirty="0" smtClean="0">
                <a:solidFill>
                  <a:schemeClr val="tx1">
                    <a:lumMod val="75000"/>
                    <a:lumOff val="25000"/>
                  </a:schemeClr>
                </a:solidFill>
              </a:rPr>
              <a:t>since: 2013</a:t>
            </a:r>
            <a:endParaRPr lang="de-DE" sz="1100" smtClean="0">
              <a:solidFill>
                <a:schemeClr val="tx1">
                  <a:lumMod val="75000"/>
                  <a:lumOff val="25000"/>
                </a:schemeClr>
              </a:solidFill>
            </a:endParaRPr>
          </a:p>
        </p:txBody>
      </p:sp>
      <p:sp>
        <p:nvSpPr>
          <p:cNvPr id="13" name="Right Arrow 12"/>
          <p:cNvSpPr/>
          <p:nvPr/>
        </p:nvSpPr>
        <p:spPr>
          <a:xfrm rot="1800000" flipH="1">
            <a:off x="4754777" y="2098861"/>
            <a:ext cx="1576396" cy="242295"/>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smtClean="0">
                <a:solidFill>
                  <a:schemeClr val="tx1">
                    <a:lumMod val="75000"/>
                    <a:lumOff val="25000"/>
                  </a:schemeClr>
                </a:solidFill>
              </a:rPr>
              <a:t>memberOf</a:t>
            </a:r>
          </a:p>
          <a:p>
            <a:pPr algn="ctr"/>
            <a:endParaRPr lang="en-US" sz="1100" dirty="0">
              <a:solidFill>
                <a:schemeClr val="tx1">
                  <a:lumMod val="75000"/>
                  <a:lumOff val="25000"/>
                </a:schemeClr>
              </a:solidFill>
            </a:endParaRPr>
          </a:p>
          <a:p>
            <a:pPr algn="ctr"/>
            <a:r>
              <a:rPr lang="en-US" sz="1100" dirty="0" smtClean="0">
                <a:solidFill>
                  <a:schemeClr val="tx1">
                    <a:lumMod val="75000"/>
                    <a:lumOff val="25000"/>
                  </a:schemeClr>
                </a:solidFill>
              </a:rPr>
              <a:t>since: 2009</a:t>
            </a:r>
            <a:endParaRPr lang="de-DE" sz="1100" smtClean="0">
              <a:solidFill>
                <a:schemeClr val="tx1">
                  <a:lumMod val="75000"/>
                  <a:lumOff val="25000"/>
                </a:schemeClr>
              </a:solidFill>
            </a:endParaRPr>
          </a:p>
        </p:txBody>
      </p:sp>
      <p:sp>
        <p:nvSpPr>
          <p:cNvPr id="17" name="Rectangle 16"/>
          <p:cNvSpPr/>
          <p:nvPr/>
        </p:nvSpPr>
        <p:spPr>
          <a:xfrm>
            <a:off x="671775" y="2349060"/>
            <a:ext cx="1660508" cy="5232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400" b="1" dirty="0" smtClean="0">
                <a:solidFill>
                  <a:schemeClr val="tx1">
                    <a:lumMod val="75000"/>
                    <a:lumOff val="25000"/>
                  </a:schemeClr>
                </a:solidFill>
              </a:rPr>
              <a:t>name: Clara</a:t>
            </a:r>
          </a:p>
          <a:p>
            <a:r>
              <a:rPr lang="en-US" sz="1400" b="1" dirty="0" smtClean="0">
                <a:solidFill>
                  <a:schemeClr val="tx1">
                    <a:lumMod val="75000"/>
                    <a:lumOff val="25000"/>
                  </a:schemeClr>
                </a:solidFill>
              </a:rPr>
              <a:t>office: London</a:t>
            </a:r>
            <a:endParaRPr lang="de-DE" sz="1400" b="1" dirty="0" smtClean="0">
              <a:solidFill>
                <a:schemeClr val="tx1">
                  <a:lumMod val="75000"/>
                  <a:lumOff val="25000"/>
                </a:schemeClr>
              </a:solidFill>
            </a:endParaRPr>
          </a:p>
        </p:txBody>
      </p:sp>
      <p:sp>
        <p:nvSpPr>
          <p:cNvPr id="6" name="Oval 5"/>
          <p:cNvSpPr/>
          <p:nvPr/>
        </p:nvSpPr>
        <p:spPr>
          <a:xfrm>
            <a:off x="2087723" y="2261714"/>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0" name="Oval 9"/>
          <p:cNvSpPr/>
          <p:nvPr/>
        </p:nvSpPr>
        <p:spPr>
          <a:xfrm>
            <a:off x="4192375" y="1314977"/>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9" name="Rectangle 18"/>
          <p:cNvSpPr/>
          <p:nvPr/>
        </p:nvSpPr>
        <p:spPr>
          <a:xfrm>
            <a:off x="3785195" y="3186142"/>
            <a:ext cx="1493118"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400" b="1" dirty="0" smtClean="0">
                <a:solidFill>
                  <a:schemeClr val="tx1">
                    <a:lumMod val="75000"/>
                    <a:lumOff val="25000"/>
                  </a:schemeClr>
                </a:solidFill>
              </a:rPr>
              <a:t>name: architect</a:t>
            </a:r>
          </a:p>
        </p:txBody>
      </p:sp>
      <p:sp>
        <p:nvSpPr>
          <p:cNvPr id="22" name="Right Arrow 21"/>
          <p:cNvSpPr/>
          <p:nvPr/>
        </p:nvSpPr>
        <p:spPr>
          <a:xfrm rot="424417">
            <a:off x="2817625" y="2668204"/>
            <a:ext cx="1327783" cy="253856"/>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isA</a:t>
            </a:r>
          </a:p>
          <a:p>
            <a:pPr algn="ctr"/>
            <a:endParaRPr lang="en-US" sz="1100" dirty="0">
              <a:solidFill>
                <a:schemeClr val="tx1">
                  <a:lumMod val="75000"/>
                  <a:lumOff val="25000"/>
                </a:schemeClr>
              </a:solidFill>
            </a:endParaRPr>
          </a:p>
          <a:p>
            <a:pPr algn="ctr"/>
            <a:endParaRPr lang="de-DE" sz="1100" dirty="0" smtClean="0">
              <a:solidFill>
                <a:schemeClr val="tx1">
                  <a:lumMod val="75000"/>
                  <a:lumOff val="25000"/>
                </a:schemeClr>
              </a:solidFill>
            </a:endParaRPr>
          </a:p>
        </p:txBody>
      </p:sp>
      <p:sp>
        <p:nvSpPr>
          <p:cNvPr id="24" name="Right Arrow 23"/>
          <p:cNvSpPr/>
          <p:nvPr/>
        </p:nvSpPr>
        <p:spPr>
          <a:xfrm rot="21296579" flipH="1">
            <a:off x="4929122" y="2750174"/>
            <a:ext cx="1282728" cy="239862"/>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isA</a:t>
            </a:r>
          </a:p>
          <a:p>
            <a:pPr algn="ctr"/>
            <a:endParaRPr lang="en-US" sz="1100" dirty="0">
              <a:solidFill>
                <a:schemeClr val="tx1">
                  <a:lumMod val="75000"/>
                  <a:lumOff val="25000"/>
                </a:schemeClr>
              </a:solidFill>
            </a:endParaRPr>
          </a:p>
          <a:p>
            <a:pPr algn="ctr"/>
            <a:endParaRPr lang="de-DE" sz="1100" dirty="0" smtClean="0">
              <a:solidFill>
                <a:schemeClr val="tx1">
                  <a:lumMod val="75000"/>
                  <a:lumOff val="25000"/>
                </a:schemeClr>
              </a:solidFill>
            </a:endParaRPr>
          </a:p>
        </p:txBody>
      </p:sp>
      <p:sp>
        <p:nvSpPr>
          <p:cNvPr id="16" name="Rectangle 15"/>
          <p:cNvSpPr/>
          <p:nvPr/>
        </p:nvSpPr>
        <p:spPr>
          <a:xfrm>
            <a:off x="3430812" y="5225562"/>
            <a:ext cx="1404589"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400" b="1" dirty="0" smtClean="0">
                <a:solidFill>
                  <a:schemeClr val="tx1">
                    <a:lumMod val="75000"/>
                    <a:lumOff val="25000"/>
                  </a:schemeClr>
                </a:solidFill>
              </a:rPr>
              <a:t>name: graphs</a:t>
            </a:r>
          </a:p>
        </p:txBody>
      </p:sp>
      <p:sp>
        <p:nvSpPr>
          <p:cNvPr id="21" name="Rectangle 20"/>
          <p:cNvSpPr/>
          <p:nvPr/>
        </p:nvSpPr>
        <p:spPr>
          <a:xfrm>
            <a:off x="1148302" y="5209303"/>
            <a:ext cx="1222764"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400" b="1" dirty="0" smtClean="0">
                <a:solidFill>
                  <a:schemeClr val="tx1">
                    <a:lumMod val="75000"/>
                    <a:lumOff val="25000"/>
                  </a:schemeClr>
                </a:solidFill>
              </a:rPr>
              <a:t>name: neo4j</a:t>
            </a:r>
          </a:p>
        </p:txBody>
      </p:sp>
      <p:sp>
        <p:nvSpPr>
          <p:cNvPr id="25" name="Rectangle 24"/>
          <p:cNvSpPr/>
          <p:nvPr/>
        </p:nvSpPr>
        <p:spPr>
          <a:xfrm>
            <a:off x="7408514" y="5225562"/>
            <a:ext cx="1448407"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400" b="1" dirty="0" smtClean="0">
                <a:solidFill>
                  <a:schemeClr val="tx1">
                    <a:lumMod val="75000"/>
                    <a:lumOff val="25000"/>
                  </a:schemeClr>
                </a:solidFill>
              </a:rPr>
              <a:t>name: mozart</a:t>
            </a:r>
          </a:p>
        </p:txBody>
      </p:sp>
      <p:sp>
        <p:nvSpPr>
          <p:cNvPr id="26" name="Right Arrow 25"/>
          <p:cNvSpPr/>
          <p:nvPr/>
        </p:nvSpPr>
        <p:spPr>
          <a:xfrm>
            <a:off x="2143155" y="4854055"/>
            <a:ext cx="1482547" cy="253856"/>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subset</a:t>
            </a:r>
          </a:p>
          <a:p>
            <a:pPr algn="ctr"/>
            <a:endParaRPr lang="en-US" sz="1100" dirty="0">
              <a:solidFill>
                <a:schemeClr val="tx1">
                  <a:lumMod val="75000"/>
                  <a:lumOff val="25000"/>
                </a:schemeClr>
              </a:solidFill>
            </a:endParaRPr>
          </a:p>
          <a:p>
            <a:pPr algn="ctr"/>
            <a:endParaRPr lang="de-DE" sz="1100" smtClean="0">
              <a:solidFill>
                <a:schemeClr val="tx1">
                  <a:lumMod val="75000"/>
                  <a:lumOff val="25000"/>
                </a:schemeClr>
              </a:solidFill>
            </a:endParaRPr>
          </a:p>
        </p:txBody>
      </p:sp>
      <p:sp>
        <p:nvSpPr>
          <p:cNvPr id="29" name="Right Arrow 28"/>
          <p:cNvSpPr/>
          <p:nvPr/>
        </p:nvSpPr>
        <p:spPr>
          <a:xfrm rot="8414786" flipV="1">
            <a:off x="4065669" y="3764434"/>
            <a:ext cx="2563651" cy="278657"/>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subset</a:t>
            </a:r>
          </a:p>
          <a:p>
            <a:pPr algn="ctr"/>
            <a:endParaRPr lang="en-US" sz="1100" dirty="0">
              <a:solidFill>
                <a:schemeClr val="tx1">
                  <a:lumMod val="75000"/>
                  <a:lumOff val="25000"/>
                </a:schemeClr>
              </a:solidFill>
            </a:endParaRPr>
          </a:p>
          <a:p>
            <a:pPr algn="ctr"/>
            <a:endParaRPr lang="de-DE" sz="1100" dirty="0" smtClean="0">
              <a:solidFill>
                <a:schemeClr val="tx1">
                  <a:lumMod val="75000"/>
                  <a:lumOff val="25000"/>
                </a:schemeClr>
              </a:solidFill>
            </a:endParaRPr>
          </a:p>
        </p:txBody>
      </p:sp>
      <p:sp>
        <p:nvSpPr>
          <p:cNvPr id="30" name="Right Arrow 29"/>
          <p:cNvSpPr/>
          <p:nvPr/>
        </p:nvSpPr>
        <p:spPr>
          <a:xfrm rot="3408954">
            <a:off x="2213295" y="3666491"/>
            <a:ext cx="2118948" cy="260137"/>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likes</a:t>
            </a:r>
          </a:p>
          <a:p>
            <a:pPr algn="ctr"/>
            <a:endParaRPr lang="en-US" sz="1100" dirty="0">
              <a:solidFill>
                <a:schemeClr val="tx1">
                  <a:lumMod val="75000"/>
                  <a:lumOff val="25000"/>
                </a:schemeClr>
              </a:solidFill>
            </a:endParaRPr>
          </a:p>
          <a:p>
            <a:pPr algn="ctr"/>
            <a:endParaRPr lang="de-DE" sz="1100" smtClean="0">
              <a:solidFill>
                <a:schemeClr val="tx1">
                  <a:lumMod val="75000"/>
                  <a:lumOff val="25000"/>
                </a:schemeClr>
              </a:solidFill>
            </a:endParaRPr>
          </a:p>
        </p:txBody>
      </p:sp>
      <p:sp>
        <p:nvSpPr>
          <p:cNvPr id="15" name="Oval 14"/>
          <p:cNvSpPr/>
          <p:nvPr/>
        </p:nvSpPr>
        <p:spPr>
          <a:xfrm>
            <a:off x="3763561" y="4656948"/>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20" name="Oval 19"/>
          <p:cNvSpPr/>
          <p:nvPr/>
        </p:nvSpPr>
        <p:spPr>
          <a:xfrm>
            <a:off x="1417253" y="4640689"/>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23" name="Oval 22"/>
          <p:cNvSpPr/>
          <p:nvPr/>
        </p:nvSpPr>
        <p:spPr>
          <a:xfrm>
            <a:off x="7783796" y="4656948"/>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6</a:t>
            </a:r>
          </a:p>
        </p:txBody>
      </p:sp>
      <p:sp>
        <p:nvSpPr>
          <p:cNvPr id="18" name="Oval 17"/>
          <p:cNvSpPr/>
          <p:nvPr/>
        </p:nvSpPr>
        <p:spPr>
          <a:xfrm>
            <a:off x="4192375" y="2585629"/>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31" name="Right Arrow 30"/>
          <p:cNvSpPr/>
          <p:nvPr/>
        </p:nvSpPr>
        <p:spPr>
          <a:xfrm rot="6366499" flipV="1">
            <a:off x="1215693" y="3666547"/>
            <a:ext cx="1698931" cy="278026"/>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likes</a:t>
            </a:r>
          </a:p>
          <a:p>
            <a:pPr algn="ctr"/>
            <a:endParaRPr lang="en-US" sz="1100" dirty="0">
              <a:solidFill>
                <a:schemeClr val="tx1">
                  <a:lumMod val="75000"/>
                  <a:lumOff val="25000"/>
                </a:schemeClr>
              </a:solidFill>
            </a:endParaRPr>
          </a:p>
          <a:p>
            <a:pPr algn="ctr"/>
            <a:endParaRPr lang="de-DE" sz="1100" smtClean="0">
              <a:solidFill>
                <a:schemeClr val="tx1">
                  <a:lumMod val="75000"/>
                  <a:lumOff val="25000"/>
                </a:schemeClr>
              </a:solidFill>
            </a:endParaRPr>
          </a:p>
        </p:txBody>
      </p:sp>
      <p:sp>
        <p:nvSpPr>
          <p:cNvPr id="32" name="Right Arrow 31"/>
          <p:cNvSpPr/>
          <p:nvPr/>
        </p:nvSpPr>
        <p:spPr>
          <a:xfrm rot="3347096">
            <a:off x="6417284" y="3772745"/>
            <a:ext cx="1907532" cy="234990"/>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likes</a:t>
            </a:r>
          </a:p>
          <a:p>
            <a:pPr algn="ctr"/>
            <a:endParaRPr lang="en-US" sz="1100" dirty="0">
              <a:solidFill>
                <a:schemeClr val="tx1">
                  <a:lumMod val="75000"/>
                  <a:lumOff val="25000"/>
                </a:schemeClr>
              </a:solidFill>
            </a:endParaRPr>
          </a:p>
          <a:p>
            <a:pPr algn="ctr"/>
            <a:endParaRPr lang="de-DE" sz="1100" smtClean="0">
              <a:solidFill>
                <a:schemeClr val="tx1">
                  <a:lumMod val="75000"/>
                  <a:lumOff val="25000"/>
                </a:schemeClr>
              </a:solidFill>
            </a:endParaRPr>
          </a:p>
        </p:txBody>
      </p:sp>
      <p:sp>
        <p:nvSpPr>
          <p:cNvPr id="27" name="TextBox 26"/>
          <p:cNvSpPr txBox="1"/>
          <p:nvPr/>
        </p:nvSpPr>
        <p:spPr>
          <a:xfrm>
            <a:off x="4634041" y="4292502"/>
            <a:ext cx="2909728" cy="369332"/>
          </a:xfrm>
          <a:prstGeom prst="rect">
            <a:avLst/>
          </a:prstGeom>
          <a:noFill/>
        </p:spPr>
        <p:txBody>
          <a:bodyPr wrap="square" rtlCol="0">
            <a:spAutoFit/>
          </a:bodyPr>
          <a:lstStyle/>
          <a:p>
            <a:pPr algn="ctr"/>
            <a:r>
              <a:rPr lang="en-US" dirty="0" smtClean="0">
                <a:solidFill>
                  <a:srgbClr val="0070C0"/>
                </a:solidFill>
              </a:rPr>
              <a:t>Interests now as nodes</a:t>
            </a:r>
            <a:endParaRPr lang="en-US" dirty="0">
              <a:solidFill>
                <a:srgbClr val="0070C0"/>
              </a:solidFill>
            </a:endParaRPr>
          </a:p>
        </p:txBody>
      </p:sp>
      <p:cxnSp>
        <p:nvCxnSpPr>
          <p:cNvPr id="4" name="Straight Arrow Connector 3"/>
          <p:cNvCxnSpPr>
            <a:endCxn id="23" idx="2"/>
          </p:cNvCxnSpPr>
          <p:nvPr/>
        </p:nvCxnSpPr>
        <p:spPr>
          <a:xfrm>
            <a:off x="6737585" y="4640689"/>
            <a:ext cx="1046211" cy="34029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flipH="1">
            <a:off x="4361521" y="4640689"/>
            <a:ext cx="916792" cy="35012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3430811" y="3625708"/>
            <a:ext cx="1490235" cy="646331"/>
          </a:xfrm>
          <a:prstGeom prst="rect">
            <a:avLst/>
          </a:prstGeom>
          <a:noFill/>
        </p:spPr>
        <p:txBody>
          <a:bodyPr wrap="square" rtlCol="0">
            <a:spAutoFit/>
          </a:bodyPr>
          <a:lstStyle/>
          <a:p>
            <a:pPr algn="ctr"/>
            <a:r>
              <a:rPr lang="en-US" dirty="0" smtClean="0">
                <a:solidFill>
                  <a:srgbClr val="0070C0"/>
                </a:solidFill>
              </a:rPr>
              <a:t>Shared interest</a:t>
            </a:r>
            <a:endParaRPr lang="en-US" dirty="0">
              <a:solidFill>
                <a:srgbClr val="0070C0"/>
              </a:solidFill>
            </a:endParaRPr>
          </a:p>
        </p:txBody>
      </p:sp>
      <p:cxnSp>
        <p:nvCxnSpPr>
          <p:cNvPr id="39" name="Straight Arrow Connector 38"/>
          <p:cNvCxnSpPr>
            <a:endCxn id="15" idx="0"/>
          </p:cNvCxnSpPr>
          <p:nvPr/>
        </p:nvCxnSpPr>
        <p:spPr>
          <a:xfrm flipH="1">
            <a:off x="4087597" y="4180114"/>
            <a:ext cx="104778" cy="47683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3403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69397" y="2618963"/>
            <a:ext cx="1007506"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de-DE" sz="1400" b="1" dirty="0" smtClean="0">
                <a:solidFill>
                  <a:schemeClr val="tx1">
                    <a:lumMod val="75000"/>
                    <a:lumOff val="25000"/>
                  </a:schemeClr>
                </a:solidFill>
              </a:rPr>
              <a:t>name: TJ</a:t>
            </a:r>
          </a:p>
        </p:txBody>
      </p:sp>
      <p:sp>
        <p:nvSpPr>
          <p:cNvPr id="3" name="Title 2"/>
          <p:cNvSpPr>
            <a:spLocks noGrp="1"/>
          </p:cNvSpPr>
          <p:nvPr>
            <p:ph type="title"/>
          </p:nvPr>
        </p:nvSpPr>
        <p:spPr/>
        <p:txBody>
          <a:bodyPr/>
          <a:lstStyle/>
          <a:p>
            <a:r>
              <a:rPr lang="en-US" dirty="0" smtClean="0"/>
              <a:t>Same Data – All Information as Nodes</a:t>
            </a:r>
            <a:endParaRPr lang="de-DE" u="sng" dirty="0"/>
          </a:p>
        </p:txBody>
      </p:sp>
      <p:sp>
        <p:nvSpPr>
          <p:cNvPr id="7" name="Oval 6"/>
          <p:cNvSpPr/>
          <p:nvPr/>
        </p:nvSpPr>
        <p:spPr>
          <a:xfrm>
            <a:off x="6262569" y="2448912"/>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1" name="Rectangle 10"/>
          <p:cNvSpPr/>
          <p:nvPr/>
        </p:nvSpPr>
        <p:spPr>
          <a:xfrm>
            <a:off x="4696431" y="1170961"/>
            <a:ext cx="1890174"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de-DE" sz="1400" b="1" dirty="0" smtClean="0">
                <a:solidFill>
                  <a:schemeClr val="tx1">
                    <a:lumMod val="75000"/>
                    <a:lumOff val="25000"/>
                  </a:schemeClr>
                </a:solidFill>
              </a:rPr>
              <a:t>community: Digital</a:t>
            </a:r>
          </a:p>
        </p:txBody>
      </p:sp>
      <p:sp>
        <p:nvSpPr>
          <p:cNvPr id="12" name="Right Arrow 11"/>
          <p:cNvSpPr/>
          <p:nvPr/>
        </p:nvSpPr>
        <p:spPr>
          <a:xfrm rot="20066200">
            <a:off x="2707164" y="1994271"/>
            <a:ext cx="1488083" cy="254171"/>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smtClean="0">
                <a:solidFill>
                  <a:schemeClr val="tx1">
                    <a:lumMod val="75000"/>
                    <a:lumOff val="25000"/>
                  </a:schemeClr>
                </a:solidFill>
              </a:rPr>
              <a:t>memberOf</a:t>
            </a:r>
          </a:p>
          <a:p>
            <a:pPr algn="ctr"/>
            <a:endParaRPr lang="de-DE" sz="1100" smtClean="0">
              <a:solidFill>
                <a:schemeClr val="tx1">
                  <a:lumMod val="75000"/>
                  <a:lumOff val="25000"/>
                </a:schemeClr>
              </a:solidFill>
            </a:endParaRPr>
          </a:p>
          <a:p>
            <a:pPr algn="ctr"/>
            <a:r>
              <a:rPr lang="en-US" sz="1100" dirty="0" smtClean="0">
                <a:solidFill>
                  <a:schemeClr val="tx1">
                    <a:lumMod val="75000"/>
                    <a:lumOff val="25000"/>
                  </a:schemeClr>
                </a:solidFill>
              </a:rPr>
              <a:t>since: 2013</a:t>
            </a:r>
            <a:endParaRPr lang="de-DE" sz="1100" smtClean="0">
              <a:solidFill>
                <a:schemeClr val="tx1">
                  <a:lumMod val="75000"/>
                  <a:lumOff val="25000"/>
                </a:schemeClr>
              </a:solidFill>
            </a:endParaRPr>
          </a:p>
        </p:txBody>
      </p:sp>
      <p:sp>
        <p:nvSpPr>
          <p:cNvPr id="13" name="Right Arrow 12"/>
          <p:cNvSpPr/>
          <p:nvPr/>
        </p:nvSpPr>
        <p:spPr>
          <a:xfrm rot="1800000" flipH="1">
            <a:off x="4754777" y="2098861"/>
            <a:ext cx="1576396" cy="242295"/>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smtClean="0">
                <a:solidFill>
                  <a:schemeClr val="tx1">
                    <a:lumMod val="75000"/>
                    <a:lumOff val="25000"/>
                  </a:schemeClr>
                </a:solidFill>
              </a:rPr>
              <a:t>memberOf</a:t>
            </a:r>
          </a:p>
          <a:p>
            <a:pPr algn="ctr"/>
            <a:endParaRPr lang="en-US" sz="1100" dirty="0">
              <a:solidFill>
                <a:schemeClr val="tx1">
                  <a:lumMod val="75000"/>
                  <a:lumOff val="25000"/>
                </a:schemeClr>
              </a:solidFill>
            </a:endParaRPr>
          </a:p>
          <a:p>
            <a:pPr algn="ctr"/>
            <a:r>
              <a:rPr lang="en-US" sz="1100" dirty="0" smtClean="0">
                <a:solidFill>
                  <a:schemeClr val="tx1">
                    <a:lumMod val="75000"/>
                    <a:lumOff val="25000"/>
                  </a:schemeClr>
                </a:solidFill>
              </a:rPr>
              <a:t>since: 2009</a:t>
            </a:r>
            <a:endParaRPr lang="de-DE" sz="1100" smtClean="0">
              <a:solidFill>
                <a:schemeClr val="tx1">
                  <a:lumMod val="75000"/>
                  <a:lumOff val="25000"/>
                </a:schemeClr>
              </a:solidFill>
            </a:endParaRPr>
          </a:p>
        </p:txBody>
      </p:sp>
      <p:sp>
        <p:nvSpPr>
          <p:cNvPr id="17" name="Rectangle 16"/>
          <p:cNvSpPr/>
          <p:nvPr/>
        </p:nvSpPr>
        <p:spPr>
          <a:xfrm>
            <a:off x="671775" y="2444757"/>
            <a:ext cx="1660508"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400" b="1" dirty="0" smtClean="0">
                <a:solidFill>
                  <a:schemeClr val="tx1">
                    <a:lumMod val="75000"/>
                    <a:lumOff val="25000"/>
                  </a:schemeClr>
                </a:solidFill>
              </a:rPr>
              <a:t>name: Clara</a:t>
            </a:r>
          </a:p>
        </p:txBody>
      </p:sp>
      <p:sp>
        <p:nvSpPr>
          <p:cNvPr id="6" name="Oval 5"/>
          <p:cNvSpPr/>
          <p:nvPr/>
        </p:nvSpPr>
        <p:spPr>
          <a:xfrm>
            <a:off x="2087723" y="2261714"/>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0" name="Oval 9"/>
          <p:cNvSpPr/>
          <p:nvPr/>
        </p:nvSpPr>
        <p:spPr>
          <a:xfrm>
            <a:off x="4192375" y="1314977"/>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9" name="Rectangle 18"/>
          <p:cNvSpPr/>
          <p:nvPr/>
        </p:nvSpPr>
        <p:spPr>
          <a:xfrm>
            <a:off x="3785195" y="3186142"/>
            <a:ext cx="1493118"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400" b="1" dirty="0" smtClean="0">
                <a:solidFill>
                  <a:schemeClr val="tx1">
                    <a:lumMod val="75000"/>
                    <a:lumOff val="25000"/>
                  </a:schemeClr>
                </a:solidFill>
              </a:rPr>
              <a:t>name: architect</a:t>
            </a:r>
          </a:p>
        </p:txBody>
      </p:sp>
      <p:sp>
        <p:nvSpPr>
          <p:cNvPr id="22" name="Right Arrow 21"/>
          <p:cNvSpPr/>
          <p:nvPr/>
        </p:nvSpPr>
        <p:spPr>
          <a:xfrm rot="424417">
            <a:off x="2817625" y="2668204"/>
            <a:ext cx="1327783" cy="253856"/>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isA</a:t>
            </a:r>
          </a:p>
          <a:p>
            <a:pPr algn="ctr"/>
            <a:endParaRPr lang="en-US" sz="1100" dirty="0">
              <a:solidFill>
                <a:schemeClr val="tx1">
                  <a:lumMod val="75000"/>
                  <a:lumOff val="25000"/>
                </a:schemeClr>
              </a:solidFill>
            </a:endParaRPr>
          </a:p>
          <a:p>
            <a:pPr algn="ctr"/>
            <a:endParaRPr lang="de-DE" sz="1100" dirty="0" smtClean="0">
              <a:solidFill>
                <a:schemeClr val="tx1">
                  <a:lumMod val="75000"/>
                  <a:lumOff val="25000"/>
                </a:schemeClr>
              </a:solidFill>
            </a:endParaRPr>
          </a:p>
        </p:txBody>
      </p:sp>
      <p:sp>
        <p:nvSpPr>
          <p:cNvPr id="24" name="Right Arrow 23"/>
          <p:cNvSpPr/>
          <p:nvPr/>
        </p:nvSpPr>
        <p:spPr>
          <a:xfrm rot="21296579" flipH="1">
            <a:off x="4929122" y="2750174"/>
            <a:ext cx="1282728" cy="239862"/>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isA</a:t>
            </a:r>
          </a:p>
          <a:p>
            <a:pPr algn="ctr"/>
            <a:endParaRPr lang="en-US" sz="1100" dirty="0">
              <a:solidFill>
                <a:schemeClr val="tx1">
                  <a:lumMod val="75000"/>
                  <a:lumOff val="25000"/>
                </a:schemeClr>
              </a:solidFill>
            </a:endParaRPr>
          </a:p>
          <a:p>
            <a:pPr algn="ctr"/>
            <a:endParaRPr lang="de-DE" sz="1100" dirty="0" smtClean="0">
              <a:solidFill>
                <a:schemeClr val="tx1">
                  <a:lumMod val="75000"/>
                  <a:lumOff val="25000"/>
                </a:schemeClr>
              </a:solidFill>
            </a:endParaRPr>
          </a:p>
        </p:txBody>
      </p:sp>
      <p:sp>
        <p:nvSpPr>
          <p:cNvPr id="16" name="Rectangle 15"/>
          <p:cNvSpPr/>
          <p:nvPr/>
        </p:nvSpPr>
        <p:spPr>
          <a:xfrm>
            <a:off x="3430812" y="5225562"/>
            <a:ext cx="1404589"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400" b="1" dirty="0" smtClean="0">
                <a:solidFill>
                  <a:schemeClr val="tx1">
                    <a:lumMod val="75000"/>
                    <a:lumOff val="25000"/>
                  </a:schemeClr>
                </a:solidFill>
              </a:rPr>
              <a:t>name: graphs</a:t>
            </a:r>
          </a:p>
        </p:txBody>
      </p:sp>
      <p:sp>
        <p:nvSpPr>
          <p:cNvPr id="21" name="Rectangle 20"/>
          <p:cNvSpPr/>
          <p:nvPr/>
        </p:nvSpPr>
        <p:spPr>
          <a:xfrm>
            <a:off x="1148302" y="5209303"/>
            <a:ext cx="1222764"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400" b="1" dirty="0" smtClean="0">
                <a:solidFill>
                  <a:schemeClr val="tx1">
                    <a:lumMod val="75000"/>
                    <a:lumOff val="25000"/>
                  </a:schemeClr>
                </a:solidFill>
              </a:rPr>
              <a:t>name: neo4j</a:t>
            </a:r>
          </a:p>
        </p:txBody>
      </p:sp>
      <p:sp>
        <p:nvSpPr>
          <p:cNvPr id="25" name="Rectangle 24"/>
          <p:cNvSpPr/>
          <p:nvPr/>
        </p:nvSpPr>
        <p:spPr>
          <a:xfrm>
            <a:off x="7408514" y="5225562"/>
            <a:ext cx="1448407"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400" b="1" dirty="0" smtClean="0">
                <a:solidFill>
                  <a:schemeClr val="tx1">
                    <a:lumMod val="75000"/>
                    <a:lumOff val="25000"/>
                  </a:schemeClr>
                </a:solidFill>
              </a:rPr>
              <a:t>name: mozart</a:t>
            </a:r>
          </a:p>
        </p:txBody>
      </p:sp>
      <p:sp>
        <p:nvSpPr>
          <p:cNvPr id="26" name="Right Arrow 25"/>
          <p:cNvSpPr/>
          <p:nvPr/>
        </p:nvSpPr>
        <p:spPr>
          <a:xfrm>
            <a:off x="2143155" y="4854055"/>
            <a:ext cx="1482547" cy="253856"/>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subset</a:t>
            </a:r>
          </a:p>
          <a:p>
            <a:pPr algn="ctr"/>
            <a:endParaRPr lang="en-US" sz="1100" dirty="0">
              <a:solidFill>
                <a:schemeClr val="tx1">
                  <a:lumMod val="75000"/>
                  <a:lumOff val="25000"/>
                </a:schemeClr>
              </a:solidFill>
            </a:endParaRPr>
          </a:p>
          <a:p>
            <a:pPr algn="ctr"/>
            <a:endParaRPr lang="de-DE" sz="1100" smtClean="0">
              <a:solidFill>
                <a:schemeClr val="tx1">
                  <a:lumMod val="75000"/>
                  <a:lumOff val="25000"/>
                </a:schemeClr>
              </a:solidFill>
            </a:endParaRPr>
          </a:p>
        </p:txBody>
      </p:sp>
      <p:sp>
        <p:nvSpPr>
          <p:cNvPr id="29" name="Right Arrow 28"/>
          <p:cNvSpPr/>
          <p:nvPr/>
        </p:nvSpPr>
        <p:spPr>
          <a:xfrm rot="8414786" flipV="1">
            <a:off x="4065669" y="3764434"/>
            <a:ext cx="2563651" cy="278657"/>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subset</a:t>
            </a:r>
          </a:p>
          <a:p>
            <a:pPr algn="ctr"/>
            <a:endParaRPr lang="en-US" sz="1100" dirty="0">
              <a:solidFill>
                <a:schemeClr val="tx1">
                  <a:lumMod val="75000"/>
                  <a:lumOff val="25000"/>
                </a:schemeClr>
              </a:solidFill>
            </a:endParaRPr>
          </a:p>
          <a:p>
            <a:pPr algn="ctr"/>
            <a:endParaRPr lang="de-DE" sz="1100" smtClean="0">
              <a:solidFill>
                <a:schemeClr val="tx1">
                  <a:lumMod val="75000"/>
                  <a:lumOff val="25000"/>
                </a:schemeClr>
              </a:solidFill>
            </a:endParaRPr>
          </a:p>
        </p:txBody>
      </p:sp>
      <p:sp>
        <p:nvSpPr>
          <p:cNvPr id="30" name="Right Arrow 29"/>
          <p:cNvSpPr/>
          <p:nvPr/>
        </p:nvSpPr>
        <p:spPr>
          <a:xfrm rot="3408954">
            <a:off x="2213295" y="3666491"/>
            <a:ext cx="2118948" cy="260137"/>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likes</a:t>
            </a:r>
          </a:p>
          <a:p>
            <a:pPr algn="ctr"/>
            <a:endParaRPr lang="en-US" sz="1100" dirty="0">
              <a:solidFill>
                <a:schemeClr val="tx1">
                  <a:lumMod val="75000"/>
                  <a:lumOff val="25000"/>
                </a:schemeClr>
              </a:solidFill>
            </a:endParaRPr>
          </a:p>
          <a:p>
            <a:pPr algn="ctr"/>
            <a:endParaRPr lang="de-DE" sz="1100" smtClean="0">
              <a:solidFill>
                <a:schemeClr val="tx1">
                  <a:lumMod val="75000"/>
                  <a:lumOff val="25000"/>
                </a:schemeClr>
              </a:solidFill>
            </a:endParaRPr>
          </a:p>
        </p:txBody>
      </p:sp>
      <p:sp>
        <p:nvSpPr>
          <p:cNvPr id="15" name="Oval 14"/>
          <p:cNvSpPr/>
          <p:nvPr/>
        </p:nvSpPr>
        <p:spPr>
          <a:xfrm>
            <a:off x="3763561" y="4656948"/>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20" name="Oval 19"/>
          <p:cNvSpPr/>
          <p:nvPr/>
        </p:nvSpPr>
        <p:spPr>
          <a:xfrm>
            <a:off x="1417253" y="4640689"/>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23" name="Oval 22"/>
          <p:cNvSpPr/>
          <p:nvPr/>
        </p:nvSpPr>
        <p:spPr>
          <a:xfrm>
            <a:off x="7783796" y="4656948"/>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6</a:t>
            </a:r>
          </a:p>
        </p:txBody>
      </p:sp>
      <p:sp>
        <p:nvSpPr>
          <p:cNvPr id="18" name="Oval 17"/>
          <p:cNvSpPr/>
          <p:nvPr/>
        </p:nvSpPr>
        <p:spPr>
          <a:xfrm>
            <a:off x="4192375" y="2585629"/>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31" name="Rectangle 30"/>
          <p:cNvSpPr/>
          <p:nvPr/>
        </p:nvSpPr>
        <p:spPr>
          <a:xfrm>
            <a:off x="310090" y="1050923"/>
            <a:ext cx="1405232"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400" b="1" dirty="0" smtClean="0">
                <a:solidFill>
                  <a:schemeClr val="tx1">
                    <a:lumMod val="75000"/>
                    <a:lumOff val="25000"/>
                  </a:schemeClr>
                </a:solidFill>
              </a:rPr>
              <a:t>name: London</a:t>
            </a:r>
          </a:p>
        </p:txBody>
      </p:sp>
      <p:sp>
        <p:nvSpPr>
          <p:cNvPr id="32" name="Oval 31"/>
          <p:cNvSpPr/>
          <p:nvPr/>
        </p:nvSpPr>
        <p:spPr>
          <a:xfrm>
            <a:off x="1278784" y="1298557"/>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34" name="Rectangle 33"/>
          <p:cNvSpPr/>
          <p:nvPr/>
        </p:nvSpPr>
        <p:spPr>
          <a:xfrm>
            <a:off x="7184784" y="1108544"/>
            <a:ext cx="1854714"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400" b="1" dirty="0" smtClean="0">
                <a:solidFill>
                  <a:schemeClr val="tx1">
                    <a:lumMod val="75000"/>
                    <a:lumOff val="25000"/>
                  </a:schemeClr>
                </a:solidFill>
              </a:rPr>
              <a:t>name: Philadelphia</a:t>
            </a:r>
          </a:p>
        </p:txBody>
      </p:sp>
      <p:sp>
        <p:nvSpPr>
          <p:cNvPr id="33" name="Oval 32"/>
          <p:cNvSpPr/>
          <p:nvPr/>
        </p:nvSpPr>
        <p:spPr>
          <a:xfrm>
            <a:off x="7440413" y="1367362"/>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35" name="Right Arrow 34"/>
          <p:cNvSpPr/>
          <p:nvPr/>
        </p:nvSpPr>
        <p:spPr>
          <a:xfrm rot="3033505" flipH="1">
            <a:off x="1749968" y="1999629"/>
            <a:ext cx="535874" cy="179733"/>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office</a:t>
            </a:r>
          </a:p>
          <a:p>
            <a:pPr algn="ctr"/>
            <a:endParaRPr lang="en-US" sz="1000" dirty="0">
              <a:solidFill>
                <a:schemeClr val="tx1">
                  <a:lumMod val="75000"/>
                  <a:lumOff val="25000"/>
                </a:schemeClr>
              </a:solidFill>
            </a:endParaRPr>
          </a:p>
          <a:p>
            <a:pPr algn="ctr"/>
            <a:endParaRPr lang="de-DE" sz="1000" smtClean="0">
              <a:solidFill>
                <a:schemeClr val="tx1">
                  <a:lumMod val="75000"/>
                  <a:lumOff val="25000"/>
                </a:schemeClr>
              </a:solidFill>
            </a:endParaRPr>
          </a:p>
        </p:txBody>
      </p:sp>
      <p:sp>
        <p:nvSpPr>
          <p:cNvPr id="37" name="Right Arrow 36"/>
          <p:cNvSpPr/>
          <p:nvPr/>
        </p:nvSpPr>
        <p:spPr>
          <a:xfrm rot="18999964">
            <a:off x="6751515" y="2086496"/>
            <a:ext cx="866537" cy="266418"/>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office</a:t>
            </a:r>
          </a:p>
          <a:p>
            <a:pPr algn="ctr"/>
            <a:endParaRPr lang="en-US" sz="1000" dirty="0">
              <a:solidFill>
                <a:schemeClr val="tx1">
                  <a:lumMod val="75000"/>
                  <a:lumOff val="25000"/>
                </a:schemeClr>
              </a:solidFill>
            </a:endParaRPr>
          </a:p>
          <a:p>
            <a:pPr algn="ctr"/>
            <a:endParaRPr lang="de-DE" sz="1000" smtClean="0">
              <a:solidFill>
                <a:schemeClr val="tx1">
                  <a:lumMod val="75000"/>
                  <a:lumOff val="25000"/>
                </a:schemeClr>
              </a:solidFill>
            </a:endParaRPr>
          </a:p>
        </p:txBody>
      </p:sp>
      <p:sp>
        <p:nvSpPr>
          <p:cNvPr id="38" name="Right Arrow 37"/>
          <p:cNvSpPr/>
          <p:nvPr/>
        </p:nvSpPr>
        <p:spPr>
          <a:xfrm rot="6366499" flipV="1">
            <a:off x="1215693" y="3666547"/>
            <a:ext cx="1698931" cy="278026"/>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likes</a:t>
            </a:r>
          </a:p>
          <a:p>
            <a:pPr algn="ctr"/>
            <a:endParaRPr lang="en-US" sz="1100" dirty="0">
              <a:solidFill>
                <a:schemeClr val="tx1">
                  <a:lumMod val="75000"/>
                  <a:lumOff val="25000"/>
                </a:schemeClr>
              </a:solidFill>
            </a:endParaRPr>
          </a:p>
          <a:p>
            <a:pPr algn="ctr"/>
            <a:endParaRPr lang="de-DE" sz="1100" smtClean="0">
              <a:solidFill>
                <a:schemeClr val="tx1">
                  <a:lumMod val="75000"/>
                  <a:lumOff val="25000"/>
                </a:schemeClr>
              </a:solidFill>
            </a:endParaRPr>
          </a:p>
        </p:txBody>
      </p:sp>
      <p:sp>
        <p:nvSpPr>
          <p:cNvPr id="39" name="Right Arrow 38"/>
          <p:cNvSpPr/>
          <p:nvPr/>
        </p:nvSpPr>
        <p:spPr>
          <a:xfrm rot="3347096">
            <a:off x="6417284" y="3772745"/>
            <a:ext cx="1907532" cy="234990"/>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likes</a:t>
            </a:r>
          </a:p>
          <a:p>
            <a:pPr algn="ctr"/>
            <a:endParaRPr lang="en-US" sz="1100" dirty="0">
              <a:solidFill>
                <a:schemeClr val="tx1">
                  <a:lumMod val="75000"/>
                  <a:lumOff val="25000"/>
                </a:schemeClr>
              </a:solidFill>
            </a:endParaRPr>
          </a:p>
          <a:p>
            <a:pPr algn="ctr"/>
            <a:endParaRPr lang="de-DE" sz="1100" smtClean="0">
              <a:solidFill>
                <a:schemeClr val="tx1">
                  <a:lumMod val="75000"/>
                  <a:lumOff val="25000"/>
                </a:schemeClr>
              </a:solidFill>
            </a:endParaRPr>
          </a:p>
        </p:txBody>
      </p:sp>
    </p:spTree>
    <p:extLst>
      <p:ext uri="{BB962C8B-B14F-4D97-AF65-F5344CB8AC3E}">
        <p14:creationId xmlns:p14="http://schemas.microsoft.com/office/powerpoint/2010/main" val="4064761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7231704" y="4890428"/>
            <a:ext cx="1660508"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400" b="1" smtClean="0">
                <a:solidFill>
                  <a:schemeClr val="tx1">
                    <a:lumMod val="75000"/>
                    <a:lumOff val="25000"/>
                  </a:schemeClr>
                </a:solidFill>
              </a:rPr>
              <a:t>name: Susan</a:t>
            </a:r>
          </a:p>
        </p:txBody>
      </p:sp>
      <p:sp>
        <p:nvSpPr>
          <p:cNvPr id="3" name="Title 2"/>
          <p:cNvSpPr>
            <a:spLocks noGrp="1"/>
          </p:cNvSpPr>
          <p:nvPr>
            <p:ph type="title"/>
          </p:nvPr>
        </p:nvSpPr>
        <p:spPr/>
        <p:txBody>
          <a:bodyPr/>
          <a:lstStyle/>
          <a:p>
            <a:r>
              <a:rPr lang="en-US" dirty="0" smtClean="0"/>
              <a:t>Displaying Data as Properties </a:t>
            </a:r>
            <a:r>
              <a:rPr lang="en-US" dirty="0"/>
              <a:t>or Graph? A Social </a:t>
            </a:r>
            <a:r>
              <a:rPr lang="en-US" dirty="0" smtClean="0"/>
              <a:t>Network Example:</a:t>
            </a:r>
            <a:endParaRPr lang="en-US" dirty="0"/>
          </a:p>
        </p:txBody>
      </p:sp>
      <p:sp>
        <p:nvSpPr>
          <p:cNvPr id="4" name="TextBox 3"/>
          <p:cNvSpPr txBox="1"/>
          <p:nvPr/>
        </p:nvSpPr>
        <p:spPr>
          <a:xfrm>
            <a:off x="1308810" y="1185198"/>
            <a:ext cx="2028749" cy="523220"/>
          </a:xfrm>
          <a:prstGeom prst="rect">
            <a:avLst/>
          </a:prstGeom>
          <a:solidFill>
            <a:schemeClr val="accent4">
              <a:lumMod val="60000"/>
              <a:lumOff val="40000"/>
            </a:schemeClr>
          </a:solidFill>
        </p:spPr>
        <p:txBody>
          <a:bodyPr wrap="none" rtlCol="0">
            <a:spAutoFit/>
          </a:bodyPr>
          <a:lstStyle/>
          <a:p>
            <a:pPr algn="ctr"/>
            <a:r>
              <a:rPr lang="en-US" sz="2800" b="1" dirty="0"/>
              <a:t>Properties</a:t>
            </a:r>
            <a:endParaRPr lang="en-US" i="1" dirty="0"/>
          </a:p>
        </p:txBody>
      </p:sp>
      <p:sp>
        <p:nvSpPr>
          <p:cNvPr id="5" name="TextBox 4"/>
          <p:cNvSpPr txBox="1"/>
          <p:nvPr/>
        </p:nvSpPr>
        <p:spPr>
          <a:xfrm>
            <a:off x="5374671" y="1185198"/>
            <a:ext cx="2527383" cy="523220"/>
          </a:xfrm>
          <a:prstGeom prst="rect">
            <a:avLst/>
          </a:prstGeom>
          <a:solidFill>
            <a:schemeClr val="accent2">
              <a:lumMod val="60000"/>
              <a:lumOff val="40000"/>
            </a:schemeClr>
          </a:solidFill>
        </p:spPr>
        <p:txBody>
          <a:bodyPr wrap="none" rtlCol="0">
            <a:spAutoFit/>
          </a:bodyPr>
          <a:lstStyle/>
          <a:p>
            <a:pPr algn="ctr"/>
            <a:r>
              <a:rPr lang="en-US" sz="2800" b="1" dirty="0"/>
              <a:t>Nodes/Edges</a:t>
            </a:r>
            <a:endParaRPr lang="en-US" i="1" dirty="0"/>
          </a:p>
        </p:txBody>
      </p:sp>
      <p:sp>
        <p:nvSpPr>
          <p:cNvPr id="9" name="Rectangle 8"/>
          <p:cNvSpPr/>
          <p:nvPr/>
        </p:nvSpPr>
        <p:spPr>
          <a:xfrm>
            <a:off x="1602234" y="3817385"/>
            <a:ext cx="1807535" cy="116955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de-DE" sz="1400" b="1" smtClean="0">
                <a:solidFill>
                  <a:schemeClr val="tx1">
                    <a:lumMod val="75000"/>
                    <a:lumOff val="25000"/>
                  </a:schemeClr>
                </a:solidFill>
              </a:rPr>
              <a:t>name: </a:t>
            </a:r>
            <a:r>
              <a:rPr lang="en-US" sz="1400" b="1" dirty="0">
                <a:solidFill>
                  <a:schemeClr val="tx1">
                    <a:lumMod val="75000"/>
                    <a:lumOff val="25000"/>
                  </a:schemeClr>
                </a:solidFill>
              </a:rPr>
              <a:t>Lisa</a:t>
            </a:r>
          </a:p>
          <a:p>
            <a:r>
              <a:rPr lang="en-US" sz="1400" b="1" dirty="0" smtClean="0">
                <a:solidFill>
                  <a:schemeClr val="tx1">
                    <a:lumMod val="75000"/>
                    <a:lumOff val="25000"/>
                  </a:schemeClr>
                </a:solidFill>
              </a:rPr>
              <a:t>knows: [</a:t>
            </a:r>
          </a:p>
          <a:p>
            <a:r>
              <a:rPr lang="en-US" sz="1400" b="1" dirty="0">
                <a:solidFill>
                  <a:schemeClr val="tx1">
                    <a:lumMod val="75000"/>
                    <a:lumOff val="25000"/>
                  </a:schemeClr>
                </a:solidFill>
              </a:rPr>
              <a:t>  John,</a:t>
            </a:r>
          </a:p>
          <a:p>
            <a:r>
              <a:rPr lang="en-US" sz="1400" b="1" dirty="0" smtClean="0">
                <a:solidFill>
                  <a:schemeClr val="tx1">
                    <a:lumMod val="75000"/>
                    <a:lumOff val="25000"/>
                  </a:schemeClr>
                </a:solidFill>
              </a:rPr>
              <a:t>  Susan</a:t>
            </a:r>
          </a:p>
          <a:p>
            <a:r>
              <a:rPr lang="en-US" sz="1400" b="1" dirty="0">
                <a:solidFill>
                  <a:schemeClr val="tx1">
                    <a:lumMod val="75000"/>
                    <a:lumOff val="25000"/>
                  </a:schemeClr>
                </a:solidFill>
              </a:rPr>
              <a:t>]</a:t>
            </a:r>
            <a:endParaRPr lang="en-US" sz="1400" b="1" dirty="0" smtClean="0">
              <a:solidFill>
                <a:schemeClr val="tx1">
                  <a:lumMod val="75000"/>
                  <a:lumOff val="25000"/>
                </a:schemeClr>
              </a:solidFill>
            </a:endParaRPr>
          </a:p>
        </p:txBody>
      </p:sp>
      <p:sp>
        <p:nvSpPr>
          <p:cNvPr id="10" name="Oval 9"/>
          <p:cNvSpPr/>
          <p:nvPr/>
        </p:nvSpPr>
        <p:spPr>
          <a:xfrm>
            <a:off x="984774" y="3859856"/>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1" name="Rectangle 10"/>
          <p:cNvSpPr/>
          <p:nvPr/>
        </p:nvSpPr>
        <p:spPr>
          <a:xfrm>
            <a:off x="682408" y="2221464"/>
            <a:ext cx="1660508" cy="138499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400" b="1" smtClean="0">
                <a:solidFill>
                  <a:schemeClr val="tx1">
                    <a:lumMod val="75000"/>
                    <a:lumOff val="25000"/>
                  </a:schemeClr>
                </a:solidFill>
              </a:rPr>
              <a:t>name: John</a:t>
            </a:r>
          </a:p>
          <a:p>
            <a:r>
              <a:rPr lang="de-DE" sz="1400" b="1">
                <a:solidFill>
                  <a:schemeClr val="tx1">
                    <a:lumMod val="75000"/>
                    <a:lumOff val="25000"/>
                  </a:schemeClr>
                </a:solidFill>
              </a:rPr>
              <a:t>knows: [</a:t>
            </a:r>
          </a:p>
          <a:p>
            <a:r>
              <a:rPr lang="de-DE" sz="1400" b="1">
                <a:solidFill>
                  <a:schemeClr val="tx1">
                    <a:lumMod val="75000"/>
                    <a:lumOff val="25000"/>
                  </a:schemeClr>
                </a:solidFill>
              </a:rPr>
              <a:t>  Mark,</a:t>
            </a:r>
          </a:p>
          <a:p>
            <a:r>
              <a:rPr lang="de-DE" sz="1400" b="1" smtClean="0">
                <a:solidFill>
                  <a:schemeClr val="tx1">
                    <a:lumMod val="75000"/>
                    <a:lumOff val="25000"/>
                  </a:schemeClr>
                </a:solidFill>
              </a:rPr>
              <a:t>  Lisa,</a:t>
            </a:r>
          </a:p>
          <a:p>
            <a:r>
              <a:rPr lang="de-DE" sz="1400" b="1">
                <a:solidFill>
                  <a:schemeClr val="tx1">
                    <a:lumMod val="75000"/>
                    <a:lumOff val="25000"/>
                  </a:schemeClr>
                </a:solidFill>
              </a:rPr>
              <a:t>  Susan</a:t>
            </a:r>
          </a:p>
          <a:p>
            <a:r>
              <a:rPr lang="de-DE" sz="1400" b="1" smtClean="0">
                <a:solidFill>
                  <a:schemeClr val="tx1">
                    <a:lumMod val="75000"/>
                    <a:lumOff val="25000"/>
                  </a:schemeClr>
                </a:solidFill>
              </a:rPr>
              <a:t>]</a:t>
            </a:r>
            <a:endParaRPr lang="en-US" sz="1400" b="1" dirty="0" smtClean="0">
              <a:solidFill>
                <a:schemeClr val="tx1">
                  <a:lumMod val="75000"/>
                  <a:lumOff val="25000"/>
                </a:schemeClr>
              </a:solidFill>
            </a:endParaRPr>
          </a:p>
        </p:txBody>
      </p:sp>
      <p:sp>
        <p:nvSpPr>
          <p:cNvPr id="12" name="Oval 11"/>
          <p:cNvSpPr/>
          <p:nvPr/>
        </p:nvSpPr>
        <p:spPr>
          <a:xfrm>
            <a:off x="2087723" y="2261714"/>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3" name="Rectangle 12"/>
          <p:cNvSpPr/>
          <p:nvPr/>
        </p:nvSpPr>
        <p:spPr>
          <a:xfrm>
            <a:off x="3733382" y="2301501"/>
            <a:ext cx="1660508"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400" b="1" smtClean="0">
                <a:solidFill>
                  <a:schemeClr val="tx1">
                    <a:lumMod val="75000"/>
                    <a:lumOff val="25000"/>
                  </a:schemeClr>
                </a:solidFill>
              </a:rPr>
              <a:t>name: John</a:t>
            </a:r>
          </a:p>
        </p:txBody>
      </p:sp>
      <p:sp>
        <p:nvSpPr>
          <p:cNvPr id="14" name="Oval 13"/>
          <p:cNvSpPr/>
          <p:nvPr/>
        </p:nvSpPr>
        <p:spPr>
          <a:xfrm>
            <a:off x="5149330" y="2214155"/>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5" name="Rectangle 14"/>
          <p:cNvSpPr/>
          <p:nvPr/>
        </p:nvSpPr>
        <p:spPr>
          <a:xfrm>
            <a:off x="7473240" y="2248662"/>
            <a:ext cx="1493118"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400" b="1" dirty="0" smtClean="0">
                <a:solidFill>
                  <a:schemeClr val="tx1">
                    <a:lumMod val="75000"/>
                    <a:lumOff val="25000"/>
                  </a:schemeClr>
                </a:solidFill>
              </a:rPr>
              <a:t>name: Lisa</a:t>
            </a:r>
          </a:p>
        </p:txBody>
      </p:sp>
      <p:sp>
        <p:nvSpPr>
          <p:cNvPr id="16" name="Right Arrow 15"/>
          <p:cNvSpPr/>
          <p:nvPr/>
        </p:nvSpPr>
        <p:spPr>
          <a:xfrm rot="424417">
            <a:off x="5893343" y="2366683"/>
            <a:ext cx="1327783" cy="253856"/>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knows</a:t>
            </a:r>
          </a:p>
          <a:p>
            <a:pPr algn="ctr"/>
            <a:endParaRPr lang="en-US" sz="1100" dirty="0">
              <a:solidFill>
                <a:schemeClr val="tx1">
                  <a:lumMod val="75000"/>
                  <a:lumOff val="25000"/>
                </a:schemeClr>
              </a:solidFill>
            </a:endParaRPr>
          </a:p>
          <a:p>
            <a:pPr algn="ctr"/>
            <a:endParaRPr lang="de-DE" sz="1100" smtClean="0">
              <a:solidFill>
                <a:schemeClr val="tx1">
                  <a:lumMod val="75000"/>
                  <a:lumOff val="25000"/>
                </a:schemeClr>
              </a:solidFill>
            </a:endParaRPr>
          </a:p>
        </p:txBody>
      </p:sp>
      <p:sp>
        <p:nvSpPr>
          <p:cNvPr id="17" name="Right Arrow 16"/>
          <p:cNvSpPr/>
          <p:nvPr/>
        </p:nvSpPr>
        <p:spPr>
          <a:xfrm rot="4485039">
            <a:off x="4917183" y="3697983"/>
            <a:ext cx="1839083" cy="211619"/>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75000"/>
                    <a:lumOff val="25000"/>
                  </a:schemeClr>
                </a:solidFill>
              </a:rPr>
              <a:t>knows</a:t>
            </a:r>
          </a:p>
          <a:p>
            <a:pPr algn="ctr"/>
            <a:endParaRPr lang="en-US" sz="1100" dirty="0" smtClean="0">
              <a:solidFill>
                <a:schemeClr val="tx1">
                  <a:lumMod val="75000"/>
                  <a:lumOff val="25000"/>
                </a:schemeClr>
              </a:solidFill>
            </a:endParaRPr>
          </a:p>
          <a:p>
            <a:pPr algn="ctr"/>
            <a:endParaRPr lang="en-US" sz="1100" dirty="0" smtClean="0">
              <a:solidFill>
                <a:schemeClr val="tx1">
                  <a:lumMod val="75000"/>
                  <a:lumOff val="25000"/>
                </a:schemeClr>
              </a:solidFill>
            </a:endParaRPr>
          </a:p>
        </p:txBody>
      </p:sp>
      <p:sp>
        <p:nvSpPr>
          <p:cNvPr id="19" name="Oval 18"/>
          <p:cNvSpPr/>
          <p:nvPr/>
        </p:nvSpPr>
        <p:spPr>
          <a:xfrm>
            <a:off x="7253982" y="2538070"/>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21" name="Right Arrow 20"/>
          <p:cNvSpPr/>
          <p:nvPr/>
        </p:nvSpPr>
        <p:spPr>
          <a:xfrm rot="470042" flipH="1">
            <a:off x="5847681" y="2680159"/>
            <a:ext cx="1282728" cy="239862"/>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knows</a:t>
            </a:r>
          </a:p>
          <a:p>
            <a:pPr algn="ctr"/>
            <a:endParaRPr lang="en-US" sz="1100" dirty="0">
              <a:solidFill>
                <a:schemeClr val="tx1">
                  <a:lumMod val="75000"/>
                  <a:lumOff val="25000"/>
                </a:schemeClr>
              </a:solidFill>
            </a:endParaRPr>
          </a:p>
          <a:p>
            <a:pPr algn="ctr"/>
            <a:endParaRPr lang="de-DE" sz="1100" smtClean="0">
              <a:solidFill>
                <a:schemeClr val="tx1">
                  <a:lumMod val="75000"/>
                  <a:lumOff val="25000"/>
                </a:schemeClr>
              </a:solidFill>
            </a:endParaRPr>
          </a:p>
        </p:txBody>
      </p:sp>
      <p:sp>
        <p:nvSpPr>
          <p:cNvPr id="22" name="Rectangle 21"/>
          <p:cNvSpPr/>
          <p:nvPr/>
        </p:nvSpPr>
        <p:spPr>
          <a:xfrm>
            <a:off x="4570450" y="4974137"/>
            <a:ext cx="1493118"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400" b="1" dirty="0" smtClean="0">
                <a:solidFill>
                  <a:schemeClr val="tx1">
                    <a:lumMod val="75000"/>
                    <a:lumOff val="25000"/>
                  </a:schemeClr>
                </a:solidFill>
              </a:rPr>
              <a:t>name: Mark</a:t>
            </a:r>
          </a:p>
        </p:txBody>
      </p:sp>
      <p:sp>
        <p:nvSpPr>
          <p:cNvPr id="18" name="Oval 17"/>
          <p:cNvSpPr/>
          <p:nvPr/>
        </p:nvSpPr>
        <p:spPr>
          <a:xfrm>
            <a:off x="5865620" y="4750479"/>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23" name="Right Arrow 22"/>
          <p:cNvSpPr/>
          <p:nvPr/>
        </p:nvSpPr>
        <p:spPr>
          <a:xfrm rot="3192276">
            <a:off x="5410705" y="3500649"/>
            <a:ext cx="1839083" cy="211619"/>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75000"/>
                    <a:lumOff val="25000"/>
                  </a:schemeClr>
                </a:solidFill>
              </a:rPr>
              <a:t>knows</a:t>
            </a:r>
          </a:p>
          <a:p>
            <a:pPr algn="ctr"/>
            <a:endParaRPr lang="en-US" sz="1100" dirty="0" smtClean="0">
              <a:solidFill>
                <a:schemeClr val="tx1">
                  <a:lumMod val="75000"/>
                  <a:lumOff val="25000"/>
                </a:schemeClr>
              </a:solidFill>
            </a:endParaRPr>
          </a:p>
          <a:p>
            <a:pPr algn="ctr"/>
            <a:endParaRPr lang="en-US" sz="1100" dirty="0" smtClean="0">
              <a:solidFill>
                <a:schemeClr val="tx1">
                  <a:lumMod val="75000"/>
                  <a:lumOff val="25000"/>
                </a:schemeClr>
              </a:solidFill>
            </a:endParaRPr>
          </a:p>
        </p:txBody>
      </p:sp>
      <p:sp>
        <p:nvSpPr>
          <p:cNvPr id="24" name="Oval 23"/>
          <p:cNvSpPr/>
          <p:nvPr/>
        </p:nvSpPr>
        <p:spPr>
          <a:xfrm>
            <a:off x="6825168" y="4326065"/>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26" name="Right Arrow 25"/>
          <p:cNvSpPr/>
          <p:nvPr/>
        </p:nvSpPr>
        <p:spPr>
          <a:xfrm rot="17253120" flipH="1">
            <a:off x="6837167" y="3716066"/>
            <a:ext cx="1058216" cy="138319"/>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knows</a:t>
            </a:r>
          </a:p>
          <a:p>
            <a:pPr algn="ctr"/>
            <a:endParaRPr lang="en-US" sz="1100" dirty="0">
              <a:solidFill>
                <a:schemeClr val="tx1">
                  <a:lumMod val="75000"/>
                  <a:lumOff val="25000"/>
                </a:schemeClr>
              </a:solidFill>
            </a:endParaRPr>
          </a:p>
          <a:p>
            <a:pPr algn="ctr"/>
            <a:endParaRPr lang="de-DE" sz="1100" smtClean="0">
              <a:solidFill>
                <a:schemeClr val="tx1">
                  <a:lumMod val="75000"/>
                  <a:lumOff val="25000"/>
                </a:schemeClr>
              </a:solidFill>
            </a:endParaRPr>
          </a:p>
        </p:txBody>
      </p:sp>
    </p:spTree>
    <p:extLst>
      <p:ext uri="{BB962C8B-B14F-4D97-AF65-F5344CB8AC3E}">
        <p14:creationId xmlns:p14="http://schemas.microsoft.com/office/powerpoint/2010/main" val="3350571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smtClean="0">
                <a:solidFill>
                  <a:srgbClr val="551155"/>
                </a:solidFill>
              </a:rPr>
              <a:t>Q: What is the path of data to look up values called?</a:t>
            </a:r>
          </a:p>
          <a:p>
            <a:r>
              <a:rPr lang="en-US" dirty="0"/>
              <a:t>	</a:t>
            </a:r>
            <a:r>
              <a:rPr lang="en-US" dirty="0" smtClean="0"/>
              <a:t>-A traversal</a:t>
            </a:r>
          </a:p>
          <a:p>
            <a:r>
              <a:rPr lang="en-US" dirty="0" smtClean="0">
                <a:solidFill>
                  <a:srgbClr val="551155"/>
                </a:solidFill>
              </a:rPr>
              <a:t>Q: Can there be null values in a graph database?</a:t>
            </a:r>
          </a:p>
          <a:p>
            <a:r>
              <a:rPr lang="en-US" dirty="0"/>
              <a:t>	</a:t>
            </a:r>
            <a:r>
              <a:rPr lang="en-US" dirty="0" smtClean="0"/>
              <a:t>-No! If there is no relationship defined then two 	entities are not related.</a:t>
            </a:r>
            <a:endParaRPr lang="en-US" dirty="0"/>
          </a:p>
          <a:p>
            <a:r>
              <a:rPr lang="en-US" dirty="0" smtClean="0">
                <a:solidFill>
                  <a:srgbClr val="551155"/>
                </a:solidFill>
              </a:rPr>
              <a:t>Q: Can edges or relationships have properties?</a:t>
            </a:r>
          </a:p>
          <a:p>
            <a:r>
              <a:rPr lang="en-US" dirty="0"/>
              <a:t>	</a:t>
            </a:r>
            <a:r>
              <a:rPr lang="en-US" dirty="0" smtClean="0"/>
              <a:t>-Both can have properties! Properties can define a 	user and properties can define the relationship 	that user has with another user.</a:t>
            </a:r>
          </a:p>
          <a:p>
            <a:pPr marL="688975" lvl="1" indent="-457200">
              <a:buFont typeface="+mj-lt"/>
              <a:buAutoNum type="arabicPeriod"/>
            </a:pPr>
            <a:endParaRPr lang="en-US" dirty="0" smtClean="0"/>
          </a:p>
          <a:p>
            <a:pPr marL="457200" indent="-457200">
              <a:buFont typeface="+mj-lt"/>
              <a:buAutoNum type="arabicPeriod"/>
            </a:pPr>
            <a:endParaRPr lang="en-US" dirty="0"/>
          </a:p>
        </p:txBody>
      </p:sp>
      <p:sp>
        <p:nvSpPr>
          <p:cNvPr id="3" name="Title 2"/>
          <p:cNvSpPr>
            <a:spLocks noGrp="1"/>
          </p:cNvSpPr>
          <p:nvPr>
            <p:ph type="title"/>
          </p:nvPr>
        </p:nvSpPr>
        <p:spPr/>
        <p:txBody>
          <a:bodyPr/>
          <a:lstStyle/>
          <a:p>
            <a:r>
              <a:rPr lang="en-US" dirty="0" smtClean="0"/>
              <a:t>Graph DB Quick Quiz</a:t>
            </a:r>
            <a:endParaRPr lang="en-US" dirty="0"/>
          </a:p>
        </p:txBody>
      </p:sp>
    </p:spTree>
    <p:extLst>
      <p:ext uri="{BB962C8B-B14F-4D97-AF65-F5344CB8AC3E}">
        <p14:creationId xmlns:p14="http://schemas.microsoft.com/office/powerpoint/2010/main" val="27497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Properties or Graph? User’s </a:t>
            </a:r>
            <a:r>
              <a:rPr lang="en-US" dirty="0" smtClean="0"/>
              <a:t>Age Example</a:t>
            </a:r>
            <a:endParaRPr lang="en-US" dirty="0"/>
          </a:p>
        </p:txBody>
      </p:sp>
      <p:sp>
        <p:nvSpPr>
          <p:cNvPr id="4" name="Rectangle 3"/>
          <p:cNvSpPr/>
          <p:nvPr/>
        </p:nvSpPr>
        <p:spPr>
          <a:xfrm>
            <a:off x="7231704" y="4890428"/>
            <a:ext cx="1660508"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400" b="1" smtClean="0">
                <a:solidFill>
                  <a:schemeClr val="tx1">
                    <a:lumMod val="75000"/>
                    <a:lumOff val="25000"/>
                  </a:schemeClr>
                </a:solidFill>
              </a:rPr>
              <a:t>name: Susan</a:t>
            </a:r>
          </a:p>
        </p:txBody>
      </p:sp>
      <p:sp>
        <p:nvSpPr>
          <p:cNvPr id="5" name="TextBox 4"/>
          <p:cNvSpPr txBox="1"/>
          <p:nvPr/>
        </p:nvSpPr>
        <p:spPr>
          <a:xfrm>
            <a:off x="1308810" y="1185198"/>
            <a:ext cx="2028749" cy="523220"/>
          </a:xfrm>
          <a:prstGeom prst="rect">
            <a:avLst/>
          </a:prstGeom>
          <a:solidFill>
            <a:schemeClr val="accent4">
              <a:lumMod val="60000"/>
              <a:lumOff val="40000"/>
            </a:schemeClr>
          </a:solidFill>
        </p:spPr>
        <p:txBody>
          <a:bodyPr wrap="none" rtlCol="0">
            <a:spAutoFit/>
          </a:bodyPr>
          <a:lstStyle/>
          <a:p>
            <a:pPr algn="ctr"/>
            <a:r>
              <a:rPr lang="en-US" sz="2800" b="1" dirty="0"/>
              <a:t>Properties</a:t>
            </a:r>
            <a:endParaRPr lang="en-US" i="1" dirty="0"/>
          </a:p>
        </p:txBody>
      </p:sp>
      <p:sp>
        <p:nvSpPr>
          <p:cNvPr id="6" name="TextBox 5"/>
          <p:cNvSpPr txBox="1"/>
          <p:nvPr/>
        </p:nvSpPr>
        <p:spPr>
          <a:xfrm>
            <a:off x="5374671" y="1185198"/>
            <a:ext cx="2527383" cy="523220"/>
          </a:xfrm>
          <a:prstGeom prst="rect">
            <a:avLst/>
          </a:prstGeom>
          <a:solidFill>
            <a:schemeClr val="accent2">
              <a:lumMod val="60000"/>
              <a:lumOff val="40000"/>
            </a:schemeClr>
          </a:solidFill>
        </p:spPr>
        <p:txBody>
          <a:bodyPr wrap="none" rtlCol="0">
            <a:spAutoFit/>
          </a:bodyPr>
          <a:lstStyle/>
          <a:p>
            <a:pPr algn="ctr"/>
            <a:r>
              <a:rPr lang="en-US" sz="2800" b="1" dirty="0"/>
              <a:t>Nodes/Edges</a:t>
            </a:r>
            <a:endParaRPr lang="en-US" i="1" dirty="0"/>
          </a:p>
        </p:txBody>
      </p:sp>
      <p:sp>
        <p:nvSpPr>
          <p:cNvPr id="7" name="Rectangle 6"/>
          <p:cNvSpPr/>
          <p:nvPr/>
        </p:nvSpPr>
        <p:spPr>
          <a:xfrm>
            <a:off x="1602234" y="3061354"/>
            <a:ext cx="1807535" cy="5232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dirty="0">
                <a:solidFill>
                  <a:schemeClr val="tx1">
                    <a:lumMod val="75000"/>
                    <a:lumOff val="25000"/>
                  </a:schemeClr>
                </a:solidFill>
              </a:rPr>
              <a:t>name: Susan</a:t>
            </a:r>
          </a:p>
          <a:p>
            <a:r>
              <a:rPr lang="en-US" sz="1400" b="1" dirty="0" smtClean="0">
                <a:solidFill>
                  <a:schemeClr val="tx1">
                    <a:lumMod val="75000"/>
                    <a:lumOff val="25000"/>
                  </a:schemeClr>
                </a:solidFill>
              </a:rPr>
              <a:t>age: 21</a:t>
            </a:r>
          </a:p>
        </p:txBody>
      </p:sp>
      <p:sp>
        <p:nvSpPr>
          <p:cNvPr id="8" name="Oval 7"/>
          <p:cNvSpPr/>
          <p:nvPr/>
        </p:nvSpPr>
        <p:spPr>
          <a:xfrm>
            <a:off x="984774" y="2935858"/>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9" name="Rectangle 8"/>
          <p:cNvSpPr/>
          <p:nvPr/>
        </p:nvSpPr>
        <p:spPr>
          <a:xfrm>
            <a:off x="682408" y="2221464"/>
            <a:ext cx="1660508" cy="5232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400" b="1" smtClean="0">
                <a:solidFill>
                  <a:schemeClr val="tx1">
                    <a:lumMod val="75000"/>
                    <a:lumOff val="25000"/>
                  </a:schemeClr>
                </a:solidFill>
              </a:rPr>
              <a:t>name: John</a:t>
            </a:r>
          </a:p>
          <a:p>
            <a:r>
              <a:rPr lang="de-DE" sz="1400" b="1">
                <a:solidFill>
                  <a:schemeClr val="tx1">
                    <a:lumMod val="75000"/>
                    <a:lumOff val="25000"/>
                  </a:schemeClr>
                </a:solidFill>
              </a:rPr>
              <a:t>age: 21</a:t>
            </a:r>
            <a:endParaRPr lang="en-US" sz="1400" b="1" dirty="0" smtClean="0">
              <a:solidFill>
                <a:schemeClr val="tx1">
                  <a:lumMod val="75000"/>
                  <a:lumOff val="25000"/>
                </a:schemeClr>
              </a:solidFill>
            </a:endParaRPr>
          </a:p>
        </p:txBody>
      </p:sp>
      <p:sp>
        <p:nvSpPr>
          <p:cNvPr id="10" name="Oval 9"/>
          <p:cNvSpPr/>
          <p:nvPr/>
        </p:nvSpPr>
        <p:spPr>
          <a:xfrm>
            <a:off x="2087723" y="2162951"/>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1" name="Rectangle 10"/>
          <p:cNvSpPr/>
          <p:nvPr/>
        </p:nvSpPr>
        <p:spPr>
          <a:xfrm>
            <a:off x="4116647" y="2193862"/>
            <a:ext cx="1660508"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400" b="1" smtClean="0">
                <a:solidFill>
                  <a:schemeClr val="tx1">
                    <a:lumMod val="75000"/>
                    <a:lumOff val="25000"/>
                  </a:schemeClr>
                </a:solidFill>
              </a:rPr>
              <a:t>age: 21</a:t>
            </a:r>
          </a:p>
        </p:txBody>
      </p:sp>
      <p:sp>
        <p:nvSpPr>
          <p:cNvPr id="12" name="Oval 11"/>
          <p:cNvSpPr/>
          <p:nvPr/>
        </p:nvSpPr>
        <p:spPr>
          <a:xfrm>
            <a:off x="5532595" y="2106516"/>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3" name="Rectangle 12"/>
          <p:cNvSpPr/>
          <p:nvPr/>
        </p:nvSpPr>
        <p:spPr>
          <a:xfrm>
            <a:off x="7411652" y="2141009"/>
            <a:ext cx="1493118"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400" b="1" dirty="0" smtClean="0">
                <a:solidFill>
                  <a:schemeClr val="tx1">
                    <a:lumMod val="75000"/>
                    <a:lumOff val="25000"/>
                  </a:schemeClr>
                </a:solidFill>
              </a:rPr>
              <a:t>age: 22</a:t>
            </a:r>
          </a:p>
        </p:txBody>
      </p:sp>
      <p:sp>
        <p:nvSpPr>
          <p:cNvPr id="16" name="Oval 15"/>
          <p:cNvSpPr/>
          <p:nvPr/>
        </p:nvSpPr>
        <p:spPr>
          <a:xfrm>
            <a:off x="6828487" y="2133072"/>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18" name="Rectangle 17"/>
          <p:cNvSpPr/>
          <p:nvPr/>
        </p:nvSpPr>
        <p:spPr>
          <a:xfrm>
            <a:off x="4570450" y="4974137"/>
            <a:ext cx="1493118"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400" b="1" dirty="0" smtClean="0">
                <a:solidFill>
                  <a:schemeClr val="tx1">
                    <a:lumMod val="75000"/>
                    <a:lumOff val="25000"/>
                  </a:schemeClr>
                </a:solidFill>
              </a:rPr>
              <a:t>name: Mark</a:t>
            </a:r>
          </a:p>
        </p:txBody>
      </p:sp>
      <p:sp>
        <p:nvSpPr>
          <p:cNvPr id="19" name="Oval 18"/>
          <p:cNvSpPr/>
          <p:nvPr/>
        </p:nvSpPr>
        <p:spPr>
          <a:xfrm>
            <a:off x="5865620" y="4750479"/>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21" name="Oval 20"/>
          <p:cNvSpPr/>
          <p:nvPr/>
        </p:nvSpPr>
        <p:spPr>
          <a:xfrm>
            <a:off x="6825168" y="4326065"/>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25" name="Rectangle 24"/>
          <p:cNvSpPr/>
          <p:nvPr/>
        </p:nvSpPr>
        <p:spPr>
          <a:xfrm>
            <a:off x="765965" y="3720998"/>
            <a:ext cx="1660508" cy="5232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400" b="1" smtClean="0">
                <a:solidFill>
                  <a:schemeClr val="tx1">
                    <a:lumMod val="75000"/>
                    <a:lumOff val="25000"/>
                  </a:schemeClr>
                </a:solidFill>
              </a:rPr>
              <a:t>name: Mark</a:t>
            </a:r>
          </a:p>
          <a:p>
            <a:r>
              <a:rPr lang="de-DE" sz="1400" b="1">
                <a:solidFill>
                  <a:schemeClr val="tx1">
                    <a:lumMod val="75000"/>
                    <a:lumOff val="25000"/>
                  </a:schemeClr>
                </a:solidFill>
              </a:rPr>
              <a:t>age: 21</a:t>
            </a:r>
            <a:endParaRPr lang="en-US" sz="1400" b="1" dirty="0" smtClean="0">
              <a:solidFill>
                <a:schemeClr val="tx1">
                  <a:lumMod val="75000"/>
                  <a:lumOff val="25000"/>
                </a:schemeClr>
              </a:solidFill>
            </a:endParaRPr>
          </a:p>
        </p:txBody>
      </p:sp>
      <p:sp>
        <p:nvSpPr>
          <p:cNvPr id="26" name="Oval 25"/>
          <p:cNvSpPr/>
          <p:nvPr/>
        </p:nvSpPr>
        <p:spPr>
          <a:xfrm>
            <a:off x="2171280" y="3662485"/>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29" name="Rectangle 28"/>
          <p:cNvSpPr/>
          <p:nvPr/>
        </p:nvSpPr>
        <p:spPr>
          <a:xfrm>
            <a:off x="1602234" y="4531681"/>
            <a:ext cx="1807535" cy="5232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dirty="0">
                <a:solidFill>
                  <a:schemeClr val="tx1">
                    <a:lumMod val="75000"/>
                    <a:lumOff val="25000"/>
                  </a:schemeClr>
                </a:solidFill>
              </a:rPr>
              <a:t>name: Lisa</a:t>
            </a:r>
          </a:p>
          <a:p>
            <a:r>
              <a:rPr lang="en-US" sz="1400" b="1" dirty="0" smtClean="0">
                <a:solidFill>
                  <a:schemeClr val="tx1">
                    <a:lumMod val="75000"/>
                    <a:lumOff val="25000"/>
                  </a:schemeClr>
                </a:solidFill>
              </a:rPr>
              <a:t>age: 22</a:t>
            </a:r>
          </a:p>
        </p:txBody>
      </p:sp>
      <p:sp>
        <p:nvSpPr>
          <p:cNvPr id="30" name="Oval 29"/>
          <p:cNvSpPr/>
          <p:nvPr/>
        </p:nvSpPr>
        <p:spPr>
          <a:xfrm>
            <a:off x="984774" y="4406185"/>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31" name="Rectangle 30"/>
          <p:cNvSpPr/>
          <p:nvPr/>
        </p:nvSpPr>
        <p:spPr>
          <a:xfrm>
            <a:off x="3713135" y="4007528"/>
            <a:ext cx="1660508"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400" b="1" smtClean="0">
                <a:solidFill>
                  <a:schemeClr val="tx1">
                    <a:lumMod val="75000"/>
                    <a:lumOff val="25000"/>
                  </a:schemeClr>
                </a:solidFill>
              </a:rPr>
              <a:t>name: John</a:t>
            </a:r>
          </a:p>
        </p:txBody>
      </p:sp>
      <p:sp>
        <p:nvSpPr>
          <p:cNvPr id="32" name="Oval 31"/>
          <p:cNvSpPr/>
          <p:nvPr/>
        </p:nvSpPr>
        <p:spPr>
          <a:xfrm>
            <a:off x="5129083" y="3920182"/>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33" name="Rectangle 32"/>
          <p:cNvSpPr/>
          <p:nvPr/>
        </p:nvSpPr>
        <p:spPr>
          <a:xfrm>
            <a:off x="7813881" y="3433413"/>
            <a:ext cx="1214987" cy="30777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400" b="1" dirty="0" smtClean="0">
                <a:solidFill>
                  <a:schemeClr val="tx1">
                    <a:lumMod val="75000"/>
                    <a:lumOff val="25000"/>
                  </a:schemeClr>
                </a:solidFill>
              </a:rPr>
              <a:t>name: Lisa</a:t>
            </a:r>
          </a:p>
        </p:txBody>
      </p:sp>
      <p:sp>
        <p:nvSpPr>
          <p:cNvPr id="34" name="Oval 33"/>
          <p:cNvSpPr/>
          <p:nvPr/>
        </p:nvSpPr>
        <p:spPr>
          <a:xfrm>
            <a:off x="7316493" y="3722821"/>
            <a:ext cx="648072" cy="6480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39" name="Right Arrow 38"/>
          <p:cNvSpPr/>
          <p:nvPr/>
        </p:nvSpPr>
        <p:spPr>
          <a:xfrm rot="6153985" flipH="1">
            <a:off x="5057222" y="3267479"/>
            <a:ext cx="1146439" cy="176210"/>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yearsOld</a:t>
            </a:r>
          </a:p>
          <a:p>
            <a:pPr algn="ctr"/>
            <a:endParaRPr lang="en-US" sz="1100" dirty="0">
              <a:solidFill>
                <a:schemeClr val="tx1">
                  <a:lumMod val="75000"/>
                  <a:lumOff val="25000"/>
                </a:schemeClr>
              </a:solidFill>
            </a:endParaRPr>
          </a:p>
          <a:p>
            <a:pPr algn="ctr"/>
            <a:endParaRPr lang="de-DE" sz="1100" dirty="0" smtClean="0">
              <a:solidFill>
                <a:schemeClr val="tx1">
                  <a:lumMod val="75000"/>
                  <a:lumOff val="25000"/>
                </a:schemeClr>
              </a:solidFill>
            </a:endParaRPr>
          </a:p>
        </p:txBody>
      </p:sp>
      <p:sp>
        <p:nvSpPr>
          <p:cNvPr id="40" name="Right Arrow 39"/>
          <p:cNvSpPr/>
          <p:nvPr/>
        </p:nvSpPr>
        <p:spPr>
          <a:xfrm rot="4989525" flipH="1">
            <a:off x="5176279" y="3685437"/>
            <a:ext cx="1786252" cy="140788"/>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yearsOld</a:t>
            </a:r>
          </a:p>
          <a:p>
            <a:pPr algn="ctr"/>
            <a:endParaRPr lang="en-US" sz="1100" dirty="0">
              <a:solidFill>
                <a:schemeClr val="tx1">
                  <a:lumMod val="75000"/>
                  <a:lumOff val="25000"/>
                </a:schemeClr>
              </a:solidFill>
            </a:endParaRPr>
          </a:p>
          <a:p>
            <a:pPr algn="ctr"/>
            <a:endParaRPr lang="de-DE" sz="1100" dirty="0" smtClean="0">
              <a:solidFill>
                <a:schemeClr val="tx1">
                  <a:lumMod val="75000"/>
                  <a:lumOff val="25000"/>
                </a:schemeClr>
              </a:solidFill>
            </a:endParaRPr>
          </a:p>
        </p:txBody>
      </p:sp>
      <p:sp>
        <p:nvSpPr>
          <p:cNvPr id="41" name="Right Arrow 40"/>
          <p:cNvSpPr/>
          <p:nvPr/>
        </p:nvSpPr>
        <p:spPr>
          <a:xfrm rot="3693756" flipH="1">
            <a:off x="5619416" y="3465685"/>
            <a:ext cx="1786252" cy="140788"/>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yearsOld</a:t>
            </a:r>
          </a:p>
          <a:p>
            <a:pPr algn="ctr"/>
            <a:endParaRPr lang="en-US" sz="1100" dirty="0">
              <a:solidFill>
                <a:schemeClr val="tx1">
                  <a:lumMod val="75000"/>
                  <a:lumOff val="25000"/>
                </a:schemeClr>
              </a:solidFill>
            </a:endParaRPr>
          </a:p>
          <a:p>
            <a:pPr algn="ctr"/>
            <a:endParaRPr lang="de-DE" sz="1100" dirty="0" smtClean="0">
              <a:solidFill>
                <a:schemeClr val="tx1">
                  <a:lumMod val="75000"/>
                  <a:lumOff val="25000"/>
                </a:schemeClr>
              </a:solidFill>
            </a:endParaRPr>
          </a:p>
        </p:txBody>
      </p:sp>
      <p:sp>
        <p:nvSpPr>
          <p:cNvPr id="42" name="Right Arrow 41"/>
          <p:cNvSpPr/>
          <p:nvPr/>
        </p:nvSpPr>
        <p:spPr>
          <a:xfrm rot="4430537" flipH="1">
            <a:off x="6947840" y="3188761"/>
            <a:ext cx="894305" cy="93750"/>
          </a:xfrm>
          <a:prstGeom prst="rightArrow">
            <a:avLst>
              <a:gd name="adj1" fmla="val 5113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75000"/>
                    <a:lumOff val="25000"/>
                  </a:schemeClr>
                </a:solidFill>
              </a:rPr>
              <a:t>yearsOld</a:t>
            </a:r>
          </a:p>
          <a:p>
            <a:pPr algn="ctr"/>
            <a:endParaRPr lang="en-US" sz="1100" dirty="0">
              <a:solidFill>
                <a:schemeClr val="tx1">
                  <a:lumMod val="75000"/>
                  <a:lumOff val="25000"/>
                </a:schemeClr>
              </a:solidFill>
            </a:endParaRPr>
          </a:p>
          <a:p>
            <a:pPr algn="ctr"/>
            <a:endParaRPr lang="de-DE" sz="1100" dirty="0" smtClean="0">
              <a:solidFill>
                <a:schemeClr val="tx1">
                  <a:lumMod val="75000"/>
                  <a:lumOff val="25000"/>
                </a:schemeClr>
              </a:solidFill>
            </a:endParaRPr>
          </a:p>
        </p:txBody>
      </p:sp>
    </p:spTree>
    <p:extLst>
      <p:ext uri="{BB962C8B-B14F-4D97-AF65-F5344CB8AC3E}">
        <p14:creationId xmlns:p14="http://schemas.microsoft.com/office/powerpoint/2010/main" val="3118531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6"/>
            <a:ext cx="8228012" cy="4026431"/>
          </a:xfrm>
        </p:spPr>
        <p:txBody>
          <a:bodyPr>
            <a:normAutofit fontScale="70000" lnSpcReduction="20000"/>
          </a:bodyPr>
          <a:lstStyle/>
          <a:p>
            <a:pPr marL="0" indent="0">
              <a:buNone/>
            </a:pPr>
            <a:r>
              <a:rPr lang="en-US" dirty="0"/>
              <a:t>Supernodes have an incredibly high degree of connections.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r>
              <a:rPr lang="en-US" dirty="0" smtClean="0"/>
              <a:t>They </a:t>
            </a:r>
            <a:r>
              <a:rPr lang="en-US" dirty="0"/>
              <a:t>make traversals hard</a:t>
            </a:r>
            <a:r>
              <a:rPr lang="en-US" dirty="0" smtClean="0"/>
              <a:t>. Instead of overloading a single node with too many properties, consider breaking it up into multiple nodes.</a:t>
            </a:r>
            <a:endParaRPr lang="en-US" dirty="0"/>
          </a:p>
        </p:txBody>
      </p:sp>
      <p:sp>
        <p:nvSpPr>
          <p:cNvPr id="3" name="Title 2"/>
          <p:cNvSpPr>
            <a:spLocks noGrp="1"/>
          </p:cNvSpPr>
          <p:nvPr>
            <p:ph type="title"/>
          </p:nvPr>
        </p:nvSpPr>
        <p:spPr/>
        <p:txBody>
          <a:bodyPr/>
          <a:lstStyle/>
          <a:p>
            <a:r>
              <a:rPr lang="en-US" dirty="0"/>
              <a:t>Antipattern: Supernodes</a:t>
            </a:r>
          </a:p>
        </p:txBody>
      </p:sp>
      <p:sp>
        <p:nvSpPr>
          <p:cNvPr id="9" name="Oval 8"/>
          <p:cNvSpPr/>
          <p:nvPr/>
        </p:nvSpPr>
        <p:spPr>
          <a:xfrm>
            <a:off x="1277201" y="2163469"/>
            <a:ext cx="2143564" cy="214356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5454635" y="2323342"/>
            <a:ext cx="186558" cy="1865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5454635" y="2569021"/>
            <a:ext cx="186558" cy="1865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5454635" y="2814700"/>
            <a:ext cx="186558" cy="1865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5454635" y="3060379"/>
            <a:ext cx="186558" cy="1865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5454635" y="3306058"/>
            <a:ext cx="186558" cy="1865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5454635" y="3551737"/>
            <a:ext cx="186558" cy="1865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5454635" y="4005488"/>
            <a:ext cx="186558" cy="1865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rot="5400000">
            <a:off x="5468985" y="3704332"/>
            <a:ext cx="256890" cy="276999"/>
          </a:xfrm>
          <a:prstGeom prst="rect">
            <a:avLst/>
          </a:prstGeom>
          <a:noFill/>
        </p:spPr>
        <p:txBody>
          <a:bodyPr wrap="square" rtlCol="0">
            <a:spAutoFit/>
          </a:bodyPr>
          <a:lstStyle/>
          <a:p>
            <a:r>
              <a:rPr lang="en-US" sz="1200" dirty="0"/>
              <a:t>…</a:t>
            </a:r>
          </a:p>
        </p:txBody>
      </p:sp>
      <p:sp>
        <p:nvSpPr>
          <p:cNvPr id="26" name="TextBox 25"/>
          <p:cNvSpPr txBox="1"/>
          <p:nvPr/>
        </p:nvSpPr>
        <p:spPr>
          <a:xfrm>
            <a:off x="5641193" y="2288991"/>
            <a:ext cx="915557" cy="246221"/>
          </a:xfrm>
          <a:prstGeom prst="rect">
            <a:avLst/>
          </a:prstGeom>
          <a:noFill/>
        </p:spPr>
        <p:txBody>
          <a:bodyPr wrap="square" rtlCol="0">
            <a:spAutoFit/>
          </a:bodyPr>
          <a:lstStyle/>
          <a:p>
            <a:r>
              <a:rPr lang="en-US" sz="1000" dirty="0"/>
              <a:t>user_id=0</a:t>
            </a:r>
          </a:p>
        </p:txBody>
      </p:sp>
      <p:sp>
        <p:nvSpPr>
          <p:cNvPr id="27" name="TextBox 26"/>
          <p:cNvSpPr txBox="1"/>
          <p:nvPr/>
        </p:nvSpPr>
        <p:spPr>
          <a:xfrm>
            <a:off x="5641193" y="2535212"/>
            <a:ext cx="915557" cy="246221"/>
          </a:xfrm>
          <a:prstGeom prst="rect">
            <a:avLst/>
          </a:prstGeom>
          <a:noFill/>
        </p:spPr>
        <p:txBody>
          <a:bodyPr wrap="square" rtlCol="0">
            <a:spAutoFit/>
          </a:bodyPr>
          <a:lstStyle/>
          <a:p>
            <a:r>
              <a:rPr lang="en-US" sz="1000" dirty="0"/>
              <a:t>user_id=1</a:t>
            </a:r>
          </a:p>
        </p:txBody>
      </p:sp>
      <p:sp>
        <p:nvSpPr>
          <p:cNvPr id="28" name="TextBox 27"/>
          <p:cNvSpPr txBox="1"/>
          <p:nvPr/>
        </p:nvSpPr>
        <p:spPr>
          <a:xfrm>
            <a:off x="5641193" y="2781433"/>
            <a:ext cx="915557" cy="246221"/>
          </a:xfrm>
          <a:prstGeom prst="rect">
            <a:avLst/>
          </a:prstGeom>
          <a:noFill/>
        </p:spPr>
        <p:txBody>
          <a:bodyPr wrap="square" rtlCol="0">
            <a:spAutoFit/>
          </a:bodyPr>
          <a:lstStyle/>
          <a:p>
            <a:r>
              <a:rPr lang="en-US" sz="1000" dirty="0"/>
              <a:t>user_id=2</a:t>
            </a:r>
          </a:p>
        </p:txBody>
      </p:sp>
      <p:sp>
        <p:nvSpPr>
          <p:cNvPr id="29" name="TextBox 28"/>
          <p:cNvSpPr txBox="1"/>
          <p:nvPr/>
        </p:nvSpPr>
        <p:spPr>
          <a:xfrm>
            <a:off x="5641193" y="3027654"/>
            <a:ext cx="915557" cy="246221"/>
          </a:xfrm>
          <a:prstGeom prst="rect">
            <a:avLst/>
          </a:prstGeom>
          <a:noFill/>
        </p:spPr>
        <p:txBody>
          <a:bodyPr wrap="square" rtlCol="0">
            <a:spAutoFit/>
          </a:bodyPr>
          <a:lstStyle/>
          <a:p>
            <a:r>
              <a:rPr lang="en-US" sz="1000" dirty="0"/>
              <a:t>user_id=3</a:t>
            </a:r>
          </a:p>
        </p:txBody>
      </p:sp>
      <p:sp>
        <p:nvSpPr>
          <p:cNvPr id="30" name="TextBox 29"/>
          <p:cNvSpPr txBox="1"/>
          <p:nvPr/>
        </p:nvSpPr>
        <p:spPr>
          <a:xfrm>
            <a:off x="5641193" y="3276226"/>
            <a:ext cx="915557" cy="246221"/>
          </a:xfrm>
          <a:prstGeom prst="rect">
            <a:avLst/>
          </a:prstGeom>
          <a:noFill/>
        </p:spPr>
        <p:txBody>
          <a:bodyPr wrap="square" rtlCol="0">
            <a:spAutoFit/>
          </a:bodyPr>
          <a:lstStyle/>
          <a:p>
            <a:r>
              <a:rPr lang="en-US" sz="1000" dirty="0"/>
              <a:t>user_id=4</a:t>
            </a:r>
          </a:p>
        </p:txBody>
      </p:sp>
      <p:sp>
        <p:nvSpPr>
          <p:cNvPr id="31" name="TextBox 30"/>
          <p:cNvSpPr txBox="1"/>
          <p:nvPr/>
        </p:nvSpPr>
        <p:spPr>
          <a:xfrm>
            <a:off x="5641193" y="3522447"/>
            <a:ext cx="915557" cy="246221"/>
          </a:xfrm>
          <a:prstGeom prst="rect">
            <a:avLst/>
          </a:prstGeom>
          <a:noFill/>
        </p:spPr>
        <p:txBody>
          <a:bodyPr wrap="square" rtlCol="0">
            <a:spAutoFit/>
          </a:bodyPr>
          <a:lstStyle/>
          <a:p>
            <a:r>
              <a:rPr lang="en-US" sz="1000" dirty="0"/>
              <a:t>user_id=5</a:t>
            </a:r>
          </a:p>
        </p:txBody>
      </p:sp>
      <p:sp>
        <p:nvSpPr>
          <p:cNvPr id="32" name="TextBox 31"/>
          <p:cNvSpPr txBox="1"/>
          <p:nvPr/>
        </p:nvSpPr>
        <p:spPr>
          <a:xfrm>
            <a:off x="5641193" y="3963317"/>
            <a:ext cx="1225552" cy="246221"/>
          </a:xfrm>
          <a:prstGeom prst="rect">
            <a:avLst/>
          </a:prstGeom>
          <a:noFill/>
        </p:spPr>
        <p:txBody>
          <a:bodyPr wrap="square" rtlCol="0">
            <a:spAutoFit/>
          </a:bodyPr>
          <a:lstStyle/>
          <a:p>
            <a:r>
              <a:rPr lang="en-US" sz="1000" dirty="0"/>
              <a:t>user_id=999999</a:t>
            </a:r>
          </a:p>
        </p:txBody>
      </p:sp>
      <p:cxnSp>
        <p:nvCxnSpPr>
          <p:cNvPr id="34" name="Straight Arrow Connector 33"/>
          <p:cNvCxnSpPr>
            <a:stCxn id="18" idx="2"/>
            <a:endCxn id="9" idx="6"/>
          </p:cNvCxnSpPr>
          <p:nvPr/>
        </p:nvCxnSpPr>
        <p:spPr>
          <a:xfrm flipH="1">
            <a:off x="3420765" y="2416621"/>
            <a:ext cx="2033870" cy="818630"/>
          </a:xfrm>
          <a:prstGeom prst="straightConnector1">
            <a:avLst/>
          </a:prstGeom>
          <a:ln w="6350" cmpd="sng">
            <a:solidFill>
              <a:schemeClr val="bg2">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9" idx="2"/>
            <a:endCxn id="9" idx="6"/>
          </p:cNvCxnSpPr>
          <p:nvPr/>
        </p:nvCxnSpPr>
        <p:spPr>
          <a:xfrm flipH="1">
            <a:off x="3420765" y="2662300"/>
            <a:ext cx="2033870" cy="572951"/>
          </a:xfrm>
          <a:prstGeom prst="straightConnector1">
            <a:avLst/>
          </a:prstGeom>
          <a:ln w="6350" cmpd="sng">
            <a:solidFill>
              <a:schemeClr val="bg2">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0" idx="2"/>
            <a:endCxn id="9" idx="6"/>
          </p:cNvCxnSpPr>
          <p:nvPr/>
        </p:nvCxnSpPr>
        <p:spPr>
          <a:xfrm flipH="1">
            <a:off x="3420765" y="2907979"/>
            <a:ext cx="2033870" cy="327272"/>
          </a:xfrm>
          <a:prstGeom prst="straightConnector1">
            <a:avLst/>
          </a:prstGeom>
          <a:ln w="6350" cmpd="sng">
            <a:solidFill>
              <a:schemeClr val="bg2">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1" idx="2"/>
            <a:endCxn id="9" idx="6"/>
          </p:cNvCxnSpPr>
          <p:nvPr/>
        </p:nvCxnSpPr>
        <p:spPr>
          <a:xfrm flipH="1">
            <a:off x="3420765" y="3153658"/>
            <a:ext cx="2033870" cy="81593"/>
          </a:xfrm>
          <a:prstGeom prst="straightConnector1">
            <a:avLst/>
          </a:prstGeom>
          <a:ln w="6350" cmpd="sng">
            <a:solidFill>
              <a:schemeClr val="bg2">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2" idx="2"/>
            <a:endCxn id="9" idx="6"/>
          </p:cNvCxnSpPr>
          <p:nvPr/>
        </p:nvCxnSpPr>
        <p:spPr>
          <a:xfrm flipH="1" flipV="1">
            <a:off x="3420765" y="3235251"/>
            <a:ext cx="2033870" cy="164086"/>
          </a:xfrm>
          <a:prstGeom prst="straightConnector1">
            <a:avLst/>
          </a:prstGeom>
          <a:ln w="6350" cmpd="sng">
            <a:solidFill>
              <a:schemeClr val="bg2">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3" idx="2"/>
            <a:endCxn id="9" idx="6"/>
          </p:cNvCxnSpPr>
          <p:nvPr/>
        </p:nvCxnSpPr>
        <p:spPr>
          <a:xfrm flipH="1" flipV="1">
            <a:off x="3420765" y="3235251"/>
            <a:ext cx="2033870" cy="409765"/>
          </a:xfrm>
          <a:prstGeom prst="straightConnector1">
            <a:avLst/>
          </a:prstGeom>
          <a:ln w="6350" cmpd="sng">
            <a:solidFill>
              <a:schemeClr val="bg2">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24" idx="2"/>
            <a:endCxn id="9" idx="6"/>
          </p:cNvCxnSpPr>
          <p:nvPr/>
        </p:nvCxnSpPr>
        <p:spPr>
          <a:xfrm flipH="1" flipV="1">
            <a:off x="3420765" y="3235251"/>
            <a:ext cx="2033870" cy="863516"/>
          </a:xfrm>
          <a:prstGeom prst="straightConnector1">
            <a:avLst/>
          </a:prstGeom>
          <a:ln w="6350" cmpd="sng">
            <a:solidFill>
              <a:schemeClr val="bg2">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1531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38284" y="1075244"/>
            <a:ext cx="8228012" cy="4181159"/>
          </a:xfrm>
        </p:spPr>
        <p:txBody>
          <a:bodyPr/>
          <a:lstStyle/>
          <a:p>
            <a:pPr marL="0" indent="0">
              <a:buNone/>
            </a:pPr>
            <a:r>
              <a:rPr lang="en-US" dirty="0"/>
              <a:t>Unless it makes sense, don’t use generic attribute </a:t>
            </a:r>
            <a:r>
              <a:rPr lang="en-US" dirty="0" smtClean="0"/>
              <a:t>keys. Try to be specific so when users want to query the data they do not get erroneous values.</a:t>
            </a:r>
            <a:endParaRPr lang="en-US" dirty="0"/>
          </a:p>
        </p:txBody>
      </p:sp>
      <p:sp>
        <p:nvSpPr>
          <p:cNvPr id="3" name="Title 2"/>
          <p:cNvSpPr>
            <a:spLocks noGrp="1"/>
          </p:cNvSpPr>
          <p:nvPr>
            <p:ph type="title"/>
          </p:nvPr>
        </p:nvSpPr>
        <p:spPr/>
        <p:txBody>
          <a:bodyPr/>
          <a:lstStyle/>
          <a:p>
            <a:r>
              <a:rPr lang="en-US" dirty="0" smtClean="0"/>
              <a:t>Best Practices 1</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45321663"/>
              </p:ext>
            </p:extLst>
          </p:nvPr>
        </p:nvGraphicFramePr>
        <p:xfrm>
          <a:off x="560502" y="3165824"/>
          <a:ext cx="3042320" cy="1854200"/>
        </p:xfrm>
        <a:graphic>
          <a:graphicData uri="http://schemas.openxmlformats.org/drawingml/2006/table">
            <a:tbl>
              <a:tblPr bandRow="1">
                <a:tableStyleId>{B301B821-A1FF-4177-AEE7-76D212191A09}</a:tableStyleId>
              </a:tblPr>
              <a:tblGrid>
                <a:gridCol w="1772295"/>
                <a:gridCol w="1270025"/>
              </a:tblGrid>
              <a:tr h="370840">
                <a:tc>
                  <a:txBody>
                    <a:bodyPr/>
                    <a:lstStyle/>
                    <a:p>
                      <a:r>
                        <a:rPr lang="en-US" dirty="0"/>
                        <a:t>name</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John</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dirty="0"/>
                        <a:t>hobby1</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surfing</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dirty="0"/>
                        <a:t>hobby2</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guitar</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dirty="0"/>
                        <a:t>hobby2_since</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2008</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dirty="0"/>
                        <a:t>popularity</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low</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98720005"/>
              </p:ext>
            </p:extLst>
          </p:nvPr>
        </p:nvGraphicFramePr>
        <p:xfrm>
          <a:off x="3962126" y="3691183"/>
          <a:ext cx="2695066" cy="1854200"/>
        </p:xfrm>
        <a:graphic>
          <a:graphicData uri="http://schemas.openxmlformats.org/drawingml/2006/table">
            <a:tbl>
              <a:tblPr bandRow="1">
                <a:tableStyleId>{B301B821-A1FF-4177-AEE7-76D212191A09}</a:tableStyleId>
              </a:tblPr>
              <a:tblGrid>
                <a:gridCol w="1347533"/>
                <a:gridCol w="1347533"/>
              </a:tblGrid>
              <a:tr h="370840">
                <a:tc>
                  <a:txBody>
                    <a:bodyPr/>
                    <a:lstStyle/>
                    <a:p>
                      <a:r>
                        <a:rPr lang="en-US" dirty="0"/>
                        <a:t>name</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Lisa</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dirty="0"/>
                        <a:t>hobby1</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hacking</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dirty="0"/>
                        <a:t>hobby2</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javascript</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dirty="0"/>
                        <a:t>hobby3</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angular.js</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dirty="0"/>
                        <a:t>popularity</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high</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71487637"/>
              </p:ext>
            </p:extLst>
          </p:nvPr>
        </p:nvGraphicFramePr>
        <p:xfrm>
          <a:off x="5555960" y="2071065"/>
          <a:ext cx="3110336" cy="1483360"/>
        </p:xfrm>
        <a:graphic>
          <a:graphicData uri="http://schemas.openxmlformats.org/drawingml/2006/table">
            <a:tbl>
              <a:tblPr bandRow="1">
                <a:tableStyleId>{B301B821-A1FF-4177-AEE7-76D212191A09}</a:tableStyleId>
              </a:tblPr>
              <a:tblGrid>
                <a:gridCol w="1555168"/>
                <a:gridCol w="1555168"/>
              </a:tblGrid>
              <a:tr h="370840">
                <a:tc>
                  <a:txBody>
                    <a:bodyPr/>
                    <a:lstStyle/>
                    <a:p>
                      <a:r>
                        <a:rPr lang="en-US" dirty="0"/>
                        <a:t>name</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Susan</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dirty="0"/>
                        <a:t>hobby1</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programming</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dirty="0"/>
                        <a:t>hobby2</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ruby</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dirty="0"/>
                        <a:t>popularity</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medium</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Right Arrow 3"/>
          <p:cNvSpPr/>
          <p:nvPr/>
        </p:nvSpPr>
        <p:spPr>
          <a:xfrm rot="5400000">
            <a:off x="4185242" y="3127236"/>
            <a:ext cx="734095" cy="388602"/>
          </a:xfrm>
          <a:prstGeom prst="righ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7195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dirty="0"/>
              <a:t>Complex attributes are hard to work with (storage, indexing, </a:t>
            </a:r>
            <a:r>
              <a:rPr lang="en-US" dirty="0" smtClean="0"/>
              <a:t>…). If attributes become too complicated they will impact query performance. Consider breaking attributes up.</a:t>
            </a:r>
            <a:endParaRPr lang="en-US" dirty="0"/>
          </a:p>
        </p:txBody>
      </p:sp>
      <p:sp>
        <p:nvSpPr>
          <p:cNvPr id="3" name="Title 2"/>
          <p:cNvSpPr>
            <a:spLocks noGrp="1"/>
          </p:cNvSpPr>
          <p:nvPr>
            <p:ph type="title"/>
          </p:nvPr>
        </p:nvSpPr>
        <p:spPr/>
        <p:txBody>
          <a:bodyPr/>
          <a:lstStyle/>
          <a:p>
            <a:r>
              <a:rPr lang="en-US" dirty="0" smtClean="0"/>
              <a:t>Best Practices 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38461199"/>
              </p:ext>
            </p:extLst>
          </p:nvPr>
        </p:nvGraphicFramePr>
        <p:xfrm>
          <a:off x="1675450" y="3060324"/>
          <a:ext cx="3643624" cy="1930400"/>
        </p:xfrm>
        <a:graphic>
          <a:graphicData uri="http://schemas.openxmlformats.org/drawingml/2006/table">
            <a:tbl>
              <a:tblPr bandRow="1">
                <a:tableStyleId>{B301B821-A1FF-4177-AEE7-76D212191A09}</a:tableStyleId>
              </a:tblPr>
              <a:tblGrid>
                <a:gridCol w="1821812"/>
                <a:gridCol w="1821812"/>
              </a:tblGrid>
              <a:tr h="370840">
                <a:tc>
                  <a:txBody>
                    <a:bodyPr/>
                    <a:lstStyle/>
                    <a:p>
                      <a:r>
                        <a:rPr lang="en-US" dirty="0"/>
                        <a:t>name</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John</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dirty="0"/>
                        <a:t>hobbies</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[{type:”surfing”,since:2009},{type:”guitar”,since:2008}]</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dirty="0"/>
                        <a:t>popularity</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low</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Right Arrow 5"/>
          <p:cNvSpPr/>
          <p:nvPr/>
        </p:nvSpPr>
        <p:spPr>
          <a:xfrm rot="10800000">
            <a:off x="5319074" y="3831223"/>
            <a:ext cx="734095" cy="388602"/>
          </a:xfrm>
          <a:prstGeom prst="righ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0100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3"/>
          <p:cNvSpPr>
            <a:spLocks noGrp="1"/>
          </p:cNvSpPr>
          <p:nvPr>
            <p:ph type="body" sz="quarter" idx="10"/>
          </p:nvPr>
        </p:nvSpPr>
        <p:spPr/>
        <p:txBody>
          <a:bodyPr/>
          <a:lstStyle/>
          <a:p>
            <a:pPr eaLnBrk="1" hangingPunct="1">
              <a:spcBef>
                <a:spcPct val="0"/>
              </a:spcBef>
              <a:spcAft>
                <a:spcPct val="0"/>
              </a:spcAft>
            </a:pPr>
            <a:r>
              <a:rPr lang="en-US" dirty="0" smtClean="0">
                <a:latin typeface="Arial" charset="0"/>
                <a:cs typeface="Arial" charset="0"/>
              </a:rPr>
              <a:t>Major Vendors:</a:t>
            </a:r>
          </a:p>
          <a:p>
            <a:pPr eaLnBrk="1" hangingPunct="1">
              <a:spcBef>
                <a:spcPct val="0"/>
              </a:spcBef>
              <a:spcAft>
                <a:spcPct val="0"/>
              </a:spcAft>
            </a:pPr>
            <a:r>
              <a:rPr lang="en-US" dirty="0" smtClean="0">
                <a:latin typeface="Arial" charset="0"/>
                <a:cs typeface="Arial" charset="0"/>
              </a:rPr>
              <a:t>Neo4j</a:t>
            </a:r>
          </a:p>
        </p:txBody>
      </p:sp>
    </p:spTree>
    <p:extLst>
      <p:ext uri="{BB962C8B-B14F-4D97-AF65-F5344CB8AC3E}">
        <p14:creationId xmlns:p14="http://schemas.microsoft.com/office/powerpoint/2010/main" val="2931383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History</a:t>
            </a:r>
          </a:p>
        </p:txBody>
      </p:sp>
      <p:pic>
        <p:nvPicPr>
          <p:cNvPr id="6" name="Picture 5"/>
          <p:cNvPicPr>
            <a:picLocks noChangeAspect="1"/>
          </p:cNvPicPr>
          <p:nvPr/>
        </p:nvPicPr>
        <p:blipFill>
          <a:blip r:embed="rId2"/>
          <a:stretch>
            <a:fillRect/>
          </a:stretch>
        </p:blipFill>
        <p:spPr>
          <a:xfrm>
            <a:off x="3285980" y="1262164"/>
            <a:ext cx="5380319" cy="3810665"/>
          </a:xfrm>
          <a:prstGeom prst="rect">
            <a:avLst/>
          </a:prstGeom>
        </p:spPr>
      </p:pic>
      <p:sp>
        <p:nvSpPr>
          <p:cNvPr id="7" name="Rectangle 6"/>
          <p:cNvSpPr/>
          <p:nvPr/>
        </p:nvSpPr>
        <p:spPr>
          <a:xfrm>
            <a:off x="461038" y="2851723"/>
            <a:ext cx="2678397" cy="646331"/>
          </a:xfrm>
          <a:prstGeom prst="rect">
            <a:avLst/>
          </a:prstGeom>
          <a:solidFill>
            <a:schemeClr val="accent2">
              <a:lumMod val="20000"/>
              <a:lumOff val="80000"/>
            </a:schemeClr>
          </a:solidFill>
        </p:spPr>
        <p:txBody>
          <a:bodyPr wrap="square">
            <a:spAutoFit/>
          </a:bodyPr>
          <a:lstStyle/>
          <a:p>
            <a:r>
              <a:rPr lang="en-US" dirty="0"/>
              <a:t>Line 3: “Official” meaning of the name</a:t>
            </a:r>
          </a:p>
        </p:txBody>
      </p:sp>
      <p:sp>
        <p:nvSpPr>
          <p:cNvPr id="8" name="Rectangle 7"/>
          <p:cNvSpPr/>
          <p:nvPr/>
        </p:nvSpPr>
        <p:spPr>
          <a:xfrm>
            <a:off x="457201" y="1441539"/>
            <a:ext cx="2678397" cy="646331"/>
          </a:xfrm>
          <a:prstGeom prst="rect">
            <a:avLst/>
          </a:prstGeom>
          <a:solidFill>
            <a:schemeClr val="accent5">
              <a:lumMod val="20000"/>
              <a:lumOff val="80000"/>
            </a:schemeClr>
          </a:solidFill>
        </p:spPr>
        <p:txBody>
          <a:bodyPr wrap="square">
            <a:spAutoFit/>
          </a:bodyPr>
          <a:lstStyle/>
          <a:p>
            <a:r>
              <a:rPr lang="en-US" dirty="0"/>
              <a:t>Neo4j is open source: </a:t>
            </a:r>
            <a:r>
              <a:rPr lang="en-US" dirty="0">
                <a:hlinkClick r:id="rId3"/>
              </a:rPr>
              <a:t>github.com/neo4j/neo4j</a:t>
            </a:r>
            <a:endParaRPr lang="en-US" dirty="0"/>
          </a:p>
        </p:txBody>
      </p:sp>
      <p:sp>
        <p:nvSpPr>
          <p:cNvPr id="10" name="Rectangle 9"/>
          <p:cNvSpPr/>
          <p:nvPr/>
        </p:nvSpPr>
        <p:spPr>
          <a:xfrm>
            <a:off x="457201" y="2301552"/>
            <a:ext cx="2678397" cy="369332"/>
          </a:xfrm>
          <a:prstGeom prst="rect">
            <a:avLst/>
          </a:prstGeom>
          <a:solidFill>
            <a:schemeClr val="accent2">
              <a:lumMod val="20000"/>
              <a:lumOff val="80000"/>
            </a:schemeClr>
          </a:solidFill>
        </p:spPr>
        <p:txBody>
          <a:bodyPr wrap="square">
            <a:spAutoFit/>
          </a:bodyPr>
          <a:lstStyle/>
          <a:p>
            <a:r>
              <a:rPr lang="en-US" dirty="0"/>
              <a:t>Line 2: Neo4j History</a:t>
            </a:r>
          </a:p>
        </p:txBody>
      </p:sp>
      <p:sp>
        <p:nvSpPr>
          <p:cNvPr id="11" name="Rectangle 10"/>
          <p:cNvSpPr/>
          <p:nvPr/>
        </p:nvSpPr>
        <p:spPr>
          <a:xfrm>
            <a:off x="457201" y="3650454"/>
            <a:ext cx="2678397" cy="923330"/>
          </a:xfrm>
          <a:prstGeom prst="rect">
            <a:avLst/>
          </a:prstGeom>
          <a:solidFill>
            <a:schemeClr val="accent2">
              <a:lumMod val="20000"/>
              <a:lumOff val="80000"/>
            </a:schemeClr>
          </a:solidFill>
        </p:spPr>
        <p:txBody>
          <a:bodyPr wrap="square">
            <a:spAutoFit/>
          </a:bodyPr>
          <a:lstStyle/>
          <a:p>
            <a:r>
              <a:rPr lang="en-US" dirty="0"/>
              <a:t>Line 7ff: Licensing</a:t>
            </a:r>
          </a:p>
          <a:p>
            <a:r>
              <a:rPr lang="en-US" dirty="0"/>
              <a:t>It’s more complicated.</a:t>
            </a:r>
          </a:p>
          <a:p>
            <a:r>
              <a:rPr lang="en-US" dirty="0"/>
              <a:t>We’ll get to that later.</a:t>
            </a:r>
          </a:p>
        </p:txBody>
      </p:sp>
    </p:spTree>
    <p:extLst>
      <p:ext uri="{BB962C8B-B14F-4D97-AF65-F5344CB8AC3E}">
        <p14:creationId xmlns:p14="http://schemas.microsoft.com/office/powerpoint/2010/main" val="180890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Straight Connector 6"/>
          <p:cNvCxnSpPr/>
          <p:nvPr/>
        </p:nvCxnSpPr>
        <p:spPr>
          <a:xfrm>
            <a:off x="2073924" y="5655067"/>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73924" y="920430"/>
            <a:ext cx="607807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2916" y="1106424"/>
            <a:ext cx="2086840" cy="3905152"/>
            <a:chOff x="-12916" y="1472541"/>
            <a:chExt cx="2086840" cy="3172540"/>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993" r="-1"/>
            <a:stretch/>
          </p:blipFill>
          <p:spPr bwMode="auto">
            <a:xfrm>
              <a:off x="-12916" y="1472541"/>
              <a:ext cx="2086840" cy="31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reeform 15"/>
            <p:cNvSpPr>
              <a:spLocks/>
            </p:cNvSpPr>
            <p:nvPr/>
          </p:nvSpPr>
          <p:spPr bwMode="auto">
            <a:xfrm>
              <a:off x="536783" y="1974948"/>
              <a:ext cx="1213672" cy="680608"/>
            </a:xfrm>
            <a:custGeom>
              <a:avLst/>
              <a:gdLst/>
              <a:ahLst/>
              <a:cxnLst>
                <a:cxn ang="0">
                  <a:pos x="234" y="0"/>
                </a:cxn>
                <a:cxn ang="0">
                  <a:pos x="246" y="2"/>
                </a:cxn>
                <a:cxn ang="0">
                  <a:pos x="257" y="9"/>
                </a:cxn>
                <a:cxn ang="0">
                  <a:pos x="269" y="20"/>
                </a:cxn>
                <a:cxn ang="0">
                  <a:pos x="284" y="37"/>
                </a:cxn>
                <a:cxn ang="0">
                  <a:pos x="303" y="55"/>
                </a:cxn>
                <a:cxn ang="0">
                  <a:pos x="323" y="75"/>
                </a:cxn>
                <a:cxn ang="0">
                  <a:pos x="341" y="94"/>
                </a:cxn>
                <a:cxn ang="0">
                  <a:pos x="362" y="116"/>
                </a:cxn>
                <a:cxn ang="0">
                  <a:pos x="366" y="121"/>
                </a:cxn>
                <a:cxn ang="0">
                  <a:pos x="367" y="126"/>
                </a:cxn>
                <a:cxn ang="0">
                  <a:pos x="367" y="139"/>
                </a:cxn>
                <a:cxn ang="0">
                  <a:pos x="366" y="145"/>
                </a:cxn>
                <a:cxn ang="0">
                  <a:pos x="362" y="150"/>
                </a:cxn>
                <a:cxn ang="0">
                  <a:pos x="257" y="256"/>
                </a:cxn>
                <a:cxn ang="0">
                  <a:pos x="246" y="264"/>
                </a:cxn>
                <a:cxn ang="0">
                  <a:pos x="234" y="266"/>
                </a:cxn>
                <a:cxn ang="0">
                  <a:pos x="223" y="264"/>
                </a:cxn>
                <a:cxn ang="0">
                  <a:pos x="213" y="257"/>
                </a:cxn>
                <a:cxn ang="0">
                  <a:pos x="206" y="246"/>
                </a:cxn>
                <a:cxn ang="0">
                  <a:pos x="203" y="234"/>
                </a:cxn>
                <a:cxn ang="0">
                  <a:pos x="206" y="223"/>
                </a:cxn>
                <a:cxn ang="0">
                  <a:pos x="213" y="213"/>
                </a:cxn>
                <a:cxn ang="0">
                  <a:pos x="218" y="206"/>
                </a:cxn>
                <a:cxn ang="0">
                  <a:pos x="260" y="163"/>
                </a:cxn>
                <a:cxn ang="0">
                  <a:pos x="32" y="163"/>
                </a:cxn>
                <a:cxn ang="0">
                  <a:pos x="20" y="162"/>
                </a:cxn>
                <a:cxn ang="0">
                  <a:pos x="10" y="155"/>
                </a:cxn>
                <a:cxn ang="0">
                  <a:pos x="4" y="145"/>
                </a:cxn>
                <a:cxn ang="0">
                  <a:pos x="0" y="132"/>
                </a:cxn>
                <a:cxn ang="0">
                  <a:pos x="5" y="117"/>
                </a:cxn>
                <a:cxn ang="0">
                  <a:pos x="17" y="106"/>
                </a:cxn>
                <a:cxn ang="0">
                  <a:pos x="32" y="101"/>
                </a:cxn>
                <a:cxn ang="0">
                  <a:pos x="260" y="101"/>
                </a:cxn>
                <a:cxn ang="0">
                  <a:pos x="244" y="84"/>
                </a:cxn>
                <a:cxn ang="0">
                  <a:pos x="229" y="71"/>
                </a:cxn>
                <a:cxn ang="0">
                  <a:pos x="218" y="60"/>
                </a:cxn>
                <a:cxn ang="0">
                  <a:pos x="213" y="53"/>
                </a:cxn>
                <a:cxn ang="0">
                  <a:pos x="206" y="43"/>
                </a:cxn>
                <a:cxn ang="0">
                  <a:pos x="203" y="32"/>
                </a:cxn>
                <a:cxn ang="0">
                  <a:pos x="206" y="20"/>
                </a:cxn>
                <a:cxn ang="0">
                  <a:pos x="213" y="9"/>
                </a:cxn>
                <a:cxn ang="0">
                  <a:pos x="223" y="2"/>
                </a:cxn>
                <a:cxn ang="0">
                  <a:pos x="234" y="0"/>
                </a:cxn>
              </a:cxnLst>
              <a:rect l="0" t="0" r="r" b="b"/>
              <a:pathLst>
                <a:path w="367" h="266">
                  <a:moveTo>
                    <a:pt x="234" y="0"/>
                  </a:moveTo>
                  <a:lnTo>
                    <a:pt x="246" y="2"/>
                  </a:lnTo>
                  <a:lnTo>
                    <a:pt x="257" y="9"/>
                  </a:lnTo>
                  <a:lnTo>
                    <a:pt x="269" y="20"/>
                  </a:lnTo>
                  <a:lnTo>
                    <a:pt x="284" y="37"/>
                  </a:lnTo>
                  <a:lnTo>
                    <a:pt x="303" y="55"/>
                  </a:lnTo>
                  <a:lnTo>
                    <a:pt x="323" y="75"/>
                  </a:lnTo>
                  <a:lnTo>
                    <a:pt x="341" y="94"/>
                  </a:lnTo>
                  <a:lnTo>
                    <a:pt x="362" y="116"/>
                  </a:lnTo>
                  <a:lnTo>
                    <a:pt x="366" y="121"/>
                  </a:lnTo>
                  <a:lnTo>
                    <a:pt x="367" y="126"/>
                  </a:lnTo>
                  <a:lnTo>
                    <a:pt x="367" y="139"/>
                  </a:lnTo>
                  <a:lnTo>
                    <a:pt x="366" y="145"/>
                  </a:lnTo>
                  <a:lnTo>
                    <a:pt x="362" y="150"/>
                  </a:lnTo>
                  <a:lnTo>
                    <a:pt x="257" y="256"/>
                  </a:lnTo>
                  <a:lnTo>
                    <a:pt x="246" y="264"/>
                  </a:lnTo>
                  <a:lnTo>
                    <a:pt x="234" y="266"/>
                  </a:lnTo>
                  <a:lnTo>
                    <a:pt x="223" y="264"/>
                  </a:lnTo>
                  <a:lnTo>
                    <a:pt x="213" y="257"/>
                  </a:lnTo>
                  <a:lnTo>
                    <a:pt x="206" y="246"/>
                  </a:lnTo>
                  <a:lnTo>
                    <a:pt x="203" y="234"/>
                  </a:lnTo>
                  <a:lnTo>
                    <a:pt x="206" y="223"/>
                  </a:lnTo>
                  <a:lnTo>
                    <a:pt x="213" y="213"/>
                  </a:lnTo>
                  <a:lnTo>
                    <a:pt x="218" y="206"/>
                  </a:lnTo>
                  <a:lnTo>
                    <a:pt x="260" y="163"/>
                  </a:lnTo>
                  <a:lnTo>
                    <a:pt x="32" y="163"/>
                  </a:lnTo>
                  <a:lnTo>
                    <a:pt x="20" y="162"/>
                  </a:lnTo>
                  <a:lnTo>
                    <a:pt x="10" y="155"/>
                  </a:lnTo>
                  <a:lnTo>
                    <a:pt x="4" y="145"/>
                  </a:lnTo>
                  <a:lnTo>
                    <a:pt x="0" y="132"/>
                  </a:lnTo>
                  <a:lnTo>
                    <a:pt x="5" y="117"/>
                  </a:lnTo>
                  <a:lnTo>
                    <a:pt x="17" y="106"/>
                  </a:lnTo>
                  <a:lnTo>
                    <a:pt x="32" y="101"/>
                  </a:lnTo>
                  <a:lnTo>
                    <a:pt x="260" y="101"/>
                  </a:lnTo>
                  <a:lnTo>
                    <a:pt x="244" y="84"/>
                  </a:lnTo>
                  <a:lnTo>
                    <a:pt x="229" y="71"/>
                  </a:lnTo>
                  <a:lnTo>
                    <a:pt x="218" y="60"/>
                  </a:lnTo>
                  <a:lnTo>
                    <a:pt x="213" y="53"/>
                  </a:lnTo>
                  <a:lnTo>
                    <a:pt x="206" y="43"/>
                  </a:lnTo>
                  <a:lnTo>
                    <a:pt x="203" y="32"/>
                  </a:lnTo>
                  <a:lnTo>
                    <a:pt x="206" y="20"/>
                  </a:lnTo>
                  <a:lnTo>
                    <a:pt x="213" y="9"/>
                  </a:lnTo>
                  <a:lnTo>
                    <a:pt x="223" y="2"/>
                  </a:lnTo>
                  <a:lnTo>
                    <a:pt x="234" y="0"/>
                  </a:lnTo>
                  <a:close/>
                </a:path>
              </a:pathLst>
            </a:custGeom>
            <a:solidFill>
              <a:schemeClr val="bg1"/>
            </a:solidFill>
            <a:ln w="0">
              <a:noFill/>
              <a:prstDash val="solid"/>
              <a:round/>
              <a:headEnd/>
              <a:tailEnd/>
            </a:ln>
            <a:effectLst>
              <a:reflection blurRad="6350" stA="50000" endA="300" endPos="38500" dist="50800" dir="5400000" sy="-100000" algn="bl" rotWithShape="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5" name="Title 3"/>
          <p:cNvSpPr txBox="1">
            <a:spLocks/>
          </p:cNvSpPr>
          <p:nvPr/>
        </p:nvSpPr>
        <p:spPr>
          <a:xfrm>
            <a:off x="355938" y="115910"/>
            <a:ext cx="8205261" cy="680813"/>
          </a:xfrm>
          <a:prstGeom prst="rect">
            <a:avLst/>
          </a:prstGeom>
        </p:spPr>
        <p:txBody>
          <a:bodyPr/>
          <a:lst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a:lstStyle>
          <a:p>
            <a:endParaRPr lang="en-US" dirty="0" smtClean="0"/>
          </a:p>
          <a:p>
            <a:r>
              <a:rPr lang="en-US" dirty="0" smtClean="0"/>
              <a:t>This Week’s Outline</a:t>
            </a:r>
            <a:endParaRPr lang="en-US" dirty="0"/>
          </a:p>
        </p:txBody>
      </p:sp>
      <p:sp>
        <p:nvSpPr>
          <p:cNvPr id="16" name="Content Placeholder 7"/>
          <p:cNvSpPr txBox="1">
            <a:spLocks/>
          </p:cNvSpPr>
          <p:nvPr/>
        </p:nvSpPr>
        <p:spPr>
          <a:xfrm>
            <a:off x="2127819" y="988440"/>
            <a:ext cx="6663757" cy="4666627"/>
          </a:xfrm>
          <a:prstGeom prst="rect">
            <a:avLst/>
          </a:prstGeom>
          <a:noFill/>
          <a:ln>
            <a:noFill/>
          </a:ln>
        </p:spPr>
        <p:txBody>
          <a:bodyPr>
            <a:noAutofit/>
          </a:bodyPr>
          <a:lstStyle/>
          <a:p>
            <a:pPr marL="285750" indent="-285750" fontAlgn="ctr">
              <a:spcBef>
                <a:spcPts val="600"/>
              </a:spcBef>
              <a:spcAft>
                <a:spcPts val="600"/>
              </a:spcAft>
              <a:buFont typeface="Wingdings" panose="05000000000000000000" pitchFamily="2" charset="2"/>
              <a:buChar char="Ø"/>
            </a:pPr>
            <a:r>
              <a:rPr lang="en-US" dirty="0" smtClean="0"/>
              <a:t>Introduction to Graph Databases</a:t>
            </a:r>
          </a:p>
          <a:p>
            <a:pPr marL="285750" indent="-285750" fontAlgn="ctr">
              <a:buFont typeface="Wingdings" panose="05000000000000000000" pitchFamily="2" charset="2"/>
              <a:buChar char="Ø"/>
            </a:pPr>
            <a:r>
              <a:rPr lang="en-US" dirty="0"/>
              <a:t>History of </a:t>
            </a:r>
            <a:r>
              <a:rPr lang="en-US" dirty="0" smtClean="0"/>
              <a:t>technology</a:t>
            </a:r>
          </a:p>
          <a:p>
            <a:pPr marL="742950" lvl="1" indent="-285750" fontAlgn="ctr">
              <a:buFont typeface="Wingdings" panose="05000000000000000000" pitchFamily="2" charset="2"/>
              <a:buChar char="ü"/>
            </a:pPr>
            <a:r>
              <a:rPr lang="en-US" dirty="0"/>
              <a:t>Major release schedule </a:t>
            </a:r>
          </a:p>
          <a:p>
            <a:pPr marL="285750" indent="-285750" fontAlgn="ctr">
              <a:spcBef>
                <a:spcPts val="600"/>
              </a:spcBef>
              <a:buFont typeface="Wingdings" panose="05000000000000000000" pitchFamily="2" charset="2"/>
              <a:buChar char="Ø"/>
            </a:pPr>
            <a:r>
              <a:rPr lang="en-US" dirty="0" smtClean="0"/>
              <a:t>How </a:t>
            </a:r>
            <a:r>
              <a:rPr lang="en-US" dirty="0"/>
              <a:t>this technology differs from traditional data architecture and Hadoop specifically</a:t>
            </a:r>
          </a:p>
          <a:p>
            <a:pPr marL="285750" indent="-285750" fontAlgn="ctr">
              <a:spcBef>
                <a:spcPts val="600"/>
              </a:spcBef>
              <a:buFont typeface="Wingdings" panose="05000000000000000000" pitchFamily="2" charset="2"/>
              <a:buChar char="Ø"/>
            </a:pPr>
            <a:r>
              <a:rPr lang="en-US" dirty="0" smtClean="0"/>
              <a:t>Major vendors </a:t>
            </a:r>
          </a:p>
          <a:p>
            <a:pPr marL="742950" lvl="1" indent="-285750" fontAlgn="ctr">
              <a:buFont typeface="Wingdings" panose="05000000000000000000" pitchFamily="2" charset="2"/>
              <a:buChar char="ü"/>
            </a:pPr>
            <a:r>
              <a:rPr lang="en-US" dirty="0" smtClean="0"/>
              <a:t>Neo4j</a:t>
            </a:r>
            <a:endParaRPr lang="en-US" dirty="0"/>
          </a:p>
          <a:p>
            <a:pPr marL="285750" indent="-285750" fontAlgn="ctr">
              <a:spcBef>
                <a:spcPts val="600"/>
              </a:spcBef>
              <a:buFont typeface="Wingdings" panose="05000000000000000000" pitchFamily="2" charset="2"/>
              <a:buChar char="Ø"/>
            </a:pPr>
            <a:r>
              <a:rPr lang="en-US" dirty="0" smtClean="0"/>
              <a:t>Limitations </a:t>
            </a:r>
            <a:r>
              <a:rPr lang="en-US" dirty="0"/>
              <a:t>and Considerations</a:t>
            </a:r>
          </a:p>
          <a:p>
            <a:pPr marL="742950" lvl="1" indent="-285750" fontAlgn="ctr">
              <a:buFont typeface="Wingdings" panose="05000000000000000000" pitchFamily="2" charset="2"/>
              <a:buChar char="ü"/>
            </a:pPr>
            <a:r>
              <a:rPr lang="en-US" dirty="0"/>
              <a:t>Cost of v</a:t>
            </a:r>
            <a:r>
              <a:rPr lang="en-US" dirty="0" smtClean="0"/>
              <a:t>endor(s) technology / tools</a:t>
            </a:r>
            <a:endParaRPr lang="en-US" dirty="0"/>
          </a:p>
          <a:p>
            <a:pPr marL="742950" lvl="1" indent="-285750" fontAlgn="ctr">
              <a:buFont typeface="Wingdings" panose="05000000000000000000" pitchFamily="2" charset="2"/>
              <a:buChar char="ü"/>
            </a:pPr>
            <a:r>
              <a:rPr lang="en-US" dirty="0"/>
              <a:t>What are the key decision points driving a use case for this </a:t>
            </a:r>
            <a:r>
              <a:rPr lang="en-US" dirty="0" smtClean="0"/>
              <a:t>technology? (Cost</a:t>
            </a:r>
            <a:r>
              <a:rPr lang="en-US" dirty="0"/>
              <a:t>, security, functionality, capability, performance, etc</a:t>
            </a:r>
            <a:r>
              <a:rPr lang="en-US" dirty="0" smtClean="0"/>
              <a:t>.)</a:t>
            </a:r>
            <a:endParaRPr lang="en-US" dirty="0"/>
          </a:p>
          <a:p>
            <a:pPr marL="742950" lvl="1" indent="-285750" fontAlgn="ctr">
              <a:buFont typeface="Wingdings" panose="05000000000000000000" pitchFamily="2" charset="2"/>
              <a:buChar char="ü"/>
            </a:pPr>
            <a:r>
              <a:rPr lang="en-US" dirty="0"/>
              <a:t>What is this technology NOT good for </a:t>
            </a:r>
            <a:endParaRPr lang="en-US" dirty="0" smtClean="0"/>
          </a:p>
          <a:p>
            <a:pPr marL="285750" indent="-285750" fontAlgn="ctr">
              <a:buFont typeface="Wingdings" panose="05000000000000000000" pitchFamily="2" charset="2"/>
              <a:buChar char="Ø"/>
            </a:pPr>
            <a:r>
              <a:rPr lang="en-US" dirty="0" smtClean="0"/>
              <a:t>Beyond Neo4j and alternate </a:t>
            </a:r>
            <a:r>
              <a:rPr lang="en-US" smtClean="0"/>
              <a:t>graph solutions</a:t>
            </a:r>
            <a:endParaRPr lang="en-US" dirty="0"/>
          </a:p>
          <a:p>
            <a:pPr marL="285750" indent="-285750" fontAlgn="ctr">
              <a:spcBef>
                <a:spcPts val="600"/>
              </a:spcBef>
              <a:buFont typeface="Wingdings" panose="05000000000000000000" pitchFamily="2" charset="2"/>
              <a:buChar char="Ø"/>
            </a:pPr>
            <a:r>
              <a:rPr lang="en-US" dirty="0" smtClean="0"/>
              <a:t>Conclusion</a:t>
            </a:r>
            <a:endParaRPr lang="en-US" dirty="0"/>
          </a:p>
        </p:txBody>
      </p:sp>
    </p:spTree>
    <p:extLst>
      <p:ext uri="{BB962C8B-B14F-4D97-AF65-F5344CB8AC3E}">
        <p14:creationId xmlns:p14="http://schemas.microsoft.com/office/powerpoint/2010/main" val="395388871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Neo4j History</a:t>
            </a:r>
          </a:p>
        </p:txBody>
      </p:sp>
      <p:sp>
        <p:nvSpPr>
          <p:cNvPr id="7" name="Content Placeholder 6"/>
          <p:cNvSpPr>
            <a:spLocks noGrp="1"/>
          </p:cNvSpPr>
          <p:nvPr>
            <p:ph sz="quarter" idx="12"/>
          </p:nvPr>
        </p:nvSpPr>
        <p:spPr>
          <a:xfrm>
            <a:off x="457201" y="1196976"/>
            <a:ext cx="3568132" cy="4181159"/>
          </a:xfrm>
        </p:spPr>
        <p:txBody>
          <a:bodyPr>
            <a:normAutofit lnSpcReduction="10000"/>
          </a:bodyPr>
          <a:lstStyle/>
          <a:p>
            <a:pPr marL="0" indent="0">
              <a:buNone/>
            </a:pPr>
            <a:r>
              <a:rPr lang="en-US" dirty="0"/>
              <a:t>Actual reason for the name</a:t>
            </a:r>
          </a:p>
          <a:p>
            <a:pPr marL="0" indent="0">
              <a:buNone/>
            </a:pPr>
            <a:endParaRPr lang="en-US" dirty="0"/>
          </a:p>
          <a:p>
            <a:pPr marL="0" indent="0">
              <a:buNone/>
            </a:pPr>
            <a:r>
              <a:rPr lang="en-US" dirty="0"/>
              <a:t>Written in </a:t>
            </a:r>
            <a:r>
              <a:rPr lang="en-US" b="1" dirty="0"/>
              <a:t>Java</a:t>
            </a:r>
            <a:r>
              <a:rPr lang="en-US" dirty="0"/>
              <a:t/>
            </a:r>
            <a:br>
              <a:rPr lang="en-US" dirty="0"/>
            </a:br>
            <a:r>
              <a:rPr lang="en-US" dirty="0"/>
              <a:t>(Cypher written in </a:t>
            </a:r>
            <a:r>
              <a:rPr lang="en-US" b="1" dirty="0"/>
              <a:t>Scala</a:t>
            </a:r>
            <a:r>
              <a:rPr lang="en-US" dirty="0"/>
              <a:t>)</a:t>
            </a:r>
          </a:p>
          <a:p>
            <a:pPr marL="0" indent="0">
              <a:buNone/>
            </a:pPr>
            <a:endParaRPr lang="en-US" dirty="0"/>
          </a:p>
          <a:p>
            <a:pPr marL="0" indent="0">
              <a:buNone/>
            </a:pPr>
            <a:r>
              <a:rPr lang="en-US" dirty="0"/>
              <a:t>Developed by</a:t>
            </a:r>
            <a:br>
              <a:rPr lang="en-US" dirty="0"/>
            </a:br>
            <a:r>
              <a:rPr lang="en-US" b="1" dirty="0">
                <a:hlinkClick r:id="rId2"/>
              </a:rPr>
              <a:t>Neo Technology</a:t>
            </a:r>
            <a:r>
              <a:rPr lang="en-US" b="1" dirty="0"/>
              <a:t/>
            </a:r>
            <a:br>
              <a:rPr lang="en-US" b="1" dirty="0"/>
            </a:br>
            <a:r>
              <a:rPr lang="en-US" dirty="0"/>
              <a:t>(founded in Sweden)</a:t>
            </a:r>
          </a:p>
        </p:txBody>
      </p:sp>
      <p:pic>
        <p:nvPicPr>
          <p:cNvPr id="8" name="Picture 7" descr="6c61a5bb-1ea5-4f5d-aef5-1f10e99928d3.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6640" y="1189340"/>
            <a:ext cx="3046397" cy="4188795"/>
          </a:xfrm>
          <a:prstGeom prst="rect">
            <a:avLst/>
          </a:prstGeom>
        </p:spPr>
      </p:pic>
      <p:sp>
        <p:nvSpPr>
          <p:cNvPr id="9" name="TextBox 8"/>
          <p:cNvSpPr txBox="1"/>
          <p:nvPr/>
        </p:nvSpPr>
        <p:spPr>
          <a:xfrm>
            <a:off x="4896640" y="5388434"/>
            <a:ext cx="3046397" cy="261610"/>
          </a:xfrm>
          <a:prstGeom prst="rect">
            <a:avLst/>
          </a:prstGeom>
          <a:noFill/>
        </p:spPr>
        <p:txBody>
          <a:bodyPr wrap="square" rtlCol="0">
            <a:spAutoFit/>
          </a:bodyPr>
          <a:lstStyle/>
          <a:p>
            <a:pPr algn="r"/>
            <a:r>
              <a:rPr lang="en-US" sz="1100" dirty="0"/>
              <a:t>© 2013 Warner Bros. Entertainment Inc.</a:t>
            </a:r>
          </a:p>
        </p:txBody>
      </p:sp>
      <p:sp>
        <p:nvSpPr>
          <p:cNvPr id="10" name="Right Arrow 9"/>
          <p:cNvSpPr/>
          <p:nvPr/>
        </p:nvSpPr>
        <p:spPr>
          <a:xfrm>
            <a:off x="3738322" y="1291502"/>
            <a:ext cx="1040416" cy="179375"/>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636556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Neo4j Operational Architecture</a:t>
            </a:r>
            <a:endParaRPr lang="de-DE"/>
          </a:p>
        </p:txBody>
      </p:sp>
      <p:grpSp>
        <p:nvGrpSpPr>
          <p:cNvPr id="45" name="Group 44"/>
          <p:cNvGrpSpPr/>
          <p:nvPr/>
        </p:nvGrpSpPr>
        <p:grpSpPr>
          <a:xfrm>
            <a:off x="1246103" y="3159938"/>
            <a:ext cx="1562986" cy="2325549"/>
            <a:chOff x="1246103" y="3159938"/>
            <a:chExt cx="1562986" cy="2325549"/>
          </a:xfrm>
        </p:grpSpPr>
        <p:sp>
          <p:nvSpPr>
            <p:cNvPr id="10" name="Rectangle 9"/>
            <p:cNvSpPr/>
            <p:nvPr/>
          </p:nvSpPr>
          <p:spPr>
            <a:xfrm>
              <a:off x="1246103" y="3159938"/>
              <a:ext cx="1562986" cy="23255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tangle 13"/>
            <p:cNvSpPr/>
            <p:nvPr/>
          </p:nvSpPr>
          <p:spPr>
            <a:xfrm>
              <a:off x="1382548" y="4894392"/>
              <a:ext cx="1288313" cy="457200"/>
            </a:xfrm>
            <a:prstGeom prst="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Neo4j</a:t>
              </a:r>
              <a:endParaRPr lang="de-DE" sz="1400"/>
            </a:p>
          </p:txBody>
        </p:sp>
        <p:sp>
          <p:nvSpPr>
            <p:cNvPr id="19" name="Rectangle 18"/>
            <p:cNvSpPr/>
            <p:nvPr/>
          </p:nvSpPr>
          <p:spPr>
            <a:xfrm>
              <a:off x="1382552" y="3266263"/>
              <a:ext cx="1288313" cy="4572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App Logic</a:t>
              </a:r>
              <a:endParaRPr lang="de-DE" sz="1400"/>
            </a:p>
          </p:txBody>
        </p:sp>
        <p:sp>
          <p:nvSpPr>
            <p:cNvPr id="30" name="Up-Down Arrow 29"/>
            <p:cNvSpPr/>
            <p:nvPr/>
          </p:nvSpPr>
          <p:spPr>
            <a:xfrm>
              <a:off x="1629765" y="3776627"/>
              <a:ext cx="375674" cy="1070905"/>
            </a:xfrm>
            <a:prstGeom prst="upDown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TextBox 30"/>
            <p:cNvSpPr txBox="1"/>
            <p:nvPr/>
          </p:nvSpPr>
          <p:spPr>
            <a:xfrm>
              <a:off x="1877843" y="3952068"/>
              <a:ext cx="843244" cy="738664"/>
            </a:xfrm>
            <a:prstGeom prst="rect">
              <a:avLst/>
            </a:prstGeom>
            <a:noFill/>
          </p:spPr>
          <p:txBody>
            <a:bodyPr wrap="none" rtlCol="0">
              <a:spAutoFit/>
            </a:bodyPr>
            <a:lstStyle/>
            <a:p>
              <a:r>
                <a:rPr lang="en-US" sz="1400" dirty="0" smtClean="0"/>
                <a:t>Java</a:t>
              </a:r>
            </a:p>
            <a:p>
              <a:r>
                <a:rPr lang="en-US" sz="1400" dirty="0" smtClean="0"/>
                <a:t>Cypher</a:t>
              </a:r>
            </a:p>
            <a:p>
              <a:r>
                <a:rPr lang="en-US" sz="1400" dirty="0" smtClean="0"/>
                <a:t>Gremlin</a:t>
              </a:r>
              <a:endParaRPr lang="de-DE" sz="1400"/>
            </a:p>
          </p:txBody>
        </p:sp>
      </p:grpSp>
      <p:sp>
        <p:nvSpPr>
          <p:cNvPr id="42" name="TextBox 41"/>
          <p:cNvSpPr txBox="1"/>
          <p:nvPr/>
        </p:nvSpPr>
        <p:spPr>
          <a:xfrm>
            <a:off x="1740384" y="1148330"/>
            <a:ext cx="5375189" cy="584775"/>
          </a:xfrm>
          <a:prstGeom prst="rect">
            <a:avLst/>
          </a:prstGeom>
          <a:noFill/>
        </p:spPr>
        <p:txBody>
          <a:bodyPr wrap="none" rtlCol="0">
            <a:spAutoFit/>
          </a:bodyPr>
          <a:lstStyle/>
          <a:p>
            <a:r>
              <a:rPr lang="en-US" sz="3200" b="1" dirty="0" smtClean="0"/>
              <a:t>Embedded</a:t>
            </a:r>
            <a:r>
              <a:rPr lang="en-US" sz="3200" dirty="0" smtClean="0"/>
              <a:t> vs. </a:t>
            </a:r>
            <a:r>
              <a:rPr lang="en-US" sz="3200" b="1" dirty="0" smtClean="0"/>
              <a:t>Stand-alone</a:t>
            </a:r>
            <a:endParaRPr lang="de-DE" sz="3200" b="1"/>
          </a:p>
        </p:txBody>
      </p:sp>
      <p:sp>
        <p:nvSpPr>
          <p:cNvPr id="43" name="Arc 42"/>
          <p:cNvSpPr/>
          <p:nvPr/>
        </p:nvSpPr>
        <p:spPr>
          <a:xfrm rot="812161">
            <a:off x="5732553" y="1511848"/>
            <a:ext cx="2356462" cy="1785199"/>
          </a:xfrm>
          <a:prstGeom prst="arc">
            <a:avLst>
              <a:gd name="adj1" fmla="val 16200000"/>
              <a:gd name="adj2" fmla="val 59275"/>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4" name="Arc 43"/>
          <p:cNvSpPr/>
          <p:nvPr/>
        </p:nvSpPr>
        <p:spPr>
          <a:xfrm rot="19692719" flipH="1">
            <a:off x="562152" y="1504649"/>
            <a:ext cx="2356462" cy="1785199"/>
          </a:xfrm>
          <a:prstGeom prst="arc">
            <a:avLst>
              <a:gd name="adj1" fmla="val 14805356"/>
              <a:gd name="adj2" fmla="val 917638"/>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7" name="TextBox 46"/>
          <p:cNvSpPr txBox="1"/>
          <p:nvPr/>
        </p:nvSpPr>
        <p:spPr>
          <a:xfrm>
            <a:off x="1004540" y="1846613"/>
            <a:ext cx="3057102" cy="830997"/>
          </a:xfrm>
          <a:prstGeom prst="rect">
            <a:avLst/>
          </a:prstGeom>
          <a:noFill/>
        </p:spPr>
        <p:txBody>
          <a:bodyPr wrap="square" rtlCol="0">
            <a:spAutoFit/>
          </a:bodyPr>
          <a:lstStyle/>
          <a:p>
            <a:r>
              <a:rPr lang="en-US" sz="1600" dirty="0" smtClean="0"/>
              <a:t>Neo4j embedded in application</a:t>
            </a:r>
            <a:br>
              <a:rPr lang="en-US" sz="1600" dirty="0" smtClean="0"/>
            </a:br>
            <a:endParaRPr lang="en-US" sz="1600" dirty="0" smtClean="0"/>
          </a:p>
          <a:p>
            <a:r>
              <a:rPr lang="en-US" sz="1600" dirty="0" smtClean="0"/>
              <a:t>Access through </a:t>
            </a:r>
            <a:r>
              <a:rPr lang="en-US" sz="1600" b="1" dirty="0" smtClean="0"/>
              <a:t>Java API</a:t>
            </a:r>
            <a:endParaRPr lang="de-DE" sz="1600"/>
          </a:p>
        </p:txBody>
      </p:sp>
      <p:sp>
        <p:nvSpPr>
          <p:cNvPr id="48" name="TextBox 47"/>
          <p:cNvSpPr txBox="1"/>
          <p:nvPr/>
        </p:nvSpPr>
        <p:spPr>
          <a:xfrm>
            <a:off x="4879328" y="1733105"/>
            <a:ext cx="2849527" cy="1077218"/>
          </a:xfrm>
          <a:prstGeom prst="rect">
            <a:avLst/>
          </a:prstGeom>
          <a:noFill/>
        </p:spPr>
        <p:txBody>
          <a:bodyPr wrap="square" rtlCol="0">
            <a:spAutoFit/>
          </a:bodyPr>
          <a:lstStyle/>
          <a:p>
            <a:r>
              <a:rPr lang="en-US" sz="1600" dirty="0" smtClean="0"/>
              <a:t>Neo4j as classic DB server</a:t>
            </a:r>
          </a:p>
          <a:p>
            <a:endParaRPr lang="en-US" sz="1600" dirty="0" smtClean="0"/>
          </a:p>
          <a:p>
            <a:r>
              <a:rPr lang="en-US" sz="1600" dirty="0" smtClean="0"/>
              <a:t>Access to </a:t>
            </a:r>
            <a:r>
              <a:rPr lang="en-US" sz="1600" b="1" dirty="0" smtClean="0"/>
              <a:t>Java API</a:t>
            </a:r>
            <a:r>
              <a:rPr lang="en-US" sz="1600" dirty="0" smtClean="0"/>
              <a:t> (Plugins)</a:t>
            </a:r>
          </a:p>
          <a:p>
            <a:r>
              <a:rPr lang="en-US" sz="1600" dirty="0"/>
              <a:t>Access to </a:t>
            </a:r>
            <a:r>
              <a:rPr lang="en-US" sz="1600" b="1" dirty="0"/>
              <a:t>HTTP/REST API</a:t>
            </a:r>
            <a:endParaRPr lang="en-US" sz="1600" dirty="0" smtClean="0"/>
          </a:p>
        </p:txBody>
      </p:sp>
      <p:grpSp>
        <p:nvGrpSpPr>
          <p:cNvPr id="52" name="Group 51"/>
          <p:cNvGrpSpPr/>
          <p:nvPr/>
        </p:nvGrpSpPr>
        <p:grpSpPr>
          <a:xfrm>
            <a:off x="4433775" y="2914060"/>
            <a:ext cx="3623917" cy="2811599"/>
            <a:chOff x="4433775" y="2914060"/>
            <a:chExt cx="3623917" cy="2811599"/>
          </a:xfrm>
        </p:grpSpPr>
        <p:sp>
          <p:nvSpPr>
            <p:cNvPr id="38" name="Rectangle 37"/>
            <p:cNvSpPr/>
            <p:nvPr/>
          </p:nvSpPr>
          <p:spPr>
            <a:xfrm>
              <a:off x="4433775" y="4394646"/>
              <a:ext cx="3623917" cy="133101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tangle 24"/>
            <p:cNvSpPr/>
            <p:nvPr/>
          </p:nvSpPr>
          <p:spPr>
            <a:xfrm>
              <a:off x="4543565" y="5201908"/>
              <a:ext cx="3396200" cy="457200"/>
            </a:xfrm>
            <a:prstGeom prst="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Neo4j</a:t>
              </a:r>
              <a:endParaRPr lang="de-DE" sz="1400"/>
            </a:p>
          </p:txBody>
        </p:sp>
        <p:sp>
          <p:nvSpPr>
            <p:cNvPr id="26" name="Rectangle 25"/>
            <p:cNvSpPr/>
            <p:nvPr/>
          </p:nvSpPr>
          <p:spPr>
            <a:xfrm>
              <a:off x="4433775" y="2914060"/>
              <a:ext cx="3623917" cy="6964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tangle 26"/>
            <p:cNvSpPr/>
            <p:nvPr/>
          </p:nvSpPr>
          <p:spPr>
            <a:xfrm>
              <a:off x="4550739" y="3020384"/>
              <a:ext cx="3396200" cy="4572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App Logic</a:t>
              </a:r>
              <a:endParaRPr lang="de-DE" sz="1400"/>
            </a:p>
          </p:txBody>
        </p:sp>
        <p:sp>
          <p:nvSpPr>
            <p:cNvPr id="36" name="Rectangle 35"/>
            <p:cNvSpPr/>
            <p:nvPr/>
          </p:nvSpPr>
          <p:spPr>
            <a:xfrm>
              <a:off x="5489033" y="4509406"/>
              <a:ext cx="1107574" cy="381000"/>
            </a:xfrm>
            <a:prstGeom prst="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Cypher/Gremlin Plugin</a:t>
              </a:r>
              <a:endParaRPr lang="de-DE" sz="1000"/>
            </a:p>
          </p:txBody>
        </p:sp>
        <p:sp>
          <p:nvSpPr>
            <p:cNvPr id="37" name="Rectangle 36"/>
            <p:cNvSpPr/>
            <p:nvPr/>
          </p:nvSpPr>
          <p:spPr>
            <a:xfrm>
              <a:off x="6669694" y="4504865"/>
              <a:ext cx="1277245" cy="381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App Logic</a:t>
              </a:r>
              <a:br>
                <a:rPr lang="en-US" sz="1200" dirty="0" smtClean="0"/>
              </a:br>
              <a:r>
                <a:rPr lang="en-US" sz="700" dirty="0" smtClean="0"/>
                <a:t>(Plugins / Unmanaged Ext.)</a:t>
              </a:r>
              <a:endParaRPr lang="de-DE" sz="1000"/>
            </a:p>
          </p:txBody>
        </p:sp>
        <p:sp>
          <p:nvSpPr>
            <p:cNvPr id="49" name="Rectangle 48"/>
            <p:cNvSpPr/>
            <p:nvPr/>
          </p:nvSpPr>
          <p:spPr>
            <a:xfrm>
              <a:off x="4550739" y="4513392"/>
              <a:ext cx="876244" cy="381000"/>
            </a:xfrm>
            <a:prstGeom prst="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Java API</a:t>
              </a:r>
              <a:endParaRPr lang="de-DE" sz="1000"/>
            </a:p>
          </p:txBody>
        </p:sp>
        <p:sp>
          <p:nvSpPr>
            <p:cNvPr id="50" name="Up-Down Arrow 49"/>
            <p:cNvSpPr/>
            <p:nvPr/>
          </p:nvSpPr>
          <p:spPr>
            <a:xfrm>
              <a:off x="5168682" y="3583914"/>
              <a:ext cx="506975" cy="810732"/>
            </a:xfrm>
            <a:prstGeom prst="upDown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Rectangle 50"/>
            <p:cNvSpPr/>
            <p:nvPr/>
          </p:nvSpPr>
          <p:spPr>
            <a:xfrm>
              <a:off x="5682826" y="3719158"/>
              <a:ext cx="2206713" cy="523220"/>
            </a:xfrm>
            <a:prstGeom prst="rect">
              <a:avLst/>
            </a:prstGeom>
          </p:spPr>
          <p:txBody>
            <a:bodyPr wrap="square">
              <a:spAutoFit/>
            </a:bodyPr>
            <a:lstStyle/>
            <a:p>
              <a:r>
                <a:rPr lang="en-US" sz="1400" b="1" dirty="0"/>
                <a:t>HTTP</a:t>
              </a:r>
            </a:p>
            <a:p>
              <a:r>
                <a:rPr lang="en-US" sz="1400" i="1" dirty="0"/>
                <a:t>Cypher / Gremlin / REST</a:t>
              </a:r>
              <a:endParaRPr lang="de-DE" sz="1400" i="1"/>
            </a:p>
          </p:txBody>
        </p:sp>
      </p:grpSp>
      <p:sp>
        <p:nvSpPr>
          <p:cNvPr id="28" name="Up-Down Arrow 27"/>
          <p:cNvSpPr/>
          <p:nvPr/>
        </p:nvSpPr>
        <p:spPr>
          <a:xfrm>
            <a:off x="7194498" y="4894392"/>
            <a:ext cx="160163" cy="307516"/>
          </a:xfrm>
          <a:prstGeom prst="upDown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Up-Down Arrow 28"/>
          <p:cNvSpPr/>
          <p:nvPr/>
        </p:nvSpPr>
        <p:spPr>
          <a:xfrm>
            <a:off x="6005729" y="4894392"/>
            <a:ext cx="160163" cy="307516"/>
          </a:xfrm>
          <a:prstGeom prst="upDown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Up-Down Arrow 38"/>
          <p:cNvSpPr/>
          <p:nvPr/>
        </p:nvSpPr>
        <p:spPr>
          <a:xfrm>
            <a:off x="4943182" y="4894392"/>
            <a:ext cx="160163" cy="307516"/>
          </a:xfrm>
          <a:prstGeom prst="upDown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TextBox 39"/>
          <p:cNvSpPr txBox="1"/>
          <p:nvPr/>
        </p:nvSpPr>
        <p:spPr>
          <a:xfrm>
            <a:off x="7341971" y="4843132"/>
            <a:ext cx="547568" cy="415498"/>
          </a:xfrm>
          <a:prstGeom prst="rect">
            <a:avLst/>
          </a:prstGeom>
          <a:noFill/>
        </p:spPr>
        <p:txBody>
          <a:bodyPr wrap="square" rtlCol="0">
            <a:spAutoFit/>
          </a:bodyPr>
          <a:lstStyle/>
          <a:p>
            <a:r>
              <a:rPr lang="en-US" sz="700" dirty="0" smtClean="0"/>
              <a:t>Java</a:t>
            </a:r>
          </a:p>
          <a:p>
            <a:r>
              <a:rPr lang="en-US" sz="700" dirty="0" smtClean="0"/>
              <a:t>Cypher</a:t>
            </a:r>
          </a:p>
          <a:p>
            <a:r>
              <a:rPr lang="en-US" sz="700" dirty="0" smtClean="0"/>
              <a:t>Gremlin</a:t>
            </a:r>
            <a:endParaRPr lang="de-DE" sz="700"/>
          </a:p>
        </p:txBody>
      </p:sp>
    </p:spTree>
    <p:extLst>
      <p:ext uri="{BB962C8B-B14F-4D97-AF65-F5344CB8AC3E}">
        <p14:creationId xmlns:p14="http://schemas.microsoft.com/office/powerpoint/2010/main" val="1161513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r>
              <a:rPr lang="en-US" b="1" dirty="0"/>
              <a:t>Nodes</a:t>
            </a:r>
            <a:r>
              <a:rPr lang="en-US" dirty="0"/>
              <a:t> can have </a:t>
            </a:r>
            <a:r>
              <a:rPr lang="en-US" b="1" dirty="0"/>
              <a:t>0 … n</a:t>
            </a:r>
            <a:r>
              <a:rPr lang="en-US" dirty="0"/>
              <a:t> </a:t>
            </a:r>
            <a:r>
              <a:rPr lang="en-US" b="1" dirty="0"/>
              <a:t>Labels</a:t>
            </a:r>
          </a:p>
          <a:p>
            <a:r>
              <a:rPr lang="en-US" b="1" dirty="0"/>
              <a:t>Relationships</a:t>
            </a:r>
            <a:r>
              <a:rPr lang="en-US" dirty="0"/>
              <a:t> have </a:t>
            </a:r>
            <a:r>
              <a:rPr lang="en-US" b="1" dirty="0"/>
              <a:t>1</a:t>
            </a:r>
            <a:r>
              <a:rPr lang="en-US" dirty="0"/>
              <a:t> </a:t>
            </a:r>
            <a:r>
              <a:rPr lang="en-US" b="1" dirty="0"/>
              <a:t>Label</a:t>
            </a:r>
          </a:p>
          <a:p>
            <a:r>
              <a:rPr lang="en-US" b="1" dirty="0"/>
              <a:t>Relationships</a:t>
            </a:r>
            <a:r>
              <a:rPr lang="en-US" dirty="0"/>
              <a:t> have </a:t>
            </a:r>
            <a:r>
              <a:rPr lang="en-US" b="1" dirty="0"/>
              <a:t>1</a:t>
            </a:r>
            <a:r>
              <a:rPr lang="en-US" dirty="0"/>
              <a:t> </a:t>
            </a:r>
            <a:r>
              <a:rPr lang="en-US" b="1" dirty="0"/>
              <a:t>Start Node</a:t>
            </a:r>
            <a:r>
              <a:rPr lang="en-US" dirty="0"/>
              <a:t> and </a:t>
            </a:r>
            <a:r>
              <a:rPr lang="en-US" b="1" dirty="0"/>
              <a:t>1 End Node</a:t>
            </a:r>
          </a:p>
          <a:p>
            <a:r>
              <a:rPr lang="en-US" b="1" dirty="0"/>
              <a:t>Nodes</a:t>
            </a:r>
            <a:r>
              <a:rPr lang="en-US" dirty="0"/>
              <a:t> and </a:t>
            </a:r>
            <a:r>
              <a:rPr lang="en-US" b="1" dirty="0"/>
              <a:t>Relationships</a:t>
            </a:r>
            <a:r>
              <a:rPr lang="en-US" dirty="0"/>
              <a:t> can have </a:t>
            </a:r>
            <a:r>
              <a:rPr lang="en-US" b="1" dirty="0"/>
              <a:t>0 … n</a:t>
            </a:r>
            <a:r>
              <a:rPr lang="en-US" dirty="0"/>
              <a:t> </a:t>
            </a:r>
            <a:r>
              <a:rPr lang="en-US" b="1" dirty="0"/>
              <a:t>Properties</a:t>
            </a:r>
          </a:p>
          <a:p>
            <a:r>
              <a:rPr lang="en-US" b="1" dirty="0"/>
              <a:t>Properties</a:t>
            </a:r>
            <a:r>
              <a:rPr lang="en-US" dirty="0"/>
              <a:t> are Maps</a:t>
            </a:r>
          </a:p>
          <a:p>
            <a:pPr lvl="1"/>
            <a:r>
              <a:rPr lang="en-US" b="1" dirty="0"/>
              <a:t>Keys</a:t>
            </a:r>
            <a:r>
              <a:rPr lang="en-US" dirty="0"/>
              <a:t> are </a:t>
            </a:r>
            <a:r>
              <a:rPr lang="en-US" b="1" dirty="0"/>
              <a:t>Strings</a:t>
            </a:r>
            <a:endParaRPr lang="en-US" dirty="0"/>
          </a:p>
          <a:p>
            <a:pPr lvl="1"/>
            <a:r>
              <a:rPr lang="en-US" b="1" dirty="0"/>
              <a:t>Objects</a:t>
            </a:r>
            <a:r>
              <a:rPr lang="en-US" dirty="0"/>
              <a:t> are (</a:t>
            </a:r>
            <a:r>
              <a:rPr lang="en-US" b="1" dirty="0"/>
              <a:t>Primitives, Strings</a:t>
            </a:r>
            <a:r>
              <a:rPr lang="en-US" dirty="0"/>
              <a:t>)</a:t>
            </a:r>
            <a:r>
              <a:rPr lang="en-US" b="1" dirty="0"/>
              <a:t> </a:t>
            </a:r>
            <a:r>
              <a:rPr lang="en-US" dirty="0"/>
              <a:t>or </a:t>
            </a:r>
            <a:r>
              <a:rPr lang="en-US" b="1" dirty="0"/>
              <a:t>Arrays </a:t>
            </a:r>
            <a:r>
              <a:rPr lang="en-US" dirty="0"/>
              <a:t>of (</a:t>
            </a:r>
            <a:r>
              <a:rPr lang="en-US" b="1" dirty="0"/>
              <a:t>Primitives</a:t>
            </a:r>
            <a:r>
              <a:rPr lang="en-US" dirty="0"/>
              <a:t> or </a:t>
            </a:r>
            <a:r>
              <a:rPr lang="en-US" b="1" dirty="0"/>
              <a:t>Strings</a:t>
            </a:r>
            <a:r>
              <a:rPr lang="en-US" dirty="0"/>
              <a:t>)</a:t>
            </a:r>
          </a:p>
          <a:p>
            <a:pPr marL="225425" lvl="1" indent="0">
              <a:buNone/>
            </a:pPr>
            <a:endParaRPr lang="en-US" dirty="0"/>
          </a:p>
          <a:p>
            <a:pPr marL="225425" lvl="1" indent="0">
              <a:buNone/>
            </a:pPr>
            <a:endParaRPr lang="en-US" dirty="0"/>
          </a:p>
          <a:p>
            <a:pPr marL="225425" lvl="1" indent="0" algn="ctr">
              <a:buNone/>
            </a:pPr>
            <a:r>
              <a:rPr lang="en-US" sz="2400" i="1" dirty="0"/>
              <a:t>Don’t worry! These are enforced by the API!</a:t>
            </a:r>
            <a:endParaRPr lang="en-US" i="1" dirty="0"/>
          </a:p>
        </p:txBody>
      </p:sp>
      <p:sp>
        <p:nvSpPr>
          <p:cNvPr id="3" name="Title 2"/>
          <p:cNvSpPr>
            <a:spLocks noGrp="1"/>
          </p:cNvSpPr>
          <p:nvPr>
            <p:ph type="title"/>
          </p:nvPr>
        </p:nvSpPr>
        <p:spPr/>
        <p:txBody>
          <a:bodyPr/>
          <a:lstStyle/>
          <a:p>
            <a:r>
              <a:rPr lang="en-US" dirty="0"/>
              <a:t>Neo4j: Rules to </a:t>
            </a:r>
            <a:r>
              <a:rPr lang="en-US" dirty="0" smtClean="0"/>
              <a:t>Live </a:t>
            </a:r>
            <a:r>
              <a:rPr lang="en-US" dirty="0"/>
              <a:t>B</a:t>
            </a:r>
            <a:r>
              <a:rPr lang="en-US" dirty="0" smtClean="0"/>
              <a:t>y</a:t>
            </a:r>
            <a:endParaRPr lang="en-US" dirty="0"/>
          </a:p>
        </p:txBody>
      </p:sp>
    </p:spTree>
    <p:extLst>
      <p:ext uri="{BB962C8B-B14F-4D97-AF65-F5344CB8AC3E}">
        <p14:creationId xmlns:p14="http://schemas.microsoft.com/office/powerpoint/2010/main" val="2065679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2754272" y="1427726"/>
            <a:ext cx="5656275" cy="2879116"/>
          </a:xfrm>
        </p:spPr>
        <p:txBody>
          <a:bodyPr>
            <a:normAutofit fontScale="70000" lnSpcReduction="20000"/>
          </a:bodyPr>
          <a:lstStyle/>
          <a:p>
            <a:r>
              <a:rPr lang="en-US" dirty="0"/>
              <a:t>Requires low-level access</a:t>
            </a:r>
          </a:p>
          <a:p>
            <a:r>
              <a:rPr lang="en-US" dirty="0"/>
              <a:t>Too powerful / descriptive</a:t>
            </a:r>
          </a:p>
          <a:p>
            <a:endParaRPr lang="en-US" dirty="0"/>
          </a:p>
          <a:p>
            <a:r>
              <a:rPr lang="en-US" dirty="0"/>
              <a:t>Significant Overhead</a:t>
            </a:r>
          </a:p>
          <a:p>
            <a:r>
              <a:rPr lang="en-US" dirty="0"/>
              <a:t>Basic, no traversal support</a:t>
            </a:r>
          </a:p>
          <a:p>
            <a:endParaRPr lang="en-US" dirty="0"/>
          </a:p>
          <a:p>
            <a:r>
              <a:rPr lang="en-US" dirty="0"/>
              <a:t>Too descriptive</a:t>
            </a:r>
          </a:p>
          <a:p>
            <a:r>
              <a:rPr lang="en-US" dirty="0"/>
              <a:t>Generic, no support for Neo4j specifics</a:t>
            </a:r>
          </a:p>
        </p:txBody>
      </p:sp>
      <p:sp>
        <p:nvSpPr>
          <p:cNvPr id="3" name="Title 2"/>
          <p:cNvSpPr>
            <a:spLocks noGrp="1"/>
          </p:cNvSpPr>
          <p:nvPr>
            <p:ph type="title"/>
          </p:nvPr>
        </p:nvSpPr>
        <p:spPr/>
        <p:txBody>
          <a:bodyPr/>
          <a:lstStyle/>
          <a:p>
            <a:r>
              <a:rPr lang="en-US" dirty="0" smtClean="0"/>
              <a:t>Cypher Programming Language: </a:t>
            </a:r>
            <a:r>
              <a:rPr lang="en-US" dirty="0"/>
              <a:t>Why?</a:t>
            </a:r>
          </a:p>
        </p:txBody>
      </p:sp>
      <p:sp>
        <p:nvSpPr>
          <p:cNvPr id="4" name="TextBox 3"/>
          <p:cNvSpPr txBox="1"/>
          <p:nvPr/>
        </p:nvSpPr>
        <p:spPr>
          <a:xfrm>
            <a:off x="798084" y="1343050"/>
            <a:ext cx="1681523" cy="820689"/>
          </a:xfrm>
          <a:prstGeom prst="rect">
            <a:avLst/>
          </a:prstGeom>
          <a:solidFill>
            <a:schemeClr val="accent3">
              <a:lumMod val="40000"/>
              <a:lumOff val="60000"/>
            </a:schemeClr>
          </a:solidFill>
        </p:spPr>
        <p:txBody>
          <a:bodyPr wrap="square" lIns="180000" tIns="140400" rIns="180000" bIns="140400" rtlCol="0" anchor="ctr">
            <a:spAutoFit/>
          </a:bodyPr>
          <a:lstStyle/>
          <a:p>
            <a:pPr algn="ctr"/>
            <a:r>
              <a:rPr lang="en-US" b="1" dirty="0"/>
              <a:t>Java</a:t>
            </a:r>
          </a:p>
        </p:txBody>
      </p:sp>
      <p:sp>
        <p:nvSpPr>
          <p:cNvPr id="5" name="TextBox 4"/>
          <p:cNvSpPr txBox="1"/>
          <p:nvPr/>
        </p:nvSpPr>
        <p:spPr>
          <a:xfrm>
            <a:off x="798084" y="2397828"/>
            <a:ext cx="1681523" cy="820689"/>
          </a:xfrm>
          <a:prstGeom prst="rect">
            <a:avLst/>
          </a:prstGeom>
          <a:solidFill>
            <a:schemeClr val="accent6">
              <a:lumMod val="60000"/>
              <a:lumOff val="40000"/>
            </a:schemeClr>
          </a:solidFill>
        </p:spPr>
        <p:txBody>
          <a:bodyPr wrap="square" lIns="180000" tIns="140400" rIns="180000" bIns="140400" rtlCol="0" anchor="ctr">
            <a:spAutoFit/>
          </a:bodyPr>
          <a:lstStyle/>
          <a:p>
            <a:pPr algn="ctr"/>
            <a:r>
              <a:rPr lang="en-US" b="1" dirty="0"/>
              <a:t>REST</a:t>
            </a:r>
          </a:p>
        </p:txBody>
      </p:sp>
      <p:sp>
        <p:nvSpPr>
          <p:cNvPr id="6" name="TextBox 5"/>
          <p:cNvSpPr txBox="1"/>
          <p:nvPr/>
        </p:nvSpPr>
        <p:spPr>
          <a:xfrm>
            <a:off x="798084" y="3448366"/>
            <a:ext cx="1681523" cy="820689"/>
          </a:xfrm>
          <a:prstGeom prst="rect">
            <a:avLst/>
          </a:prstGeom>
          <a:solidFill>
            <a:schemeClr val="bg2">
              <a:lumMod val="75000"/>
            </a:schemeClr>
          </a:solidFill>
        </p:spPr>
        <p:txBody>
          <a:bodyPr wrap="square" lIns="180000" tIns="140400" rIns="180000" bIns="140400" rtlCol="0" anchor="ctr">
            <a:spAutoFit/>
          </a:bodyPr>
          <a:lstStyle/>
          <a:p>
            <a:pPr algn="ctr"/>
            <a:r>
              <a:rPr lang="en-US" b="1" dirty="0"/>
              <a:t>Gremlin</a:t>
            </a:r>
          </a:p>
        </p:txBody>
      </p:sp>
      <p:sp>
        <p:nvSpPr>
          <p:cNvPr id="7" name="TextBox 6"/>
          <p:cNvSpPr txBox="1"/>
          <p:nvPr/>
        </p:nvSpPr>
        <p:spPr>
          <a:xfrm>
            <a:off x="6081538" y="4518974"/>
            <a:ext cx="1681523" cy="820689"/>
          </a:xfrm>
          <a:prstGeom prst="rect">
            <a:avLst/>
          </a:prstGeom>
          <a:solidFill>
            <a:schemeClr val="accent2">
              <a:lumMod val="40000"/>
              <a:lumOff val="60000"/>
            </a:schemeClr>
          </a:solidFill>
        </p:spPr>
        <p:txBody>
          <a:bodyPr wrap="square" lIns="180000" tIns="140400" rIns="180000" bIns="140400" rtlCol="0" anchor="ctr">
            <a:spAutoFit/>
          </a:bodyPr>
          <a:lstStyle/>
          <a:p>
            <a:pPr algn="ctr"/>
            <a:r>
              <a:rPr lang="en-US" b="1" dirty="0"/>
              <a:t>Cypher</a:t>
            </a:r>
          </a:p>
        </p:txBody>
      </p:sp>
      <p:sp>
        <p:nvSpPr>
          <p:cNvPr id="8" name="Right Arrow 7"/>
          <p:cNvSpPr/>
          <p:nvPr/>
        </p:nvSpPr>
        <p:spPr>
          <a:xfrm>
            <a:off x="4551294" y="4622362"/>
            <a:ext cx="1293609" cy="640760"/>
          </a:xfrm>
          <a:prstGeom prst="rightArrow">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078550" y="4758076"/>
            <a:ext cx="2472744" cy="369332"/>
          </a:xfrm>
          <a:prstGeom prst="rect">
            <a:avLst/>
          </a:prstGeom>
          <a:noFill/>
        </p:spPr>
        <p:txBody>
          <a:bodyPr wrap="square" rtlCol="0">
            <a:spAutoFit/>
          </a:bodyPr>
          <a:lstStyle/>
          <a:p>
            <a:r>
              <a:rPr lang="en-US" u="sng" dirty="0" smtClean="0"/>
              <a:t>Solution to limitations</a:t>
            </a:r>
            <a:endParaRPr lang="en-US" u="sng" dirty="0"/>
          </a:p>
        </p:txBody>
      </p:sp>
    </p:spTree>
    <p:extLst>
      <p:ext uri="{BB962C8B-B14F-4D97-AF65-F5344CB8AC3E}">
        <p14:creationId xmlns:p14="http://schemas.microsoft.com/office/powerpoint/2010/main" val="27061340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pPr marL="0" indent="0">
              <a:buNone/>
            </a:pPr>
            <a:r>
              <a:rPr lang="en-US" b="1" dirty="0"/>
              <a:t>Key design principles</a:t>
            </a:r>
            <a:r>
              <a:rPr lang="en-US" dirty="0"/>
              <a:t>:</a:t>
            </a:r>
          </a:p>
          <a:p>
            <a:r>
              <a:rPr lang="en-US" b="1" dirty="0"/>
              <a:t>Descriptive Language</a:t>
            </a:r>
            <a:r>
              <a:rPr lang="en-US" dirty="0"/>
              <a:t>: Don’t say </a:t>
            </a:r>
            <a:r>
              <a:rPr lang="en-US" b="1" u="sng" dirty="0"/>
              <a:t>what</a:t>
            </a:r>
            <a:r>
              <a:rPr lang="en-US" dirty="0"/>
              <a:t> to do, but </a:t>
            </a:r>
            <a:r>
              <a:rPr lang="en-US" b="1" u="sng" dirty="0"/>
              <a:t>how</a:t>
            </a:r>
            <a:r>
              <a:rPr lang="en-US" dirty="0"/>
              <a:t> to do it</a:t>
            </a:r>
          </a:p>
          <a:p>
            <a:r>
              <a:rPr lang="en-US" b="1" dirty="0"/>
              <a:t>SQL-Likeness</a:t>
            </a:r>
            <a:r>
              <a:rPr lang="en-US" dirty="0"/>
              <a:t>: Allow for an easy transition</a:t>
            </a:r>
          </a:p>
          <a:p>
            <a:pPr marL="0" indent="0">
              <a:buNone/>
            </a:pPr>
            <a:endParaRPr lang="en-US" dirty="0"/>
          </a:p>
          <a:p>
            <a:pPr marL="0" indent="0">
              <a:buNone/>
            </a:pPr>
            <a:r>
              <a:rPr lang="en-US" b="1" dirty="0"/>
              <a:t>Example</a:t>
            </a:r>
            <a:r>
              <a:rPr lang="en-US" dirty="0"/>
              <a:t>: </a:t>
            </a:r>
            <a:r>
              <a:rPr lang="en-US" i="1" dirty="0"/>
              <a:t>Return all employees of Accenture</a:t>
            </a:r>
          </a:p>
          <a:p>
            <a:pPr marL="0" indent="0">
              <a:buNone/>
            </a:pPr>
            <a:endParaRPr lang="en-US" dirty="0"/>
          </a:p>
          <a:p>
            <a:pPr marL="0" indent="0">
              <a:buNone/>
            </a:pPr>
            <a:endParaRPr lang="en-US" dirty="0"/>
          </a:p>
          <a:p>
            <a:pPr marL="0" indent="0">
              <a:buNone/>
            </a:pPr>
            <a:endParaRPr lang="en-US" dirty="0"/>
          </a:p>
          <a:p>
            <a:pPr marL="0" indent="0">
              <a:buNone/>
            </a:pPr>
            <a:r>
              <a:rPr lang="en-US" b="1" dirty="0"/>
              <a:t>Language Reference</a:t>
            </a:r>
            <a:r>
              <a:rPr lang="en-US" dirty="0"/>
              <a:t>: </a:t>
            </a:r>
            <a:r>
              <a:rPr lang="en-US" dirty="0">
                <a:hlinkClick r:id="rId2"/>
              </a:rPr>
              <a:t>http://docs.neo4j.org/refcard/</a:t>
            </a:r>
            <a:endParaRPr lang="en-US" dirty="0"/>
          </a:p>
        </p:txBody>
      </p:sp>
      <p:sp>
        <p:nvSpPr>
          <p:cNvPr id="3" name="Title 2"/>
          <p:cNvSpPr>
            <a:spLocks noGrp="1"/>
          </p:cNvSpPr>
          <p:nvPr>
            <p:ph type="title"/>
          </p:nvPr>
        </p:nvSpPr>
        <p:spPr/>
        <p:txBody>
          <a:bodyPr/>
          <a:lstStyle/>
          <a:p>
            <a:r>
              <a:rPr lang="en-US" dirty="0"/>
              <a:t>Cypher: Descriptive Graph Language</a:t>
            </a:r>
          </a:p>
        </p:txBody>
      </p:sp>
      <p:sp>
        <p:nvSpPr>
          <p:cNvPr id="6" name="Rectangle 5"/>
          <p:cNvSpPr/>
          <p:nvPr/>
        </p:nvSpPr>
        <p:spPr>
          <a:xfrm>
            <a:off x="1042736" y="3647536"/>
            <a:ext cx="6323263" cy="923330"/>
          </a:xfrm>
          <a:prstGeom prst="rect">
            <a:avLst/>
          </a:prstGeom>
          <a:solidFill>
            <a:schemeClr val="accent5">
              <a:lumMod val="40000"/>
              <a:lumOff val="60000"/>
            </a:schemeClr>
          </a:solidFill>
        </p:spPr>
        <p:txBody>
          <a:bodyPr wrap="square">
            <a:spAutoFit/>
          </a:bodyPr>
          <a:lstStyle/>
          <a:p>
            <a:r>
              <a:rPr lang="en-US" b="1" dirty="0"/>
              <a:t>START</a:t>
            </a:r>
            <a:r>
              <a:rPr lang="en-US" dirty="0"/>
              <a:t> </a:t>
            </a:r>
            <a:r>
              <a:rPr lang="en-US" b="1" i="1" dirty="0"/>
              <a:t>acn</a:t>
            </a:r>
            <a:r>
              <a:rPr lang="en-US" dirty="0"/>
              <a:t>=node:node_auto_index(</a:t>
            </a:r>
            <a:r>
              <a:rPr lang="en-US" b="1" i="1" dirty="0"/>
              <a:t>company</a:t>
            </a:r>
            <a:r>
              <a:rPr lang="en-US" dirty="0"/>
              <a:t>=”Accenture")  </a:t>
            </a:r>
          </a:p>
          <a:p>
            <a:r>
              <a:rPr lang="en-US" b="1" dirty="0"/>
              <a:t>MATCH</a:t>
            </a:r>
            <a:r>
              <a:rPr lang="en-US" dirty="0"/>
              <a:t> (</a:t>
            </a:r>
            <a:r>
              <a:rPr lang="en-US" b="1" i="1" dirty="0"/>
              <a:t>acn</a:t>
            </a:r>
            <a:r>
              <a:rPr lang="en-US" dirty="0"/>
              <a:t>)&lt;-[:WORKS_AT]-(</a:t>
            </a:r>
            <a:r>
              <a:rPr lang="en-US" b="1" i="1" dirty="0"/>
              <a:t>employee</a:t>
            </a:r>
            <a:r>
              <a:rPr lang="en-US" dirty="0"/>
              <a:t>)</a:t>
            </a:r>
          </a:p>
          <a:p>
            <a:r>
              <a:rPr lang="en-US" b="1" dirty="0"/>
              <a:t>RETURN</a:t>
            </a:r>
            <a:r>
              <a:rPr lang="en-US" dirty="0"/>
              <a:t> </a:t>
            </a:r>
            <a:r>
              <a:rPr lang="en-US" b="1" i="1" dirty="0"/>
              <a:t>employee</a:t>
            </a:r>
            <a:r>
              <a:rPr lang="en-US" dirty="0"/>
              <a:t>;</a:t>
            </a:r>
          </a:p>
        </p:txBody>
      </p:sp>
    </p:spTree>
    <p:extLst>
      <p:ext uri="{BB962C8B-B14F-4D97-AF65-F5344CB8AC3E}">
        <p14:creationId xmlns:p14="http://schemas.microsoft.com/office/powerpoint/2010/main" val="36279581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2806976"/>
            <a:ext cx="8228012" cy="2676315"/>
          </a:xfrm>
        </p:spPr>
        <p:txBody>
          <a:bodyPr>
            <a:noAutofit/>
          </a:bodyPr>
          <a:lstStyle/>
          <a:p>
            <a:pPr marL="0" indent="0">
              <a:buNone/>
              <a:tabLst>
                <a:tab pos="1795463" algn="l"/>
                <a:tab pos="4303713" algn="l"/>
              </a:tabLst>
            </a:pPr>
            <a:r>
              <a:rPr lang="en-US" sz="1600" b="1" dirty="0"/>
              <a:t>START</a:t>
            </a:r>
            <a:r>
              <a:rPr lang="en-US" sz="1600" dirty="0"/>
              <a:t>	Start node(s)	</a:t>
            </a:r>
            <a:r>
              <a:rPr lang="en-US" sz="1600" i="1" dirty="0"/>
              <a:t>Node IDs, Ranges, Index Lookups</a:t>
            </a:r>
          </a:p>
          <a:p>
            <a:pPr marL="0" indent="0">
              <a:buNone/>
              <a:tabLst>
                <a:tab pos="1795463" algn="l"/>
                <a:tab pos="4303713" algn="l"/>
              </a:tabLst>
            </a:pPr>
            <a:r>
              <a:rPr lang="en-US" sz="1600" b="1" dirty="0"/>
              <a:t>MATCH</a:t>
            </a:r>
            <a:r>
              <a:rPr lang="en-US" sz="1600" dirty="0"/>
              <a:t>	Pattern description	</a:t>
            </a:r>
            <a:r>
              <a:rPr lang="en-US" sz="1600" i="1" dirty="0" smtClean="0"/>
              <a:t>Graph </a:t>
            </a:r>
            <a:r>
              <a:rPr lang="en-US" sz="1600" i="1" dirty="0"/>
              <a:t>patterns</a:t>
            </a:r>
          </a:p>
          <a:p>
            <a:pPr marL="0" indent="0">
              <a:buNone/>
              <a:tabLst>
                <a:tab pos="1795463" algn="l"/>
                <a:tab pos="4303713" algn="l"/>
              </a:tabLst>
            </a:pPr>
            <a:r>
              <a:rPr lang="en-US" sz="1600" b="1" dirty="0"/>
              <a:t>WHERE</a:t>
            </a:r>
            <a:r>
              <a:rPr lang="en-US" sz="1600" dirty="0"/>
              <a:t>	Predicate filter	</a:t>
            </a:r>
            <a:r>
              <a:rPr lang="en-US" sz="1600" i="1" dirty="0"/>
              <a:t>Property filters</a:t>
            </a:r>
          </a:p>
          <a:p>
            <a:pPr marL="0" indent="0">
              <a:buNone/>
              <a:tabLst>
                <a:tab pos="1795463" algn="l"/>
                <a:tab pos="4303713" algn="l"/>
              </a:tabLst>
            </a:pPr>
            <a:r>
              <a:rPr lang="en-US" sz="1600" b="1" dirty="0"/>
              <a:t>RETURN</a:t>
            </a:r>
            <a:r>
              <a:rPr lang="en-US" sz="1600" dirty="0"/>
              <a:t>	Output selection	</a:t>
            </a:r>
            <a:r>
              <a:rPr lang="en-US" sz="1600" i="1" dirty="0"/>
              <a:t>Objects, Properties</a:t>
            </a:r>
          </a:p>
          <a:p>
            <a:pPr marL="0" indent="0">
              <a:buNone/>
              <a:tabLst>
                <a:tab pos="1795463" algn="l"/>
                <a:tab pos="4303713" algn="l"/>
              </a:tabLst>
            </a:pPr>
            <a:r>
              <a:rPr lang="en-US" sz="1600" b="1" dirty="0"/>
              <a:t>ORDER</a:t>
            </a:r>
            <a:r>
              <a:rPr lang="en-US" sz="1600" dirty="0"/>
              <a:t> </a:t>
            </a:r>
            <a:r>
              <a:rPr lang="en-US" sz="1600" b="1" dirty="0"/>
              <a:t>BY</a:t>
            </a:r>
            <a:r>
              <a:rPr lang="en-US" sz="1600" dirty="0"/>
              <a:t>	Order definition</a:t>
            </a:r>
          </a:p>
          <a:p>
            <a:pPr marL="0" indent="0">
              <a:buNone/>
              <a:tabLst>
                <a:tab pos="1795463" algn="l"/>
                <a:tab pos="4303713" algn="l"/>
              </a:tabLst>
            </a:pPr>
            <a:r>
              <a:rPr lang="en-US" sz="1600" b="1" dirty="0"/>
              <a:t>SKIP</a:t>
            </a:r>
            <a:r>
              <a:rPr lang="en-US" sz="1600" dirty="0"/>
              <a:t>, </a:t>
            </a:r>
            <a:r>
              <a:rPr lang="en-US" sz="1600" b="1" dirty="0"/>
              <a:t>LIMIT</a:t>
            </a:r>
            <a:r>
              <a:rPr lang="en-US" sz="1600" dirty="0"/>
              <a:t>	Range selection</a:t>
            </a:r>
          </a:p>
        </p:txBody>
      </p:sp>
      <p:sp>
        <p:nvSpPr>
          <p:cNvPr id="3" name="Title 2"/>
          <p:cNvSpPr>
            <a:spLocks noGrp="1"/>
          </p:cNvSpPr>
          <p:nvPr>
            <p:ph type="title"/>
          </p:nvPr>
        </p:nvSpPr>
        <p:spPr/>
        <p:txBody>
          <a:bodyPr/>
          <a:lstStyle/>
          <a:p>
            <a:r>
              <a:rPr lang="en-US" dirty="0"/>
              <a:t>Cypher: Read-only Query Structure</a:t>
            </a:r>
          </a:p>
        </p:txBody>
      </p:sp>
      <p:sp>
        <p:nvSpPr>
          <p:cNvPr id="4" name="Rectangle 3"/>
          <p:cNvSpPr/>
          <p:nvPr/>
        </p:nvSpPr>
        <p:spPr>
          <a:xfrm>
            <a:off x="1939769" y="1227842"/>
            <a:ext cx="4572000" cy="1200329"/>
          </a:xfrm>
          <a:prstGeom prst="rect">
            <a:avLst/>
          </a:prstGeom>
          <a:solidFill>
            <a:schemeClr val="accent2">
              <a:lumMod val="40000"/>
              <a:lumOff val="60000"/>
            </a:schemeClr>
          </a:solidFill>
        </p:spPr>
        <p:txBody>
          <a:bodyPr>
            <a:spAutoFit/>
          </a:bodyPr>
          <a:lstStyle/>
          <a:p>
            <a:r>
              <a:rPr lang="en-US" b="1" u="sng" dirty="0"/>
              <a:t>START</a:t>
            </a:r>
          </a:p>
          <a:p>
            <a:r>
              <a:rPr lang="en-US" dirty="0">
                <a:solidFill>
                  <a:schemeClr val="tx1">
                    <a:lumMod val="75000"/>
                    <a:lumOff val="25000"/>
                  </a:schemeClr>
                </a:solidFill>
              </a:rPr>
              <a:t>[</a:t>
            </a:r>
            <a:r>
              <a:rPr lang="en-US" b="1" dirty="0">
                <a:solidFill>
                  <a:schemeClr val="tx1">
                    <a:lumMod val="75000"/>
                    <a:lumOff val="25000"/>
                  </a:schemeClr>
                </a:solidFill>
              </a:rPr>
              <a:t>MATCH</a:t>
            </a:r>
            <a:r>
              <a:rPr lang="en-US" dirty="0">
                <a:solidFill>
                  <a:schemeClr val="tx1">
                    <a:lumMod val="75000"/>
                    <a:lumOff val="25000"/>
                  </a:schemeClr>
                </a:solidFill>
              </a:rPr>
              <a:t>]</a:t>
            </a:r>
          </a:p>
          <a:p>
            <a:r>
              <a:rPr lang="en-US" dirty="0">
                <a:solidFill>
                  <a:schemeClr val="tx1">
                    <a:lumMod val="75000"/>
                    <a:lumOff val="25000"/>
                  </a:schemeClr>
                </a:solidFill>
              </a:rPr>
              <a:t>[</a:t>
            </a:r>
            <a:r>
              <a:rPr lang="en-US" b="1" dirty="0">
                <a:solidFill>
                  <a:schemeClr val="tx1">
                    <a:lumMod val="75000"/>
                    <a:lumOff val="25000"/>
                  </a:schemeClr>
                </a:solidFill>
              </a:rPr>
              <a:t>WHERE</a:t>
            </a:r>
            <a:r>
              <a:rPr lang="en-US" dirty="0">
                <a:solidFill>
                  <a:schemeClr val="tx1">
                    <a:lumMod val="75000"/>
                    <a:lumOff val="25000"/>
                  </a:schemeClr>
                </a:solidFill>
              </a:rPr>
              <a:t>]</a:t>
            </a:r>
          </a:p>
          <a:p>
            <a:r>
              <a:rPr lang="en-US" b="1" u="sng" dirty="0">
                <a:solidFill>
                  <a:srgbClr val="000000"/>
                </a:solidFill>
              </a:rPr>
              <a:t>RETURN</a:t>
            </a:r>
            <a:r>
              <a:rPr lang="en-US" dirty="0">
                <a:solidFill>
                  <a:schemeClr val="tx1">
                    <a:lumMod val="75000"/>
                    <a:lumOff val="25000"/>
                  </a:schemeClr>
                </a:solidFill>
              </a:rPr>
              <a:t> [</a:t>
            </a:r>
            <a:r>
              <a:rPr lang="en-US" b="1" dirty="0">
                <a:solidFill>
                  <a:schemeClr val="tx1">
                    <a:lumMod val="75000"/>
                    <a:lumOff val="25000"/>
                  </a:schemeClr>
                </a:solidFill>
              </a:rPr>
              <a:t>ORDER</a:t>
            </a:r>
            <a:r>
              <a:rPr lang="en-US" dirty="0">
                <a:solidFill>
                  <a:schemeClr val="tx1">
                    <a:lumMod val="75000"/>
                    <a:lumOff val="25000"/>
                  </a:schemeClr>
                </a:solidFill>
              </a:rPr>
              <a:t> </a:t>
            </a:r>
            <a:r>
              <a:rPr lang="en-US" b="1" dirty="0">
                <a:solidFill>
                  <a:schemeClr val="tx1">
                    <a:lumMod val="75000"/>
                    <a:lumOff val="25000"/>
                  </a:schemeClr>
                </a:solidFill>
              </a:rPr>
              <a:t>BY</a:t>
            </a:r>
            <a:r>
              <a:rPr lang="en-US" dirty="0">
                <a:solidFill>
                  <a:schemeClr val="tx1">
                    <a:lumMod val="75000"/>
                    <a:lumOff val="25000"/>
                  </a:schemeClr>
                </a:solidFill>
              </a:rPr>
              <a:t>] [</a:t>
            </a:r>
            <a:r>
              <a:rPr lang="en-US" b="1" dirty="0">
                <a:solidFill>
                  <a:schemeClr val="tx1">
                    <a:lumMod val="75000"/>
                    <a:lumOff val="25000"/>
                  </a:schemeClr>
                </a:solidFill>
              </a:rPr>
              <a:t>SKIP</a:t>
            </a:r>
            <a:r>
              <a:rPr lang="en-US" dirty="0">
                <a:solidFill>
                  <a:schemeClr val="tx1">
                    <a:lumMod val="75000"/>
                    <a:lumOff val="25000"/>
                  </a:schemeClr>
                </a:solidFill>
              </a:rPr>
              <a:t>] [</a:t>
            </a:r>
            <a:r>
              <a:rPr lang="en-US" b="1" dirty="0">
                <a:solidFill>
                  <a:schemeClr val="tx1">
                    <a:lumMod val="75000"/>
                    <a:lumOff val="25000"/>
                  </a:schemeClr>
                </a:solidFill>
              </a:rPr>
              <a:t>LIMIT</a:t>
            </a:r>
            <a:r>
              <a:rPr lang="en-US" dirty="0">
                <a:solidFill>
                  <a:schemeClr val="tx1">
                    <a:lumMod val="75000"/>
                    <a:lumOff val="25000"/>
                  </a:schemeClr>
                </a:solidFill>
              </a:rPr>
              <a:t>]</a:t>
            </a:r>
          </a:p>
        </p:txBody>
      </p:sp>
    </p:spTree>
    <p:extLst>
      <p:ext uri="{BB962C8B-B14F-4D97-AF65-F5344CB8AC3E}">
        <p14:creationId xmlns:p14="http://schemas.microsoft.com/office/powerpoint/2010/main" val="3948560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20699" y="1056300"/>
            <a:ext cx="8529870" cy="3076087"/>
          </a:xfrm>
        </p:spPr>
        <p:txBody>
          <a:bodyPr>
            <a:noAutofit/>
          </a:bodyPr>
          <a:lstStyle/>
          <a:p>
            <a:pPr marL="0" indent="0">
              <a:spcBef>
                <a:spcPts val="600"/>
              </a:spcBef>
              <a:buNone/>
            </a:pPr>
            <a:r>
              <a:rPr lang="en-US" sz="1600" u="sng" dirty="0" smtClean="0"/>
              <a:t>Match</a:t>
            </a:r>
          </a:p>
          <a:p>
            <a:pPr>
              <a:spcBef>
                <a:spcPts val="600"/>
              </a:spcBef>
            </a:pPr>
            <a:r>
              <a:rPr lang="en-US" sz="1600" dirty="0" smtClean="0"/>
              <a:t>Describes a pattern or relationship </a:t>
            </a:r>
            <a:r>
              <a:rPr lang="en-US" sz="1600" dirty="0" err="1" smtClean="0"/>
              <a:t>fo</a:t>
            </a:r>
            <a:r>
              <a:rPr lang="en-US" sz="1600" dirty="0" smtClean="0"/>
              <a:t> graph data</a:t>
            </a:r>
          </a:p>
          <a:p>
            <a:pPr>
              <a:spcBef>
                <a:spcPts val="600"/>
              </a:spcBef>
            </a:pPr>
            <a:r>
              <a:rPr lang="en-US" sz="1600" dirty="0" smtClean="0"/>
              <a:t>Neo4j traverses all paths within the graph which make up the pattern</a:t>
            </a:r>
          </a:p>
          <a:p>
            <a:pPr>
              <a:spcBef>
                <a:spcPts val="600"/>
              </a:spcBef>
            </a:pPr>
            <a:r>
              <a:rPr lang="en-US" sz="1600" dirty="0" smtClean="0"/>
              <a:t>Often used with WHERE to filter the collection</a:t>
            </a:r>
          </a:p>
          <a:p>
            <a:pPr marL="0" indent="0">
              <a:spcBef>
                <a:spcPts val="600"/>
              </a:spcBef>
              <a:buNone/>
            </a:pPr>
            <a:r>
              <a:rPr lang="en-US" sz="1600" u="sng" dirty="0" smtClean="0"/>
              <a:t>Where </a:t>
            </a:r>
          </a:p>
          <a:p>
            <a:pPr>
              <a:spcBef>
                <a:spcPts val="600"/>
              </a:spcBef>
            </a:pPr>
            <a:r>
              <a:rPr lang="en-US" sz="1600" dirty="0" smtClean="0"/>
              <a:t>Specifies the content of the query returned</a:t>
            </a:r>
          </a:p>
          <a:p>
            <a:pPr>
              <a:spcBef>
                <a:spcPts val="600"/>
              </a:spcBef>
            </a:pPr>
            <a:r>
              <a:rPr lang="en-US" sz="1600" dirty="0" smtClean="0"/>
              <a:t>Imposes conditions on the data within a potentially matching path and filters the data result.</a:t>
            </a:r>
          </a:p>
          <a:p>
            <a:pPr marL="0" indent="0">
              <a:spcBef>
                <a:spcPts val="600"/>
              </a:spcBef>
              <a:buNone/>
            </a:pPr>
            <a:r>
              <a:rPr lang="en-US" sz="1600" u="sng" dirty="0" smtClean="0"/>
              <a:t>Return</a:t>
            </a:r>
          </a:p>
          <a:p>
            <a:pPr>
              <a:spcBef>
                <a:spcPts val="600"/>
              </a:spcBef>
            </a:pPr>
            <a:r>
              <a:rPr lang="en-US" sz="1600" dirty="0" smtClean="0"/>
              <a:t>Defines what to include in a query result set, specified as a comma separated list</a:t>
            </a:r>
          </a:p>
        </p:txBody>
      </p:sp>
      <p:sp>
        <p:nvSpPr>
          <p:cNvPr id="3" name="Title 2"/>
          <p:cNvSpPr>
            <a:spLocks noGrp="1"/>
          </p:cNvSpPr>
          <p:nvPr>
            <p:ph type="title"/>
          </p:nvPr>
        </p:nvSpPr>
        <p:spPr/>
        <p:txBody>
          <a:bodyPr/>
          <a:lstStyle/>
          <a:p>
            <a:r>
              <a:rPr lang="en-US" dirty="0" smtClean="0"/>
              <a:t>Common Cypher Command Syntax</a:t>
            </a:r>
            <a:endParaRPr lang="en-US" dirty="0"/>
          </a:p>
        </p:txBody>
      </p:sp>
      <p:sp>
        <p:nvSpPr>
          <p:cNvPr id="4" name="Rectangle 3"/>
          <p:cNvSpPr/>
          <p:nvPr/>
        </p:nvSpPr>
        <p:spPr>
          <a:xfrm>
            <a:off x="457200" y="4237892"/>
            <a:ext cx="5257799" cy="1371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MATCH (</a:t>
            </a:r>
            <a:r>
              <a:rPr lang="en-US" dirty="0" err="1"/>
              <a:t>director:Person</a:t>
            </a:r>
            <a:r>
              <a:rPr lang="en-US" dirty="0"/>
              <a:t>)-[:DIRECTED]-&gt;(movie</a:t>
            </a:r>
            <a:r>
              <a:rPr lang="en-US" dirty="0" smtClean="0"/>
              <a:t>)</a:t>
            </a:r>
          </a:p>
          <a:p>
            <a:r>
              <a:rPr lang="en-US" dirty="0" smtClean="0"/>
              <a:t>WHERE </a:t>
            </a:r>
            <a:r>
              <a:rPr lang="en-US" dirty="0"/>
              <a:t>director.name = "Steven </a:t>
            </a:r>
            <a:r>
              <a:rPr lang="en-US" dirty="0" smtClean="0"/>
              <a:t>Spielberg“</a:t>
            </a:r>
          </a:p>
          <a:p>
            <a:r>
              <a:rPr lang="en-US" dirty="0" smtClean="0"/>
              <a:t>RETURN </a:t>
            </a:r>
            <a:r>
              <a:rPr lang="en-US" dirty="0" err="1"/>
              <a:t>movie.title</a:t>
            </a:r>
            <a:endParaRPr lang="en-US" dirty="0"/>
          </a:p>
        </p:txBody>
      </p:sp>
      <p:sp>
        <p:nvSpPr>
          <p:cNvPr id="5" name="Rectangle 4"/>
          <p:cNvSpPr/>
          <p:nvPr/>
        </p:nvSpPr>
        <p:spPr>
          <a:xfrm>
            <a:off x="6556141" y="4220308"/>
            <a:ext cx="2092570" cy="137159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Returns the movie title of all movies directed by Stephen Spielberg </a:t>
            </a:r>
            <a:endParaRPr lang="en-US" dirty="0"/>
          </a:p>
        </p:txBody>
      </p:sp>
      <p:cxnSp>
        <p:nvCxnSpPr>
          <p:cNvPr id="7" name="Straight Arrow Connector 6"/>
          <p:cNvCxnSpPr>
            <a:stCxn id="4" idx="3"/>
            <a:endCxn id="5" idx="1"/>
          </p:cNvCxnSpPr>
          <p:nvPr/>
        </p:nvCxnSpPr>
        <p:spPr>
          <a:xfrm flipV="1">
            <a:off x="5714999" y="4906107"/>
            <a:ext cx="841142" cy="1758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58129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Neo4j APIs</a:t>
            </a:r>
            <a:endParaRPr lang="de-DE"/>
          </a:p>
        </p:txBody>
      </p:sp>
      <p:sp>
        <p:nvSpPr>
          <p:cNvPr id="5" name="Rectangle 4"/>
          <p:cNvSpPr/>
          <p:nvPr/>
        </p:nvSpPr>
        <p:spPr>
          <a:xfrm>
            <a:off x="1840779" y="2869720"/>
            <a:ext cx="4389693" cy="369332"/>
          </a:xfrm>
          <a:prstGeom prst="rect">
            <a:avLst/>
          </a:prstGeom>
        </p:spPr>
        <p:txBody>
          <a:bodyPr wrap="none">
            <a:spAutoFit/>
          </a:bodyPr>
          <a:lstStyle/>
          <a:p>
            <a:r>
              <a:rPr lang="en-US" dirty="0"/>
              <a:t>GET http://localhost:7474/db/data/node/3</a:t>
            </a:r>
            <a:endParaRPr lang="de-DE"/>
          </a:p>
        </p:txBody>
      </p:sp>
      <p:sp>
        <p:nvSpPr>
          <p:cNvPr id="6" name="Rectangle 5"/>
          <p:cNvSpPr/>
          <p:nvPr/>
        </p:nvSpPr>
        <p:spPr>
          <a:xfrm>
            <a:off x="2620178" y="1832688"/>
            <a:ext cx="2815119" cy="369332"/>
          </a:xfrm>
          <a:prstGeom prst="rect">
            <a:avLst/>
          </a:prstGeom>
        </p:spPr>
        <p:txBody>
          <a:bodyPr wrap="none">
            <a:spAutoFit/>
          </a:bodyPr>
          <a:lstStyle/>
          <a:p>
            <a:r>
              <a:rPr lang="en-US" dirty="0"/>
              <a:t>graphDb.getNodeById(3);</a:t>
            </a:r>
            <a:endParaRPr lang="de-DE" dirty="0"/>
          </a:p>
        </p:txBody>
      </p:sp>
      <p:sp>
        <p:nvSpPr>
          <p:cNvPr id="8" name="Rectangle 7"/>
          <p:cNvSpPr/>
          <p:nvPr/>
        </p:nvSpPr>
        <p:spPr>
          <a:xfrm>
            <a:off x="2759272" y="3654410"/>
            <a:ext cx="4572000" cy="646331"/>
          </a:xfrm>
          <a:prstGeom prst="rect">
            <a:avLst/>
          </a:prstGeom>
        </p:spPr>
        <p:txBody>
          <a:bodyPr>
            <a:spAutoFit/>
          </a:bodyPr>
          <a:lstStyle/>
          <a:p>
            <a:r>
              <a:rPr lang="en-US" dirty="0"/>
              <a:t>START n=node(3)</a:t>
            </a:r>
          </a:p>
          <a:p>
            <a:r>
              <a:rPr lang="en-US" dirty="0"/>
              <a:t>RETURN n</a:t>
            </a:r>
            <a:endParaRPr lang="de-DE"/>
          </a:p>
        </p:txBody>
      </p:sp>
      <p:sp>
        <p:nvSpPr>
          <p:cNvPr id="9" name="Rectangle 8"/>
          <p:cNvSpPr/>
          <p:nvPr/>
        </p:nvSpPr>
        <p:spPr>
          <a:xfrm>
            <a:off x="4962046" y="4863868"/>
            <a:ext cx="877389" cy="369332"/>
          </a:xfrm>
          <a:prstGeom prst="rect">
            <a:avLst/>
          </a:prstGeom>
        </p:spPr>
        <p:txBody>
          <a:bodyPr wrap="none">
            <a:spAutoFit/>
          </a:bodyPr>
          <a:lstStyle/>
          <a:p>
            <a:r>
              <a:rPr lang="en-US" dirty="0"/>
              <a:t>g.V(3);</a:t>
            </a:r>
            <a:endParaRPr lang="de-DE" dirty="0"/>
          </a:p>
        </p:txBody>
      </p:sp>
      <p:sp>
        <p:nvSpPr>
          <p:cNvPr id="11" name="TextBox 10"/>
          <p:cNvSpPr txBox="1"/>
          <p:nvPr/>
        </p:nvSpPr>
        <p:spPr>
          <a:xfrm>
            <a:off x="836113" y="1705077"/>
            <a:ext cx="1681523" cy="560541"/>
          </a:xfrm>
          <a:prstGeom prst="rect">
            <a:avLst/>
          </a:prstGeom>
          <a:solidFill>
            <a:schemeClr val="accent3">
              <a:lumMod val="40000"/>
              <a:lumOff val="60000"/>
            </a:schemeClr>
          </a:solidFill>
        </p:spPr>
        <p:txBody>
          <a:bodyPr wrap="square" lIns="180000" tIns="140400" rIns="180000" bIns="140400" rtlCol="0">
            <a:spAutoFit/>
          </a:bodyPr>
          <a:lstStyle/>
          <a:p>
            <a:pPr algn="ctr"/>
            <a:r>
              <a:rPr lang="en-US" b="1" dirty="0"/>
              <a:t>Java</a:t>
            </a:r>
          </a:p>
        </p:txBody>
      </p:sp>
      <p:sp>
        <p:nvSpPr>
          <p:cNvPr id="12" name="TextBox 11"/>
          <p:cNvSpPr txBox="1"/>
          <p:nvPr/>
        </p:nvSpPr>
        <p:spPr>
          <a:xfrm>
            <a:off x="6391695" y="2779328"/>
            <a:ext cx="1681523" cy="560541"/>
          </a:xfrm>
          <a:prstGeom prst="rect">
            <a:avLst/>
          </a:prstGeom>
          <a:solidFill>
            <a:schemeClr val="accent6">
              <a:lumMod val="60000"/>
              <a:lumOff val="40000"/>
            </a:schemeClr>
          </a:solidFill>
        </p:spPr>
        <p:txBody>
          <a:bodyPr wrap="square" lIns="180000" tIns="140400" rIns="180000" bIns="140400" rtlCol="0">
            <a:spAutoFit/>
          </a:bodyPr>
          <a:lstStyle/>
          <a:p>
            <a:pPr algn="ctr"/>
            <a:r>
              <a:rPr lang="en-US" b="1" dirty="0"/>
              <a:t>REST</a:t>
            </a:r>
          </a:p>
        </p:txBody>
      </p:sp>
      <p:sp>
        <p:nvSpPr>
          <p:cNvPr id="13" name="TextBox 12"/>
          <p:cNvSpPr txBox="1"/>
          <p:nvPr/>
        </p:nvSpPr>
        <p:spPr>
          <a:xfrm>
            <a:off x="6391695" y="4768536"/>
            <a:ext cx="1681523" cy="560541"/>
          </a:xfrm>
          <a:prstGeom prst="rect">
            <a:avLst/>
          </a:prstGeom>
          <a:solidFill>
            <a:schemeClr val="bg2">
              <a:lumMod val="75000"/>
            </a:schemeClr>
          </a:solidFill>
        </p:spPr>
        <p:txBody>
          <a:bodyPr wrap="square" lIns="180000" tIns="140400" rIns="180000" bIns="140400" rtlCol="0">
            <a:spAutoFit/>
          </a:bodyPr>
          <a:lstStyle/>
          <a:p>
            <a:pPr algn="ctr"/>
            <a:r>
              <a:rPr lang="en-US" b="1" dirty="0"/>
              <a:t>Gremlin</a:t>
            </a:r>
          </a:p>
        </p:txBody>
      </p:sp>
      <p:sp>
        <p:nvSpPr>
          <p:cNvPr id="14" name="TextBox 13"/>
          <p:cNvSpPr txBox="1"/>
          <p:nvPr/>
        </p:nvSpPr>
        <p:spPr>
          <a:xfrm>
            <a:off x="836113" y="3702489"/>
            <a:ext cx="1681523" cy="560541"/>
          </a:xfrm>
          <a:prstGeom prst="rect">
            <a:avLst/>
          </a:prstGeom>
          <a:solidFill>
            <a:schemeClr val="accent2">
              <a:lumMod val="40000"/>
              <a:lumOff val="60000"/>
            </a:schemeClr>
          </a:solidFill>
        </p:spPr>
        <p:txBody>
          <a:bodyPr wrap="square" lIns="180000" tIns="140400" rIns="180000" bIns="140400" rtlCol="0">
            <a:spAutoFit/>
          </a:bodyPr>
          <a:lstStyle/>
          <a:p>
            <a:pPr algn="ctr"/>
            <a:r>
              <a:rPr lang="en-US" b="1" dirty="0"/>
              <a:t>Cypher</a:t>
            </a:r>
          </a:p>
        </p:txBody>
      </p:sp>
      <p:sp>
        <p:nvSpPr>
          <p:cNvPr id="16" name="Arc 15"/>
          <p:cNvSpPr/>
          <p:nvPr/>
        </p:nvSpPr>
        <p:spPr>
          <a:xfrm rot="1844525" flipH="1">
            <a:off x="5213464" y="2447269"/>
            <a:ext cx="2356462" cy="1785199"/>
          </a:xfrm>
          <a:prstGeom prst="arc">
            <a:avLst>
              <a:gd name="adj1" fmla="val 15508656"/>
              <a:gd name="adj2" fmla="val 378775"/>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7" name="Arc 16"/>
          <p:cNvSpPr/>
          <p:nvPr/>
        </p:nvSpPr>
        <p:spPr>
          <a:xfrm rot="19859197">
            <a:off x="964439" y="1381749"/>
            <a:ext cx="2356462" cy="1785199"/>
          </a:xfrm>
          <a:prstGeom prst="arc">
            <a:avLst>
              <a:gd name="adj1" fmla="val 15508656"/>
              <a:gd name="adj2" fmla="val 378775"/>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8" name="Arc 17"/>
          <p:cNvSpPr/>
          <p:nvPr/>
        </p:nvSpPr>
        <p:spPr>
          <a:xfrm rot="2123610" flipV="1">
            <a:off x="964439" y="2983865"/>
            <a:ext cx="2356462" cy="1785199"/>
          </a:xfrm>
          <a:prstGeom prst="arc">
            <a:avLst>
              <a:gd name="adj1" fmla="val 15059053"/>
              <a:gd name="adj2" fmla="val 728335"/>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9" name="Arc 18"/>
          <p:cNvSpPr/>
          <p:nvPr/>
        </p:nvSpPr>
        <p:spPr>
          <a:xfrm rot="12648299" flipV="1">
            <a:off x="5307211" y="4309048"/>
            <a:ext cx="2356462" cy="1785199"/>
          </a:xfrm>
          <a:prstGeom prst="arc">
            <a:avLst>
              <a:gd name="adj1" fmla="val 15059053"/>
              <a:gd name="adj2" fmla="val 728335"/>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36787357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2"/>
            <p:extLst/>
          </p:nvPr>
        </p:nvGraphicFramePr>
        <p:xfrm>
          <a:off x="457200" y="1347650"/>
          <a:ext cx="8228014" cy="3383280"/>
        </p:xfrm>
        <a:graphic>
          <a:graphicData uri="http://schemas.openxmlformats.org/drawingml/2006/table">
            <a:tbl>
              <a:tblPr>
                <a:tableStyleId>{B301B821-A1FF-4177-AEE7-76D212191A09}</a:tableStyleId>
              </a:tblPr>
              <a:tblGrid>
                <a:gridCol w="3923414"/>
                <a:gridCol w="4304600"/>
              </a:tblGrid>
              <a:tr h="446994">
                <a:tc>
                  <a:txBody>
                    <a:bodyPr/>
                    <a:lstStyle/>
                    <a:p>
                      <a:r>
                        <a:rPr lang="en-US" sz="1600" u="sng" dirty="0" smtClean="0">
                          <a:latin typeface="Calibri" pitchFamily="34" charset="0"/>
                        </a:rPr>
                        <a:t>GraphDatabaseService</a:t>
                      </a:r>
                      <a:r>
                        <a:rPr lang="en-US" sz="1600" baseline="0" dirty="0" smtClean="0">
                          <a:latin typeface="Calibri" pitchFamily="34" charset="0"/>
                        </a:rPr>
                        <a:t> </a:t>
                      </a:r>
                      <a:r>
                        <a:rPr lang="en-US" sz="1600" b="1" baseline="0" dirty="0" smtClean="0">
                          <a:latin typeface="Calibri" pitchFamily="34" charset="0"/>
                        </a:rPr>
                        <a:t>graphDb</a:t>
                      </a:r>
                      <a:r>
                        <a:rPr lang="en-US" sz="1600" baseline="0" dirty="0" smtClean="0">
                          <a:latin typeface="Calibri" pitchFamily="34" charset="0"/>
                        </a:rPr>
                        <a:t> =</a:t>
                      </a:r>
                    </a:p>
                    <a:p>
                      <a:pPr lvl="1"/>
                      <a:r>
                        <a:rPr lang="en-US" sz="1600" dirty="0" smtClean="0">
                          <a:latin typeface="Calibri" pitchFamily="34" charset="0"/>
                        </a:rPr>
                        <a:t>new</a:t>
                      </a:r>
                      <a:r>
                        <a:rPr lang="en-US" sz="1600" baseline="0" dirty="0" smtClean="0">
                          <a:latin typeface="Calibri" pitchFamily="34" charset="0"/>
                        </a:rPr>
                        <a:t> </a:t>
                      </a:r>
                      <a:r>
                        <a:rPr lang="en-US" sz="1600" i="0" u="sng" baseline="0" dirty="0" smtClean="0">
                          <a:latin typeface="Calibri" pitchFamily="34" charset="0"/>
                        </a:rPr>
                        <a:t>ImpermanentGraphDatabase</a:t>
                      </a:r>
                      <a:r>
                        <a:rPr lang="en-US" sz="1600" baseline="0" dirty="0" smtClean="0">
                          <a:latin typeface="Calibri" pitchFamily="34" charset="0"/>
                        </a:rPr>
                        <a:t>();</a:t>
                      </a:r>
                      <a:endParaRPr lang="de-DE" sz="1600" dirty="0">
                        <a:latin typeface="Calibri" pitchFamily="34" charset="0"/>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FFF00"/>
                    </a:solidFill>
                  </a:tcPr>
                </a:tc>
                <a:tc>
                  <a:txBody>
                    <a:bodyPr/>
                    <a:lstStyle/>
                    <a:p>
                      <a:r>
                        <a:rPr lang="en-US" sz="1600" b="1" i="1" dirty="0" smtClean="0">
                          <a:latin typeface="Calibri" pitchFamily="34" charset="0"/>
                        </a:rPr>
                        <a:t>Initiate a temporary, embedded graph database.</a:t>
                      </a:r>
                      <a:endParaRPr lang="en-US" sz="1600" b="1" i="1" baseline="0" dirty="0" smtClean="0">
                        <a:latin typeface="Calibri" pitchFamily="34" charset="0"/>
                      </a:endParaRPr>
                    </a:p>
                    <a:p>
                      <a:r>
                        <a:rPr lang="en-US" sz="1600" i="1" baseline="0" dirty="0" smtClean="0">
                          <a:latin typeface="Calibri" pitchFamily="34" charset="0"/>
                        </a:rPr>
                        <a:t>Great for (unit) testing!</a:t>
                      </a:r>
                      <a:endParaRPr lang="de-DE" sz="1600" i="1">
                        <a:latin typeface="Calibri"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r>
              <a:tr h="446994">
                <a:tc>
                  <a:txBody>
                    <a:bodyPr/>
                    <a:lstStyle/>
                    <a:p>
                      <a:r>
                        <a:rPr lang="en-US" sz="1600" u="sng" dirty="0" smtClean="0">
                          <a:latin typeface="Calibri" pitchFamily="34" charset="0"/>
                        </a:rPr>
                        <a:t>Transaction</a:t>
                      </a:r>
                      <a:r>
                        <a:rPr lang="en-US" sz="1600" dirty="0" smtClean="0">
                          <a:latin typeface="Calibri" pitchFamily="34" charset="0"/>
                        </a:rPr>
                        <a:t> </a:t>
                      </a:r>
                      <a:r>
                        <a:rPr lang="en-US" sz="1600" b="1" dirty="0" smtClean="0">
                          <a:latin typeface="Calibri" pitchFamily="34" charset="0"/>
                        </a:rPr>
                        <a:t>tx</a:t>
                      </a:r>
                      <a:r>
                        <a:rPr lang="en-US" sz="1600" dirty="0" smtClean="0">
                          <a:latin typeface="Calibri" pitchFamily="34" charset="0"/>
                        </a:rPr>
                        <a:t> = </a:t>
                      </a:r>
                      <a:r>
                        <a:rPr lang="en-US" sz="1600" b="1" i="0" dirty="0" smtClean="0">
                          <a:latin typeface="Calibri" pitchFamily="34" charset="0"/>
                        </a:rPr>
                        <a:t>graphDb</a:t>
                      </a:r>
                      <a:r>
                        <a:rPr lang="en-US" sz="1600" b="0" i="0" dirty="0" smtClean="0">
                          <a:latin typeface="Calibri" pitchFamily="34" charset="0"/>
                        </a:rPr>
                        <a:t>.</a:t>
                      </a:r>
                      <a:r>
                        <a:rPr lang="en-US" sz="1600" b="0" i="1" dirty="0" smtClean="0">
                          <a:latin typeface="Calibri" pitchFamily="34" charset="0"/>
                        </a:rPr>
                        <a:t>beginTx</a:t>
                      </a:r>
                      <a:r>
                        <a:rPr lang="en-US" sz="1600" dirty="0" smtClean="0">
                          <a:latin typeface="Calibri" pitchFamily="34" charset="0"/>
                        </a:rPr>
                        <a:t>();</a:t>
                      </a:r>
                    </a:p>
                    <a:p>
                      <a:r>
                        <a:rPr lang="en-US" sz="1600" dirty="0" smtClean="0">
                          <a:latin typeface="Calibri" pitchFamily="34" charset="0"/>
                        </a:rPr>
                        <a:t>try {</a:t>
                      </a:r>
                      <a:endParaRPr lang="de-DE" sz="1600" dirty="0">
                        <a:latin typeface="Calibri" pitchFamily="34" charset="0"/>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sz="1600" b="1" i="1" dirty="0" smtClean="0">
                          <a:latin typeface="Calibri" pitchFamily="34" charset="0"/>
                        </a:rPr>
                        <a:t>Start</a:t>
                      </a:r>
                      <a:r>
                        <a:rPr lang="en-US" sz="1600" b="1" i="1" baseline="0" dirty="0" smtClean="0">
                          <a:latin typeface="Calibri" pitchFamily="34" charset="0"/>
                        </a:rPr>
                        <a:t> a new transaction</a:t>
                      </a:r>
                    </a:p>
                    <a:p>
                      <a:r>
                        <a:rPr lang="en-US" sz="1600" i="1" baseline="0" dirty="0" smtClean="0">
                          <a:latin typeface="Calibri" pitchFamily="34" charset="0"/>
                        </a:rPr>
                        <a:t>Warning: This is thread-global!</a:t>
                      </a:r>
                      <a:endParaRPr lang="de-DE" sz="1600" i="1">
                        <a:latin typeface="Calibri"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r>
              <a:tr h="635202">
                <a:tc>
                  <a:txBody>
                    <a:bodyPr/>
                    <a:lstStyle/>
                    <a:p>
                      <a:pPr lvl="1"/>
                      <a:r>
                        <a:rPr lang="en-US" sz="1600" u="sng" dirty="0" smtClean="0">
                          <a:latin typeface="Calibri" pitchFamily="34" charset="0"/>
                        </a:rPr>
                        <a:t>Node</a:t>
                      </a:r>
                      <a:r>
                        <a:rPr lang="en-US" sz="1600" dirty="0" smtClean="0">
                          <a:latin typeface="Calibri" pitchFamily="34" charset="0"/>
                        </a:rPr>
                        <a:t> </a:t>
                      </a:r>
                      <a:r>
                        <a:rPr lang="en-US" sz="1600" b="1" dirty="0" smtClean="0">
                          <a:latin typeface="Calibri" pitchFamily="34" charset="0"/>
                        </a:rPr>
                        <a:t>c</a:t>
                      </a:r>
                      <a:r>
                        <a:rPr lang="en-US" sz="1600" baseline="0" dirty="0" smtClean="0">
                          <a:latin typeface="Calibri" pitchFamily="34" charset="0"/>
                        </a:rPr>
                        <a:t> = </a:t>
                      </a:r>
                      <a:r>
                        <a:rPr lang="en-US" sz="1600" b="1" baseline="0" dirty="0" smtClean="0">
                          <a:latin typeface="Calibri" pitchFamily="34" charset="0"/>
                        </a:rPr>
                        <a:t>graphDb</a:t>
                      </a:r>
                      <a:r>
                        <a:rPr lang="en-US" sz="1600" baseline="0" dirty="0" smtClean="0">
                          <a:latin typeface="Calibri" pitchFamily="34" charset="0"/>
                        </a:rPr>
                        <a:t>.</a:t>
                      </a:r>
                      <a:r>
                        <a:rPr lang="en-US" sz="1600" i="1" baseline="0" dirty="0" smtClean="0">
                          <a:latin typeface="Calibri" pitchFamily="34" charset="0"/>
                        </a:rPr>
                        <a:t>createNode</a:t>
                      </a:r>
                      <a:r>
                        <a:rPr lang="en-US" sz="1600" baseline="0" dirty="0" smtClean="0">
                          <a:latin typeface="Calibri" pitchFamily="34" charset="0"/>
                        </a:rPr>
                        <a:t>();</a:t>
                      </a:r>
                    </a:p>
                    <a:p>
                      <a:pPr lvl="1"/>
                      <a:r>
                        <a:rPr lang="en-US" sz="1600" b="1" baseline="0" dirty="0" smtClean="0">
                          <a:latin typeface="Calibri" pitchFamily="34" charset="0"/>
                        </a:rPr>
                        <a:t>c</a:t>
                      </a:r>
                      <a:r>
                        <a:rPr lang="en-US" sz="1600" baseline="0" dirty="0" smtClean="0">
                          <a:latin typeface="Calibri" pitchFamily="34" charset="0"/>
                        </a:rPr>
                        <a:t>.</a:t>
                      </a:r>
                      <a:r>
                        <a:rPr lang="en-US" sz="1600" i="1" baseline="0" dirty="0" smtClean="0">
                          <a:latin typeface="Calibri" pitchFamily="34" charset="0"/>
                        </a:rPr>
                        <a:t>setProperty</a:t>
                      </a:r>
                      <a:r>
                        <a:rPr lang="en-US" sz="1600" baseline="0" dirty="0" smtClean="0">
                          <a:latin typeface="Calibri" pitchFamily="34" charset="0"/>
                        </a:rPr>
                        <a:t>(“name”, “ETI”);</a:t>
                      </a:r>
                    </a:p>
                    <a:p>
                      <a:pPr lvl="1"/>
                      <a:r>
                        <a:rPr lang="en-US" sz="1600" b="1" baseline="0" dirty="0" smtClean="0">
                          <a:latin typeface="Calibri" pitchFamily="34" charset="0"/>
                        </a:rPr>
                        <a:t>c</a:t>
                      </a:r>
                      <a:r>
                        <a:rPr lang="en-US" sz="1600" baseline="0" dirty="0" smtClean="0">
                          <a:latin typeface="Calibri" pitchFamily="34" charset="0"/>
                        </a:rPr>
                        <a:t>.</a:t>
                      </a:r>
                      <a:r>
                        <a:rPr lang="en-US" sz="1600" i="1" baseline="0" dirty="0" smtClean="0">
                          <a:latin typeface="Calibri" pitchFamily="34" charset="0"/>
                        </a:rPr>
                        <a:t>setProperty</a:t>
                      </a:r>
                      <a:r>
                        <a:rPr lang="en-US" sz="1600" baseline="0" dirty="0" smtClean="0">
                          <a:latin typeface="Calibri" pitchFamily="34" charset="0"/>
                        </a:rPr>
                        <a:t>(“type”, “Community”);</a:t>
                      </a:r>
                      <a:endParaRPr lang="de-DE" sz="1600" dirty="0">
                        <a:latin typeface="Calibri" pitchFamily="34" charset="0"/>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1" i="1" dirty="0" smtClean="0">
                          <a:latin typeface="Calibri" pitchFamily="34" charset="0"/>
                        </a:rPr>
                        <a:t>Do</a:t>
                      </a:r>
                      <a:r>
                        <a:rPr lang="en-US" sz="1600" b="1" i="1" baseline="0" dirty="0" smtClean="0">
                          <a:latin typeface="Calibri" pitchFamily="34" charset="0"/>
                        </a:rPr>
                        <a:t> something fun…</a:t>
                      </a:r>
                      <a:endParaRPr lang="en-US" sz="1600" b="0" i="1" baseline="0" dirty="0" smtClean="0">
                        <a:latin typeface="Calibri" pitchFamily="34" charset="0"/>
                      </a:endParaRPr>
                    </a:p>
                    <a:p>
                      <a:r>
                        <a:rPr lang="en-US" sz="1600" b="0" i="1" baseline="0" dirty="0" smtClean="0">
                          <a:latin typeface="Calibri" pitchFamily="34" charset="0"/>
                        </a:rPr>
                        <a:t>We’re creating a new node and adding two properties.</a:t>
                      </a:r>
                      <a:endParaRPr lang="de-DE" sz="1600" b="1" i="1" dirty="0">
                        <a:latin typeface="Calibri"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r>
              <a:tr h="286233">
                <a:tc>
                  <a:txBody>
                    <a:bodyPr/>
                    <a:lstStyle/>
                    <a:p>
                      <a:pPr lvl="1"/>
                      <a:r>
                        <a:rPr lang="en-US" sz="1600" b="1" dirty="0" smtClean="0">
                          <a:latin typeface="Calibri" pitchFamily="34" charset="0"/>
                        </a:rPr>
                        <a:t>tx</a:t>
                      </a:r>
                      <a:r>
                        <a:rPr lang="en-US" sz="1600" dirty="0" smtClean="0">
                          <a:latin typeface="Calibri" pitchFamily="34" charset="0"/>
                        </a:rPr>
                        <a:t>.</a:t>
                      </a:r>
                      <a:r>
                        <a:rPr lang="en-US" sz="1600" i="1" dirty="0" smtClean="0">
                          <a:latin typeface="Calibri" pitchFamily="34" charset="0"/>
                        </a:rPr>
                        <a:t>success</a:t>
                      </a:r>
                      <a:r>
                        <a:rPr lang="en-US" sz="1600" dirty="0" smtClean="0">
                          <a:latin typeface="Calibri" pitchFamily="34" charset="0"/>
                        </a:rPr>
                        <a:t>();</a:t>
                      </a:r>
                    </a:p>
                    <a:p>
                      <a:r>
                        <a:rPr lang="en-US" sz="1600" dirty="0" smtClean="0">
                          <a:latin typeface="Calibri" pitchFamily="34" charset="0"/>
                        </a:rPr>
                        <a:t>} finally {</a:t>
                      </a:r>
                    </a:p>
                    <a:p>
                      <a:pPr lvl="1"/>
                      <a:r>
                        <a:rPr lang="en-US" sz="1600" b="1" dirty="0" smtClean="0">
                          <a:latin typeface="Calibri" pitchFamily="34" charset="0"/>
                        </a:rPr>
                        <a:t>tx</a:t>
                      </a:r>
                      <a:r>
                        <a:rPr lang="en-US" sz="1600" dirty="0" smtClean="0">
                          <a:latin typeface="Calibri" pitchFamily="34" charset="0"/>
                        </a:rPr>
                        <a:t>.</a:t>
                      </a:r>
                      <a:r>
                        <a:rPr lang="en-US" sz="1600" i="1" dirty="0" smtClean="0">
                          <a:latin typeface="Calibri" pitchFamily="34" charset="0"/>
                        </a:rPr>
                        <a:t>finish</a:t>
                      </a:r>
                      <a:r>
                        <a:rPr lang="en-US" sz="1600" dirty="0" smtClean="0">
                          <a:latin typeface="Calibri" pitchFamily="34" charset="0"/>
                        </a:rPr>
                        <a:t>();</a:t>
                      </a:r>
                    </a:p>
                    <a:p>
                      <a:r>
                        <a:rPr lang="en-US" sz="1600" dirty="0" smtClean="0">
                          <a:latin typeface="Calibri" pitchFamily="34" charset="0"/>
                        </a:rPr>
                        <a:t>}</a:t>
                      </a:r>
                      <a:endParaRPr lang="de-DE" sz="1600" dirty="0">
                        <a:latin typeface="Calibri" pitchFamily="34" charset="0"/>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sz="1600" b="1" i="1" dirty="0" smtClean="0">
                          <a:latin typeface="Calibri" pitchFamily="34" charset="0"/>
                        </a:rPr>
                        <a:t>Finish</a:t>
                      </a:r>
                      <a:r>
                        <a:rPr lang="en-US" sz="1600" b="1" i="1" baseline="0" dirty="0" smtClean="0">
                          <a:latin typeface="Calibri" pitchFamily="34" charset="0"/>
                        </a:rPr>
                        <a:t> the transaction.</a:t>
                      </a:r>
                      <a:endParaRPr lang="en-US" sz="1600" b="0" i="1" baseline="0" dirty="0" smtClean="0">
                        <a:latin typeface="Calibri" pitchFamily="34" charset="0"/>
                      </a:endParaRPr>
                    </a:p>
                    <a:p>
                      <a:r>
                        <a:rPr lang="en-US" sz="1600" b="0" i="1" baseline="0" dirty="0" smtClean="0">
                          <a:latin typeface="Calibri" pitchFamily="34" charset="0"/>
                        </a:rPr>
                        <a:t>Call Transaction.finish() in the finally block. If Transaction.success() has been called before, a commit is made. Otherwise: rollback.</a:t>
                      </a:r>
                      <a:endParaRPr lang="de-DE" sz="1600" b="1" i="1" dirty="0">
                        <a:latin typeface="Calibri"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r>
              <a:tr h="286233">
                <a:tc>
                  <a:txBody>
                    <a:bodyPr/>
                    <a:lstStyle/>
                    <a:p>
                      <a:r>
                        <a:rPr lang="en-US" sz="1600" b="1" dirty="0" smtClean="0">
                          <a:latin typeface="Calibri" pitchFamily="34" charset="0"/>
                        </a:rPr>
                        <a:t>graphDb</a:t>
                      </a:r>
                      <a:r>
                        <a:rPr lang="en-US" sz="1600" b="0" dirty="0" smtClean="0">
                          <a:latin typeface="Calibri" pitchFamily="34" charset="0"/>
                        </a:rPr>
                        <a:t>.shutdown</a:t>
                      </a:r>
                      <a:r>
                        <a:rPr lang="en-US" sz="1600" dirty="0" smtClean="0">
                          <a:latin typeface="Calibri" pitchFamily="34" charset="0"/>
                        </a:rPr>
                        <a:t>();</a:t>
                      </a:r>
                      <a:endParaRPr lang="de-DE" sz="1600" dirty="0">
                        <a:latin typeface="Calibri" pitchFamily="34" charset="0"/>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FFF00"/>
                    </a:solidFill>
                  </a:tcPr>
                </a:tc>
                <a:tc>
                  <a:txBody>
                    <a:bodyPr/>
                    <a:lstStyle/>
                    <a:p>
                      <a:r>
                        <a:rPr lang="en-US" sz="1600" b="1" i="1" dirty="0" smtClean="0">
                          <a:latin typeface="Calibri" pitchFamily="34" charset="0"/>
                        </a:rPr>
                        <a:t>Shutdown the graph database.</a:t>
                      </a:r>
                      <a:endParaRPr lang="de-DE" sz="1600" b="1" i="1">
                        <a:latin typeface="Calibri"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lstStyle/>
          <a:p>
            <a:r>
              <a:rPr lang="en-US" dirty="0" smtClean="0"/>
              <a:t>Java API: Simple Transaction</a:t>
            </a:r>
            <a:endParaRPr lang="de-DE"/>
          </a:p>
        </p:txBody>
      </p:sp>
    </p:spTree>
    <p:extLst>
      <p:ext uri="{BB962C8B-B14F-4D97-AF65-F5344CB8AC3E}">
        <p14:creationId xmlns:p14="http://schemas.microsoft.com/office/powerpoint/2010/main" val="10258756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lgn="ctr">
              <a:buNone/>
            </a:pPr>
            <a:r>
              <a:rPr lang="en-US" b="1" dirty="0"/>
              <a:t>Political answer</a:t>
            </a:r>
            <a:r>
              <a:rPr lang="en-US" dirty="0"/>
              <a:t>:</a:t>
            </a:r>
            <a:br>
              <a:rPr lang="en-US" dirty="0"/>
            </a:br>
            <a:r>
              <a:rPr lang="en-US" dirty="0"/>
              <a:t>(Neo4j) -[ :</a:t>
            </a:r>
            <a:r>
              <a:rPr lang="en-US" sz="2400" dirty="0"/>
              <a:t>♥</a:t>
            </a:r>
            <a:r>
              <a:rPr lang="en-US" dirty="0"/>
              <a:t> ] -&gt; Cypher</a:t>
            </a:r>
          </a:p>
          <a:p>
            <a:pPr marL="0" indent="0" algn="ctr">
              <a:buNone/>
            </a:pPr>
            <a:r>
              <a:rPr lang="en-US" b="1" dirty="0"/>
              <a:t>Pragmatic answer</a:t>
            </a:r>
            <a:r>
              <a:rPr lang="en-US" dirty="0"/>
              <a:t>:</a:t>
            </a:r>
          </a:p>
          <a:p>
            <a:pPr marL="0" indent="0">
              <a:buNone/>
            </a:pPr>
            <a:endParaRPr lang="en-US" dirty="0"/>
          </a:p>
        </p:txBody>
      </p:sp>
      <p:sp>
        <p:nvSpPr>
          <p:cNvPr id="3" name="Title 2"/>
          <p:cNvSpPr>
            <a:spLocks noGrp="1"/>
          </p:cNvSpPr>
          <p:nvPr>
            <p:ph type="title"/>
          </p:nvPr>
        </p:nvSpPr>
        <p:spPr/>
        <p:txBody>
          <a:bodyPr/>
          <a:lstStyle/>
          <a:p>
            <a:r>
              <a:rPr lang="en-US" dirty="0"/>
              <a:t>Which API to </a:t>
            </a:r>
            <a:r>
              <a:rPr lang="en-US" dirty="0" smtClean="0"/>
              <a:t>Use</a:t>
            </a:r>
            <a:r>
              <a:rPr lang="en-US" dirty="0"/>
              <a:t>?</a:t>
            </a:r>
          </a:p>
        </p:txBody>
      </p:sp>
      <p:sp>
        <p:nvSpPr>
          <p:cNvPr id="5" name="TextBox 4"/>
          <p:cNvSpPr txBox="1"/>
          <p:nvPr/>
        </p:nvSpPr>
        <p:spPr>
          <a:xfrm>
            <a:off x="1939679" y="2499071"/>
            <a:ext cx="1681523" cy="560541"/>
          </a:xfrm>
          <a:prstGeom prst="rect">
            <a:avLst/>
          </a:prstGeom>
          <a:solidFill>
            <a:schemeClr val="accent3">
              <a:lumMod val="40000"/>
              <a:lumOff val="60000"/>
            </a:schemeClr>
          </a:solidFill>
        </p:spPr>
        <p:txBody>
          <a:bodyPr wrap="square" lIns="180000" tIns="140400" rIns="180000" bIns="140400" rtlCol="0">
            <a:spAutoFit/>
          </a:bodyPr>
          <a:lstStyle/>
          <a:p>
            <a:pPr algn="ctr"/>
            <a:r>
              <a:rPr lang="en-US" b="1" dirty="0"/>
              <a:t>Java</a:t>
            </a:r>
          </a:p>
        </p:txBody>
      </p:sp>
      <p:sp>
        <p:nvSpPr>
          <p:cNvPr id="6" name="TextBox 5"/>
          <p:cNvSpPr txBox="1"/>
          <p:nvPr/>
        </p:nvSpPr>
        <p:spPr>
          <a:xfrm>
            <a:off x="1939679" y="4020750"/>
            <a:ext cx="1681523" cy="560541"/>
          </a:xfrm>
          <a:prstGeom prst="rect">
            <a:avLst/>
          </a:prstGeom>
          <a:solidFill>
            <a:schemeClr val="accent6">
              <a:lumMod val="60000"/>
              <a:lumOff val="40000"/>
            </a:schemeClr>
          </a:solidFill>
        </p:spPr>
        <p:txBody>
          <a:bodyPr wrap="square" lIns="180000" tIns="140400" rIns="180000" bIns="140400" rtlCol="0">
            <a:spAutoFit/>
          </a:bodyPr>
          <a:lstStyle/>
          <a:p>
            <a:pPr algn="ctr"/>
            <a:r>
              <a:rPr lang="en-US" b="1" dirty="0"/>
              <a:t>REST</a:t>
            </a:r>
          </a:p>
        </p:txBody>
      </p:sp>
      <p:sp>
        <p:nvSpPr>
          <p:cNvPr id="7" name="TextBox 6"/>
          <p:cNvSpPr txBox="1"/>
          <p:nvPr/>
        </p:nvSpPr>
        <p:spPr>
          <a:xfrm>
            <a:off x="1939679" y="4794809"/>
            <a:ext cx="1681523" cy="560541"/>
          </a:xfrm>
          <a:prstGeom prst="rect">
            <a:avLst/>
          </a:prstGeom>
          <a:solidFill>
            <a:schemeClr val="bg2">
              <a:lumMod val="75000"/>
            </a:schemeClr>
          </a:solidFill>
        </p:spPr>
        <p:txBody>
          <a:bodyPr wrap="square" lIns="180000" tIns="140400" rIns="180000" bIns="140400" rtlCol="0">
            <a:spAutoFit/>
          </a:bodyPr>
          <a:lstStyle/>
          <a:p>
            <a:pPr algn="ctr"/>
            <a:r>
              <a:rPr lang="en-US" b="1" dirty="0"/>
              <a:t>Gremlin</a:t>
            </a:r>
          </a:p>
        </p:txBody>
      </p:sp>
      <p:sp>
        <p:nvSpPr>
          <p:cNvPr id="8" name="TextBox 7"/>
          <p:cNvSpPr txBox="1"/>
          <p:nvPr/>
        </p:nvSpPr>
        <p:spPr>
          <a:xfrm>
            <a:off x="1939679" y="3264574"/>
            <a:ext cx="1681523" cy="560541"/>
          </a:xfrm>
          <a:prstGeom prst="rect">
            <a:avLst/>
          </a:prstGeom>
          <a:solidFill>
            <a:schemeClr val="accent2">
              <a:lumMod val="40000"/>
              <a:lumOff val="60000"/>
            </a:schemeClr>
          </a:solidFill>
        </p:spPr>
        <p:txBody>
          <a:bodyPr wrap="square" lIns="180000" tIns="140400" rIns="180000" bIns="140400" rtlCol="0">
            <a:spAutoFit/>
          </a:bodyPr>
          <a:lstStyle/>
          <a:p>
            <a:pPr algn="ctr"/>
            <a:r>
              <a:rPr lang="en-US" b="1" dirty="0"/>
              <a:t>Cypher</a:t>
            </a:r>
          </a:p>
        </p:txBody>
      </p:sp>
      <p:sp>
        <p:nvSpPr>
          <p:cNvPr id="9" name="TextBox 8"/>
          <p:cNvSpPr txBox="1"/>
          <p:nvPr/>
        </p:nvSpPr>
        <p:spPr>
          <a:xfrm>
            <a:off x="3774946" y="2464048"/>
            <a:ext cx="3958896" cy="646331"/>
          </a:xfrm>
          <a:prstGeom prst="rect">
            <a:avLst/>
          </a:prstGeom>
          <a:noFill/>
        </p:spPr>
        <p:txBody>
          <a:bodyPr wrap="square" rtlCol="0">
            <a:spAutoFit/>
          </a:bodyPr>
          <a:lstStyle/>
          <a:p>
            <a:r>
              <a:rPr lang="en-US" dirty="0"/>
              <a:t>Embedded development, high performance access, batches</a:t>
            </a:r>
          </a:p>
        </p:txBody>
      </p:sp>
      <p:sp>
        <p:nvSpPr>
          <p:cNvPr id="10" name="TextBox 9"/>
          <p:cNvSpPr txBox="1"/>
          <p:nvPr/>
        </p:nvSpPr>
        <p:spPr>
          <a:xfrm>
            <a:off x="3774946" y="3230225"/>
            <a:ext cx="3958896" cy="646331"/>
          </a:xfrm>
          <a:prstGeom prst="rect">
            <a:avLst/>
          </a:prstGeom>
          <a:noFill/>
        </p:spPr>
        <p:txBody>
          <a:bodyPr wrap="square" rtlCol="0">
            <a:spAutoFit/>
          </a:bodyPr>
          <a:lstStyle/>
          <a:p>
            <a:r>
              <a:rPr lang="en-US" dirty="0"/>
              <a:t>Reusable Queries, remote execution, complex traversals</a:t>
            </a:r>
          </a:p>
        </p:txBody>
      </p:sp>
      <p:sp>
        <p:nvSpPr>
          <p:cNvPr id="11" name="TextBox 10"/>
          <p:cNvSpPr txBox="1"/>
          <p:nvPr/>
        </p:nvSpPr>
        <p:spPr>
          <a:xfrm>
            <a:off x="3774946" y="3978894"/>
            <a:ext cx="3958896" cy="646331"/>
          </a:xfrm>
          <a:prstGeom prst="rect">
            <a:avLst/>
          </a:prstGeom>
          <a:noFill/>
        </p:spPr>
        <p:txBody>
          <a:bodyPr wrap="square" rtlCol="0">
            <a:spAutoFit/>
          </a:bodyPr>
          <a:lstStyle/>
          <a:p>
            <a:r>
              <a:rPr lang="en-US" dirty="0"/>
              <a:t>Quick command line (e.g. curl) access, simple extensions / lookups</a:t>
            </a:r>
          </a:p>
        </p:txBody>
      </p:sp>
      <p:sp>
        <p:nvSpPr>
          <p:cNvPr id="13" name="TextBox 12"/>
          <p:cNvSpPr txBox="1"/>
          <p:nvPr/>
        </p:nvSpPr>
        <p:spPr>
          <a:xfrm>
            <a:off x="3774946" y="4924000"/>
            <a:ext cx="3958896" cy="369332"/>
          </a:xfrm>
          <a:prstGeom prst="rect">
            <a:avLst/>
          </a:prstGeom>
          <a:noFill/>
        </p:spPr>
        <p:txBody>
          <a:bodyPr wrap="square" rtlCol="0">
            <a:spAutoFit/>
          </a:bodyPr>
          <a:lstStyle/>
          <a:p>
            <a:r>
              <a:rPr lang="en-US" dirty="0"/>
              <a:t>For expert users. More on that later.</a:t>
            </a:r>
          </a:p>
        </p:txBody>
      </p:sp>
    </p:spTree>
    <p:extLst>
      <p:ext uri="{BB962C8B-B14F-4D97-AF65-F5344CB8AC3E}">
        <p14:creationId xmlns:p14="http://schemas.microsoft.com/office/powerpoint/2010/main" val="1740488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3"/>
          <p:cNvSpPr>
            <a:spLocks noGrp="1"/>
          </p:cNvSpPr>
          <p:nvPr>
            <p:ph type="body" sz="quarter" idx="10"/>
          </p:nvPr>
        </p:nvSpPr>
        <p:spPr/>
        <p:txBody>
          <a:bodyPr/>
          <a:lstStyle/>
          <a:p>
            <a:pPr eaLnBrk="1" hangingPunct="1">
              <a:spcBef>
                <a:spcPct val="0"/>
              </a:spcBef>
              <a:spcAft>
                <a:spcPct val="0"/>
              </a:spcAft>
            </a:pPr>
            <a:r>
              <a:rPr lang="en-US" dirty="0" smtClean="0">
                <a:latin typeface="Arial" charset="0"/>
                <a:cs typeface="Arial" charset="0"/>
              </a:rPr>
              <a:t>Introduction to Graph DBs</a:t>
            </a:r>
          </a:p>
        </p:txBody>
      </p:sp>
    </p:spTree>
    <p:extLst>
      <p:ext uri="{BB962C8B-B14F-4D97-AF65-F5344CB8AC3E}">
        <p14:creationId xmlns:p14="http://schemas.microsoft.com/office/powerpoint/2010/main" val="21050506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p:cNvCxnSpPr/>
          <p:nvPr/>
        </p:nvCxnSpPr>
        <p:spPr>
          <a:xfrm flipV="1">
            <a:off x="5231218" y="1127049"/>
            <a:ext cx="0" cy="4476307"/>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922874" y="2243833"/>
            <a:ext cx="2599778" cy="9990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DE" sz="1400" b="1">
              <a:solidFill>
                <a:schemeClr val="tx1"/>
              </a:solidFill>
            </a:endParaRPr>
          </a:p>
        </p:txBody>
      </p:sp>
      <p:sp>
        <p:nvSpPr>
          <p:cNvPr id="39" name="Rectangle 38"/>
          <p:cNvSpPr/>
          <p:nvPr/>
        </p:nvSpPr>
        <p:spPr>
          <a:xfrm>
            <a:off x="490748" y="1169581"/>
            <a:ext cx="2275368" cy="14885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rPr>
              <a:t>Memory Mapping</a:t>
            </a:r>
            <a:endParaRPr lang="de-DE" sz="1400" b="1">
              <a:solidFill>
                <a:schemeClr val="tx1"/>
              </a:solidFill>
            </a:endParaRPr>
          </a:p>
        </p:txBody>
      </p:sp>
      <p:sp>
        <p:nvSpPr>
          <p:cNvPr id="2" name="Title 1"/>
          <p:cNvSpPr>
            <a:spLocks noGrp="1"/>
          </p:cNvSpPr>
          <p:nvPr>
            <p:ph type="title"/>
          </p:nvPr>
        </p:nvSpPr>
        <p:spPr/>
        <p:txBody>
          <a:bodyPr/>
          <a:lstStyle/>
          <a:p>
            <a:r>
              <a:rPr lang="en-US" dirty="0" smtClean="0"/>
              <a:t>Neo4j Data Architecture: Overview</a:t>
            </a:r>
            <a:endParaRPr lang="en-US" dirty="0"/>
          </a:p>
        </p:txBody>
      </p:sp>
      <p:grpSp>
        <p:nvGrpSpPr>
          <p:cNvPr id="43" name="Group 42"/>
          <p:cNvGrpSpPr/>
          <p:nvPr/>
        </p:nvGrpSpPr>
        <p:grpSpPr>
          <a:xfrm>
            <a:off x="506817" y="3866709"/>
            <a:ext cx="4501115" cy="1596656"/>
            <a:chOff x="506817" y="3866709"/>
            <a:chExt cx="4501115" cy="1596656"/>
          </a:xfrm>
          <a:solidFill>
            <a:schemeClr val="accent1">
              <a:lumMod val="60000"/>
              <a:lumOff val="40000"/>
            </a:schemeClr>
          </a:solidFill>
        </p:grpSpPr>
        <p:sp>
          <p:nvSpPr>
            <p:cNvPr id="13" name="Folded Corner 12"/>
            <p:cNvSpPr/>
            <p:nvPr/>
          </p:nvSpPr>
          <p:spPr>
            <a:xfrm>
              <a:off x="506817" y="3866709"/>
              <a:ext cx="1648046" cy="648586"/>
            </a:xfrm>
            <a:prstGeom prst="foldedCorner">
              <a:avLst>
                <a:gd name="adj" fmla="val 37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Nodes + Primitives</a:t>
              </a:r>
              <a:endParaRPr lang="de-DE" sz="1600"/>
            </a:p>
          </p:txBody>
        </p:sp>
        <p:sp>
          <p:nvSpPr>
            <p:cNvPr id="16" name="Folded Corner 15"/>
            <p:cNvSpPr/>
            <p:nvPr/>
          </p:nvSpPr>
          <p:spPr>
            <a:xfrm>
              <a:off x="506817" y="4662379"/>
              <a:ext cx="1648046" cy="648586"/>
            </a:xfrm>
            <a:prstGeom prst="foldedCorner">
              <a:avLst>
                <a:gd name="adj" fmla="val 37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Relationships</a:t>
              </a:r>
              <a:r>
                <a:rPr lang="de-DE" sz="1600"/>
                <a:t> </a:t>
              </a:r>
              <a:r>
                <a:rPr lang="de-DE" sz="1600" smtClean="0"/>
                <a:t>+</a:t>
              </a:r>
            </a:p>
            <a:p>
              <a:r>
                <a:rPr lang="en-US" sz="1600" dirty="0" smtClean="0"/>
                <a:t>Primitives</a:t>
              </a:r>
            </a:p>
          </p:txBody>
        </p:sp>
        <p:sp>
          <p:nvSpPr>
            <p:cNvPr id="17" name="Folded Corner 16"/>
            <p:cNvSpPr/>
            <p:nvPr/>
          </p:nvSpPr>
          <p:spPr>
            <a:xfrm>
              <a:off x="2268277" y="3866709"/>
              <a:ext cx="1311349" cy="476693"/>
            </a:xfrm>
            <a:prstGeom prst="foldedCorner">
              <a:avLst>
                <a:gd name="adj" fmla="val 37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Properties</a:t>
              </a:r>
              <a:endParaRPr lang="de-DE" sz="1600"/>
            </a:p>
          </p:txBody>
        </p:sp>
        <p:sp>
          <p:nvSpPr>
            <p:cNvPr id="19" name="Folded Corner 18"/>
            <p:cNvSpPr/>
            <p:nvPr/>
          </p:nvSpPr>
          <p:spPr>
            <a:xfrm>
              <a:off x="2268277" y="4986672"/>
              <a:ext cx="1311349" cy="476693"/>
            </a:xfrm>
            <a:prstGeom prst="foldedCorner">
              <a:avLst>
                <a:gd name="adj" fmla="val 37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Strings</a:t>
              </a:r>
              <a:endParaRPr lang="de-DE" sz="1600"/>
            </a:p>
          </p:txBody>
        </p:sp>
        <p:sp>
          <p:nvSpPr>
            <p:cNvPr id="20" name="Folded Corner 19"/>
            <p:cNvSpPr/>
            <p:nvPr/>
          </p:nvSpPr>
          <p:spPr>
            <a:xfrm>
              <a:off x="2268277" y="4424033"/>
              <a:ext cx="1311349" cy="476693"/>
            </a:xfrm>
            <a:prstGeom prst="foldedCorner">
              <a:avLst>
                <a:gd name="adj" fmla="val 37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Arrays</a:t>
              </a:r>
              <a:endParaRPr lang="de-DE" sz="1600"/>
            </a:p>
          </p:txBody>
        </p:sp>
        <p:sp>
          <p:nvSpPr>
            <p:cNvPr id="21" name="Folded Corner 20"/>
            <p:cNvSpPr/>
            <p:nvPr/>
          </p:nvSpPr>
          <p:spPr>
            <a:xfrm>
              <a:off x="3696583" y="3866709"/>
              <a:ext cx="1311349" cy="439478"/>
            </a:xfrm>
            <a:prstGeom prst="foldedCorner">
              <a:avLst>
                <a:gd name="adj" fmla="val 37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i="1" dirty="0" smtClean="0"/>
                <a:t>Relationship Types</a:t>
              </a:r>
            </a:p>
          </p:txBody>
        </p:sp>
      </p:grpSp>
      <p:grpSp>
        <p:nvGrpSpPr>
          <p:cNvPr id="48" name="Group 47"/>
          <p:cNvGrpSpPr/>
          <p:nvPr/>
        </p:nvGrpSpPr>
        <p:grpSpPr>
          <a:xfrm>
            <a:off x="5433236" y="3866709"/>
            <a:ext cx="3448492" cy="1486788"/>
            <a:chOff x="5433236" y="3866709"/>
            <a:chExt cx="3448492" cy="1486788"/>
          </a:xfrm>
          <a:solidFill>
            <a:srgbClr val="6AB76B"/>
          </a:solidFill>
        </p:grpSpPr>
        <p:sp>
          <p:nvSpPr>
            <p:cNvPr id="22" name="Folded Corner 21"/>
            <p:cNvSpPr/>
            <p:nvPr/>
          </p:nvSpPr>
          <p:spPr>
            <a:xfrm>
              <a:off x="5433236" y="3866709"/>
              <a:ext cx="1648046" cy="648586"/>
            </a:xfrm>
            <a:prstGeom prst="foldedCorner">
              <a:avLst>
                <a:gd name="adj" fmla="val 37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Node</a:t>
              </a:r>
            </a:p>
            <a:p>
              <a:r>
                <a:rPr lang="en-US" sz="1600" dirty="0" smtClean="0"/>
                <a:t>Auto Index</a:t>
              </a:r>
            </a:p>
          </p:txBody>
        </p:sp>
        <p:sp>
          <p:nvSpPr>
            <p:cNvPr id="23" name="Folded Corner 22"/>
            <p:cNvSpPr/>
            <p:nvPr/>
          </p:nvSpPr>
          <p:spPr>
            <a:xfrm>
              <a:off x="5433236" y="4662379"/>
              <a:ext cx="1648046" cy="648586"/>
            </a:xfrm>
            <a:prstGeom prst="foldedCorner">
              <a:avLst>
                <a:gd name="adj" fmla="val 37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Relationship</a:t>
              </a:r>
            </a:p>
            <a:p>
              <a:r>
                <a:rPr lang="en-US" sz="1600" dirty="0" smtClean="0"/>
                <a:t>Auto Index</a:t>
              </a:r>
            </a:p>
          </p:txBody>
        </p:sp>
        <p:sp>
          <p:nvSpPr>
            <p:cNvPr id="24" name="Folded Corner 23"/>
            <p:cNvSpPr/>
            <p:nvPr/>
          </p:nvSpPr>
          <p:spPr>
            <a:xfrm>
              <a:off x="7233682" y="3866709"/>
              <a:ext cx="1648046" cy="324293"/>
            </a:xfrm>
            <a:prstGeom prst="foldedCorner">
              <a:avLst>
                <a:gd name="adj" fmla="val 37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Manual Index A</a:t>
              </a:r>
            </a:p>
          </p:txBody>
        </p:sp>
        <p:sp>
          <p:nvSpPr>
            <p:cNvPr id="25" name="Folded Corner 24"/>
            <p:cNvSpPr/>
            <p:nvPr/>
          </p:nvSpPr>
          <p:spPr>
            <a:xfrm>
              <a:off x="7233682" y="4254797"/>
              <a:ext cx="1648046" cy="324293"/>
            </a:xfrm>
            <a:prstGeom prst="foldedCorner">
              <a:avLst>
                <a:gd name="adj" fmla="val 37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Manual Index B</a:t>
              </a:r>
            </a:p>
          </p:txBody>
        </p:sp>
        <p:sp>
          <p:nvSpPr>
            <p:cNvPr id="26" name="Folded Corner 25"/>
            <p:cNvSpPr/>
            <p:nvPr/>
          </p:nvSpPr>
          <p:spPr>
            <a:xfrm>
              <a:off x="7233682" y="4641113"/>
              <a:ext cx="1648046" cy="324293"/>
            </a:xfrm>
            <a:prstGeom prst="foldedCorner">
              <a:avLst>
                <a:gd name="adj" fmla="val 37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Manual Index C</a:t>
              </a:r>
            </a:p>
          </p:txBody>
        </p:sp>
        <p:sp>
          <p:nvSpPr>
            <p:cNvPr id="27" name="Folded Corner 26"/>
            <p:cNvSpPr/>
            <p:nvPr/>
          </p:nvSpPr>
          <p:spPr>
            <a:xfrm>
              <a:off x="7233682" y="5029204"/>
              <a:ext cx="1648046" cy="324293"/>
            </a:xfrm>
            <a:prstGeom prst="foldedCorner">
              <a:avLst>
                <a:gd name="adj" fmla="val 37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a:t>
              </a:r>
            </a:p>
          </p:txBody>
        </p:sp>
      </p:grpSp>
      <p:cxnSp>
        <p:nvCxnSpPr>
          <p:cNvPr id="28" name="Straight Connector 27"/>
          <p:cNvCxnSpPr/>
          <p:nvPr/>
        </p:nvCxnSpPr>
        <p:spPr>
          <a:xfrm>
            <a:off x="461038" y="3413036"/>
            <a:ext cx="8523474"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593524" y="1517746"/>
            <a:ext cx="1992142" cy="1035133"/>
            <a:chOff x="506817" y="1382235"/>
            <a:chExt cx="3072809" cy="1596656"/>
          </a:xfrm>
          <a:solidFill>
            <a:schemeClr val="accent1">
              <a:lumMod val="60000"/>
              <a:lumOff val="40000"/>
            </a:schemeClr>
          </a:solidFill>
        </p:grpSpPr>
        <p:sp>
          <p:nvSpPr>
            <p:cNvPr id="32" name="Folded Corner 31"/>
            <p:cNvSpPr/>
            <p:nvPr/>
          </p:nvSpPr>
          <p:spPr>
            <a:xfrm>
              <a:off x="506817" y="1382235"/>
              <a:ext cx="1648046" cy="648586"/>
            </a:xfrm>
            <a:prstGeom prst="foldedCorner">
              <a:avLst>
                <a:gd name="adj" fmla="val 37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t>Nodes + Primitives</a:t>
              </a:r>
              <a:endParaRPr lang="de-DE" sz="1000"/>
            </a:p>
          </p:txBody>
        </p:sp>
        <p:sp>
          <p:nvSpPr>
            <p:cNvPr id="33" name="Folded Corner 32"/>
            <p:cNvSpPr/>
            <p:nvPr/>
          </p:nvSpPr>
          <p:spPr>
            <a:xfrm>
              <a:off x="506817" y="2177905"/>
              <a:ext cx="1648046" cy="648586"/>
            </a:xfrm>
            <a:prstGeom prst="foldedCorner">
              <a:avLst>
                <a:gd name="adj" fmla="val 37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t>Relationships</a:t>
              </a:r>
              <a:r>
                <a:rPr lang="de-DE" sz="1000"/>
                <a:t> </a:t>
              </a:r>
              <a:r>
                <a:rPr lang="de-DE" sz="1000" smtClean="0"/>
                <a:t>+</a:t>
              </a:r>
            </a:p>
            <a:p>
              <a:r>
                <a:rPr lang="en-US" sz="1000" dirty="0" smtClean="0"/>
                <a:t>Primitives</a:t>
              </a:r>
            </a:p>
          </p:txBody>
        </p:sp>
        <p:sp>
          <p:nvSpPr>
            <p:cNvPr id="34" name="Folded Corner 33"/>
            <p:cNvSpPr/>
            <p:nvPr/>
          </p:nvSpPr>
          <p:spPr>
            <a:xfrm>
              <a:off x="2268277" y="1382235"/>
              <a:ext cx="1311349" cy="476693"/>
            </a:xfrm>
            <a:prstGeom prst="foldedCorner">
              <a:avLst>
                <a:gd name="adj" fmla="val 37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t>Properties</a:t>
              </a:r>
              <a:endParaRPr lang="de-DE" sz="1000"/>
            </a:p>
          </p:txBody>
        </p:sp>
        <p:sp>
          <p:nvSpPr>
            <p:cNvPr id="35" name="Folded Corner 34"/>
            <p:cNvSpPr/>
            <p:nvPr/>
          </p:nvSpPr>
          <p:spPr>
            <a:xfrm>
              <a:off x="2268277" y="2502198"/>
              <a:ext cx="1311349" cy="476693"/>
            </a:xfrm>
            <a:prstGeom prst="foldedCorner">
              <a:avLst>
                <a:gd name="adj" fmla="val 37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t>Strings</a:t>
              </a:r>
              <a:endParaRPr lang="de-DE" sz="1000"/>
            </a:p>
          </p:txBody>
        </p:sp>
        <p:sp>
          <p:nvSpPr>
            <p:cNvPr id="36" name="Folded Corner 35"/>
            <p:cNvSpPr/>
            <p:nvPr/>
          </p:nvSpPr>
          <p:spPr>
            <a:xfrm>
              <a:off x="2268277" y="1939559"/>
              <a:ext cx="1311349" cy="476693"/>
            </a:xfrm>
            <a:prstGeom prst="foldedCorner">
              <a:avLst>
                <a:gd name="adj" fmla="val 37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t>Arrays</a:t>
              </a:r>
              <a:endParaRPr lang="de-DE" sz="1000"/>
            </a:p>
          </p:txBody>
        </p:sp>
      </p:grpSp>
      <p:sp>
        <p:nvSpPr>
          <p:cNvPr id="41" name="Rectangle 40"/>
          <p:cNvSpPr/>
          <p:nvPr/>
        </p:nvSpPr>
        <p:spPr>
          <a:xfrm>
            <a:off x="2918516" y="1169581"/>
            <a:ext cx="2089416" cy="20733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1"/>
                </a:solidFill>
              </a:rPr>
              <a:t>Java Heap</a:t>
            </a:r>
            <a:endParaRPr lang="de-DE" sz="1400" b="1">
              <a:solidFill>
                <a:schemeClr val="tx1"/>
              </a:solidFill>
            </a:endParaRPr>
          </a:p>
        </p:txBody>
      </p:sp>
      <p:sp>
        <p:nvSpPr>
          <p:cNvPr id="42" name="Rectangle 41"/>
          <p:cNvSpPr/>
          <p:nvPr/>
        </p:nvSpPr>
        <p:spPr>
          <a:xfrm>
            <a:off x="3091350" y="2775098"/>
            <a:ext cx="4298278" cy="29771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Java</a:t>
            </a:r>
            <a:endParaRPr lang="de-DE" sz="1400"/>
          </a:p>
        </p:txBody>
      </p:sp>
      <p:sp>
        <p:nvSpPr>
          <p:cNvPr id="44" name="Rectangle 43"/>
          <p:cNvSpPr/>
          <p:nvPr/>
        </p:nvSpPr>
        <p:spPr>
          <a:xfrm>
            <a:off x="3091349" y="2433268"/>
            <a:ext cx="1916584" cy="26740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Neo4j + Libs</a:t>
            </a:r>
            <a:endParaRPr lang="de-DE" sz="1400"/>
          </a:p>
        </p:txBody>
      </p:sp>
      <p:sp>
        <p:nvSpPr>
          <p:cNvPr id="45" name="Rectangle 44"/>
          <p:cNvSpPr/>
          <p:nvPr/>
        </p:nvSpPr>
        <p:spPr>
          <a:xfrm>
            <a:off x="3091349" y="1517746"/>
            <a:ext cx="1714564" cy="82221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Data</a:t>
            </a:r>
          </a:p>
          <a:p>
            <a:pPr algn="ctr"/>
            <a:r>
              <a:rPr lang="en-US" sz="1100" dirty="0" smtClean="0"/>
              <a:t>Nodes + Relationships + Properties</a:t>
            </a:r>
            <a:endParaRPr lang="de-DE"/>
          </a:p>
        </p:txBody>
      </p:sp>
      <p:sp>
        <p:nvSpPr>
          <p:cNvPr id="47" name="Rectangle 46"/>
          <p:cNvSpPr/>
          <p:nvPr/>
        </p:nvSpPr>
        <p:spPr>
          <a:xfrm>
            <a:off x="5433236" y="2430698"/>
            <a:ext cx="1956392" cy="26740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Lucene</a:t>
            </a:r>
            <a:endParaRPr lang="de-DE" sz="1400" dirty="0"/>
          </a:p>
        </p:txBody>
      </p:sp>
      <p:sp>
        <p:nvSpPr>
          <p:cNvPr id="51" name="TextBox 50"/>
          <p:cNvSpPr txBox="1"/>
          <p:nvPr/>
        </p:nvSpPr>
        <p:spPr>
          <a:xfrm>
            <a:off x="4317227" y="5329721"/>
            <a:ext cx="1761460" cy="369332"/>
          </a:xfrm>
          <a:prstGeom prst="rect">
            <a:avLst/>
          </a:prstGeom>
          <a:noFill/>
        </p:spPr>
        <p:txBody>
          <a:bodyPr wrap="square" rtlCol="0">
            <a:spAutoFit/>
          </a:bodyPr>
          <a:lstStyle/>
          <a:p>
            <a:pPr algn="ctr"/>
            <a:r>
              <a:rPr lang="en-US" b="1" dirty="0" smtClean="0"/>
              <a:t>Graph    Index</a:t>
            </a:r>
            <a:endParaRPr lang="de-DE" b="1"/>
          </a:p>
        </p:txBody>
      </p:sp>
      <p:sp>
        <p:nvSpPr>
          <p:cNvPr id="54" name="TextBox 53"/>
          <p:cNvSpPr txBox="1"/>
          <p:nvPr/>
        </p:nvSpPr>
        <p:spPr>
          <a:xfrm>
            <a:off x="414658" y="2948751"/>
            <a:ext cx="1761460" cy="923330"/>
          </a:xfrm>
          <a:prstGeom prst="rect">
            <a:avLst/>
          </a:prstGeom>
          <a:noFill/>
        </p:spPr>
        <p:txBody>
          <a:bodyPr wrap="square" rtlCol="0">
            <a:spAutoFit/>
          </a:bodyPr>
          <a:lstStyle/>
          <a:p>
            <a:pPr>
              <a:lnSpc>
                <a:spcPct val="150000"/>
              </a:lnSpc>
            </a:pPr>
            <a:r>
              <a:rPr lang="en-US" b="1" dirty="0" smtClean="0"/>
              <a:t>Memory</a:t>
            </a:r>
          </a:p>
          <a:p>
            <a:pPr>
              <a:lnSpc>
                <a:spcPct val="150000"/>
              </a:lnSpc>
            </a:pPr>
            <a:r>
              <a:rPr lang="en-US" b="1" dirty="0" smtClean="0"/>
              <a:t>Disk</a:t>
            </a:r>
            <a:endParaRPr lang="de-DE" b="1"/>
          </a:p>
        </p:txBody>
      </p:sp>
    </p:spTree>
    <p:extLst>
      <p:ext uri="{BB962C8B-B14F-4D97-AF65-F5344CB8AC3E}">
        <p14:creationId xmlns:p14="http://schemas.microsoft.com/office/powerpoint/2010/main" val="22123155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a:xfrm>
            <a:off x="1722474" y="1196976"/>
            <a:ext cx="4774020" cy="4353219"/>
          </a:xfrm>
        </p:spPr>
        <p:txBody>
          <a:bodyPr>
            <a:normAutofit fontScale="77500" lnSpcReduction="20000"/>
          </a:bodyPr>
          <a:lstStyle/>
          <a:p>
            <a:pPr marL="457200" indent="-457200">
              <a:buFont typeface="+mj-lt"/>
              <a:buAutoNum type="arabicPeriod"/>
            </a:pPr>
            <a:r>
              <a:rPr lang="en-US" b="1" dirty="0" smtClean="0"/>
              <a:t>Balance your graph model</a:t>
            </a:r>
          </a:p>
          <a:p>
            <a:pPr lvl="1"/>
            <a:r>
              <a:rPr lang="en-US" dirty="0" smtClean="0"/>
              <a:t>Too much graph: Hard to maintain, traversal complexity</a:t>
            </a:r>
            <a:br>
              <a:rPr lang="en-US" dirty="0" smtClean="0"/>
            </a:br>
            <a:r>
              <a:rPr lang="en-US" dirty="0" smtClean="0"/>
              <a:t>Neo4j-specific: RelType Store limited</a:t>
            </a:r>
          </a:p>
          <a:p>
            <a:pPr lvl="1"/>
            <a:r>
              <a:rPr lang="en-US" dirty="0" smtClean="0"/>
              <a:t>Too many properties: Hard to traverse, difficult to extend, less flexibility</a:t>
            </a:r>
          </a:p>
          <a:p>
            <a:pPr marL="457200" indent="-457200">
              <a:buFont typeface="+mj-lt"/>
              <a:buAutoNum type="arabicPeriod"/>
            </a:pPr>
            <a:r>
              <a:rPr lang="en-US" b="1" dirty="0" smtClean="0"/>
              <a:t>Avoid the index</a:t>
            </a:r>
          </a:p>
          <a:p>
            <a:pPr lvl="1"/>
            <a:r>
              <a:rPr lang="en-US" dirty="0" smtClean="0"/>
              <a:t>Lookups are expensive (entry nodes!)</a:t>
            </a:r>
          </a:p>
          <a:p>
            <a:pPr lvl="1"/>
            <a:r>
              <a:rPr lang="en-US" dirty="0" smtClean="0"/>
              <a:t>Get SSDs</a:t>
            </a:r>
            <a:endParaRPr lang="en-US" dirty="0"/>
          </a:p>
          <a:p>
            <a:pPr marL="457200" indent="-457200">
              <a:buFont typeface="+mj-lt"/>
              <a:buAutoNum type="arabicPeriod"/>
            </a:pPr>
            <a:r>
              <a:rPr lang="en-US" b="1" dirty="0"/>
              <a:t>Watch your memory</a:t>
            </a:r>
          </a:p>
          <a:p>
            <a:pPr lvl="1"/>
            <a:r>
              <a:rPr lang="en-US" dirty="0"/>
              <a:t>Memory = Mapped Store + JVM Heap</a:t>
            </a:r>
          </a:p>
          <a:p>
            <a:pPr lvl="1"/>
            <a:r>
              <a:rPr lang="en-US" b="1" dirty="0"/>
              <a:t>NEVER</a:t>
            </a:r>
            <a:r>
              <a:rPr lang="en-US" dirty="0"/>
              <a:t> forget about garbage </a:t>
            </a:r>
            <a:r>
              <a:rPr lang="en-US" dirty="0" smtClean="0"/>
              <a:t>collection</a:t>
            </a:r>
          </a:p>
          <a:p>
            <a:pPr lvl="1"/>
            <a:r>
              <a:rPr lang="en-US" dirty="0" smtClean="0"/>
              <a:t>Be careful with memory-intensive tasks (batches)</a:t>
            </a:r>
          </a:p>
        </p:txBody>
      </p:sp>
      <p:sp>
        <p:nvSpPr>
          <p:cNvPr id="2" name="Title 1"/>
          <p:cNvSpPr>
            <a:spLocks noGrp="1"/>
          </p:cNvSpPr>
          <p:nvPr>
            <p:ph type="title"/>
          </p:nvPr>
        </p:nvSpPr>
        <p:spPr/>
        <p:txBody>
          <a:bodyPr/>
          <a:lstStyle/>
          <a:p>
            <a:r>
              <a:rPr lang="en-US" dirty="0" smtClean="0"/>
              <a:t>Neo4j Data Architecture: Rules</a:t>
            </a:r>
            <a:endParaRPr lang="en-US" dirty="0"/>
          </a:p>
        </p:txBody>
      </p:sp>
    </p:spTree>
    <p:extLst>
      <p:ext uri="{BB962C8B-B14F-4D97-AF65-F5344CB8AC3E}">
        <p14:creationId xmlns:p14="http://schemas.microsoft.com/office/powerpoint/2010/main" val="12438953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Neo4j Operational Architecture: Benefits</a:t>
            </a:r>
            <a:endParaRPr lang="de-DE"/>
          </a:p>
        </p:txBody>
      </p:sp>
      <p:sp>
        <p:nvSpPr>
          <p:cNvPr id="7" name="Rectangle 6"/>
          <p:cNvSpPr/>
          <p:nvPr/>
        </p:nvSpPr>
        <p:spPr>
          <a:xfrm>
            <a:off x="466369" y="3472006"/>
            <a:ext cx="2323245" cy="11519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chemeClr val="accent1">
                    <a:lumMod val="50000"/>
                  </a:schemeClr>
                </a:solidFill>
              </a:rPr>
              <a:t>Process Control</a:t>
            </a:r>
            <a:endParaRPr lang="en-US" sz="2000" dirty="0">
              <a:solidFill>
                <a:schemeClr val="accent1">
                  <a:lumMod val="50000"/>
                </a:schemeClr>
              </a:solidFill>
            </a:endParaRPr>
          </a:p>
          <a:p>
            <a:pPr marL="171450" indent="-171450">
              <a:buFont typeface="Arial" pitchFamily="34" charset="0"/>
              <a:buChar char="•"/>
            </a:pPr>
            <a:r>
              <a:rPr lang="en-US" sz="1400" dirty="0" smtClean="0">
                <a:solidFill>
                  <a:schemeClr val="accent1">
                    <a:lumMod val="50000"/>
                  </a:schemeClr>
                </a:solidFill>
              </a:rPr>
              <a:t>Control the DB process</a:t>
            </a:r>
          </a:p>
          <a:p>
            <a:pPr marL="171450" indent="-171450">
              <a:buFont typeface="Arial" pitchFamily="34" charset="0"/>
              <a:buChar char="•"/>
            </a:pPr>
            <a:r>
              <a:rPr lang="en-US" sz="1400" dirty="0" smtClean="0">
                <a:solidFill>
                  <a:schemeClr val="accent1">
                    <a:lumMod val="50000"/>
                  </a:schemeClr>
                </a:solidFill>
              </a:rPr>
              <a:t>Use different data stores</a:t>
            </a:r>
            <a:endParaRPr lang="en-US" sz="2000" dirty="0" smtClean="0">
              <a:solidFill>
                <a:schemeClr val="accent1">
                  <a:lumMod val="50000"/>
                </a:schemeClr>
              </a:solidFill>
            </a:endParaRPr>
          </a:p>
        </p:txBody>
      </p:sp>
      <p:cxnSp>
        <p:nvCxnSpPr>
          <p:cNvPr id="10" name="Straight Connector 9"/>
          <p:cNvCxnSpPr/>
          <p:nvPr/>
        </p:nvCxnSpPr>
        <p:spPr>
          <a:xfrm>
            <a:off x="4571207" y="1228875"/>
            <a:ext cx="0" cy="4002069"/>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67684" y="4752770"/>
            <a:ext cx="7013458" cy="584775"/>
          </a:xfrm>
          <a:prstGeom prst="rect">
            <a:avLst/>
          </a:prstGeom>
          <a:noFill/>
        </p:spPr>
        <p:txBody>
          <a:bodyPr wrap="none" rtlCol="0">
            <a:spAutoFit/>
          </a:bodyPr>
          <a:lstStyle/>
          <a:p>
            <a:pPr algn="ctr"/>
            <a:r>
              <a:rPr lang="en-US" sz="3200" b="1" dirty="0" smtClean="0"/>
              <a:t>Embedded</a:t>
            </a:r>
            <a:r>
              <a:rPr lang="en-US" sz="3200" dirty="0" smtClean="0"/>
              <a:t>                     </a:t>
            </a:r>
            <a:r>
              <a:rPr lang="en-US" sz="3200" b="1" dirty="0" smtClean="0"/>
              <a:t>Stand-alone</a:t>
            </a:r>
            <a:endParaRPr lang="de-DE" sz="3200" b="1"/>
          </a:p>
        </p:txBody>
      </p:sp>
      <p:sp>
        <p:nvSpPr>
          <p:cNvPr id="13" name="TextBox 12"/>
          <p:cNvSpPr txBox="1"/>
          <p:nvPr/>
        </p:nvSpPr>
        <p:spPr>
          <a:xfrm>
            <a:off x="3870246" y="978192"/>
            <a:ext cx="1382231" cy="276999"/>
          </a:xfrm>
          <a:prstGeom prst="rect">
            <a:avLst/>
          </a:prstGeom>
          <a:noFill/>
        </p:spPr>
        <p:txBody>
          <a:bodyPr wrap="square" rtlCol="0">
            <a:spAutoFit/>
          </a:bodyPr>
          <a:lstStyle/>
          <a:p>
            <a:pPr algn="ctr"/>
            <a:r>
              <a:rPr lang="en-US" sz="1200" dirty="0" smtClean="0"/>
              <a:t>High Importance</a:t>
            </a:r>
            <a:endParaRPr lang="de-DE" sz="1200"/>
          </a:p>
        </p:txBody>
      </p:sp>
      <p:sp>
        <p:nvSpPr>
          <p:cNvPr id="14" name="TextBox 13"/>
          <p:cNvSpPr txBox="1"/>
          <p:nvPr/>
        </p:nvSpPr>
        <p:spPr>
          <a:xfrm>
            <a:off x="3891121" y="5199045"/>
            <a:ext cx="1382231" cy="276999"/>
          </a:xfrm>
          <a:prstGeom prst="rect">
            <a:avLst/>
          </a:prstGeom>
          <a:noFill/>
        </p:spPr>
        <p:txBody>
          <a:bodyPr wrap="square" rtlCol="0">
            <a:spAutoFit/>
          </a:bodyPr>
          <a:lstStyle/>
          <a:p>
            <a:pPr algn="ctr"/>
            <a:r>
              <a:rPr lang="en-US" sz="1200" dirty="0" smtClean="0"/>
              <a:t>Low Importance</a:t>
            </a:r>
            <a:endParaRPr lang="de-DE" sz="1200"/>
          </a:p>
        </p:txBody>
      </p:sp>
      <p:sp>
        <p:nvSpPr>
          <p:cNvPr id="16" name="Rectangle 15"/>
          <p:cNvSpPr/>
          <p:nvPr/>
        </p:nvSpPr>
        <p:spPr>
          <a:xfrm>
            <a:off x="3891121" y="1842293"/>
            <a:ext cx="2323245" cy="11303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chemeClr val="accent1">
                    <a:lumMod val="50000"/>
                  </a:schemeClr>
                </a:solidFill>
              </a:rPr>
              <a:t>Clustering</a:t>
            </a:r>
            <a:endParaRPr lang="en-US" sz="2000" dirty="0">
              <a:solidFill>
                <a:schemeClr val="accent1">
                  <a:lumMod val="50000"/>
                </a:schemeClr>
              </a:solidFill>
            </a:endParaRPr>
          </a:p>
          <a:p>
            <a:pPr marL="171450" indent="-171450">
              <a:buFont typeface="Arial" pitchFamily="34" charset="0"/>
              <a:buChar char="•"/>
            </a:pPr>
            <a:r>
              <a:rPr lang="en-US" sz="1400" dirty="0" smtClean="0">
                <a:solidFill>
                  <a:schemeClr val="accent1">
                    <a:lumMod val="50000"/>
                  </a:schemeClr>
                </a:solidFill>
              </a:rPr>
              <a:t>Works also in embedded mode, but well…</a:t>
            </a:r>
            <a:endParaRPr lang="en-US" sz="2000" dirty="0" smtClean="0">
              <a:solidFill>
                <a:schemeClr val="accent1">
                  <a:lumMod val="50000"/>
                </a:schemeClr>
              </a:solidFill>
            </a:endParaRPr>
          </a:p>
        </p:txBody>
      </p:sp>
      <p:sp>
        <p:nvSpPr>
          <p:cNvPr id="17" name="Rectangle 16"/>
          <p:cNvSpPr/>
          <p:nvPr/>
        </p:nvSpPr>
        <p:spPr>
          <a:xfrm>
            <a:off x="6513151" y="1177689"/>
            <a:ext cx="2440525" cy="985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chemeClr val="accent1">
                    <a:lumMod val="50000"/>
                  </a:schemeClr>
                </a:solidFill>
              </a:rPr>
              <a:t>Dedicated Memory</a:t>
            </a:r>
            <a:endParaRPr lang="en-US" sz="2000" dirty="0" smtClean="0">
              <a:solidFill>
                <a:schemeClr val="accent1">
                  <a:lumMod val="50000"/>
                </a:schemeClr>
              </a:solidFill>
            </a:endParaRPr>
          </a:p>
          <a:p>
            <a:pPr marL="171450" indent="-171450">
              <a:buFont typeface="Arial" pitchFamily="34" charset="0"/>
              <a:buChar char="•"/>
            </a:pPr>
            <a:r>
              <a:rPr lang="en-US" sz="1400" dirty="0" smtClean="0">
                <a:solidFill>
                  <a:schemeClr val="accent1">
                    <a:lumMod val="50000"/>
                  </a:schemeClr>
                </a:solidFill>
              </a:rPr>
              <a:t>Safer JVM</a:t>
            </a:r>
          </a:p>
        </p:txBody>
      </p:sp>
      <p:sp>
        <p:nvSpPr>
          <p:cNvPr id="18" name="Rectangle 17"/>
          <p:cNvSpPr/>
          <p:nvPr/>
        </p:nvSpPr>
        <p:spPr>
          <a:xfrm>
            <a:off x="461038" y="1164064"/>
            <a:ext cx="2440525" cy="1322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chemeClr val="accent1">
                    <a:lumMod val="50000"/>
                  </a:schemeClr>
                </a:solidFill>
              </a:rPr>
              <a:t>No Overhead</a:t>
            </a:r>
            <a:endParaRPr lang="en-US" sz="2000" dirty="0" smtClean="0">
              <a:solidFill>
                <a:schemeClr val="accent1">
                  <a:lumMod val="50000"/>
                </a:schemeClr>
              </a:solidFill>
            </a:endParaRPr>
          </a:p>
          <a:p>
            <a:pPr marL="171450" indent="-171450">
              <a:buFont typeface="Arial" pitchFamily="34" charset="0"/>
              <a:buChar char="•"/>
            </a:pPr>
            <a:r>
              <a:rPr lang="en-US" sz="1400" dirty="0" smtClean="0">
                <a:solidFill>
                  <a:schemeClr val="accent1">
                    <a:lumMod val="50000"/>
                  </a:schemeClr>
                </a:solidFill>
              </a:rPr>
              <a:t>Direct access via JAVA POJOs</a:t>
            </a:r>
          </a:p>
          <a:p>
            <a:pPr marL="171450" indent="-171450">
              <a:buFont typeface="Arial" pitchFamily="34" charset="0"/>
              <a:buChar char="•"/>
            </a:pPr>
            <a:r>
              <a:rPr lang="en-US" sz="1400" dirty="0" smtClean="0">
                <a:solidFill>
                  <a:schemeClr val="accent1">
                    <a:lumMod val="50000"/>
                  </a:schemeClr>
                </a:solidFill>
              </a:rPr>
              <a:t>No HTTP overhead</a:t>
            </a:r>
          </a:p>
        </p:txBody>
      </p:sp>
      <p:sp>
        <p:nvSpPr>
          <p:cNvPr id="19" name="Rectangle 18"/>
          <p:cNvSpPr/>
          <p:nvPr/>
        </p:nvSpPr>
        <p:spPr>
          <a:xfrm>
            <a:off x="6513151" y="2658584"/>
            <a:ext cx="2440525" cy="9449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chemeClr val="accent1">
                    <a:lumMod val="50000"/>
                  </a:schemeClr>
                </a:solidFill>
              </a:rPr>
              <a:t>Extensions</a:t>
            </a:r>
            <a:endParaRPr lang="en-US" sz="2000" dirty="0" smtClean="0">
              <a:solidFill>
                <a:schemeClr val="accent1">
                  <a:lumMod val="50000"/>
                </a:schemeClr>
              </a:solidFill>
            </a:endParaRPr>
          </a:p>
          <a:p>
            <a:pPr marL="171450" indent="-171450">
              <a:buFont typeface="Arial" pitchFamily="34" charset="0"/>
              <a:buChar char="•"/>
            </a:pPr>
            <a:r>
              <a:rPr lang="en-US" sz="1400" dirty="0" smtClean="0">
                <a:solidFill>
                  <a:schemeClr val="accent1">
                    <a:lumMod val="50000"/>
                  </a:schemeClr>
                </a:solidFill>
              </a:rPr>
              <a:t>RESTful APIs</a:t>
            </a:r>
          </a:p>
        </p:txBody>
      </p:sp>
    </p:spTree>
    <p:extLst>
      <p:ext uri="{BB962C8B-B14F-4D97-AF65-F5344CB8AC3E}">
        <p14:creationId xmlns:p14="http://schemas.microsoft.com/office/powerpoint/2010/main" val="5384560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284556"/>
            <a:ext cx="8228012" cy="712333"/>
          </a:xfrm>
        </p:spPr>
        <p:txBody>
          <a:bodyPr/>
          <a:lstStyle/>
          <a:p>
            <a:pPr marL="0" indent="0">
              <a:buNone/>
              <a:tabLst>
                <a:tab pos="534988" algn="l"/>
                <a:tab pos="3319463" algn="l"/>
                <a:tab pos="6192838" algn="l"/>
              </a:tabLst>
            </a:pPr>
            <a:r>
              <a:rPr lang="en-US" b="1" dirty="0"/>
              <a:t>	Community	Advanced	Enterprise</a:t>
            </a:r>
          </a:p>
        </p:txBody>
      </p:sp>
      <p:sp>
        <p:nvSpPr>
          <p:cNvPr id="3" name="Title 2"/>
          <p:cNvSpPr>
            <a:spLocks noGrp="1"/>
          </p:cNvSpPr>
          <p:nvPr>
            <p:ph type="title"/>
          </p:nvPr>
        </p:nvSpPr>
        <p:spPr/>
        <p:txBody>
          <a:bodyPr/>
          <a:lstStyle/>
          <a:p>
            <a:r>
              <a:rPr lang="en-US" dirty="0"/>
              <a:t>Neo4j Licensing</a:t>
            </a:r>
          </a:p>
        </p:txBody>
      </p:sp>
      <p:sp>
        <p:nvSpPr>
          <p:cNvPr id="4" name="Rectangle 3"/>
          <p:cNvSpPr/>
          <p:nvPr/>
        </p:nvSpPr>
        <p:spPr>
          <a:xfrm>
            <a:off x="659656" y="3555860"/>
            <a:ext cx="2087792" cy="179546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Basics</a:t>
            </a:r>
          </a:p>
        </p:txBody>
      </p:sp>
      <p:sp>
        <p:nvSpPr>
          <p:cNvPr id="5" name="Rectangle 4"/>
          <p:cNvSpPr/>
          <p:nvPr/>
        </p:nvSpPr>
        <p:spPr>
          <a:xfrm>
            <a:off x="3395850" y="3555860"/>
            <a:ext cx="2087792" cy="179546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Basics</a:t>
            </a:r>
          </a:p>
        </p:txBody>
      </p:sp>
      <p:sp>
        <p:nvSpPr>
          <p:cNvPr id="6" name="Rectangle 5"/>
          <p:cNvSpPr/>
          <p:nvPr/>
        </p:nvSpPr>
        <p:spPr>
          <a:xfrm>
            <a:off x="6202111" y="3555860"/>
            <a:ext cx="2087792" cy="179546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Basics</a:t>
            </a:r>
          </a:p>
        </p:txBody>
      </p:sp>
      <p:sp>
        <p:nvSpPr>
          <p:cNvPr id="7" name="Rectangle 6"/>
          <p:cNvSpPr/>
          <p:nvPr/>
        </p:nvSpPr>
        <p:spPr>
          <a:xfrm>
            <a:off x="3395850" y="2863955"/>
            <a:ext cx="2087792" cy="69190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Mgmt Console</a:t>
            </a:r>
            <a:br>
              <a:rPr lang="en-US" b="1" dirty="0"/>
            </a:br>
            <a:r>
              <a:rPr lang="en-US" sz="1200" b="1" dirty="0"/>
              <a:t>+ support</a:t>
            </a:r>
            <a:endParaRPr lang="en-US" b="1" dirty="0"/>
          </a:p>
        </p:txBody>
      </p:sp>
      <p:sp>
        <p:nvSpPr>
          <p:cNvPr id="9" name="Rectangle 8"/>
          <p:cNvSpPr/>
          <p:nvPr/>
        </p:nvSpPr>
        <p:spPr>
          <a:xfrm>
            <a:off x="6202111" y="1725385"/>
            <a:ext cx="2087792" cy="113857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 +</a:t>
            </a:r>
          </a:p>
          <a:p>
            <a:pPr algn="ctr"/>
            <a:r>
              <a:rPr lang="en-US" sz="2400" b="1" dirty="0"/>
              <a:t>Clustering</a:t>
            </a:r>
          </a:p>
          <a:p>
            <a:pPr algn="ctr"/>
            <a:r>
              <a:rPr lang="en-US" sz="1200" b="1" dirty="0"/>
              <a:t>+ more support</a:t>
            </a:r>
            <a:endParaRPr lang="en-US" sz="1100" b="1" dirty="0"/>
          </a:p>
        </p:txBody>
      </p:sp>
      <p:sp>
        <p:nvSpPr>
          <p:cNvPr id="11" name="Rectangle 10"/>
          <p:cNvSpPr/>
          <p:nvPr/>
        </p:nvSpPr>
        <p:spPr>
          <a:xfrm>
            <a:off x="6202111" y="2863955"/>
            <a:ext cx="2087792" cy="69190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Mgmt Console</a:t>
            </a:r>
            <a:br>
              <a:rPr lang="en-US" b="1" dirty="0"/>
            </a:br>
            <a:r>
              <a:rPr lang="en-US" sz="1200" b="1" dirty="0"/>
              <a:t>+ support</a:t>
            </a:r>
            <a:endParaRPr lang="en-US" b="1" dirty="0"/>
          </a:p>
        </p:txBody>
      </p:sp>
      <p:sp>
        <p:nvSpPr>
          <p:cNvPr id="12" name="TextBox 11"/>
          <p:cNvSpPr txBox="1"/>
          <p:nvPr/>
        </p:nvSpPr>
        <p:spPr>
          <a:xfrm>
            <a:off x="2292003" y="1058476"/>
            <a:ext cx="516758" cy="276999"/>
          </a:xfrm>
          <a:prstGeom prst="rect">
            <a:avLst/>
          </a:prstGeom>
          <a:solidFill>
            <a:schemeClr val="accent1">
              <a:lumMod val="20000"/>
              <a:lumOff val="80000"/>
            </a:schemeClr>
          </a:solidFill>
        </p:spPr>
        <p:txBody>
          <a:bodyPr wrap="square" rtlCol="0">
            <a:spAutoFit/>
          </a:bodyPr>
          <a:lstStyle/>
          <a:p>
            <a:r>
              <a:rPr lang="en-US" sz="1200" dirty="0"/>
              <a:t>GPL</a:t>
            </a:r>
          </a:p>
        </p:txBody>
      </p:sp>
      <p:sp>
        <p:nvSpPr>
          <p:cNvPr id="13" name="TextBox 12"/>
          <p:cNvSpPr txBox="1"/>
          <p:nvPr/>
        </p:nvSpPr>
        <p:spPr>
          <a:xfrm>
            <a:off x="4966884" y="1058476"/>
            <a:ext cx="586082" cy="276999"/>
          </a:xfrm>
          <a:prstGeom prst="rect">
            <a:avLst/>
          </a:prstGeom>
          <a:solidFill>
            <a:schemeClr val="accent1">
              <a:lumMod val="60000"/>
              <a:lumOff val="40000"/>
            </a:schemeClr>
          </a:solidFill>
        </p:spPr>
        <p:txBody>
          <a:bodyPr wrap="square" rtlCol="0">
            <a:spAutoFit/>
          </a:bodyPr>
          <a:lstStyle/>
          <a:p>
            <a:r>
              <a:rPr lang="en-US" sz="1200" dirty="0"/>
              <a:t>AGPL</a:t>
            </a:r>
          </a:p>
        </p:txBody>
      </p:sp>
      <p:sp>
        <p:nvSpPr>
          <p:cNvPr id="14" name="TextBox 13"/>
          <p:cNvSpPr txBox="1"/>
          <p:nvPr/>
        </p:nvSpPr>
        <p:spPr>
          <a:xfrm>
            <a:off x="7860733" y="1058476"/>
            <a:ext cx="586082" cy="276999"/>
          </a:xfrm>
          <a:prstGeom prst="rect">
            <a:avLst/>
          </a:prstGeom>
          <a:solidFill>
            <a:schemeClr val="accent1">
              <a:lumMod val="60000"/>
              <a:lumOff val="40000"/>
            </a:schemeClr>
          </a:solidFill>
        </p:spPr>
        <p:txBody>
          <a:bodyPr wrap="square" rtlCol="0">
            <a:spAutoFit/>
          </a:bodyPr>
          <a:lstStyle/>
          <a:p>
            <a:r>
              <a:rPr lang="en-US" sz="1200" dirty="0"/>
              <a:t>AGPL</a:t>
            </a:r>
          </a:p>
        </p:txBody>
      </p:sp>
    </p:spTree>
    <p:extLst>
      <p:ext uri="{BB962C8B-B14F-4D97-AF65-F5344CB8AC3E}">
        <p14:creationId xmlns:p14="http://schemas.microsoft.com/office/powerpoint/2010/main" val="13409334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Beyond Neo4j</a:t>
            </a:r>
            <a:endParaRPr lang="en-US" dirty="0"/>
          </a:p>
        </p:txBody>
      </p:sp>
    </p:spTree>
    <p:extLst>
      <p:ext uri="{BB962C8B-B14F-4D97-AF65-F5344CB8AC3E}">
        <p14:creationId xmlns:p14="http://schemas.microsoft.com/office/powerpoint/2010/main" val="40889406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The Blueprints API to Work with Graph DBs</a:t>
            </a:r>
            <a:endParaRPr lang="de-DE" dirty="0"/>
          </a:p>
        </p:txBody>
      </p:sp>
      <p:pic>
        <p:nvPicPr>
          <p:cNvPr id="5" name="Picture 4" descr="tinkerpop-splas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633" y="2265492"/>
            <a:ext cx="3906875" cy="2036759"/>
          </a:xfrm>
          <a:prstGeom prst="rect">
            <a:avLst/>
          </a:prstGeom>
        </p:spPr>
      </p:pic>
      <p:sp>
        <p:nvSpPr>
          <p:cNvPr id="6" name="Rectangle 5"/>
          <p:cNvSpPr/>
          <p:nvPr/>
        </p:nvSpPr>
        <p:spPr>
          <a:xfrm>
            <a:off x="3951289" y="1214059"/>
            <a:ext cx="2174789" cy="646331"/>
          </a:xfrm>
          <a:prstGeom prst="rect">
            <a:avLst/>
          </a:prstGeom>
        </p:spPr>
        <p:txBody>
          <a:bodyPr wrap="square">
            <a:spAutoFit/>
          </a:bodyPr>
          <a:lstStyle/>
          <a:p>
            <a:r>
              <a:rPr lang="de-DE" b="1"/>
              <a:t>Pipes</a:t>
            </a:r>
            <a:r>
              <a:rPr lang="de-DE"/>
              <a:t>: Data-flow framework</a:t>
            </a:r>
          </a:p>
        </p:txBody>
      </p:sp>
      <p:sp>
        <p:nvSpPr>
          <p:cNvPr id="8" name="Rectangle 7"/>
          <p:cNvSpPr/>
          <p:nvPr/>
        </p:nvSpPr>
        <p:spPr>
          <a:xfrm>
            <a:off x="3345306" y="4582494"/>
            <a:ext cx="2303855" cy="646331"/>
          </a:xfrm>
          <a:prstGeom prst="rect">
            <a:avLst/>
          </a:prstGeom>
        </p:spPr>
        <p:txBody>
          <a:bodyPr wrap="square">
            <a:spAutoFit/>
          </a:bodyPr>
          <a:lstStyle/>
          <a:p>
            <a:r>
              <a:rPr lang="de-DE" b="1"/>
              <a:t>Gremlin</a:t>
            </a:r>
            <a:r>
              <a:rPr lang="de-DE"/>
              <a:t>: A graph traversal language</a:t>
            </a:r>
            <a:endParaRPr lang="en-US" dirty="0"/>
          </a:p>
        </p:txBody>
      </p:sp>
      <p:sp>
        <p:nvSpPr>
          <p:cNvPr id="9" name="Rectangle 8"/>
          <p:cNvSpPr/>
          <p:nvPr/>
        </p:nvSpPr>
        <p:spPr>
          <a:xfrm>
            <a:off x="282487" y="2265492"/>
            <a:ext cx="2266207" cy="646331"/>
          </a:xfrm>
          <a:prstGeom prst="rect">
            <a:avLst/>
          </a:prstGeom>
        </p:spPr>
        <p:txBody>
          <a:bodyPr wrap="square">
            <a:spAutoFit/>
          </a:bodyPr>
          <a:lstStyle/>
          <a:p>
            <a:r>
              <a:rPr lang="de-DE" b="1"/>
              <a:t>Frames</a:t>
            </a:r>
            <a:r>
              <a:rPr lang="de-DE"/>
              <a:t>: An object-graph mapping</a:t>
            </a:r>
          </a:p>
        </p:txBody>
      </p:sp>
      <p:sp>
        <p:nvSpPr>
          <p:cNvPr id="10" name="Rectangle 9"/>
          <p:cNvSpPr/>
          <p:nvPr/>
        </p:nvSpPr>
        <p:spPr>
          <a:xfrm>
            <a:off x="680058" y="3932477"/>
            <a:ext cx="2378952" cy="646331"/>
          </a:xfrm>
          <a:prstGeom prst="rect">
            <a:avLst/>
          </a:prstGeom>
        </p:spPr>
        <p:txBody>
          <a:bodyPr wrap="square">
            <a:spAutoFit/>
          </a:bodyPr>
          <a:lstStyle/>
          <a:p>
            <a:r>
              <a:rPr lang="de-DE" b="1"/>
              <a:t>Furnace</a:t>
            </a:r>
            <a:r>
              <a:rPr lang="de-DE"/>
              <a:t>: Graph algorithms package</a:t>
            </a:r>
          </a:p>
        </p:txBody>
      </p:sp>
      <p:sp>
        <p:nvSpPr>
          <p:cNvPr id="11" name="Rectangle 10"/>
          <p:cNvSpPr/>
          <p:nvPr/>
        </p:nvSpPr>
        <p:spPr>
          <a:xfrm>
            <a:off x="5842587" y="4397978"/>
            <a:ext cx="1551896" cy="646331"/>
          </a:xfrm>
          <a:prstGeom prst="rect">
            <a:avLst/>
          </a:prstGeom>
        </p:spPr>
        <p:txBody>
          <a:bodyPr wrap="square">
            <a:spAutoFit/>
          </a:bodyPr>
          <a:lstStyle/>
          <a:p>
            <a:r>
              <a:rPr lang="de-DE" b="1"/>
              <a:t>Rexster</a:t>
            </a:r>
            <a:r>
              <a:rPr lang="de-DE"/>
              <a:t>: A graph server</a:t>
            </a:r>
          </a:p>
        </p:txBody>
      </p:sp>
      <p:sp>
        <p:nvSpPr>
          <p:cNvPr id="14" name="Rectangle 13"/>
          <p:cNvSpPr/>
          <p:nvPr/>
        </p:nvSpPr>
        <p:spPr>
          <a:xfrm>
            <a:off x="6630006" y="2832443"/>
            <a:ext cx="1806683" cy="923330"/>
          </a:xfrm>
          <a:prstGeom prst="rect">
            <a:avLst/>
          </a:prstGeom>
        </p:spPr>
        <p:txBody>
          <a:bodyPr wrap="square">
            <a:spAutoFit/>
          </a:bodyPr>
          <a:lstStyle/>
          <a:p>
            <a:r>
              <a:rPr lang="de-DE" b="1"/>
              <a:t>Blueprints</a:t>
            </a:r>
            <a:r>
              <a:rPr lang="de-DE"/>
              <a:t>: Property Graph Interface</a:t>
            </a:r>
          </a:p>
        </p:txBody>
      </p:sp>
      <p:sp>
        <p:nvSpPr>
          <p:cNvPr id="16" name="TextBox 15"/>
          <p:cNvSpPr txBox="1"/>
          <p:nvPr/>
        </p:nvSpPr>
        <p:spPr>
          <a:xfrm>
            <a:off x="3951289" y="4302251"/>
            <a:ext cx="2470019" cy="261610"/>
          </a:xfrm>
          <a:prstGeom prst="rect">
            <a:avLst/>
          </a:prstGeom>
          <a:noFill/>
        </p:spPr>
        <p:txBody>
          <a:bodyPr wrap="square" rtlCol="0">
            <a:spAutoFit/>
          </a:bodyPr>
          <a:lstStyle/>
          <a:p>
            <a:r>
              <a:rPr lang="en-US" sz="1100" dirty="0"/>
              <a:t>Source: </a:t>
            </a:r>
            <a:r>
              <a:rPr lang="en-US" sz="1100" dirty="0">
                <a:hlinkClick r:id="rId3"/>
              </a:rPr>
              <a:t>http://tinkerpop.com</a:t>
            </a:r>
            <a:endParaRPr lang="en-US" sz="1100" dirty="0"/>
          </a:p>
        </p:txBody>
      </p:sp>
    </p:spTree>
    <p:extLst>
      <p:ext uri="{BB962C8B-B14F-4D97-AF65-F5344CB8AC3E}">
        <p14:creationId xmlns:p14="http://schemas.microsoft.com/office/powerpoint/2010/main" val="4758227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dirty="0"/>
              <a:t>CAP Theorem: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Scalability: An </a:t>
            </a:r>
            <a:r>
              <a:rPr lang="en-US" dirty="0" smtClean="0"/>
              <a:t>Issue </a:t>
            </a:r>
            <a:r>
              <a:rPr lang="en-US" dirty="0"/>
              <a:t>for Graphs</a:t>
            </a:r>
          </a:p>
        </p:txBody>
      </p:sp>
      <p:sp>
        <p:nvSpPr>
          <p:cNvPr id="8" name="TextBox 7"/>
          <p:cNvSpPr txBox="1"/>
          <p:nvPr/>
        </p:nvSpPr>
        <p:spPr>
          <a:xfrm rot="3043944">
            <a:off x="1621084" y="4525999"/>
            <a:ext cx="1861056" cy="461665"/>
          </a:xfrm>
          <a:prstGeom prst="rect">
            <a:avLst/>
          </a:prstGeom>
          <a:noFill/>
        </p:spPr>
        <p:txBody>
          <a:bodyPr wrap="none" rtlCol="0">
            <a:spAutoFit/>
          </a:bodyPr>
          <a:lstStyle/>
          <a:p>
            <a:r>
              <a:rPr lang="en-US" sz="2400" dirty="0">
                <a:solidFill>
                  <a:srgbClr val="000000"/>
                </a:solidFill>
              </a:rPr>
              <a:t>Consistency</a:t>
            </a:r>
          </a:p>
        </p:txBody>
      </p:sp>
      <p:sp>
        <p:nvSpPr>
          <p:cNvPr id="9" name="TextBox 8"/>
          <p:cNvSpPr txBox="1"/>
          <p:nvPr/>
        </p:nvSpPr>
        <p:spPr>
          <a:xfrm rot="18900000">
            <a:off x="5430672" y="4509378"/>
            <a:ext cx="1645903" cy="461665"/>
          </a:xfrm>
          <a:prstGeom prst="rect">
            <a:avLst/>
          </a:prstGeom>
          <a:noFill/>
        </p:spPr>
        <p:txBody>
          <a:bodyPr wrap="none" rtlCol="0">
            <a:spAutoFit/>
          </a:bodyPr>
          <a:lstStyle/>
          <a:p>
            <a:r>
              <a:rPr lang="en-US" sz="2400" dirty="0">
                <a:solidFill>
                  <a:srgbClr val="000000"/>
                </a:solidFill>
              </a:rPr>
              <a:t>Availability</a:t>
            </a:r>
          </a:p>
        </p:txBody>
      </p:sp>
      <p:sp>
        <p:nvSpPr>
          <p:cNvPr id="10" name="TextBox 9"/>
          <p:cNvSpPr txBox="1"/>
          <p:nvPr/>
        </p:nvSpPr>
        <p:spPr>
          <a:xfrm>
            <a:off x="2942371" y="1516788"/>
            <a:ext cx="2886878" cy="461665"/>
          </a:xfrm>
          <a:prstGeom prst="rect">
            <a:avLst/>
          </a:prstGeom>
          <a:noFill/>
        </p:spPr>
        <p:txBody>
          <a:bodyPr wrap="none" rtlCol="0">
            <a:spAutoFit/>
          </a:bodyPr>
          <a:lstStyle/>
          <a:p>
            <a:r>
              <a:rPr lang="en-US" sz="2400" b="1" dirty="0">
                <a:solidFill>
                  <a:srgbClr val="000000"/>
                </a:solidFill>
              </a:rPr>
              <a:t>Partition tolerance</a:t>
            </a:r>
          </a:p>
        </p:txBody>
      </p:sp>
      <p:sp>
        <p:nvSpPr>
          <p:cNvPr id="11" name="Isosceles Triangle 10"/>
          <p:cNvSpPr/>
          <p:nvPr/>
        </p:nvSpPr>
        <p:spPr>
          <a:xfrm>
            <a:off x="2823724" y="2060147"/>
            <a:ext cx="3020866" cy="2637630"/>
          </a:xfrm>
          <a:prstGeom prst="triangle">
            <a:avLst/>
          </a:prstGeom>
          <a:solidFill>
            <a:srgbClr val="477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12" name="TextBox 11"/>
          <p:cNvSpPr txBox="1"/>
          <p:nvPr/>
        </p:nvSpPr>
        <p:spPr>
          <a:xfrm>
            <a:off x="6422912" y="1516788"/>
            <a:ext cx="2085751" cy="923330"/>
          </a:xfrm>
          <a:prstGeom prst="rect">
            <a:avLst/>
          </a:prstGeom>
          <a:noFill/>
        </p:spPr>
        <p:txBody>
          <a:bodyPr wrap="square" rtlCol="0">
            <a:spAutoFit/>
          </a:bodyPr>
          <a:lstStyle/>
          <a:p>
            <a:r>
              <a:rPr lang="en-US" b="1" i="1" dirty="0"/>
              <a:t>Graphs not</a:t>
            </a:r>
          </a:p>
          <a:p>
            <a:r>
              <a:rPr lang="en-US" b="1" i="1" dirty="0"/>
              <a:t>out-of-the-box</a:t>
            </a:r>
          </a:p>
          <a:p>
            <a:r>
              <a:rPr lang="en-US" b="1" i="1" dirty="0"/>
              <a:t>partition-tolerant!</a:t>
            </a:r>
          </a:p>
        </p:txBody>
      </p:sp>
      <p:sp>
        <p:nvSpPr>
          <p:cNvPr id="13" name="TextBox 12"/>
          <p:cNvSpPr txBox="1"/>
          <p:nvPr/>
        </p:nvSpPr>
        <p:spPr>
          <a:xfrm>
            <a:off x="461035" y="2119896"/>
            <a:ext cx="2382583" cy="1754326"/>
          </a:xfrm>
          <a:prstGeom prst="rect">
            <a:avLst/>
          </a:prstGeom>
          <a:noFill/>
        </p:spPr>
        <p:txBody>
          <a:bodyPr wrap="square" rtlCol="0">
            <a:spAutoFit/>
          </a:bodyPr>
          <a:lstStyle/>
          <a:p>
            <a:r>
              <a:rPr lang="en-US" b="1" i="1" dirty="0" smtClean="0"/>
              <a:t>Graphs are limited in scalability: consider their use carefully before committing to a solution.</a:t>
            </a:r>
            <a:endParaRPr lang="en-US" b="1" i="1" dirty="0"/>
          </a:p>
        </p:txBody>
      </p:sp>
    </p:spTree>
    <p:extLst>
      <p:ext uri="{BB962C8B-B14F-4D97-AF65-F5344CB8AC3E}">
        <p14:creationId xmlns:p14="http://schemas.microsoft.com/office/powerpoint/2010/main" val="34322609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Graph Database: Titan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15" y="1922997"/>
            <a:ext cx="1689737" cy="2783096"/>
          </a:xfrm>
          <a:prstGeom prst="rect">
            <a:avLst/>
          </a:prstGeom>
        </p:spPr>
      </p:pic>
      <p:sp>
        <p:nvSpPr>
          <p:cNvPr id="4" name="TextBox 3"/>
          <p:cNvSpPr txBox="1"/>
          <p:nvPr/>
        </p:nvSpPr>
        <p:spPr>
          <a:xfrm>
            <a:off x="1918952" y="1094704"/>
            <a:ext cx="6838682"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Open source and available for download on </a:t>
            </a:r>
            <a:r>
              <a:rPr lang="en-US" dirty="0" err="1" smtClean="0"/>
              <a:t>Github</a:t>
            </a:r>
            <a:r>
              <a:rPr lang="en-US" dirty="0" smtClean="0"/>
              <a:t>, enterprise version and enterprise support now provided by </a:t>
            </a:r>
            <a:r>
              <a:rPr lang="en-US" dirty="0" err="1" smtClean="0"/>
              <a:t>Datastax</a:t>
            </a:r>
            <a:endParaRPr lang="en-US" dirty="0" smtClean="0"/>
          </a:p>
          <a:p>
            <a:pPr marL="285750" indent="-285750">
              <a:buFont typeface="Arial" panose="020B0604020202020204" pitchFamily="34" charset="0"/>
              <a:buChar char="•"/>
            </a:pPr>
            <a:r>
              <a:rPr lang="en-US" dirty="0" smtClean="0"/>
              <a:t>Built for scalability – can be deployed across multiple data centers</a:t>
            </a:r>
          </a:p>
          <a:p>
            <a:pPr marL="285750" indent="-285750">
              <a:buFont typeface="Arial" panose="020B0604020202020204" pitchFamily="34" charset="0"/>
              <a:buChar char="•"/>
            </a:pPr>
            <a:r>
              <a:rPr lang="en-US" dirty="0" smtClean="0"/>
              <a:t>Transactional database that can query graphs composed of vertices and edges stored in a multi instance cluster</a:t>
            </a:r>
          </a:p>
          <a:p>
            <a:pPr marL="285750" indent="-285750">
              <a:buFont typeface="Arial" panose="020B0604020202020204" pitchFamily="34" charset="0"/>
              <a:buChar char="•"/>
            </a:pPr>
            <a:r>
              <a:rPr lang="en-US" dirty="0" smtClean="0"/>
              <a:t>Integrates with other big data technologies: </a:t>
            </a:r>
            <a:r>
              <a:rPr lang="en-US" dirty="0" err="1" smtClean="0"/>
              <a:t>Cassndra</a:t>
            </a:r>
            <a:r>
              <a:rPr lang="en-US" dirty="0" smtClean="0"/>
              <a:t>, </a:t>
            </a:r>
            <a:r>
              <a:rPr lang="en-US" dirty="0" err="1" smtClean="0"/>
              <a:t>Hbase</a:t>
            </a:r>
            <a:r>
              <a:rPr lang="en-US" dirty="0" smtClean="0"/>
              <a:t>, Spark and Hadoop</a:t>
            </a:r>
          </a:p>
          <a:p>
            <a:pPr marL="285750" indent="-285750">
              <a:buFont typeface="Arial" panose="020B0604020202020204" pitchFamily="34" charset="0"/>
              <a:buChar char="•"/>
            </a:pPr>
            <a:r>
              <a:rPr lang="en-US" dirty="0" smtClean="0"/>
              <a:t>Supports enhanced search capabilities via </a:t>
            </a:r>
            <a:r>
              <a:rPr lang="en-US" dirty="0" err="1" smtClean="0"/>
              <a:t>Solr</a:t>
            </a:r>
            <a:r>
              <a:rPr lang="en-US" dirty="0" smtClean="0"/>
              <a:t>, </a:t>
            </a:r>
            <a:r>
              <a:rPr lang="en-US" dirty="0" err="1" smtClean="0"/>
              <a:t>Lucene</a:t>
            </a:r>
            <a:r>
              <a:rPr lang="en-US" dirty="0" smtClean="0"/>
              <a:t> and </a:t>
            </a:r>
            <a:r>
              <a:rPr lang="en-US" dirty="0" err="1" smtClean="0"/>
              <a:t>ElasticSearch</a:t>
            </a:r>
            <a:endParaRPr lang="en-US" dirty="0" smtClean="0"/>
          </a:p>
          <a:p>
            <a:pPr marL="285750" indent="-285750">
              <a:buFont typeface="Arial" panose="020B0604020202020204" pitchFamily="34" charset="0"/>
              <a:buChar char="•"/>
            </a:pPr>
            <a:r>
              <a:rPr lang="en-US" dirty="0" smtClean="0"/>
              <a:t>Can be difficult to initially set up and requires a lot of configuration management, resources to build products on Titan are also very limited</a:t>
            </a:r>
            <a:endParaRPr lang="en-US" dirty="0"/>
          </a:p>
          <a:p>
            <a:pPr marL="285750" indent="-285750">
              <a:buFont typeface="Arial" panose="020B0604020202020204" pitchFamily="34" charset="0"/>
              <a:buChar char="•"/>
            </a:pPr>
            <a:r>
              <a:rPr lang="en-US" dirty="0" smtClean="0"/>
              <a:t>More information and repo:</a:t>
            </a:r>
          </a:p>
          <a:p>
            <a:pPr marL="742950" lvl="1" indent="-285750">
              <a:buFont typeface="Arial" panose="020B0604020202020204" pitchFamily="34" charset="0"/>
              <a:buChar char="•"/>
            </a:pPr>
            <a:r>
              <a:rPr lang="en-US" dirty="0">
                <a:hlinkClick r:id="rId3"/>
              </a:rPr>
              <a:t>https://</a:t>
            </a:r>
            <a:r>
              <a:rPr lang="en-US" dirty="0" smtClean="0">
                <a:hlinkClick r:id="rId3"/>
              </a:rPr>
              <a:t>github.com/thinkaurelius/titan</a:t>
            </a:r>
            <a:endParaRPr lang="en-US" dirty="0" smtClean="0"/>
          </a:p>
        </p:txBody>
      </p:sp>
    </p:spTree>
    <p:extLst>
      <p:ext uri="{BB962C8B-B14F-4D97-AF65-F5344CB8AC3E}">
        <p14:creationId xmlns:p14="http://schemas.microsoft.com/office/powerpoint/2010/main" val="24153141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689" y="147439"/>
            <a:ext cx="8726311" cy="680813"/>
          </a:xfrm>
        </p:spPr>
        <p:txBody>
          <a:bodyPr/>
          <a:lstStyle/>
          <a:p>
            <a:r>
              <a:rPr lang="en-US" dirty="0" smtClean="0"/>
              <a:t>Additional Graph Database: Apache Giraph</a:t>
            </a:r>
            <a:endParaRPr lang="en-US" dirty="0"/>
          </a:p>
        </p:txBody>
      </p:sp>
      <p:sp>
        <p:nvSpPr>
          <p:cNvPr id="4" name="TextBox 3"/>
          <p:cNvSpPr txBox="1"/>
          <p:nvPr/>
        </p:nvSpPr>
        <p:spPr>
          <a:xfrm>
            <a:off x="1918952" y="1094704"/>
            <a:ext cx="6838682"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Entirely open source, developed and maintained in conjunction with the Apache community</a:t>
            </a:r>
          </a:p>
          <a:p>
            <a:pPr marL="285750" indent="-285750">
              <a:buFont typeface="Arial" panose="020B0604020202020204" pitchFamily="34" charset="0"/>
              <a:buChar char="•"/>
            </a:pPr>
            <a:r>
              <a:rPr lang="en-US" dirty="0" smtClean="0"/>
              <a:t>Built for large graph searches on Internet data distributed over several data centers and between different geographies</a:t>
            </a:r>
          </a:p>
          <a:p>
            <a:pPr marL="285750" indent="-285750">
              <a:buFont typeface="Arial" panose="020B0604020202020204" pitchFamily="34" charset="0"/>
              <a:buChar char="•"/>
            </a:pPr>
            <a:r>
              <a:rPr lang="en-US" dirty="0" smtClean="0"/>
              <a:t>Computation runs as Hadoop jobs – performance may be hindered by traditional MapReduce and Spark limitations</a:t>
            </a:r>
          </a:p>
          <a:p>
            <a:pPr marL="285750" indent="-285750">
              <a:buFont typeface="Arial" panose="020B0604020202020204" pitchFamily="34" charset="0"/>
              <a:buChar char="•"/>
            </a:pPr>
            <a:r>
              <a:rPr lang="en-US" dirty="0" smtClean="0"/>
              <a:t>Utilizes master-slave architecture – vertices or edges are assigned to worker nodes while master vertices assign and coordinate the work</a:t>
            </a:r>
          </a:p>
          <a:p>
            <a:pPr marL="285750" indent="-285750">
              <a:buFont typeface="Arial" panose="020B0604020202020204" pitchFamily="34" charset="0"/>
              <a:buChar char="•"/>
            </a:pPr>
            <a:r>
              <a:rPr lang="en-US" dirty="0" smtClean="0"/>
              <a:t>Query pattern: load graph from disk, distribute vertices to workers, synchronize messages to workers and compute aggregates, write back results and delete intermediate data</a:t>
            </a:r>
          </a:p>
          <a:p>
            <a:pPr marL="285750" indent="-285750">
              <a:buFont typeface="Arial" panose="020B0604020202020204" pitchFamily="34" charset="0"/>
              <a:buChar char="•"/>
            </a:pPr>
            <a:r>
              <a:rPr lang="en-US" dirty="0" smtClean="0"/>
              <a:t>Currently used at Facebook to hold information about users relationships and related entities</a:t>
            </a:r>
          </a:p>
          <a:p>
            <a:pPr marL="285750" indent="-285750">
              <a:buFont typeface="Arial" panose="020B0604020202020204" pitchFamily="34" charset="0"/>
              <a:buChar char="•"/>
            </a:pPr>
            <a:r>
              <a:rPr lang="en-US" dirty="0" smtClean="0"/>
              <a:t>More information and repo:</a:t>
            </a:r>
          </a:p>
          <a:p>
            <a:pPr marL="742950" lvl="1" indent="-285750">
              <a:buFont typeface="Arial" panose="020B0604020202020204" pitchFamily="34" charset="0"/>
              <a:buChar char="•"/>
            </a:pPr>
            <a:r>
              <a:rPr lang="en-US" dirty="0">
                <a:hlinkClick r:id="rId2"/>
              </a:rPr>
              <a:t>http://giraph.apache.org</a:t>
            </a:r>
            <a:r>
              <a:rPr lang="en-US" dirty="0" smtClean="0">
                <a:hlinkClick r:id="rId2"/>
              </a:rPr>
              <a:t>/</a:t>
            </a:r>
            <a:endParaRPr lang="en-US" dirty="0" smtClean="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2119"/>
          <a:stretch/>
        </p:blipFill>
        <p:spPr>
          <a:xfrm>
            <a:off x="191912" y="2247517"/>
            <a:ext cx="1628430" cy="1941689"/>
          </a:xfrm>
          <a:prstGeom prst="rect">
            <a:avLst/>
          </a:prstGeom>
        </p:spPr>
      </p:pic>
    </p:spTree>
    <p:extLst>
      <p:ext uri="{BB962C8B-B14F-4D97-AF65-F5344CB8AC3E}">
        <p14:creationId xmlns:p14="http://schemas.microsoft.com/office/powerpoint/2010/main" val="40616415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85000" lnSpcReduction="20000"/>
          </a:bodyPr>
          <a:lstStyle/>
          <a:p>
            <a:r>
              <a:rPr lang="en-US" dirty="0"/>
              <a:t>Documentation</a:t>
            </a:r>
            <a:br>
              <a:rPr lang="en-US" dirty="0"/>
            </a:br>
            <a:r>
              <a:rPr lang="en-US" dirty="0">
                <a:hlinkClick r:id="rId2"/>
              </a:rPr>
              <a:t>http://docs.neo4j.org/</a:t>
            </a:r>
            <a:endParaRPr lang="en-US" dirty="0"/>
          </a:p>
          <a:p>
            <a:r>
              <a:rPr lang="en-US" dirty="0"/>
              <a:t>StackOverflow</a:t>
            </a:r>
            <a:br>
              <a:rPr lang="en-US" dirty="0"/>
            </a:br>
            <a:r>
              <a:rPr lang="en-US" dirty="0">
                <a:hlinkClick r:id="rId3"/>
              </a:rPr>
              <a:t>http://stackoverflow.com/questions/tagged/neo4j</a:t>
            </a:r>
            <a:endParaRPr lang="en-US" dirty="0"/>
          </a:p>
          <a:p>
            <a:r>
              <a:rPr lang="en-US" dirty="0"/>
              <a:t>Google Groups</a:t>
            </a:r>
            <a:br>
              <a:rPr lang="en-US" dirty="0"/>
            </a:br>
            <a:r>
              <a:rPr lang="en-US" dirty="0">
                <a:hlinkClick r:id="rId4"/>
              </a:rPr>
              <a:t>http://groups.google.com/group/neo4j</a:t>
            </a:r>
            <a:endParaRPr lang="en-US" dirty="0"/>
          </a:p>
          <a:p>
            <a:r>
              <a:rPr lang="en-US" dirty="0"/>
              <a:t>Read the source code</a:t>
            </a:r>
            <a:br>
              <a:rPr lang="en-US" dirty="0"/>
            </a:br>
            <a:r>
              <a:rPr lang="en-US" dirty="0">
                <a:hlinkClick r:id="rId5"/>
              </a:rPr>
              <a:t>https://github.com/neo4j/neo4j</a:t>
            </a:r>
            <a:r>
              <a:rPr lang="en-US" dirty="0" smtClean="0">
                <a:hlinkClick r:id="rId5"/>
              </a:rPr>
              <a:t>/</a:t>
            </a:r>
            <a:endParaRPr lang="en-US" dirty="0"/>
          </a:p>
          <a:p>
            <a:r>
              <a:rPr lang="en-US" dirty="0"/>
              <a:t>Learn Cypher</a:t>
            </a:r>
            <a:br>
              <a:rPr lang="en-US" dirty="0"/>
            </a:br>
            <a:r>
              <a:rPr lang="en-US" dirty="0">
                <a:hlinkClick r:id="rId6"/>
              </a:rPr>
              <a:t>http://www.neo4j.org/learn/cypher</a:t>
            </a:r>
            <a:endParaRPr lang="en-US" dirty="0"/>
          </a:p>
          <a:p>
            <a:r>
              <a:rPr lang="en-US" dirty="0"/>
              <a:t>Cypher Cheat Sheet</a:t>
            </a:r>
            <a:br>
              <a:rPr lang="en-US" dirty="0"/>
            </a:br>
            <a:r>
              <a:rPr lang="en-US" dirty="0">
                <a:hlinkClick r:id="rId7"/>
              </a:rPr>
              <a:t>http://docs.neo4j.org/refcard/1.9/</a:t>
            </a:r>
            <a:endParaRPr lang="en-US" dirty="0"/>
          </a:p>
        </p:txBody>
      </p:sp>
      <p:sp>
        <p:nvSpPr>
          <p:cNvPr id="3" name="Title 2"/>
          <p:cNvSpPr>
            <a:spLocks noGrp="1"/>
          </p:cNvSpPr>
          <p:nvPr>
            <p:ph type="title"/>
          </p:nvPr>
        </p:nvSpPr>
        <p:spPr/>
        <p:txBody>
          <a:bodyPr/>
          <a:lstStyle/>
          <a:p>
            <a:r>
              <a:rPr lang="en-US" dirty="0"/>
              <a:t>Where to </a:t>
            </a:r>
            <a:r>
              <a:rPr lang="en-US" dirty="0" smtClean="0"/>
              <a:t>Get Help (External)?</a:t>
            </a:r>
            <a:endParaRPr lang="en-US" dirty="0"/>
          </a:p>
        </p:txBody>
      </p:sp>
    </p:spTree>
    <p:extLst>
      <p:ext uri="{BB962C8B-B14F-4D97-AF65-F5344CB8AC3E}">
        <p14:creationId xmlns:p14="http://schemas.microsoft.com/office/powerpoint/2010/main" val="2295306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05684" y="1119701"/>
            <a:ext cx="5378611" cy="4181159"/>
          </a:xfrm>
        </p:spPr>
        <p:txBody>
          <a:bodyPr>
            <a:noAutofit/>
          </a:bodyPr>
          <a:lstStyle/>
          <a:p>
            <a:r>
              <a:rPr lang="en-US" sz="1600" dirty="0" smtClean="0"/>
              <a:t>A </a:t>
            </a:r>
            <a:r>
              <a:rPr lang="en-US" sz="1600" dirty="0"/>
              <a:t>graph is just a collection of vertices and edges—or, in less intimidating </a:t>
            </a:r>
            <a:r>
              <a:rPr lang="en-US" sz="1600" dirty="0" smtClean="0"/>
              <a:t>language</a:t>
            </a:r>
            <a:r>
              <a:rPr lang="en-US" sz="1600" dirty="0"/>
              <a:t>, a set of nodes and the relationships that connect them. </a:t>
            </a:r>
            <a:endParaRPr lang="en-US" sz="1600" dirty="0" smtClean="0"/>
          </a:p>
          <a:p>
            <a:r>
              <a:rPr lang="en-US" sz="1600" dirty="0" smtClean="0"/>
              <a:t>Graphs </a:t>
            </a:r>
            <a:r>
              <a:rPr lang="en-US" sz="1600" dirty="0"/>
              <a:t>represent entities as nodes and the ways in which those entities relate to the world as relationships</a:t>
            </a:r>
            <a:r>
              <a:rPr lang="en-US" sz="1600" dirty="0" smtClean="0"/>
              <a:t>.</a:t>
            </a:r>
          </a:p>
          <a:p>
            <a:r>
              <a:rPr lang="en-US" sz="1600" dirty="0" smtClean="0"/>
              <a:t>Graphs are very useful in understanding data that is interrelated</a:t>
            </a:r>
          </a:p>
          <a:p>
            <a:r>
              <a:rPr lang="en-US" sz="1600" dirty="0" smtClean="0"/>
              <a:t>Gartner has identified five types of graphs in the business world right now:</a:t>
            </a:r>
          </a:p>
          <a:p>
            <a:pPr lvl="1"/>
            <a:r>
              <a:rPr lang="en-US" sz="1600" dirty="0" smtClean="0"/>
              <a:t>Social</a:t>
            </a:r>
          </a:p>
          <a:p>
            <a:pPr lvl="1"/>
            <a:r>
              <a:rPr lang="en-US" sz="1600" dirty="0" smtClean="0"/>
              <a:t>Intent</a:t>
            </a:r>
          </a:p>
          <a:p>
            <a:pPr lvl="1"/>
            <a:r>
              <a:rPr lang="en-US" sz="1600" dirty="0" smtClean="0"/>
              <a:t>Consumption</a:t>
            </a:r>
          </a:p>
          <a:p>
            <a:pPr lvl="1"/>
            <a:r>
              <a:rPr lang="en-US" sz="1600" dirty="0" smtClean="0"/>
              <a:t>Interest</a:t>
            </a:r>
          </a:p>
          <a:p>
            <a:pPr lvl="1"/>
            <a:r>
              <a:rPr lang="en-US" sz="1600" dirty="0" smtClean="0"/>
              <a:t>Mobile</a:t>
            </a:r>
            <a:endParaRPr lang="en-US" sz="1600" dirty="0"/>
          </a:p>
        </p:txBody>
      </p:sp>
      <p:sp>
        <p:nvSpPr>
          <p:cNvPr id="3" name="Title 2"/>
          <p:cNvSpPr>
            <a:spLocks noGrp="1"/>
          </p:cNvSpPr>
          <p:nvPr>
            <p:ph type="title"/>
          </p:nvPr>
        </p:nvSpPr>
        <p:spPr/>
        <p:txBody>
          <a:bodyPr/>
          <a:lstStyle/>
          <a:p>
            <a:r>
              <a:rPr lang="en-US" dirty="0" smtClean="0"/>
              <a:t>What is a Graph?.</a:t>
            </a:r>
            <a:endParaRPr lang="en-US" dirty="0"/>
          </a:p>
        </p:txBody>
      </p:sp>
      <p:sp>
        <p:nvSpPr>
          <p:cNvPr id="4" name="Oval 3"/>
          <p:cNvSpPr/>
          <p:nvPr/>
        </p:nvSpPr>
        <p:spPr>
          <a:xfrm>
            <a:off x="6763870" y="1485900"/>
            <a:ext cx="1169894" cy="108921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Mark Zuckerberg</a:t>
            </a:r>
            <a:endParaRPr lang="en-US" sz="1000" dirty="0"/>
          </a:p>
        </p:txBody>
      </p:sp>
      <p:sp>
        <p:nvSpPr>
          <p:cNvPr id="5" name="Oval 4"/>
          <p:cNvSpPr/>
          <p:nvPr/>
        </p:nvSpPr>
        <p:spPr>
          <a:xfrm>
            <a:off x="7743264" y="3287554"/>
            <a:ext cx="1169894" cy="108921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Bill Gates</a:t>
            </a:r>
            <a:endParaRPr lang="en-US" sz="1000" dirty="0"/>
          </a:p>
        </p:txBody>
      </p:sp>
      <p:cxnSp>
        <p:nvCxnSpPr>
          <p:cNvPr id="7" name="Straight Arrow Connector 6"/>
          <p:cNvCxnSpPr/>
          <p:nvPr/>
        </p:nvCxnSpPr>
        <p:spPr>
          <a:xfrm>
            <a:off x="7616016" y="2525361"/>
            <a:ext cx="386480" cy="81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4" idx="5"/>
          </p:cNvCxnSpPr>
          <p:nvPr/>
        </p:nvCxnSpPr>
        <p:spPr>
          <a:xfrm flipH="1" flipV="1">
            <a:off x="7762437" y="2415601"/>
            <a:ext cx="416738" cy="878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671174" y="3233262"/>
            <a:ext cx="1169894" cy="108921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Warren Buffett</a:t>
            </a:r>
            <a:endParaRPr lang="en-US" sz="1000" dirty="0"/>
          </a:p>
        </p:txBody>
      </p:sp>
      <p:cxnSp>
        <p:nvCxnSpPr>
          <p:cNvPr id="23" name="Straight Arrow Connector 22"/>
          <p:cNvCxnSpPr/>
          <p:nvPr/>
        </p:nvCxnSpPr>
        <p:spPr>
          <a:xfrm flipV="1">
            <a:off x="6341127" y="2415601"/>
            <a:ext cx="560856" cy="810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518459" y="2525361"/>
            <a:ext cx="509995" cy="76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713820" y="4101697"/>
            <a:ext cx="1095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rot="18276139">
            <a:off x="6115327" y="2669385"/>
            <a:ext cx="902352" cy="1640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F</a:t>
            </a:r>
            <a:r>
              <a:rPr lang="en-US" sz="1200" dirty="0" smtClean="0"/>
              <a:t>ollows</a:t>
            </a:r>
            <a:endParaRPr lang="en-US" sz="1200" dirty="0"/>
          </a:p>
        </p:txBody>
      </p:sp>
      <p:sp>
        <p:nvSpPr>
          <p:cNvPr id="35" name="Rectangle 34"/>
          <p:cNvSpPr/>
          <p:nvPr/>
        </p:nvSpPr>
        <p:spPr>
          <a:xfrm rot="18276139">
            <a:off x="6403302" y="2887138"/>
            <a:ext cx="902352" cy="1640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F</a:t>
            </a:r>
            <a:r>
              <a:rPr lang="en-US" sz="1200" dirty="0" smtClean="0"/>
              <a:t>ollows</a:t>
            </a:r>
            <a:endParaRPr lang="en-US" sz="1200" dirty="0"/>
          </a:p>
        </p:txBody>
      </p:sp>
      <p:sp>
        <p:nvSpPr>
          <p:cNvPr id="36" name="Rectangle 35"/>
          <p:cNvSpPr/>
          <p:nvPr/>
        </p:nvSpPr>
        <p:spPr>
          <a:xfrm rot="3934374">
            <a:off x="7653915" y="2752943"/>
            <a:ext cx="902352" cy="1640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F</a:t>
            </a:r>
            <a:r>
              <a:rPr lang="en-US" sz="1200" dirty="0" smtClean="0"/>
              <a:t>ollows</a:t>
            </a:r>
            <a:endParaRPr lang="en-US" sz="1200" dirty="0"/>
          </a:p>
        </p:txBody>
      </p:sp>
      <p:sp>
        <p:nvSpPr>
          <p:cNvPr id="37" name="Rectangle 36"/>
          <p:cNvSpPr/>
          <p:nvPr/>
        </p:nvSpPr>
        <p:spPr>
          <a:xfrm rot="3867471">
            <a:off x="7224647" y="2864783"/>
            <a:ext cx="902352" cy="1640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F</a:t>
            </a:r>
            <a:r>
              <a:rPr lang="en-US" sz="1200" dirty="0" smtClean="0"/>
              <a:t>ollows</a:t>
            </a:r>
            <a:endParaRPr lang="en-US" sz="1200" dirty="0"/>
          </a:p>
        </p:txBody>
      </p:sp>
      <p:sp>
        <p:nvSpPr>
          <p:cNvPr id="38" name="Rectangle 37"/>
          <p:cNvSpPr/>
          <p:nvPr/>
        </p:nvSpPr>
        <p:spPr>
          <a:xfrm>
            <a:off x="6810362" y="4140252"/>
            <a:ext cx="902352" cy="1640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F</a:t>
            </a:r>
            <a:r>
              <a:rPr lang="en-US" sz="1200" dirty="0" smtClean="0"/>
              <a:t>ollows</a:t>
            </a:r>
            <a:endParaRPr lang="en-US" sz="1200" dirty="0"/>
          </a:p>
        </p:txBody>
      </p:sp>
    </p:spTree>
    <p:extLst>
      <p:ext uri="{BB962C8B-B14F-4D97-AF65-F5344CB8AC3E}">
        <p14:creationId xmlns:p14="http://schemas.microsoft.com/office/powerpoint/2010/main" val="30258763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3"/>
          <p:cNvSpPr>
            <a:spLocks noGrp="1"/>
          </p:cNvSpPr>
          <p:nvPr>
            <p:ph type="body" sz="quarter" idx="10"/>
          </p:nvPr>
        </p:nvSpPr>
        <p:spPr/>
        <p:txBody>
          <a:bodyPr/>
          <a:lstStyle/>
          <a:p>
            <a:pPr eaLnBrk="1" hangingPunct="1">
              <a:spcBef>
                <a:spcPct val="0"/>
              </a:spcBef>
              <a:spcAft>
                <a:spcPct val="0"/>
              </a:spcAft>
            </a:pPr>
            <a:r>
              <a:rPr lang="en-US" dirty="0" smtClean="0">
                <a:latin typeface="Arial" charset="0"/>
                <a:cs typeface="Arial" charset="0"/>
              </a:rPr>
              <a:t>Lab: Neo4J</a:t>
            </a:r>
          </a:p>
        </p:txBody>
      </p:sp>
    </p:spTree>
    <p:extLst>
      <p:ext uri="{BB962C8B-B14F-4D97-AF65-F5344CB8AC3E}">
        <p14:creationId xmlns:p14="http://schemas.microsoft.com/office/powerpoint/2010/main" val="36439558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Autofit/>
          </a:bodyPr>
          <a:lstStyle/>
          <a:p>
            <a:pPr marL="342900" lvl="1" indent="-342900">
              <a:buFont typeface="Wingdings" panose="05000000000000000000" pitchFamily="2" charset="2"/>
              <a:buChar char="Ø"/>
            </a:pPr>
            <a:r>
              <a:rPr lang="en-US" sz="1900" dirty="0">
                <a:latin typeface="+mn-lt"/>
              </a:rPr>
              <a:t>The exercise walks you through</a:t>
            </a:r>
          </a:p>
          <a:p>
            <a:pPr marL="742950" lvl="3" indent="-285750">
              <a:buFont typeface="Wingdings" panose="05000000000000000000" pitchFamily="2" charset="2"/>
              <a:buChar char="Ø"/>
            </a:pPr>
            <a:r>
              <a:rPr lang="en-US" sz="1900" dirty="0" smtClean="0">
                <a:latin typeface="+mn-lt"/>
              </a:rPr>
              <a:t>Installing Neo4J and loading the test-data</a:t>
            </a:r>
          </a:p>
          <a:p>
            <a:pPr marL="742950" lvl="3" indent="-285750">
              <a:buFont typeface="Wingdings" panose="05000000000000000000" pitchFamily="2" charset="2"/>
              <a:buChar char="Ø"/>
            </a:pPr>
            <a:r>
              <a:rPr lang="en-US" sz="1900" dirty="0" smtClean="0">
                <a:latin typeface="+mn-lt"/>
              </a:rPr>
              <a:t>Run the example</a:t>
            </a:r>
            <a:endParaRPr lang="en-US" sz="1900" dirty="0">
              <a:latin typeface="+mn-lt"/>
            </a:endParaRPr>
          </a:p>
          <a:p>
            <a:pPr marL="742950" lvl="3" indent="-285750">
              <a:buFont typeface="Wingdings" panose="05000000000000000000" pitchFamily="2" charset="2"/>
              <a:buChar char="Ø"/>
            </a:pPr>
            <a:r>
              <a:rPr lang="en-US" sz="1900" dirty="0" smtClean="0">
                <a:latin typeface="+mn-lt"/>
              </a:rPr>
              <a:t>Work in the Neo4J Console with Cypher query language to answer questions</a:t>
            </a:r>
          </a:p>
          <a:p>
            <a:pPr marL="742950" lvl="3" indent="-285750">
              <a:buFont typeface="Wingdings" panose="05000000000000000000" pitchFamily="2" charset="2"/>
              <a:buChar char="Ø"/>
            </a:pPr>
            <a:endParaRPr lang="en-US" sz="1900" dirty="0">
              <a:latin typeface="+mn-lt"/>
            </a:endParaRPr>
          </a:p>
          <a:p>
            <a:pPr>
              <a:buFont typeface="Wingdings" panose="05000000000000000000" pitchFamily="2" charset="2"/>
              <a:buChar char="Ø"/>
            </a:pPr>
            <a:r>
              <a:rPr lang="en-US" sz="1900" dirty="0" smtClean="0">
                <a:latin typeface="+mn-lt"/>
              </a:rPr>
              <a:t>You’ll experience how powerful the graph is as a data model</a:t>
            </a:r>
          </a:p>
          <a:p>
            <a:pPr>
              <a:buFont typeface="Wingdings" panose="05000000000000000000" pitchFamily="2" charset="2"/>
              <a:buChar char="Ø"/>
            </a:pPr>
            <a:r>
              <a:rPr lang="en-US" sz="1900" dirty="0" smtClean="0">
                <a:latin typeface="+mn-lt"/>
              </a:rPr>
              <a:t>Find out how the code integrates with Cypher query language through Neo4J’s REST Interface</a:t>
            </a:r>
          </a:p>
          <a:p>
            <a:pPr>
              <a:buFont typeface="Wingdings" panose="05000000000000000000" pitchFamily="2" charset="2"/>
              <a:buChar char="Ø"/>
            </a:pPr>
            <a:r>
              <a:rPr lang="en-US" sz="1900" dirty="0" smtClean="0">
                <a:latin typeface="+mn-lt"/>
              </a:rPr>
              <a:t>Learn to do your own complex queries on the Neo4J Console and then submit descriptions and Screenshots</a:t>
            </a:r>
            <a:endParaRPr lang="en-US" sz="1900" dirty="0">
              <a:latin typeface="+mn-lt"/>
            </a:endParaRPr>
          </a:p>
        </p:txBody>
      </p:sp>
      <p:sp>
        <p:nvSpPr>
          <p:cNvPr id="3" name="Title 2"/>
          <p:cNvSpPr>
            <a:spLocks noGrp="1"/>
          </p:cNvSpPr>
          <p:nvPr>
            <p:ph type="title"/>
          </p:nvPr>
        </p:nvSpPr>
        <p:spPr/>
        <p:txBody>
          <a:bodyPr/>
          <a:lstStyle/>
          <a:p>
            <a:r>
              <a:rPr lang="en-US" dirty="0" smtClean="0"/>
              <a:t>Neo4J Lab</a:t>
            </a:r>
            <a:endParaRPr lang="en-US" dirty="0"/>
          </a:p>
        </p:txBody>
      </p:sp>
    </p:spTree>
    <p:extLst>
      <p:ext uri="{BB962C8B-B14F-4D97-AF65-F5344CB8AC3E}">
        <p14:creationId xmlns:p14="http://schemas.microsoft.com/office/powerpoint/2010/main" val="1948713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05685" y="1078745"/>
            <a:ext cx="5074988" cy="4181159"/>
          </a:xfrm>
        </p:spPr>
        <p:txBody>
          <a:bodyPr>
            <a:noAutofit/>
          </a:bodyPr>
          <a:lstStyle/>
          <a:p>
            <a:r>
              <a:rPr lang="en-US" sz="2400" dirty="0" smtClean="0"/>
              <a:t>Social media data is easily represented as a graph</a:t>
            </a:r>
          </a:p>
          <a:p>
            <a:r>
              <a:rPr lang="en-US" sz="2400" dirty="0" smtClean="0"/>
              <a:t>The figure on the right shows a small network of followers</a:t>
            </a:r>
          </a:p>
          <a:p>
            <a:r>
              <a:rPr lang="en-US" sz="2400" dirty="0" smtClean="0"/>
              <a:t>The relationships between users are key in establishing semantic context:</a:t>
            </a:r>
          </a:p>
          <a:p>
            <a:pPr lvl="1"/>
            <a:r>
              <a:rPr lang="en-US" sz="2000" dirty="0" smtClean="0"/>
              <a:t>Mark follows Bill </a:t>
            </a:r>
            <a:r>
              <a:rPr lang="en-US" sz="2000" dirty="0" smtClean="0">
                <a:sym typeface="Wingdings" panose="05000000000000000000" pitchFamily="2" charset="2"/>
              </a:rPr>
              <a:t> Bill in turn follows Mark  Mark and Warren likewise follow each other</a:t>
            </a:r>
          </a:p>
          <a:p>
            <a:pPr lvl="1"/>
            <a:r>
              <a:rPr lang="en-US" sz="2000" dirty="0" smtClean="0">
                <a:sym typeface="Wingdings" panose="05000000000000000000" pitchFamily="2" charset="2"/>
              </a:rPr>
              <a:t>Bill does not follow Warren, graph relationships are not always bidirectional</a:t>
            </a:r>
          </a:p>
          <a:p>
            <a:pPr marL="0" indent="0">
              <a:buNone/>
            </a:pPr>
            <a:endParaRPr lang="en-US" sz="1600" dirty="0"/>
          </a:p>
        </p:txBody>
      </p:sp>
      <p:sp>
        <p:nvSpPr>
          <p:cNvPr id="3" name="Title 2"/>
          <p:cNvSpPr>
            <a:spLocks noGrp="1"/>
          </p:cNvSpPr>
          <p:nvPr>
            <p:ph type="title"/>
          </p:nvPr>
        </p:nvSpPr>
        <p:spPr/>
        <p:txBody>
          <a:bodyPr/>
          <a:lstStyle/>
          <a:p>
            <a:r>
              <a:rPr lang="en-US" dirty="0" smtClean="0"/>
              <a:t>Simple Twitter Example as a Graph</a:t>
            </a:r>
            <a:endParaRPr lang="en-US" dirty="0"/>
          </a:p>
        </p:txBody>
      </p:sp>
      <p:sp>
        <p:nvSpPr>
          <p:cNvPr id="4" name="Oval 3"/>
          <p:cNvSpPr/>
          <p:nvPr/>
        </p:nvSpPr>
        <p:spPr>
          <a:xfrm>
            <a:off x="6763870" y="1485900"/>
            <a:ext cx="1169894" cy="108921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Mark Zuckerberg</a:t>
            </a:r>
            <a:endParaRPr lang="en-US" sz="1000" dirty="0"/>
          </a:p>
        </p:txBody>
      </p:sp>
      <p:sp>
        <p:nvSpPr>
          <p:cNvPr id="5" name="Oval 4"/>
          <p:cNvSpPr/>
          <p:nvPr/>
        </p:nvSpPr>
        <p:spPr>
          <a:xfrm>
            <a:off x="7743264" y="3287554"/>
            <a:ext cx="1169894" cy="108921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Bill Gates</a:t>
            </a:r>
            <a:endParaRPr lang="en-US" sz="1000" dirty="0"/>
          </a:p>
        </p:txBody>
      </p:sp>
      <p:cxnSp>
        <p:nvCxnSpPr>
          <p:cNvPr id="7" name="Straight Arrow Connector 6"/>
          <p:cNvCxnSpPr/>
          <p:nvPr/>
        </p:nvCxnSpPr>
        <p:spPr>
          <a:xfrm>
            <a:off x="7616016" y="2525361"/>
            <a:ext cx="386480" cy="81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4" idx="5"/>
          </p:cNvCxnSpPr>
          <p:nvPr/>
        </p:nvCxnSpPr>
        <p:spPr>
          <a:xfrm flipH="1" flipV="1">
            <a:off x="7762437" y="2415601"/>
            <a:ext cx="416738" cy="878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671174" y="3233262"/>
            <a:ext cx="1169894" cy="108921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Warren Buffett</a:t>
            </a:r>
            <a:endParaRPr lang="en-US" sz="1000" dirty="0"/>
          </a:p>
        </p:txBody>
      </p:sp>
      <p:cxnSp>
        <p:nvCxnSpPr>
          <p:cNvPr id="23" name="Straight Arrow Connector 22"/>
          <p:cNvCxnSpPr/>
          <p:nvPr/>
        </p:nvCxnSpPr>
        <p:spPr>
          <a:xfrm flipV="1">
            <a:off x="6341127" y="2415601"/>
            <a:ext cx="560856" cy="810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518459" y="2525361"/>
            <a:ext cx="509995" cy="76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713820" y="4101697"/>
            <a:ext cx="1095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rot="18276139">
            <a:off x="6115327" y="2669385"/>
            <a:ext cx="902352" cy="1640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F</a:t>
            </a:r>
            <a:r>
              <a:rPr lang="en-US" sz="1200" dirty="0" smtClean="0"/>
              <a:t>ollows</a:t>
            </a:r>
            <a:endParaRPr lang="en-US" sz="1200" dirty="0"/>
          </a:p>
        </p:txBody>
      </p:sp>
      <p:sp>
        <p:nvSpPr>
          <p:cNvPr id="35" name="Rectangle 34"/>
          <p:cNvSpPr/>
          <p:nvPr/>
        </p:nvSpPr>
        <p:spPr>
          <a:xfrm rot="18276139">
            <a:off x="6403302" y="2887138"/>
            <a:ext cx="902352" cy="1640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F</a:t>
            </a:r>
            <a:r>
              <a:rPr lang="en-US" sz="1200" dirty="0" smtClean="0"/>
              <a:t>ollows</a:t>
            </a:r>
            <a:endParaRPr lang="en-US" sz="1200" dirty="0"/>
          </a:p>
        </p:txBody>
      </p:sp>
      <p:sp>
        <p:nvSpPr>
          <p:cNvPr id="36" name="Rectangle 35"/>
          <p:cNvSpPr/>
          <p:nvPr/>
        </p:nvSpPr>
        <p:spPr>
          <a:xfrm rot="3934374">
            <a:off x="7653915" y="2752943"/>
            <a:ext cx="902352" cy="1640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F</a:t>
            </a:r>
            <a:r>
              <a:rPr lang="en-US" sz="1200" dirty="0" smtClean="0"/>
              <a:t>ollows</a:t>
            </a:r>
            <a:endParaRPr lang="en-US" sz="1200" dirty="0"/>
          </a:p>
        </p:txBody>
      </p:sp>
      <p:sp>
        <p:nvSpPr>
          <p:cNvPr id="37" name="Rectangle 36"/>
          <p:cNvSpPr/>
          <p:nvPr/>
        </p:nvSpPr>
        <p:spPr>
          <a:xfrm rot="3867471">
            <a:off x="7224647" y="2864783"/>
            <a:ext cx="902352" cy="1640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F</a:t>
            </a:r>
            <a:r>
              <a:rPr lang="en-US" sz="1200" dirty="0" smtClean="0"/>
              <a:t>ollows</a:t>
            </a:r>
            <a:endParaRPr lang="en-US" sz="1200" dirty="0"/>
          </a:p>
        </p:txBody>
      </p:sp>
      <p:sp>
        <p:nvSpPr>
          <p:cNvPr id="38" name="Rectangle 37"/>
          <p:cNvSpPr/>
          <p:nvPr/>
        </p:nvSpPr>
        <p:spPr>
          <a:xfrm>
            <a:off x="6810362" y="4140252"/>
            <a:ext cx="902352" cy="1640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F</a:t>
            </a:r>
            <a:r>
              <a:rPr lang="en-US" sz="1200" dirty="0" smtClean="0"/>
              <a:t>ollows</a:t>
            </a:r>
            <a:endParaRPr lang="en-US" sz="1200" dirty="0"/>
          </a:p>
        </p:txBody>
      </p:sp>
    </p:spTree>
    <p:extLst>
      <p:ext uri="{BB962C8B-B14F-4D97-AF65-F5344CB8AC3E}">
        <p14:creationId xmlns:p14="http://schemas.microsoft.com/office/powerpoint/2010/main" val="2807167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4668591" cy="4181159"/>
          </a:xfrm>
        </p:spPr>
        <p:txBody>
          <a:bodyPr>
            <a:normAutofit fontScale="47500" lnSpcReduction="20000"/>
          </a:bodyPr>
          <a:lstStyle/>
          <a:p>
            <a:r>
              <a:rPr lang="en-US" sz="3600" dirty="0"/>
              <a:t>Graph databases allow you to store entities and relationships between these </a:t>
            </a:r>
            <a:r>
              <a:rPr lang="en-US" sz="3600" dirty="0" smtClean="0"/>
              <a:t>entities.</a:t>
            </a:r>
          </a:p>
          <a:p>
            <a:r>
              <a:rPr lang="en-US" sz="3600" u="sng" dirty="0" smtClean="0"/>
              <a:t>Entities </a:t>
            </a:r>
            <a:r>
              <a:rPr lang="en-US" sz="3600" u="sng" dirty="0"/>
              <a:t>are also known as nodes</a:t>
            </a:r>
            <a:r>
              <a:rPr lang="en-US" sz="3600" dirty="0"/>
              <a:t>, which have properties. </a:t>
            </a:r>
            <a:endParaRPr lang="en-US" sz="3600" dirty="0" smtClean="0"/>
          </a:p>
          <a:p>
            <a:pPr lvl="1"/>
            <a:r>
              <a:rPr lang="en-US" sz="3600" dirty="0" smtClean="0"/>
              <a:t>A node is an instance of an object in an application</a:t>
            </a:r>
          </a:p>
          <a:p>
            <a:pPr lvl="1"/>
            <a:r>
              <a:rPr lang="en-US" sz="3600" dirty="0" smtClean="0"/>
              <a:t>Nodes are </a:t>
            </a:r>
            <a:r>
              <a:rPr lang="en-US" sz="3600" dirty="0"/>
              <a:t>organized by relationships which allow you to find interesting patterns between the nodes. </a:t>
            </a:r>
            <a:endParaRPr lang="en-US" sz="3600" dirty="0" smtClean="0"/>
          </a:p>
          <a:p>
            <a:r>
              <a:rPr lang="en-US" sz="3600" u="sng" dirty="0" smtClean="0"/>
              <a:t>Relationships </a:t>
            </a:r>
            <a:r>
              <a:rPr lang="en-US" sz="3600" u="sng" dirty="0"/>
              <a:t>are known as edges </a:t>
            </a:r>
            <a:r>
              <a:rPr lang="en-US" sz="3600" dirty="0"/>
              <a:t>that can </a:t>
            </a:r>
            <a:r>
              <a:rPr lang="en-US" sz="3600" dirty="0" smtClean="0"/>
              <a:t>also have </a:t>
            </a:r>
            <a:r>
              <a:rPr lang="en-US" sz="3600" dirty="0"/>
              <a:t>properties. </a:t>
            </a:r>
            <a:endParaRPr lang="en-US" sz="3600" dirty="0" smtClean="0"/>
          </a:p>
          <a:p>
            <a:pPr lvl="1"/>
            <a:r>
              <a:rPr lang="en-US" sz="3600" dirty="0" smtClean="0"/>
              <a:t>Edges </a:t>
            </a:r>
            <a:r>
              <a:rPr lang="en-US" sz="3600" dirty="0"/>
              <a:t>have directional significance; </a:t>
            </a:r>
            <a:r>
              <a:rPr lang="en-US" sz="3600" dirty="0" smtClean="0"/>
              <a:t>The </a:t>
            </a:r>
            <a:r>
              <a:rPr lang="en-US" sz="3600" dirty="0"/>
              <a:t>organization of the graph lets the data to be stored once and then interpreted in different ways based on relationships.</a:t>
            </a:r>
          </a:p>
          <a:p>
            <a:pPr marL="0" indent="0">
              <a:buNone/>
            </a:pPr>
            <a:r>
              <a:rPr lang="en-US" dirty="0"/>
              <a:t/>
            </a:r>
            <a:br>
              <a:rPr lang="en-US" dirty="0"/>
            </a:br>
            <a:endParaRPr lang="en-US" dirty="0"/>
          </a:p>
        </p:txBody>
      </p:sp>
      <p:sp>
        <p:nvSpPr>
          <p:cNvPr id="3" name="Title 2"/>
          <p:cNvSpPr>
            <a:spLocks noGrp="1"/>
          </p:cNvSpPr>
          <p:nvPr>
            <p:ph type="title"/>
          </p:nvPr>
        </p:nvSpPr>
        <p:spPr/>
        <p:txBody>
          <a:bodyPr/>
          <a:lstStyle/>
          <a:p>
            <a:r>
              <a:rPr lang="en-US" dirty="0" smtClean="0"/>
              <a:t>Graph DBs - Overview</a:t>
            </a:r>
            <a:endParaRPr lang="en-US" dirty="0"/>
          </a:p>
        </p:txBody>
      </p:sp>
      <p:pic>
        <p:nvPicPr>
          <p:cNvPr id="1026" name="Picture 2" descr="http://www.thoughtworks.com/sites/default/files/assets/NoSQL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8141" y="1479175"/>
            <a:ext cx="3721285" cy="2925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4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196975"/>
            <a:ext cx="4840940" cy="4181159"/>
          </a:xfrm>
        </p:spPr>
        <p:txBody>
          <a:bodyPr>
            <a:normAutofit fontScale="47500" lnSpcReduction="20000"/>
          </a:bodyPr>
          <a:lstStyle/>
          <a:p>
            <a:r>
              <a:rPr lang="en-US" sz="3600" dirty="0" smtClean="0"/>
              <a:t>RDBMS is best suited for a single kind of relationship</a:t>
            </a:r>
          </a:p>
          <a:p>
            <a:r>
              <a:rPr lang="en-US" sz="3600" dirty="0" smtClean="0"/>
              <a:t>“Who </a:t>
            </a:r>
            <a:r>
              <a:rPr lang="en-US" sz="3600" dirty="0"/>
              <a:t>is my manager" is a common </a:t>
            </a:r>
            <a:r>
              <a:rPr lang="en-US" sz="3600" dirty="0" smtClean="0"/>
              <a:t>example:</a:t>
            </a:r>
          </a:p>
          <a:p>
            <a:pPr lvl="1"/>
            <a:r>
              <a:rPr lang="en-US" sz="3600" dirty="0" smtClean="0"/>
              <a:t>Select * from Company where title = ‘manager’ and </a:t>
            </a:r>
            <a:r>
              <a:rPr lang="en-US" sz="3600" dirty="0" err="1" smtClean="0"/>
              <a:t>user_id</a:t>
            </a:r>
            <a:r>
              <a:rPr lang="en-US" sz="3600" dirty="0" smtClean="0"/>
              <a:t> = </a:t>
            </a:r>
            <a:r>
              <a:rPr lang="en-US" sz="3600" dirty="0" err="1" smtClean="0"/>
              <a:t>my_name</a:t>
            </a:r>
            <a:endParaRPr lang="en-US" sz="3600" dirty="0" smtClean="0"/>
          </a:p>
          <a:p>
            <a:r>
              <a:rPr lang="en-US" sz="3600" dirty="0" smtClean="0"/>
              <a:t>Adding </a:t>
            </a:r>
            <a:r>
              <a:rPr lang="en-US" sz="3600" dirty="0"/>
              <a:t>another relationship to the mix usually means a lot of schema changes and data </a:t>
            </a:r>
            <a:r>
              <a:rPr lang="en-US" sz="3600" dirty="0" smtClean="0"/>
              <a:t>movement or inefficient query statements:</a:t>
            </a:r>
          </a:p>
          <a:p>
            <a:pPr lvl="1"/>
            <a:r>
              <a:rPr lang="en-US" sz="3600" dirty="0" smtClean="0"/>
              <a:t>Select * from Company where title = ‘manager’ and title = ‘supervisor’ and </a:t>
            </a:r>
            <a:r>
              <a:rPr lang="en-US" sz="3600" dirty="0" err="1" smtClean="0"/>
              <a:t>user_id</a:t>
            </a:r>
            <a:r>
              <a:rPr lang="en-US" sz="3600" dirty="0" smtClean="0"/>
              <a:t> = </a:t>
            </a:r>
            <a:r>
              <a:rPr lang="en-US" sz="3600" dirty="0" err="1" smtClean="0"/>
              <a:t>my_name</a:t>
            </a:r>
            <a:endParaRPr lang="en-US" sz="3600" dirty="0" smtClean="0"/>
          </a:p>
          <a:p>
            <a:pPr marL="0" indent="0">
              <a:buNone/>
            </a:pPr>
            <a:r>
              <a:rPr lang="en-US" sz="3600" i="1" dirty="0" smtClean="0"/>
              <a:t>This is not the case with graph databases, where one entity or person can be related to another entity in a number of ways without changing the core data model</a:t>
            </a:r>
            <a:endParaRPr lang="en-US" sz="3600" i="1" dirty="0"/>
          </a:p>
        </p:txBody>
      </p:sp>
      <p:sp>
        <p:nvSpPr>
          <p:cNvPr id="3" name="Title 2"/>
          <p:cNvSpPr>
            <a:spLocks noGrp="1"/>
          </p:cNvSpPr>
          <p:nvPr>
            <p:ph type="title"/>
          </p:nvPr>
        </p:nvSpPr>
        <p:spPr/>
        <p:txBody>
          <a:bodyPr/>
          <a:lstStyle/>
          <a:p>
            <a:r>
              <a:rPr lang="en-US" dirty="0" smtClean="0"/>
              <a:t>Graph Structure in RDBMS</a:t>
            </a:r>
            <a:endParaRPr lang="en-US" dirty="0"/>
          </a:p>
        </p:txBody>
      </p:sp>
      <p:pic>
        <p:nvPicPr>
          <p:cNvPr id="1026" name="Picture 2" descr="http://www.thoughtworks.com/sites/default/files/assets/NoSQL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8141" y="1479175"/>
            <a:ext cx="3721285" cy="2925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40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0" y="1068947"/>
            <a:ext cx="4370293" cy="4309188"/>
          </a:xfrm>
        </p:spPr>
        <p:txBody>
          <a:bodyPr>
            <a:normAutofit lnSpcReduction="10000"/>
          </a:bodyPr>
          <a:lstStyle/>
          <a:p>
            <a:r>
              <a:rPr lang="en-US" sz="1700" dirty="0" smtClean="0"/>
              <a:t>Nodes have different types of relationships and can have secondary relationships</a:t>
            </a:r>
          </a:p>
          <a:p>
            <a:r>
              <a:rPr lang="en-US" sz="1700" dirty="0" smtClean="0"/>
              <a:t>In </a:t>
            </a:r>
            <a:r>
              <a:rPr lang="en-US" sz="1700" dirty="0"/>
              <a:t>graph databases, traversing the joins or relationships is very fast. </a:t>
            </a:r>
            <a:endParaRPr lang="en-US" sz="1700" dirty="0" smtClean="0"/>
          </a:p>
          <a:p>
            <a:r>
              <a:rPr lang="en-US" sz="1700" dirty="0" smtClean="0"/>
              <a:t>The </a:t>
            </a:r>
            <a:r>
              <a:rPr lang="en-US" sz="1700" dirty="0"/>
              <a:t>relationship between nodes is not calculated at query time but is actually persisted as a relationship. </a:t>
            </a:r>
            <a:endParaRPr lang="en-US" sz="1700" dirty="0" smtClean="0"/>
          </a:p>
          <a:p>
            <a:r>
              <a:rPr lang="en-US" sz="1700" dirty="0" smtClean="0"/>
              <a:t>Traversing </a:t>
            </a:r>
            <a:r>
              <a:rPr lang="en-US" sz="1700" dirty="0"/>
              <a:t>persisted relationships is faster than calculating them for every </a:t>
            </a:r>
            <a:r>
              <a:rPr lang="en-US" sz="1700" dirty="0" smtClean="0"/>
              <a:t>query</a:t>
            </a:r>
          </a:p>
          <a:p>
            <a:r>
              <a:rPr lang="en-US" sz="1700" dirty="0" smtClean="0"/>
              <a:t>Value of graph databases is derived from well-defined relationships</a:t>
            </a:r>
          </a:p>
          <a:p>
            <a:pPr marL="0" indent="0">
              <a:buNone/>
            </a:pPr>
            <a:r>
              <a:rPr lang="en-US" sz="1700" i="1" dirty="0" smtClean="0"/>
              <a:t>Since there is no limit to the number and kind of relationships a node can have, they can all be represented in the same graph database.</a:t>
            </a:r>
            <a:endParaRPr lang="en-US" sz="1700" i="1" dirty="0"/>
          </a:p>
        </p:txBody>
      </p:sp>
      <p:sp>
        <p:nvSpPr>
          <p:cNvPr id="3" name="Title 2"/>
          <p:cNvSpPr>
            <a:spLocks noGrp="1"/>
          </p:cNvSpPr>
          <p:nvPr>
            <p:ph type="title"/>
          </p:nvPr>
        </p:nvSpPr>
        <p:spPr/>
        <p:txBody>
          <a:bodyPr/>
          <a:lstStyle/>
          <a:p>
            <a:r>
              <a:rPr lang="en-US" dirty="0" smtClean="0"/>
              <a:t>NoSQL Graph Structured Databases</a:t>
            </a:r>
            <a:endParaRPr lang="en-US" dirty="0"/>
          </a:p>
        </p:txBody>
      </p:sp>
      <p:pic>
        <p:nvPicPr>
          <p:cNvPr id="2050" name="Picture 2" descr="http://www.thoughtworks.com/sites/default/files/assets/NoSQL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411" y="1463601"/>
            <a:ext cx="4021377" cy="2920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4853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igDataAcademy">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99"/>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A85A641F73C43BC6D48BA9E88B9F7" ma:contentTypeVersion="2" ma:contentTypeDescription="Create a new document." ma:contentTypeScope="" ma:versionID="a21c66563a1300b843f39a782872f8fd">
  <xsd:schema xmlns:xsd="http://www.w3.org/2001/XMLSchema" xmlns:xs="http://www.w3.org/2001/XMLSchema" xmlns:p="http://schemas.microsoft.com/office/2006/metadata/properties" xmlns:ns2="4e9db585-b4e9-4c8f-ae17-48ff344a9304" targetNamespace="http://schemas.microsoft.com/office/2006/metadata/properties" ma:root="true" ma:fieldsID="9c849d17eeccd2a3c6196a8e0d4e2bd6" ns2:_="">
    <xsd:import namespace="4e9db585-b4e9-4c8f-ae17-48ff344a9304"/>
    <xsd:element name="properties">
      <xsd:complexType>
        <xsd:sequence>
          <xsd:element name="documentManagement">
            <xsd:complexType>
              <xsd:all>
                <xsd:element ref="ns2: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9db585-b4e9-4c8f-ae17-48ff344a9304" elementFormDefault="qualified">
    <xsd:import namespace="http://schemas.microsoft.com/office/2006/documentManagement/types"/>
    <xsd:import namespace="http://schemas.microsoft.com/office/infopath/2007/PartnerControls"/>
    <xsd:element name="Comments" ma:index="8" nillable="true" ma:displayName="Comments" ma:internalName="Comment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Comments xmlns="4e9db585-b4e9-4c8f-ae17-48ff344a930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A35A06-8CF6-4F69-A886-301966DC23EA}"/>
</file>

<file path=customXml/itemProps2.xml><?xml version="1.0" encoding="utf-8"?>
<ds:datastoreItem xmlns:ds="http://schemas.openxmlformats.org/officeDocument/2006/customXml" ds:itemID="{56640170-8352-441D-BDC5-3754A62BBEF1}"/>
</file>

<file path=customXml/itemProps3.xml><?xml version="1.0" encoding="utf-8"?>
<ds:datastoreItem xmlns:ds="http://schemas.openxmlformats.org/officeDocument/2006/customXml" ds:itemID="{48E323EC-C0DD-41D6-97BE-1B82AAA617AB}"/>
</file>

<file path=docProps/app.xml><?xml version="1.0" encoding="utf-8"?>
<Properties xmlns="http://schemas.openxmlformats.org/officeDocument/2006/extended-properties" xmlns:vt="http://schemas.openxmlformats.org/officeDocument/2006/docPropsVTypes">
  <Template>BigDataAcademy</Template>
  <TotalTime>1342</TotalTime>
  <Words>2996</Words>
  <Application>Microsoft Office PowerPoint</Application>
  <PresentationFormat>Custom</PresentationFormat>
  <Paragraphs>696</Paragraphs>
  <Slides>51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Courier New</vt:lpstr>
      <vt:lpstr>Lucida Grande</vt:lpstr>
      <vt:lpstr>Wingdings</vt:lpstr>
      <vt:lpstr>BigDataAcademy</vt:lpstr>
      <vt:lpstr>PowerPoint Presentation</vt:lpstr>
      <vt:lpstr>PowerPoint Presentation</vt:lpstr>
      <vt:lpstr>PowerPoint Presentation</vt:lpstr>
      <vt:lpstr>PowerPoint Presentation</vt:lpstr>
      <vt:lpstr>What is a Graph?.</vt:lpstr>
      <vt:lpstr>Simple Twitter Example as a Graph</vt:lpstr>
      <vt:lpstr>Graph DBs - Overview</vt:lpstr>
      <vt:lpstr>Graph Structure in RDBMS</vt:lpstr>
      <vt:lpstr>NoSQL Graph Structured Databases</vt:lpstr>
      <vt:lpstr>Developing a Graph Data Model from RDBMS</vt:lpstr>
      <vt:lpstr>How Does the Graph Data Model Differ from the Relational Data Model?</vt:lpstr>
      <vt:lpstr>A graph has Nodes, Edges and Labels</vt:lpstr>
      <vt:lpstr>In a Property Graph Nodes and Edges Can Have Properties</vt:lpstr>
      <vt:lpstr>Property Graph: Data Representation</vt:lpstr>
      <vt:lpstr>Property Graph: Data Representation</vt:lpstr>
      <vt:lpstr>Property Graph: Data Representation</vt:lpstr>
      <vt:lpstr>Property Graph: Data Representation</vt:lpstr>
      <vt:lpstr>A Sample Graph with Properties</vt:lpstr>
      <vt:lpstr>Same Graph – More Graph Nodes, Less Properties</vt:lpstr>
      <vt:lpstr>Same Data – More Graph, Less Properties</vt:lpstr>
      <vt:lpstr>Same Data – All Information as Nodes</vt:lpstr>
      <vt:lpstr>Displaying Data as Properties or Graph? A Social Network Example:</vt:lpstr>
      <vt:lpstr>Graph DB Quick Quiz</vt:lpstr>
      <vt:lpstr>Properties or Graph? User’s Age Example</vt:lpstr>
      <vt:lpstr>Antipattern: Supernodes</vt:lpstr>
      <vt:lpstr>Best Practices 1</vt:lpstr>
      <vt:lpstr>Best Practices 2</vt:lpstr>
      <vt:lpstr>PowerPoint Presentation</vt:lpstr>
      <vt:lpstr>Neo4j History</vt:lpstr>
      <vt:lpstr>Neo4j History</vt:lpstr>
      <vt:lpstr>Neo4j Operational Architecture</vt:lpstr>
      <vt:lpstr>Neo4j: Rules to Live By</vt:lpstr>
      <vt:lpstr>Cypher Programming Language: Why?</vt:lpstr>
      <vt:lpstr>Cypher: Descriptive Graph Language</vt:lpstr>
      <vt:lpstr>Cypher: Read-only Query Structure</vt:lpstr>
      <vt:lpstr>Common Cypher Command Syntax</vt:lpstr>
      <vt:lpstr>Neo4j APIs</vt:lpstr>
      <vt:lpstr>Java API: Simple Transaction</vt:lpstr>
      <vt:lpstr>Which API to Use?</vt:lpstr>
      <vt:lpstr>Neo4j Data Architecture: Overview</vt:lpstr>
      <vt:lpstr>Neo4j Data Architecture: Rules</vt:lpstr>
      <vt:lpstr>Neo4j Operational Architecture: Benefits</vt:lpstr>
      <vt:lpstr>Neo4j Licensing</vt:lpstr>
      <vt:lpstr>PowerPoint Presentation</vt:lpstr>
      <vt:lpstr>The Blueprints API to Work with Graph DBs</vt:lpstr>
      <vt:lpstr>Scalability: An Issue for Graphs</vt:lpstr>
      <vt:lpstr>Additional Graph Database: Titan</vt:lpstr>
      <vt:lpstr>Additional Graph Database: Apache Giraph</vt:lpstr>
      <vt:lpstr>Where to Get Help (External)?</vt:lpstr>
      <vt:lpstr>PowerPoint Presentation</vt:lpstr>
      <vt:lpstr>Neo4J Lab</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Celik-Tinmaz, Ozlem</dc:creator>
  <cp:lastModifiedBy>Furrer, Lynne</cp:lastModifiedBy>
  <cp:revision>77</cp:revision>
  <dcterms:created xsi:type="dcterms:W3CDTF">2014-10-16T19:01:47Z</dcterms:created>
  <dcterms:modified xsi:type="dcterms:W3CDTF">2015-11-02T14:34:30Z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ContentTypeId">
    <vt:lpwstr>0x010100BD9A85A641F73C43BC6D48BA9E88B9F7</vt:lpwstr>
  </property>
  <property fmtid="{D5CDD505-2E9C-101B-9397-08002B2CF9AE}" pid="5" name="ArticulateGUID">
    <vt:lpwstr>C39F3D1D-5047-4745-80CA-AF4785AB29F5</vt:lpwstr>
  </property>
  <property fmtid="{D5CDD505-2E9C-101B-9397-08002B2CF9AE}" pid="6" name="ArticulateProjectFull">
    <vt:lpwstr>C:\Users\j.jitendranath.sen\Desktop\Introduction to Big Data\Storyboard &amp; Detailed ID map\11-28-2012\Big Data_Introduction_to_Big_Data_SB_Nov28.ppta</vt:lpwstr>
  </property>
</Properties>
</file>