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6"/>
  </p:notesMasterIdLst>
  <p:handoutMasterIdLst>
    <p:handoutMasterId r:id="rId57"/>
  </p:handoutMasterIdLst>
  <p:sldIdLst>
    <p:sldId id="256" r:id="rId2"/>
    <p:sldId id="257" r:id="rId3"/>
    <p:sldId id="309" r:id="rId4"/>
    <p:sldId id="264" r:id="rId5"/>
    <p:sldId id="265" r:id="rId6"/>
    <p:sldId id="266" r:id="rId7"/>
    <p:sldId id="258" r:id="rId8"/>
    <p:sldId id="261" r:id="rId9"/>
    <p:sldId id="273" r:id="rId10"/>
    <p:sldId id="274" r:id="rId11"/>
    <p:sldId id="275" r:id="rId12"/>
    <p:sldId id="276" r:id="rId13"/>
    <p:sldId id="285" r:id="rId14"/>
    <p:sldId id="280" r:id="rId15"/>
    <p:sldId id="267" r:id="rId16"/>
    <p:sldId id="259" r:id="rId17"/>
    <p:sldId id="268" r:id="rId18"/>
    <p:sldId id="269" r:id="rId19"/>
    <p:sldId id="270" r:id="rId20"/>
    <p:sldId id="271" r:id="rId21"/>
    <p:sldId id="281" r:id="rId22"/>
    <p:sldId id="282" r:id="rId23"/>
    <p:sldId id="283" r:id="rId24"/>
    <p:sldId id="286" r:id="rId25"/>
    <p:sldId id="288" r:id="rId26"/>
    <p:sldId id="284" r:id="rId27"/>
    <p:sldId id="312" r:id="rId28"/>
    <p:sldId id="289" r:id="rId29"/>
    <p:sldId id="287"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1" r:id="rId50"/>
    <p:sldId id="310" r:id="rId51"/>
    <p:sldId id="272" r:id="rId52"/>
    <p:sldId id="277" r:id="rId53"/>
    <p:sldId id="278" r:id="rId54"/>
    <p:sldId id="27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447092-4E28-4DDF-BDFD-D2AA5102F75A}">
          <p14:sldIdLst>
            <p14:sldId id="256"/>
          </p14:sldIdLst>
        </p14:section>
        <p14:section name="agenda" id="{8F7F216F-E132-44B5-89E2-3D2D51641F2A}">
          <p14:sldIdLst>
            <p14:sldId id="257"/>
            <p14:sldId id="309"/>
            <p14:sldId id="264"/>
            <p14:sldId id="265"/>
            <p14:sldId id="266"/>
            <p14:sldId id="258"/>
          </p14:sldIdLst>
        </p14:section>
        <p14:section name="Module 1 Intro to NoSQL" id="{D3340404-8E06-436B-BE26-F67D28482A67}">
          <p14:sldIdLst>
            <p14:sldId id="261"/>
          </p14:sldIdLst>
        </p14:section>
        <p14:section name="Module 2 Getting started - Commands" id="{9A3592C4-DA6D-471E-8F3A-C08B1F076362}">
          <p14:sldIdLst>
            <p14:sldId id="273"/>
            <p14:sldId id="274"/>
            <p14:sldId id="275"/>
            <p14:sldId id="276"/>
            <p14:sldId id="285"/>
            <p14:sldId id="280"/>
          </p14:sldIdLst>
        </p14:section>
        <p14:section name="redis.conf" id="{12FC218B-13A4-480E-AE24-22CDB809BC7B}">
          <p14:sldIdLst>
            <p14:sldId id="267"/>
            <p14:sldId id="259"/>
            <p14:sldId id="268"/>
            <p14:sldId id="269"/>
            <p14:sldId id="270"/>
            <p14:sldId id="271"/>
            <p14:sldId id="281"/>
            <p14:sldId id="282"/>
            <p14:sldId id="283"/>
          </p14:sldIdLst>
        </p14:section>
        <p14:section name="redis-cli" id="{D4B5D37B-963E-489A-98D5-4CC2593E714B}">
          <p14:sldIdLst>
            <p14:sldId id="286"/>
          </p14:sldIdLst>
        </p14:section>
        <p14:section name="Untitled Section" id="{C40B51DF-820F-4017-864C-77865A1D2508}">
          <p14:sldIdLst>
            <p14:sldId id="288"/>
            <p14:sldId id="284"/>
          </p14:sldIdLst>
        </p14:section>
        <p14:section name="Untitled Section" id="{50B4B1F1-3BAF-4622-B93D-F6D8E781FE6A}">
          <p14:sldIdLst>
            <p14:sldId id="312"/>
            <p14:sldId id="289"/>
            <p14:sldId id="287"/>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 name="Module 3 Advanced Data Structures" id="{4299CD93-77EF-4F13-99DC-92B06598C0C0}">
          <p14:sldIdLst>
            <p14:sldId id="311"/>
            <p14:sldId id="310"/>
          </p14:sldIdLst>
        </p14:section>
        <p14:section name="extras" id="{2E28C509-CE30-4570-9912-B0B2E02C73F1}">
          <p14:sldIdLst>
            <p14:sldId id="272"/>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6469" autoAdjust="0"/>
  </p:normalViewPr>
  <p:slideViewPr>
    <p:cSldViewPr snapToGrid="0">
      <p:cViewPr>
        <p:scale>
          <a:sx n="75" d="100"/>
          <a:sy n="75" d="100"/>
        </p:scale>
        <p:origin x="1110" y="9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19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0138CA-58B7-4C80-8694-42A67B1B26FB}" type="datetimeFigureOut">
              <a:rPr lang="en-US" smtClean="0"/>
              <a:t>2/13/2016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Marcelo Saied February 2016</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18960-D19F-448E-B128-94DAA2F9DCE2}" type="slidenum">
              <a:rPr lang="en-US" smtClean="0"/>
              <a:t>‹#›</a:t>
            </a:fld>
            <a:endParaRPr lang="en-US"/>
          </a:p>
        </p:txBody>
      </p:sp>
    </p:spTree>
    <p:extLst>
      <p:ext uri="{BB962C8B-B14F-4D97-AF65-F5344CB8AC3E}">
        <p14:creationId xmlns:p14="http://schemas.microsoft.com/office/powerpoint/2010/main" val="28434538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99C70-0E92-40C3-8A4E-2C1F6C639DE6}" type="datetimeFigureOut">
              <a:rPr lang="en-US" smtClean="0"/>
              <a:t>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By Marcelo Saied February 2016</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F92FE-24F4-47E4-94F4-373A9148A7E8}" type="slidenum">
              <a:rPr lang="en-US" smtClean="0"/>
              <a:t>‹#›</a:t>
            </a:fld>
            <a:endParaRPr lang="en-US"/>
          </a:p>
        </p:txBody>
      </p:sp>
    </p:spTree>
    <p:extLst>
      <p:ext uri="{BB962C8B-B14F-4D97-AF65-F5344CB8AC3E}">
        <p14:creationId xmlns:p14="http://schemas.microsoft.com/office/powerpoint/2010/main" val="13950202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1</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3173748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is Redis on Windows implemented?</a:t>
            </a:r>
          </a:p>
          <a:p>
            <a:r>
              <a:rPr lang="en-US" sz="1200" kern="1200" dirty="0" smtClean="0">
                <a:solidFill>
                  <a:schemeClr val="tx1"/>
                </a:solidFill>
                <a:effectLst/>
                <a:latin typeface="+mn-lt"/>
                <a:ea typeface="+mn-ea"/>
                <a:cs typeface="+mn-cs"/>
              </a:rPr>
              <a:t>Redis is a C code base that compiles under Visual Studio. Most of the code compiles with only minor changes to the code due to syntactical differences between compilers and low level API differences on Windows. There are a few areas where there are significant differences in how efficient Windows programs operate relative to POSIX programs. We have encapsulated most these differences in a platform specific library. The areas where there are significant differences are:</a:t>
            </a:r>
          </a:p>
          <a:p>
            <a:pPr lvl="0"/>
            <a:r>
              <a:rPr lang="en-US" sz="1200" kern="1200" dirty="0" smtClean="0">
                <a:solidFill>
                  <a:schemeClr val="tx1"/>
                </a:solidFill>
                <a:effectLst/>
                <a:latin typeface="+mn-lt"/>
                <a:ea typeface="+mn-ea"/>
                <a:cs typeface="+mn-cs"/>
              </a:rPr>
              <a:t>Networking APIs </a:t>
            </a:r>
          </a:p>
          <a:p>
            <a:pPr lvl="0"/>
            <a:r>
              <a:rPr lang="en-US" sz="1200" kern="1200" dirty="0" smtClean="0">
                <a:solidFill>
                  <a:schemeClr val="tx1"/>
                </a:solidFill>
                <a:effectLst/>
                <a:latin typeface="+mn-lt"/>
                <a:ea typeface="+mn-ea"/>
                <a:cs typeface="+mn-cs"/>
              </a:rPr>
              <a:t>POSIX File Descriptors</a:t>
            </a:r>
          </a:p>
          <a:p>
            <a:pPr lvl="0"/>
            <a:r>
              <a:rPr lang="en-US" sz="1200" kern="1200" dirty="0" smtClean="0">
                <a:solidFill>
                  <a:schemeClr val="tx1"/>
                </a:solidFill>
                <a:effectLst/>
                <a:latin typeface="+mn-lt"/>
                <a:ea typeface="+mn-ea"/>
                <a:cs typeface="+mn-cs"/>
              </a:rPr>
              <a:t>POSIX fork()</a:t>
            </a:r>
          </a:p>
          <a:p>
            <a:pPr lvl="0"/>
            <a:r>
              <a:rPr lang="en-US" sz="1200" kern="1200" dirty="0" smtClean="0">
                <a:solidFill>
                  <a:schemeClr val="tx1"/>
                </a:solidFill>
                <a:effectLst/>
                <a:latin typeface="+mn-lt"/>
                <a:ea typeface="+mn-ea"/>
                <a:cs typeface="+mn-cs"/>
              </a:rPr>
              <a:t>Logging </a:t>
            </a:r>
          </a:p>
          <a:p>
            <a:pPr lvl="0"/>
            <a:r>
              <a:rPr lang="en-US" sz="1200" kern="1200" dirty="0" smtClean="0">
                <a:solidFill>
                  <a:schemeClr val="tx1"/>
                </a:solidFill>
                <a:effectLst/>
                <a:latin typeface="+mn-lt"/>
                <a:ea typeface="+mn-ea"/>
                <a:cs typeface="+mn-cs"/>
              </a:rPr>
              <a:t>Windows Services API</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Networking Differences</a:t>
            </a:r>
          </a:p>
          <a:p>
            <a:r>
              <a:rPr lang="en-US" sz="1200" kern="1200" dirty="0" smtClean="0">
                <a:solidFill>
                  <a:schemeClr val="tx1"/>
                </a:solidFill>
                <a:effectLst/>
                <a:latin typeface="+mn-lt"/>
                <a:ea typeface="+mn-ea"/>
                <a:cs typeface="+mn-cs"/>
              </a:rPr>
              <a:t>The Windows networking stack is split between user mode code and kernel mode code. Transitions between user and kernel mode are expensive operations. The POSIX networking APIs on Windows utilize a programming model that incurs significant performance loss due to the kernel/user mode transitions. Efficient Windows networking code instead uses the IO Completion Port model to reduce the impact of this behavior. The APIs used and the programming model for IO Completion is different enough that we were forced to implement a new networking layer in in Redis.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File Descriptors</a:t>
            </a:r>
          </a:p>
          <a:p>
            <a:r>
              <a:rPr lang="en-US" sz="1200" kern="1200" dirty="0" smtClean="0">
                <a:solidFill>
                  <a:schemeClr val="tx1"/>
                </a:solidFill>
                <a:effectLst/>
                <a:latin typeface="+mn-lt"/>
                <a:ea typeface="+mn-ea"/>
                <a:cs typeface="+mn-cs"/>
              </a:rPr>
              <a:t>In a POSIX operating system all data sources (files, pipes, sockets, mail slots, etc.) are referenced in code with a handle called a file descriptor. These are low value integers that increment by one with each successive file descriptor created in a given program. All POSIX APIs that work with file descriptors will function without the programmer having to know what kind of data source a file descriptor represents. On Windows generally each kind of data source has a separate kind of HANDLE. APIs that work with one HANDLE type will not work with another kind of HANDLE. In order to make Redis operate with its assumptions about file descriptor values and data source agnosticism, we implemented a Redis File Descriptor API layer.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fork()</a:t>
            </a:r>
          </a:p>
          <a:p>
            <a:r>
              <a:rPr lang="en-US" sz="1200" kern="1200" dirty="0" smtClean="0">
                <a:solidFill>
                  <a:schemeClr val="tx1"/>
                </a:solidFill>
                <a:effectLst/>
                <a:latin typeface="+mn-lt"/>
                <a:ea typeface="+mn-ea"/>
                <a:cs typeface="+mn-cs"/>
              </a:rPr>
              <a:t>The POSIX version of Redis uses the fork() API. There is no equivalent in Windows, and it is an exceedingly difficult API to completely simulate. For most of the uses of fork() we have used Windows specific programming idioms to bypass the need to use a fork()-like API. The one case where we could not do so was with the point-in-time heap snapshot behavior that the Redis persistence model is based on. We tried several different approaches to work around the need for a fork()-like API, but always ran into significant performance penalties and stability issues.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Our current approach is to simulate the point-in-time snapshot behavior aspect of fork() without doing a complete simulation of fork(). We do this with a memory mapped file that contains the Redis heap. When a fork() operation is required we do the following:</a:t>
            </a:r>
          </a:p>
          <a:p>
            <a:pPr lvl="0"/>
            <a:r>
              <a:rPr lang="en-US" sz="1200" kern="1200" dirty="0" smtClean="0">
                <a:solidFill>
                  <a:schemeClr val="tx1"/>
                </a:solidFill>
                <a:effectLst/>
                <a:latin typeface="+mn-lt"/>
                <a:ea typeface="+mn-ea"/>
                <a:cs typeface="+mn-cs"/>
              </a:rPr>
              <a:t>Mark every page in the memory mapped file with the Copy on Write page protection</a:t>
            </a:r>
          </a:p>
          <a:p>
            <a:pPr lvl="0"/>
            <a:r>
              <a:rPr lang="en-US" sz="1200" kern="1200" dirty="0" smtClean="0">
                <a:solidFill>
                  <a:schemeClr val="tx1"/>
                </a:solidFill>
                <a:effectLst/>
                <a:latin typeface="+mn-lt"/>
                <a:ea typeface="+mn-ea"/>
                <a:cs typeface="+mn-cs"/>
              </a:rPr>
              <a:t>Start a child process and pass it the handle to the memory mapped file</a:t>
            </a:r>
          </a:p>
          <a:p>
            <a:pPr lvl="0"/>
            <a:r>
              <a:rPr lang="en-US" sz="1200" kern="1200" dirty="0" smtClean="0">
                <a:solidFill>
                  <a:schemeClr val="tx1"/>
                </a:solidFill>
                <a:effectLst/>
                <a:latin typeface="+mn-lt"/>
                <a:ea typeface="+mn-ea"/>
                <a:cs typeface="+mn-cs"/>
              </a:rPr>
              <a:t>Signal the child to start the AOF or RDB persistence process on the memory shared via the memory mapped file</a:t>
            </a:r>
          </a:p>
          <a:p>
            <a:pPr lvl="0"/>
            <a:r>
              <a:rPr lang="en-US" sz="1200" kern="1200" dirty="0" smtClean="0">
                <a:solidFill>
                  <a:schemeClr val="tx1"/>
                </a:solidFill>
                <a:effectLst/>
                <a:latin typeface="+mn-lt"/>
                <a:ea typeface="+mn-ea"/>
                <a:cs typeface="+mn-cs"/>
              </a:rPr>
              <a:t>Wait (asynchronously) for the child process to finish</a:t>
            </a:r>
          </a:p>
          <a:p>
            <a:pPr lvl="0"/>
            <a:r>
              <a:rPr lang="en-US" sz="1200" kern="1200" dirty="0" smtClean="0">
                <a:solidFill>
                  <a:schemeClr val="tx1"/>
                </a:solidFill>
                <a:effectLst/>
                <a:latin typeface="+mn-lt"/>
                <a:ea typeface="+mn-ea"/>
                <a:cs typeface="+mn-cs"/>
              </a:rPr>
              <a:t>Map the changes in the Redis heap that occurred during the fork() operation back into the memory mapped file.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upside with this implementation is that our performance and stability is now on par with the POSIX version of Redis. The down side is that we have a runtime disk space requirement for Redis equal to the size of the Redis memory mapped heap. The disk space requirement defaults to:</a:t>
            </a:r>
          </a:p>
          <a:p>
            <a:pPr lvl="0"/>
            <a:r>
              <a:rPr lang="en-US" sz="1200" kern="1200" dirty="0" smtClean="0">
                <a:solidFill>
                  <a:schemeClr val="tx1"/>
                </a:solidFill>
                <a:effectLst/>
                <a:latin typeface="+mn-lt"/>
                <a:ea typeface="+mn-ea"/>
                <a:cs typeface="+mn-cs"/>
              </a:rPr>
              <a:t>The size specified by the –</a:t>
            </a:r>
            <a:r>
              <a:rPr lang="en-US" sz="1200" kern="1200" dirty="0" err="1" smtClean="0">
                <a:solidFill>
                  <a:schemeClr val="tx1"/>
                </a:solidFill>
                <a:effectLst/>
                <a:latin typeface="+mn-lt"/>
                <a:ea typeface="+mn-ea"/>
                <a:cs typeface="+mn-cs"/>
              </a:rPr>
              <a:t>maxheap</a:t>
            </a:r>
            <a:r>
              <a:rPr lang="en-US" sz="1200" kern="1200" dirty="0" smtClean="0">
                <a:solidFill>
                  <a:schemeClr val="tx1"/>
                </a:solidFill>
                <a:effectLst/>
                <a:latin typeface="+mn-lt"/>
                <a:ea typeface="+mn-ea"/>
                <a:cs typeface="+mn-cs"/>
              </a:rPr>
              <a:t> flag if present, otherwise</a:t>
            </a:r>
          </a:p>
          <a:p>
            <a:pPr lvl="0"/>
            <a:r>
              <a:rPr lang="en-US" sz="1200" kern="1200" dirty="0" smtClean="0">
                <a:solidFill>
                  <a:schemeClr val="tx1"/>
                </a:solidFill>
                <a:effectLst/>
                <a:latin typeface="+mn-lt"/>
                <a:ea typeface="+mn-ea"/>
                <a:cs typeface="+mn-cs"/>
              </a:rPr>
              <a:t>50% more than the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setting if present, otherwise</a:t>
            </a:r>
          </a:p>
          <a:p>
            <a:pPr lvl="0"/>
            <a:r>
              <a:rPr lang="en-US" sz="1200" kern="1200" dirty="0" smtClean="0">
                <a:solidFill>
                  <a:schemeClr val="tx1"/>
                </a:solidFill>
                <a:effectLst/>
                <a:latin typeface="+mn-lt"/>
                <a:ea typeface="+mn-ea"/>
                <a:cs typeface="+mn-cs"/>
              </a:rPr>
              <a:t>The size of physical RAM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also have a runtime page file commit requirement that varies depending on the amount data in the Redis heap during the quasi-fork operation. The maximum for this is about 3 times the size of the memory mapped file. This is usually not a problem because the default configuration of Windows allows the page file to grow to 3.5 times the size of physical memory. There are scenarios where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programs also compete for system swap space at runtime.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Logging</a:t>
            </a:r>
          </a:p>
          <a:p>
            <a:r>
              <a:rPr lang="en-US" sz="1200" kern="1200" dirty="0" smtClean="0">
                <a:solidFill>
                  <a:schemeClr val="tx1"/>
                </a:solidFill>
                <a:effectLst/>
                <a:latin typeface="+mn-lt"/>
                <a:ea typeface="+mn-ea"/>
                <a:cs typeface="+mn-cs"/>
              </a:rPr>
              <a:t>In addition to file based logging, the POSIX version of Redis supports logging via the syslog facility. The equivalent in Windows is the Event Log. With the recent addition of the Windows Service code we have added support for logging to the Event Log. We have mapped the –</a:t>
            </a:r>
            <a:r>
              <a:rPr lang="en-US" sz="1200" kern="1200" dirty="0" err="1" smtClean="0">
                <a:solidFill>
                  <a:schemeClr val="tx1"/>
                </a:solidFill>
                <a:effectLst/>
                <a:latin typeface="+mn-lt"/>
                <a:ea typeface="+mn-ea"/>
                <a:cs typeface="+mn-cs"/>
              </a:rPr>
              <a:t>syslogxxxx</a:t>
            </a:r>
            <a:r>
              <a:rPr lang="en-US" sz="1200" kern="1200" dirty="0" smtClean="0">
                <a:solidFill>
                  <a:schemeClr val="tx1"/>
                </a:solidFill>
                <a:effectLst/>
                <a:latin typeface="+mn-lt"/>
                <a:ea typeface="+mn-ea"/>
                <a:cs typeface="+mn-cs"/>
              </a:rPr>
              <a:t> flags for this purpose.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Windows Service</a:t>
            </a:r>
          </a:p>
          <a:p>
            <a:r>
              <a:rPr lang="en-US" sz="1200" kern="1200" dirty="0" smtClean="0">
                <a:solidFill>
                  <a:schemeClr val="tx1"/>
                </a:solidFill>
                <a:effectLst/>
                <a:latin typeface="+mn-lt"/>
                <a:ea typeface="+mn-ea"/>
                <a:cs typeface="+mn-cs"/>
              </a:rPr>
              <a:t>In version 2.8.9 we are adding support to make Redis operate as a service. See the RedisService.docx file included with the GitHub binary distribution for a description of the service commands available.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Redis on Windows Best Practices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Binary Distributions</a:t>
            </a:r>
          </a:p>
          <a:p>
            <a:r>
              <a:rPr lang="en-US" sz="1200" kern="1200" dirty="0" smtClean="0">
                <a:solidFill>
                  <a:schemeClr val="tx1"/>
                </a:solidFill>
                <a:effectLst/>
                <a:latin typeface="+mn-lt"/>
                <a:ea typeface="+mn-ea"/>
                <a:cs typeface="+mn-cs"/>
              </a:rPr>
              <a:t>The GitHub repository should be considered a work in progress until we release the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and Chocolatey packages and tag the repository at that released version.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instance, the Windows Service feature has taken many iterations with community input to get right. The initial Windows service code was checked in on April 3. Since that time we have added the following to the service based on community input:</a:t>
            </a:r>
          </a:p>
          <a:p>
            <a:pPr lvl="0"/>
            <a:r>
              <a:rPr lang="en-US" sz="1200" kern="1200" dirty="0" err="1" smtClean="0">
                <a:solidFill>
                  <a:schemeClr val="tx1"/>
                </a:solidFill>
                <a:effectLst/>
                <a:latin typeface="+mn-lt"/>
                <a:ea typeface="+mn-ea"/>
                <a:cs typeface="+mn-cs"/>
              </a:rPr>
              <a:t>Preshutdown</a:t>
            </a:r>
            <a:r>
              <a:rPr lang="en-US" sz="1200" kern="1200" dirty="0" smtClean="0">
                <a:solidFill>
                  <a:schemeClr val="tx1"/>
                </a:solidFill>
                <a:effectLst/>
                <a:latin typeface="+mn-lt"/>
                <a:ea typeface="+mn-ea"/>
                <a:cs typeface="+mn-cs"/>
              </a:rPr>
              <a:t> notification in order to clean up the memory mapped file consistently.</a:t>
            </a:r>
          </a:p>
          <a:p>
            <a:pPr lvl="0"/>
            <a:r>
              <a:rPr lang="en-US" sz="1200" kern="1200" dirty="0" smtClean="0">
                <a:solidFill>
                  <a:schemeClr val="tx1"/>
                </a:solidFill>
                <a:effectLst/>
                <a:latin typeface="+mn-lt"/>
                <a:ea typeface="+mn-ea"/>
                <a:cs typeface="+mn-cs"/>
              </a:rPr>
              <a:t>Code to identify and clean up orphaned memory mapped files left behind when a machine running Redis as a service crashes or loses power.</a:t>
            </a:r>
          </a:p>
          <a:p>
            <a:pPr lvl="0"/>
            <a:r>
              <a:rPr lang="en-US" sz="1200" kern="1200" dirty="0" smtClean="0">
                <a:solidFill>
                  <a:schemeClr val="tx1"/>
                </a:solidFill>
                <a:effectLst/>
                <a:latin typeface="+mn-lt"/>
                <a:ea typeface="+mn-ea"/>
                <a:cs typeface="+mn-cs"/>
              </a:rPr>
              <a:t>Self elevation of the Redis executable so that service commands would work from a non-elevated command prompt.</a:t>
            </a:r>
          </a:p>
          <a:p>
            <a:pPr lvl="0"/>
            <a:r>
              <a:rPr lang="en-US" sz="1200" kern="1200" dirty="0" smtClean="0">
                <a:solidFill>
                  <a:schemeClr val="tx1"/>
                </a:solidFill>
                <a:effectLst/>
                <a:latin typeface="+mn-lt"/>
                <a:ea typeface="+mn-ea"/>
                <a:cs typeface="+mn-cs"/>
              </a:rPr>
              <a:t>Service naming so that multiple instances of the Redis service could be installed on one machine.</a:t>
            </a:r>
          </a:p>
          <a:p>
            <a:pPr lvl="0"/>
            <a:r>
              <a:rPr lang="en-US" sz="1200" kern="1200" dirty="0" smtClean="0">
                <a:solidFill>
                  <a:schemeClr val="tx1"/>
                </a:solidFill>
                <a:effectLst/>
                <a:latin typeface="+mn-lt"/>
                <a:ea typeface="+mn-ea"/>
                <a:cs typeface="+mn-cs"/>
              </a:rPr>
              <a:t>Automatically adjusting folder permissions so that when Redis is run under the NETWORK SERVICE account it could modify the files in the installation directory.</a:t>
            </a:r>
          </a:p>
          <a:p>
            <a:pPr lvl="0"/>
            <a:r>
              <a:rPr lang="en-US" sz="1200" kern="1200" dirty="0" smtClean="0">
                <a:solidFill>
                  <a:schemeClr val="tx1"/>
                </a:solidFill>
                <a:effectLst/>
                <a:latin typeface="+mn-lt"/>
                <a:ea typeface="+mn-ea"/>
                <a:cs typeface="+mn-cs"/>
              </a:rPr>
              <a:t>Moved all of the pre-main() error reporting code (service and quasi-fork code) that could write errors to </a:t>
            </a:r>
            <a:r>
              <a:rPr lang="en-US" sz="1200" kern="1200" dirty="0" err="1" smtClean="0">
                <a:solidFill>
                  <a:schemeClr val="tx1"/>
                </a:solidFill>
                <a:effectLst/>
                <a:latin typeface="+mn-lt"/>
                <a:ea typeface="+mn-ea"/>
                <a:cs typeface="+mn-cs"/>
              </a:rPr>
              <a:t>stdout</a:t>
            </a:r>
            <a:r>
              <a:rPr lang="en-US" sz="1200" kern="1200" dirty="0" smtClean="0">
                <a:solidFill>
                  <a:schemeClr val="tx1"/>
                </a:solidFill>
                <a:effectLst/>
                <a:latin typeface="+mn-lt"/>
                <a:ea typeface="+mn-ea"/>
                <a:cs typeface="+mn-cs"/>
              </a:rPr>
              <a:t> to use the Redis logging code. This allows service initialization errors to reach the Event Log. This required intercepting all of the command line and </a:t>
            </a:r>
            <a:r>
              <a:rPr lang="en-US" sz="1200" kern="1200" dirty="0" err="1" smtClean="0">
                <a:solidFill>
                  <a:schemeClr val="tx1"/>
                </a:solidFill>
                <a:effectLst/>
                <a:latin typeface="+mn-lt"/>
                <a:ea typeface="+mn-ea"/>
                <a:cs typeface="+mn-cs"/>
              </a:rPr>
              <a:t>conf</a:t>
            </a:r>
            <a:r>
              <a:rPr lang="en-US" sz="1200" kern="1200" dirty="0" smtClean="0">
                <a:solidFill>
                  <a:schemeClr val="tx1"/>
                </a:solidFill>
                <a:effectLst/>
                <a:latin typeface="+mn-lt"/>
                <a:ea typeface="+mn-ea"/>
                <a:cs typeface="+mn-cs"/>
              </a:rPr>
              <a:t> file arguments before main() in order to properly initialize the logging engine. There were several fixes related to the intricacies of how to interpret the arguments passed to Redis.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final service code has been released as of June 25 in the 2.8.9 Redis-64 packages.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Heap Sizing</a:t>
            </a:r>
          </a:p>
          <a:p>
            <a:r>
              <a:rPr lang="en-US" sz="1200" kern="1200" dirty="0" smtClean="0">
                <a:solidFill>
                  <a:schemeClr val="tx1"/>
                </a:solidFill>
                <a:effectLst/>
                <a:latin typeface="+mn-lt"/>
                <a:ea typeface="+mn-ea"/>
                <a:cs typeface="+mn-cs"/>
              </a:rPr>
              <a:t>Native heaps are prone to fragmentation. If we are not able to allocate more heap space due to fragmentation Redis will flag the problem and exit. Unlike the POSIX version of Redis, our heap size is constrained by both by disk space and by swap file space. It is important to consider the how much data you are expecting to put into Redis, and how much fragmentation you are likely to see in the Redis heap. With very high levels of fragmentation the 50% overhead that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imposes may not be enough to prevent running out of heap space. In this case, the use of –</a:t>
            </a:r>
            <a:r>
              <a:rPr lang="en-US" sz="1200" kern="1200" dirty="0" err="1" smtClean="0">
                <a:solidFill>
                  <a:schemeClr val="tx1"/>
                </a:solidFill>
                <a:effectLst/>
                <a:latin typeface="+mn-lt"/>
                <a:ea typeface="+mn-ea"/>
                <a:cs typeface="+mn-cs"/>
              </a:rPr>
              <a:t>maxheap</a:t>
            </a:r>
            <a:r>
              <a:rPr lang="en-US" sz="1200" kern="1200" dirty="0" smtClean="0">
                <a:solidFill>
                  <a:schemeClr val="tx1"/>
                </a:solidFill>
                <a:effectLst/>
                <a:latin typeface="+mn-lt"/>
                <a:ea typeface="+mn-ea"/>
                <a:cs typeface="+mn-cs"/>
              </a:rPr>
              <a:t> will supersede the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default heap setting.</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Installation and Maintenance</a:t>
            </a:r>
          </a:p>
          <a:p>
            <a:r>
              <a:rPr lang="en-US" sz="1200" kern="1200" dirty="0" smtClean="0">
                <a:solidFill>
                  <a:schemeClr val="tx1"/>
                </a:solidFill>
                <a:effectLst/>
                <a:latin typeface="+mn-lt"/>
                <a:ea typeface="+mn-ea"/>
                <a:cs typeface="+mn-cs"/>
              </a:rPr>
              <a:t>Since Redis uses system swap space, the most stable configurations will only have Redis running on essentially a virgin operating system install.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Redis is </a:t>
            </a:r>
            <a:r>
              <a:rPr lang="en-US" sz="1200" kern="1200" dirty="0" err="1" smtClean="0">
                <a:solidFill>
                  <a:schemeClr val="tx1"/>
                </a:solidFill>
                <a:effectLst/>
                <a:latin typeface="+mn-lt"/>
                <a:ea typeface="+mn-ea"/>
                <a:cs typeface="+mn-cs"/>
              </a:rPr>
              <a:t>xcopy</a:t>
            </a:r>
            <a:r>
              <a:rPr lang="en-US" sz="1200" kern="1200" dirty="0" smtClean="0">
                <a:solidFill>
                  <a:schemeClr val="tx1"/>
                </a:solidFill>
                <a:effectLst/>
                <a:latin typeface="+mn-lt"/>
                <a:ea typeface="+mn-ea"/>
                <a:cs typeface="+mn-cs"/>
              </a:rPr>
              <a:t> deployable. There should be no problem upgrading versions by simply copying new binaries over old ones (assuming they are not currently in use).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Service Account</a:t>
            </a:r>
          </a:p>
          <a:p>
            <a:r>
              <a:rPr lang="en-US" sz="1200" kern="1200" dirty="0" smtClean="0">
                <a:solidFill>
                  <a:schemeClr val="tx1"/>
                </a:solidFill>
                <a:effectLst/>
                <a:latin typeface="+mn-lt"/>
                <a:ea typeface="+mn-ea"/>
                <a:cs typeface="+mn-cs"/>
              </a:rPr>
              <a:t>When using Redis as a Windows service, the default installation configures Redis to run under the system’s NETWORK SERVICE account. There are some environments where another account must be used (perhaps a domain service account). Configuration of this account needs to be done manually at this point with the service control manager. If this is done, it is also important to give read/write/create permission to the folder that the Redis executable is in to this user identity.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By Marcelo Saied February 2016</a:t>
            </a:r>
            <a:endParaRPr lang="en-US"/>
          </a:p>
        </p:txBody>
      </p:sp>
      <p:sp>
        <p:nvSpPr>
          <p:cNvPr id="5" name="Slide Number Placeholder 4"/>
          <p:cNvSpPr>
            <a:spLocks noGrp="1"/>
          </p:cNvSpPr>
          <p:nvPr>
            <p:ph type="sldNum" sz="quarter" idx="11"/>
          </p:nvPr>
        </p:nvSpPr>
        <p:spPr/>
        <p:txBody>
          <a:bodyPr/>
          <a:lstStyle/>
          <a:p>
            <a:fld id="{AFEF92FE-24F4-47E4-94F4-373A9148A7E8}" type="slidenum">
              <a:rPr lang="en-US" smtClean="0"/>
              <a:t>13</a:t>
            </a:fld>
            <a:endParaRPr lang="en-US"/>
          </a:p>
        </p:txBody>
      </p:sp>
    </p:spTree>
    <p:extLst>
      <p:ext uri="{BB962C8B-B14F-4D97-AF65-F5344CB8AC3E}">
        <p14:creationId xmlns:p14="http://schemas.microsoft.com/office/powerpoint/2010/main" val="366246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is Redis on Windows implemented?</a:t>
            </a:r>
          </a:p>
          <a:p>
            <a:r>
              <a:rPr lang="en-US" sz="1200" kern="1200" dirty="0" smtClean="0">
                <a:solidFill>
                  <a:schemeClr val="tx1"/>
                </a:solidFill>
                <a:effectLst/>
                <a:latin typeface="+mn-lt"/>
                <a:ea typeface="+mn-ea"/>
                <a:cs typeface="+mn-cs"/>
              </a:rPr>
              <a:t>Redis is a C code base that compiles under Visual Studio. Most of the code compiles with only minor changes to the code due to syntactical differences between compilers and low level API differences on Windows. There are a few areas where there are significant differences in how efficient Windows programs operate relative to POSIX programs. We have encapsulated most these differences in a platform specific library. The areas where there are significant differences are:</a:t>
            </a:r>
          </a:p>
          <a:p>
            <a:pPr lvl="0"/>
            <a:r>
              <a:rPr lang="en-US" sz="1200" kern="1200" dirty="0" smtClean="0">
                <a:solidFill>
                  <a:schemeClr val="tx1"/>
                </a:solidFill>
                <a:effectLst/>
                <a:latin typeface="+mn-lt"/>
                <a:ea typeface="+mn-ea"/>
                <a:cs typeface="+mn-cs"/>
              </a:rPr>
              <a:t>Networking APIs </a:t>
            </a:r>
          </a:p>
          <a:p>
            <a:pPr lvl="0"/>
            <a:r>
              <a:rPr lang="en-US" sz="1200" kern="1200" dirty="0" smtClean="0">
                <a:solidFill>
                  <a:schemeClr val="tx1"/>
                </a:solidFill>
                <a:effectLst/>
                <a:latin typeface="+mn-lt"/>
                <a:ea typeface="+mn-ea"/>
                <a:cs typeface="+mn-cs"/>
              </a:rPr>
              <a:t>POSIX File Descriptors</a:t>
            </a:r>
          </a:p>
          <a:p>
            <a:pPr lvl="0"/>
            <a:r>
              <a:rPr lang="en-US" sz="1200" kern="1200" dirty="0" smtClean="0">
                <a:solidFill>
                  <a:schemeClr val="tx1"/>
                </a:solidFill>
                <a:effectLst/>
                <a:latin typeface="+mn-lt"/>
                <a:ea typeface="+mn-ea"/>
                <a:cs typeface="+mn-cs"/>
              </a:rPr>
              <a:t>POSIX fork()</a:t>
            </a:r>
          </a:p>
          <a:p>
            <a:pPr lvl="0"/>
            <a:r>
              <a:rPr lang="en-US" sz="1200" kern="1200" dirty="0" smtClean="0">
                <a:solidFill>
                  <a:schemeClr val="tx1"/>
                </a:solidFill>
                <a:effectLst/>
                <a:latin typeface="+mn-lt"/>
                <a:ea typeface="+mn-ea"/>
                <a:cs typeface="+mn-cs"/>
              </a:rPr>
              <a:t>Logging </a:t>
            </a:r>
          </a:p>
          <a:p>
            <a:pPr lvl="0"/>
            <a:r>
              <a:rPr lang="en-US" sz="1200" kern="1200" dirty="0" smtClean="0">
                <a:solidFill>
                  <a:schemeClr val="tx1"/>
                </a:solidFill>
                <a:effectLst/>
                <a:latin typeface="+mn-lt"/>
                <a:ea typeface="+mn-ea"/>
                <a:cs typeface="+mn-cs"/>
              </a:rPr>
              <a:t>Windows Services API</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Networking Differences</a:t>
            </a:r>
          </a:p>
          <a:p>
            <a:r>
              <a:rPr lang="en-US" sz="1200" kern="1200" dirty="0" smtClean="0">
                <a:solidFill>
                  <a:schemeClr val="tx1"/>
                </a:solidFill>
                <a:effectLst/>
                <a:latin typeface="+mn-lt"/>
                <a:ea typeface="+mn-ea"/>
                <a:cs typeface="+mn-cs"/>
              </a:rPr>
              <a:t>The Windows networking stack is split between user mode code and kernel mode code. Transitions between user and kernel mode are expensive operations. The POSIX networking APIs on Windows utilize a programming model that incurs significant performance loss due to the kernel/user mode transitions. Efficient Windows networking code instead uses the IO Completion Port model to reduce the impact of this behavior. The APIs used and the programming model for IO Completion is different enough that we were forced to implement a new networking layer in in Redis.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File Descriptors</a:t>
            </a:r>
          </a:p>
          <a:p>
            <a:r>
              <a:rPr lang="en-US" sz="1200" kern="1200" dirty="0" smtClean="0">
                <a:solidFill>
                  <a:schemeClr val="tx1"/>
                </a:solidFill>
                <a:effectLst/>
                <a:latin typeface="+mn-lt"/>
                <a:ea typeface="+mn-ea"/>
                <a:cs typeface="+mn-cs"/>
              </a:rPr>
              <a:t>In a POSIX operating system all data sources (files, pipes, sockets, mail slots, etc.) are referenced in code with a handle called a file descriptor. These are low value integers that increment by one with each successive file descriptor created in a given program. All POSIX APIs that work with file descriptors will function without the programmer having to know what kind of data source a file descriptor represents. On Windows generally each kind of data source has a separate kind of HANDLE. APIs that work with one HANDLE type will not work with another kind of HANDLE. In order to make Redis operate with its assumptions about file descriptor values and data source agnosticism, we implemented a Redis File Descriptor API layer.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fork()</a:t>
            </a:r>
          </a:p>
          <a:p>
            <a:r>
              <a:rPr lang="en-US" sz="1200" kern="1200" dirty="0" smtClean="0">
                <a:solidFill>
                  <a:schemeClr val="tx1"/>
                </a:solidFill>
                <a:effectLst/>
                <a:latin typeface="+mn-lt"/>
                <a:ea typeface="+mn-ea"/>
                <a:cs typeface="+mn-cs"/>
              </a:rPr>
              <a:t>The POSIX version of Redis uses the fork() API. There is no equivalent in Windows, and it is an exceedingly difficult API to completely simulate. For most of the uses of fork() we have used Windows specific programming idioms to bypass the need to use a fork()-like API. The one case where we could not do so was with the point-in-time heap snapshot behavior that the Redis persistence model is based on. We tried several different approaches to work around the need for a fork()-like API, but always ran into significant performance penalties and stability issues.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Our current approach is to simulate the point-in-time snapshot behavior aspect of fork() without doing a complete simulation of fork(). We do this with a memory mapped file that contains the Redis heap. When a fork() operation is required we do the following:</a:t>
            </a:r>
          </a:p>
          <a:p>
            <a:pPr lvl="0"/>
            <a:r>
              <a:rPr lang="en-US" sz="1200" kern="1200" dirty="0" smtClean="0">
                <a:solidFill>
                  <a:schemeClr val="tx1"/>
                </a:solidFill>
                <a:effectLst/>
                <a:latin typeface="+mn-lt"/>
                <a:ea typeface="+mn-ea"/>
                <a:cs typeface="+mn-cs"/>
              </a:rPr>
              <a:t>Mark every page in the memory mapped file with the Copy on Write page protection</a:t>
            </a:r>
          </a:p>
          <a:p>
            <a:pPr lvl="0"/>
            <a:r>
              <a:rPr lang="en-US" sz="1200" kern="1200" dirty="0" smtClean="0">
                <a:solidFill>
                  <a:schemeClr val="tx1"/>
                </a:solidFill>
                <a:effectLst/>
                <a:latin typeface="+mn-lt"/>
                <a:ea typeface="+mn-ea"/>
                <a:cs typeface="+mn-cs"/>
              </a:rPr>
              <a:t>Start a child process and pass it the handle to the memory mapped file</a:t>
            </a:r>
          </a:p>
          <a:p>
            <a:pPr lvl="0"/>
            <a:r>
              <a:rPr lang="en-US" sz="1200" kern="1200" dirty="0" smtClean="0">
                <a:solidFill>
                  <a:schemeClr val="tx1"/>
                </a:solidFill>
                <a:effectLst/>
                <a:latin typeface="+mn-lt"/>
                <a:ea typeface="+mn-ea"/>
                <a:cs typeface="+mn-cs"/>
              </a:rPr>
              <a:t>Signal the child to start the AOF or RDB persistence process on the memory shared via the memory mapped file</a:t>
            </a:r>
          </a:p>
          <a:p>
            <a:pPr lvl="0"/>
            <a:r>
              <a:rPr lang="en-US" sz="1200" kern="1200" dirty="0" smtClean="0">
                <a:solidFill>
                  <a:schemeClr val="tx1"/>
                </a:solidFill>
                <a:effectLst/>
                <a:latin typeface="+mn-lt"/>
                <a:ea typeface="+mn-ea"/>
                <a:cs typeface="+mn-cs"/>
              </a:rPr>
              <a:t>Wait (asynchronously) for the child process to finish</a:t>
            </a:r>
          </a:p>
          <a:p>
            <a:pPr lvl="0"/>
            <a:r>
              <a:rPr lang="en-US" sz="1200" kern="1200" dirty="0" smtClean="0">
                <a:solidFill>
                  <a:schemeClr val="tx1"/>
                </a:solidFill>
                <a:effectLst/>
                <a:latin typeface="+mn-lt"/>
                <a:ea typeface="+mn-ea"/>
                <a:cs typeface="+mn-cs"/>
              </a:rPr>
              <a:t>Map the changes in the Redis heap that occurred during the fork() operation back into the memory mapped file.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upside with this implementation is that our performance and stability is now on par with the POSIX version of Redis. The down side is that we have a runtime disk space requirement for Redis equal to the size of the Redis memory mapped heap. The disk space requirement defaults to:</a:t>
            </a:r>
          </a:p>
          <a:p>
            <a:pPr lvl="0"/>
            <a:r>
              <a:rPr lang="en-US" sz="1200" kern="1200" dirty="0" smtClean="0">
                <a:solidFill>
                  <a:schemeClr val="tx1"/>
                </a:solidFill>
                <a:effectLst/>
                <a:latin typeface="+mn-lt"/>
                <a:ea typeface="+mn-ea"/>
                <a:cs typeface="+mn-cs"/>
              </a:rPr>
              <a:t>The size specified by the –</a:t>
            </a:r>
            <a:r>
              <a:rPr lang="en-US" sz="1200" kern="1200" dirty="0" err="1" smtClean="0">
                <a:solidFill>
                  <a:schemeClr val="tx1"/>
                </a:solidFill>
                <a:effectLst/>
                <a:latin typeface="+mn-lt"/>
                <a:ea typeface="+mn-ea"/>
                <a:cs typeface="+mn-cs"/>
              </a:rPr>
              <a:t>maxheap</a:t>
            </a:r>
            <a:r>
              <a:rPr lang="en-US" sz="1200" kern="1200" dirty="0" smtClean="0">
                <a:solidFill>
                  <a:schemeClr val="tx1"/>
                </a:solidFill>
                <a:effectLst/>
                <a:latin typeface="+mn-lt"/>
                <a:ea typeface="+mn-ea"/>
                <a:cs typeface="+mn-cs"/>
              </a:rPr>
              <a:t> flag if present, otherwise</a:t>
            </a:r>
          </a:p>
          <a:p>
            <a:pPr lvl="0"/>
            <a:r>
              <a:rPr lang="en-US" sz="1200" kern="1200" dirty="0" smtClean="0">
                <a:solidFill>
                  <a:schemeClr val="tx1"/>
                </a:solidFill>
                <a:effectLst/>
                <a:latin typeface="+mn-lt"/>
                <a:ea typeface="+mn-ea"/>
                <a:cs typeface="+mn-cs"/>
              </a:rPr>
              <a:t>50% more than the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setting if present, otherwise</a:t>
            </a:r>
          </a:p>
          <a:p>
            <a:pPr lvl="0"/>
            <a:r>
              <a:rPr lang="en-US" sz="1200" kern="1200" dirty="0" smtClean="0">
                <a:solidFill>
                  <a:schemeClr val="tx1"/>
                </a:solidFill>
                <a:effectLst/>
                <a:latin typeface="+mn-lt"/>
                <a:ea typeface="+mn-ea"/>
                <a:cs typeface="+mn-cs"/>
              </a:rPr>
              <a:t>The size of physical RAM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also have a runtime page file commit requirement that varies depending on the amount data in the Redis heap during the quasi-fork operation. The maximum for this is about 3 times the size of the memory mapped file. This is usually not a problem because the default configuration of Windows allows the page file to grow to 3.5 times the size of physical memory. There are scenarios where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programs also compete for system swap space at runtime.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Logging</a:t>
            </a:r>
          </a:p>
          <a:p>
            <a:r>
              <a:rPr lang="en-US" sz="1200" kern="1200" dirty="0" smtClean="0">
                <a:solidFill>
                  <a:schemeClr val="tx1"/>
                </a:solidFill>
                <a:effectLst/>
                <a:latin typeface="+mn-lt"/>
                <a:ea typeface="+mn-ea"/>
                <a:cs typeface="+mn-cs"/>
              </a:rPr>
              <a:t>In addition to file based logging, the POSIX version of Redis supports logging via the syslog facility. The equivalent in Windows is the Event Log. With the recent addition of the Windows Service code we have added support for logging to the Event Log. We have mapped the –</a:t>
            </a:r>
            <a:r>
              <a:rPr lang="en-US" sz="1200" kern="1200" dirty="0" err="1" smtClean="0">
                <a:solidFill>
                  <a:schemeClr val="tx1"/>
                </a:solidFill>
                <a:effectLst/>
                <a:latin typeface="+mn-lt"/>
                <a:ea typeface="+mn-ea"/>
                <a:cs typeface="+mn-cs"/>
              </a:rPr>
              <a:t>syslogxxxx</a:t>
            </a:r>
            <a:r>
              <a:rPr lang="en-US" sz="1200" kern="1200" dirty="0" smtClean="0">
                <a:solidFill>
                  <a:schemeClr val="tx1"/>
                </a:solidFill>
                <a:effectLst/>
                <a:latin typeface="+mn-lt"/>
                <a:ea typeface="+mn-ea"/>
                <a:cs typeface="+mn-cs"/>
              </a:rPr>
              <a:t> flags for this purpose.</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Windows Service</a:t>
            </a:r>
          </a:p>
          <a:p>
            <a:r>
              <a:rPr lang="en-US" sz="1200" kern="1200" dirty="0" smtClean="0">
                <a:solidFill>
                  <a:schemeClr val="tx1"/>
                </a:solidFill>
                <a:effectLst/>
                <a:latin typeface="+mn-lt"/>
                <a:ea typeface="+mn-ea"/>
                <a:cs typeface="+mn-cs"/>
              </a:rPr>
              <a:t>In version 2.8.9 we are adding support to make Redis operate as a service. See the RedisService.docx file included with the GitHub binary distribution for a description of the service commands available.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Redis on Windows Best Practices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Binary Distributions</a:t>
            </a:r>
          </a:p>
          <a:p>
            <a:r>
              <a:rPr lang="en-US" sz="1200" kern="1200" dirty="0" smtClean="0">
                <a:solidFill>
                  <a:schemeClr val="tx1"/>
                </a:solidFill>
                <a:effectLst/>
                <a:latin typeface="+mn-lt"/>
                <a:ea typeface="+mn-ea"/>
                <a:cs typeface="+mn-cs"/>
              </a:rPr>
              <a:t>The GitHub repository should be considered a work in progress until we release the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and Chocolatey packages and tag the repository at that released version.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instance, the Windows Service feature has taken many iterations with community input to get right. The initial Windows service code was checked in on April 3. Since that time we have added the following to the service based on community input:</a:t>
            </a:r>
          </a:p>
          <a:p>
            <a:pPr lvl="0"/>
            <a:r>
              <a:rPr lang="en-US" sz="1200" kern="1200" dirty="0" err="1" smtClean="0">
                <a:solidFill>
                  <a:schemeClr val="tx1"/>
                </a:solidFill>
                <a:effectLst/>
                <a:latin typeface="+mn-lt"/>
                <a:ea typeface="+mn-ea"/>
                <a:cs typeface="+mn-cs"/>
              </a:rPr>
              <a:t>Preshutdown</a:t>
            </a:r>
            <a:r>
              <a:rPr lang="en-US" sz="1200" kern="1200" dirty="0" smtClean="0">
                <a:solidFill>
                  <a:schemeClr val="tx1"/>
                </a:solidFill>
                <a:effectLst/>
                <a:latin typeface="+mn-lt"/>
                <a:ea typeface="+mn-ea"/>
                <a:cs typeface="+mn-cs"/>
              </a:rPr>
              <a:t> notification in order to clean up the memory mapped file consistently.</a:t>
            </a:r>
          </a:p>
          <a:p>
            <a:pPr lvl="0"/>
            <a:r>
              <a:rPr lang="en-US" sz="1200" kern="1200" dirty="0" smtClean="0">
                <a:solidFill>
                  <a:schemeClr val="tx1"/>
                </a:solidFill>
                <a:effectLst/>
                <a:latin typeface="+mn-lt"/>
                <a:ea typeface="+mn-ea"/>
                <a:cs typeface="+mn-cs"/>
              </a:rPr>
              <a:t>Code to identify and clean up orphaned memory mapped files left behind when a machine running Redis as a service crashes or loses power.</a:t>
            </a:r>
          </a:p>
          <a:p>
            <a:pPr lvl="0"/>
            <a:r>
              <a:rPr lang="en-US" sz="1200" kern="1200" dirty="0" smtClean="0">
                <a:solidFill>
                  <a:schemeClr val="tx1"/>
                </a:solidFill>
                <a:effectLst/>
                <a:latin typeface="+mn-lt"/>
                <a:ea typeface="+mn-ea"/>
                <a:cs typeface="+mn-cs"/>
              </a:rPr>
              <a:t>Self elevation of the Redis executable so that service commands would work from a non-elevated command prompt.</a:t>
            </a:r>
          </a:p>
          <a:p>
            <a:pPr lvl="0"/>
            <a:r>
              <a:rPr lang="en-US" sz="1200" kern="1200" dirty="0" smtClean="0">
                <a:solidFill>
                  <a:schemeClr val="tx1"/>
                </a:solidFill>
                <a:effectLst/>
                <a:latin typeface="+mn-lt"/>
                <a:ea typeface="+mn-ea"/>
                <a:cs typeface="+mn-cs"/>
              </a:rPr>
              <a:t>Service naming so that multiple instances of the Redis service could be installed on one machine.</a:t>
            </a:r>
          </a:p>
          <a:p>
            <a:pPr lvl="0"/>
            <a:r>
              <a:rPr lang="en-US" sz="1200" kern="1200" dirty="0" smtClean="0">
                <a:solidFill>
                  <a:schemeClr val="tx1"/>
                </a:solidFill>
                <a:effectLst/>
                <a:latin typeface="+mn-lt"/>
                <a:ea typeface="+mn-ea"/>
                <a:cs typeface="+mn-cs"/>
              </a:rPr>
              <a:t>Automatically adjusting folder permissions so that when Redis is run under the NETWORK SERVICE account it could modify the files in the installation directory.</a:t>
            </a:r>
          </a:p>
          <a:p>
            <a:pPr lvl="0"/>
            <a:r>
              <a:rPr lang="en-US" sz="1200" kern="1200" dirty="0" smtClean="0">
                <a:solidFill>
                  <a:schemeClr val="tx1"/>
                </a:solidFill>
                <a:effectLst/>
                <a:latin typeface="+mn-lt"/>
                <a:ea typeface="+mn-ea"/>
                <a:cs typeface="+mn-cs"/>
              </a:rPr>
              <a:t>Moved all of the pre-main() error reporting code (service and quasi-fork code) that could write errors to </a:t>
            </a:r>
            <a:r>
              <a:rPr lang="en-US" sz="1200" kern="1200" dirty="0" err="1" smtClean="0">
                <a:solidFill>
                  <a:schemeClr val="tx1"/>
                </a:solidFill>
                <a:effectLst/>
                <a:latin typeface="+mn-lt"/>
                <a:ea typeface="+mn-ea"/>
                <a:cs typeface="+mn-cs"/>
              </a:rPr>
              <a:t>stdout</a:t>
            </a:r>
            <a:r>
              <a:rPr lang="en-US" sz="1200" kern="1200" dirty="0" smtClean="0">
                <a:solidFill>
                  <a:schemeClr val="tx1"/>
                </a:solidFill>
                <a:effectLst/>
                <a:latin typeface="+mn-lt"/>
                <a:ea typeface="+mn-ea"/>
                <a:cs typeface="+mn-cs"/>
              </a:rPr>
              <a:t> to use the Redis logging code. This allows service initialization errors to reach the Event Log. This required intercepting all of the command line and </a:t>
            </a:r>
            <a:r>
              <a:rPr lang="en-US" sz="1200" kern="1200" dirty="0" err="1" smtClean="0">
                <a:solidFill>
                  <a:schemeClr val="tx1"/>
                </a:solidFill>
                <a:effectLst/>
                <a:latin typeface="+mn-lt"/>
                <a:ea typeface="+mn-ea"/>
                <a:cs typeface="+mn-cs"/>
              </a:rPr>
              <a:t>conf</a:t>
            </a:r>
            <a:r>
              <a:rPr lang="en-US" sz="1200" kern="1200" dirty="0" smtClean="0">
                <a:solidFill>
                  <a:schemeClr val="tx1"/>
                </a:solidFill>
                <a:effectLst/>
                <a:latin typeface="+mn-lt"/>
                <a:ea typeface="+mn-ea"/>
                <a:cs typeface="+mn-cs"/>
              </a:rPr>
              <a:t> file arguments before main() in order to properly initialize the logging engine. There were several fixes related to the intricacies of how to interpret the arguments passed to Redis.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final service code has been released as of June 25 in the 2.8.9 Redis-64 packages.</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Heap Sizing</a:t>
            </a:r>
          </a:p>
          <a:p>
            <a:r>
              <a:rPr lang="en-US" sz="1200" kern="1200" dirty="0" smtClean="0">
                <a:solidFill>
                  <a:schemeClr val="tx1"/>
                </a:solidFill>
                <a:effectLst/>
                <a:latin typeface="+mn-lt"/>
                <a:ea typeface="+mn-ea"/>
                <a:cs typeface="+mn-cs"/>
              </a:rPr>
              <a:t>Native heaps are prone to fragmentation. If we are not able to allocate more heap space due to fragmentation Redis will flag the problem and exit. Unlike the POSIX version of Redis, our heap size is constrained by both by disk space and by swap file space. It is important to consider the how much data you are expecting to put into Redis, and how much fragmentation you are likely to see in the Redis heap. With very high levels of fragmentation the 50% overhead that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imposes may not be enough to prevent running out of heap space. In this case, the use of –</a:t>
            </a:r>
            <a:r>
              <a:rPr lang="en-US" sz="1200" kern="1200" dirty="0" err="1" smtClean="0">
                <a:solidFill>
                  <a:schemeClr val="tx1"/>
                </a:solidFill>
                <a:effectLst/>
                <a:latin typeface="+mn-lt"/>
                <a:ea typeface="+mn-ea"/>
                <a:cs typeface="+mn-cs"/>
              </a:rPr>
              <a:t>maxheap</a:t>
            </a:r>
            <a:r>
              <a:rPr lang="en-US" sz="1200" kern="1200" dirty="0" smtClean="0">
                <a:solidFill>
                  <a:schemeClr val="tx1"/>
                </a:solidFill>
                <a:effectLst/>
                <a:latin typeface="+mn-lt"/>
                <a:ea typeface="+mn-ea"/>
                <a:cs typeface="+mn-cs"/>
              </a:rPr>
              <a:t> will supersede the –</a:t>
            </a:r>
            <a:r>
              <a:rPr lang="en-US" sz="1200" kern="1200" dirty="0" err="1" smtClean="0">
                <a:solidFill>
                  <a:schemeClr val="tx1"/>
                </a:solidFill>
                <a:effectLst/>
                <a:latin typeface="+mn-lt"/>
                <a:ea typeface="+mn-ea"/>
                <a:cs typeface="+mn-cs"/>
              </a:rPr>
              <a:t>maxmemory</a:t>
            </a:r>
            <a:r>
              <a:rPr lang="en-US" sz="1200" kern="1200" dirty="0" smtClean="0">
                <a:solidFill>
                  <a:schemeClr val="tx1"/>
                </a:solidFill>
                <a:effectLst/>
                <a:latin typeface="+mn-lt"/>
                <a:ea typeface="+mn-ea"/>
                <a:cs typeface="+mn-cs"/>
              </a:rPr>
              <a:t> default heap setting.</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Installation and Maintenance</a:t>
            </a:r>
          </a:p>
          <a:p>
            <a:r>
              <a:rPr lang="en-US" sz="1200" kern="1200" dirty="0" smtClean="0">
                <a:solidFill>
                  <a:schemeClr val="tx1"/>
                </a:solidFill>
                <a:effectLst/>
                <a:latin typeface="+mn-lt"/>
                <a:ea typeface="+mn-ea"/>
                <a:cs typeface="+mn-cs"/>
              </a:rPr>
              <a:t>Since Redis uses system swap space, the most stable configurations will only have Redis running on essentially a virgin operating system install.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Redis is </a:t>
            </a:r>
            <a:r>
              <a:rPr lang="en-US" sz="1200" kern="1200" dirty="0" err="1" smtClean="0">
                <a:solidFill>
                  <a:schemeClr val="tx1"/>
                </a:solidFill>
                <a:effectLst/>
                <a:latin typeface="+mn-lt"/>
                <a:ea typeface="+mn-ea"/>
                <a:cs typeface="+mn-cs"/>
              </a:rPr>
              <a:t>xcopy</a:t>
            </a:r>
            <a:r>
              <a:rPr lang="en-US" sz="1200" kern="1200" dirty="0" smtClean="0">
                <a:solidFill>
                  <a:schemeClr val="tx1"/>
                </a:solidFill>
                <a:effectLst/>
                <a:latin typeface="+mn-lt"/>
                <a:ea typeface="+mn-ea"/>
                <a:cs typeface="+mn-cs"/>
              </a:rPr>
              <a:t> deployable. There should be no problem upgrading versions by simply copying new binaries over old ones (assuming they are not currently in use).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Service Account</a:t>
            </a:r>
          </a:p>
          <a:p>
            <a:r>
              <a:rPr lang="en-US" sz="1200" kern="1200" dirty="0" smtClean="0">
                <a:solidFill>
                  <a:schemeClr val="tx1"/>
                </a:solidFill>
                <a:effectLst/>
                <a:latin typeface="+mn-lt"/>
                <a:ea typeface="+mn-ea"/>
                <a:cs typeface="+mn-cs"/>
              </a:rPr>
              <a:t>When using Redis as a Windows service, the default installation configures Redis to run under the system’s NETWORK SERVICE account. There are some environments where another account must be used (perhaps a domain service account). Configuration of this account needs to be done manually at this point with the service control manager. If this is done, it is also important to give read/write/create permission to the folder that the Redis executable is in to this user identity.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By Marcelo Saied February 2016</a:t>
            </a:r>
            <a:endParaRPr lang="en-US"/>
          </a:p>
        </p:txBody>
      </p:sp>
      <p:sp>
        <p:nvSpPr>
          <p:cNvPr id="5" name="Slide Number Placeholder 4"/>
          <p:cNvSpPr>
            <a:spLocks noGrp="1"/>
          </p:cNvSpPr>
          <p:nvPr>
            <p:ph type="sldNum" sz="quarter" idx="11"/>
          </p:nvPr>
        </p:nvSpPr>
        <p:spPr/>
        <p:txBody>
          <a:bodyPr/>
          <a:lstStyle/>
          <a:p>
            <a:fld id="{AFEF92FE-24F4-47E4-94F4-373A9148A7E8}" type="slidenum">
              <a:rPr lang="en-US" smtClean="0"/>
              <a:t>14</a:t>
            </a:fld>
            <a:endParaRPr lang="en-US"/>
          </a:p>
        </p:txBody>
      </p:sp>
    </p:spTree>
    <p:extLst>
      <p:ext uri="{BB962C8B-B14F-4D97-AF65-F5344CB8AC3E}">
        <p14:creationId xmlns:p14="http://schemas.microsoft.com/office/powerpoint/2010/main" val="80162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49</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44360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2</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212341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3</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296540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4</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220362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5</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3525033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6</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304860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8</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193249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EF92FE-24F4-47E4-94F4-373A9148A7E8}" type="slidenum">
              <a:rPr lang="en-US" smtClean="0"/>
              <a:t>9</a:t>
            </a:fld>
            <a:endParaRPr lang="en-US"/>
          </a:p>
        </p:txBody>
      </p:sp>
      <p:sp>
        <p:nvSpPr>
          <p:cNvPr id="5" name="Footer Placeholder 4"/>
          <p:cNvSpPr>
            <a:spLocks noGrp="1"/>
          </p:cNvSpPr>
          <p:nvPr>
            <p:ph type="ftr" sz="quarter" idx="11"/>
          </p:nvPr>
        </p:nvSpPr>
        <p:spPr/>
        <p:txBody>
          <a:bodyPr/>
          <a:lstStyle/>
          <a:p>
            <a:r>
              <a:rPr lang="en-US" smtClean="0"/>
              <a:t>By Marcelo Saied February 2016</a:t>
            </a:r>
            <a:endParaRPr lang="en-US"/>
          </a:p>
        </p:txBody>
      </p:sp>
    </p:spTree>
    <p:extLst>
      <p:ext uri="{BB962C8B-B14F-4D97-AF65-F5344CB8AC3E}">
        <p14:creationId xmlns:p14="http://schemas.microsoft.com/office/powerpoint/2010/main" val="154360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 "c:\Program Files\Redis“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cd "c:\share\Redis“</a:t>
            </a:r>
          </a:p>
          <a:p>
            <a:endParaRPr lang="en-US" dirty="0" smtClean="0"/>
          </a:p>
          <a:p>
            <a:r>
              <a:rPr lang="en-US" dirty="0" smtClean="0"/>
              <a:t>Redis-server  </a:t>
            </a:r>
            <a:r>
              <a:rPr lang="en-US" dirty="0" err="1" smtClean="0"/>
              <a:t>redis.windows.conf</a:t>
            </a:r>
            <a:endParaRPr lang="en-US" dirty="0"/>
          </a:p>
        </p:txBody>
      </p:sp>
      <p:sp>
        <p:nvSpPr>
          <p:cNvPr id="4" name="Footer Placeholder 3"/>
          <p:cNvSpPr>
            <a:spLocks noGrp="1"/>
          </p:cNvSpPr>
          <p:nvPr>
            <p:ph type="ftr" sz="quarter" idx="10"/>
          </p:nvPr>
        </p:nvSpPr>
        <p:spPr/>
        <p:txBody>
          <a:bodyPr/>
          <a:lstStyle/>
          <a:p>
            <a:r>
              <a:rPr lang="en-US" smtClean="0"/>
              <a:t>By Marcelo Saied February 2016</a:t>
            </a:r>
            <a:endParaRPr lang="en-US"/>
          </a:p>
        </p:txBody>
      </p:sp>
      <p:sp>
        <p:nvSpPr>
          <p:cNvPr id="5" name="Slide Number Placeholder 4"/>
          <p:cNvSpPr>
            <a:spLocks noGrp="1"/>
          </p:cNvSpPr>
          <p:nvPr>
            <p:ph type="sldNum" sz="quarter" idx="11"/>
          </p:nvPr>
        </p:nvSpPr>
        <p:spPr/>
        <p:txBody>
          <a:bodyPr/>
          <a:lstStyle/>
          <a:p>
            <a:fld id="{AFEF92FE-24F4-47E4-94F4-373A9148A7E8}" type="slidenum">
              <a:rPr lang="en-US" smtClean="0"/>
              <a:t>11</a:t>
            </a:fld>
            <a:endParaRPr lang="en-US"/>
          </a:p>
        </p:txBody>
      </p:sp>
    </p:spTree>
    <p:extLst>
      <p:ext uri="{BB962C8B-B14F-4D97-AF65-F5344CB8AC3E}">
        <p14:creationId xmlns:p14="http://schemas.microsoft.com/office/powerpoint/2010/main" val="319378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2DC86F-9B9B-4E20-841B-EE40B65BAD09}" type="datetime1">
              <a:rPr lang="en-US" smtClean="0"/>
              <a:t>2/13/2016</a:t>
            </a:fld>
            <a:endParaRPr lang="en-US" dirty="0"/>
          </a:p>
        </p:txBody>
      </p:sp>
      <p:sp>
        <p:nvSpPr>
          <p:cNvPr id="5" name="Footer Placeholder 4"/>
          <p:cNvSpPr>
            <a:spLocks noGrp="1"/>
          </p:cNvSpPr>
          <p:nvPr>
            <p:ph type="ftr" sz="quarter" idx="11"/>
          </p:nvPr>
        </p:nvSpPr>
        <p:spPr/>
        <p:txBody>
          <a:bodyPr/>
          <a:lstStyle/>
          <a:p>
            <a:r>
              <a:rPr lang="en-US" smtClean="0"/>
              <a:t>By Marcelo Saied February 2016</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9ED26-EC8F-4FEA-A7B2-9F6217129016}" type="datetime1">
              <a:rPr lang="en-US" smtClean="0"/>
              <a:t>2/13/2016</a:t>
            </a:fld>
            <a:endParaRPr lang="en-US" dirty="0"/>
          </a:p>
        </p:txBody>
      </p:sp>
      <p:sp>
        <p:nvSpPr>
          <p:cNvPr id="5" name="Footer Placeholder 4"/>
          <p:cNvSpPr>
            <a:spLocks noGrp="1"/>
          </p:cNvSpPr>
          <p:nvPr>
            <p:ph type="ftr" sz="quarter" idx="11"/>
          </p:nvPr>
        </p:nvSpPr>
        <p:spPr/>
        <p:txBody>
          <a:bodyPr/>
          <a:lstStyle/>
          <a:p>
            <a:r>
              <a:rPr lang="en-US" smtClean="0"/>
              <a:t>By Marcelo Saied February 2016</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E1E67-67E3-46D7-B84D-A7D5CEA14889}" type="datetime1">
              <a:rPr lang="en-US" smtClean="0"/>
              <a:t>2/13/2016</a:t>
            </a:fld>
            <a:endParaRPr lang="en-US" dirty="0"/>
          </a:p>
        </p:txBody>
      </p:sp>
      <p:sp>
        <p:nvSpPr>
          <p:cNvPr id="5" name="Footer Placeholder 4"/>
          <p:cNvSpPr>
            <a:spLocks noGrp="1"/>
          </p:cNvSpPr>
          <p:nvPr>
            <p:ph type="ftr" sz="quarter" idx="11"/>
          </p:nvPr>
        </p:nvSpPr>
        <p:spPr/>
        <p:txBody>
          <a:bodyPr/>
          <a:lstStyle/>
          <a:p>
            <a:r>
              <a:rPr lang="en-US" smtClean="0"/>
              <a:t>By Marcelo Saied February 2016</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C28F22B-082A-4462-9CF4-ED5CEDDF6189}"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8CF79C1-9C79-40D7-9432-523AE3130C98}"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6220B4-6388-408E-B97B-859AE1108881}"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EB30F-5DFC-4FAD-9CEB-105E103FD26D}" type="datetime1">
              <a:rPr lang="en-US" smtClean="0"/>
              <a:t>2/13/2016</a:t>
            </a:fld>
            <a:endParaRPr lang="en-US" dirty="0"/>
          </a:p>
        </p:txBody>
      </p:sp>
      <p:sp>
        <p:nvSpPr>
          <p:cNvPr id="5" name="Footer Placeholder 4"/>
          <p:cNvSpPr>
            <a:spLocks noGrp="1"/>
          </p:cNvSpPr>
          <p:nvPr>
            <p:ph type="ftr" sz="quarter" idx="11"/>
          </p:nvPr>
        </p:nvSpPr>
        <p:spPr/>
        <p:txBody>
          <a:bodyPr/>
          <a:lstStyle/>
          <a:p>
            <a:r>
              <a:rPr lang="en-US" smtClean="0"/>
              <a:t>By Marcelo Saied February 2016</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34F8D-CBCD-4EFE-8047-19C84C29A174}" type="datetime1">
              <a:rPr lang="en-US" smtClean="0"/>
              <a:t>2/13/2016</a:t>
            </a:fld>
            <a:endParaRPr lang="en-US" dirty="0"/>
          </a:p>
        </p:txBody>
      </p:sp>
      <p:sp>
        <p:nvSpPr>
          <p:cNvPr id="5" name="Footer Placeholder 4"/>
          <p:cNvSpPr>
            <a:spLocks noGrp="1"/>
          </p:cNvSpPr>
          <p:nvPr>
            <p:ph type="ftr" sz="quarter" idx="11"/>
          </p:nvPr>
        </p:nvSpPr>
        <p:spPr/>
        <p:txBody>
          <a:bodyPr/>
          <a:lstStyle/>
          <a:p>
            <a:r>
              <a:rPr lang="en-US" smtClean="0"/>
              <a:t>By Marcelo Saied February 2016</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8424" y="6487604"/>
            <a:ext cx="866775" cy="370396"/>
          </a:xfrm>
        </p:spPr>
        <p:txBody>
          <a:bodyPr/>
          <a:lstStyle/>
          <a:p>
            <a:fld id="{07DE61D8-7B03-49C3-9620-F457BCAECA7C}" type="datetime1">
              <a:rPr lang="en-US" smtClean="0"/>
              <a:t>2/13/2016</a:t>
            </a:fld>
            <a:endParaRPr lang="en-US" dirty="0"/>
          </a:p>
        </p:txBody>
      </p:sp>
      <p:sp>
        <p:nvSpPr>
          <p:cNvPr id="5" name="Footer Placeholder 4"/>
          <p:cNvSpPr>
            <a:spLocks noGrp="1"/>
          </p:cNvSpPr>
          <p:nvPr>
            <p:ph type="ftr" sz="quarter" idx="11"/>
          </p:nvPr>
        </p:nvSpPr>
        <p:spPr>
          <a:xfrm>
            <a:off x="10079039" y="6492875"/>
            <a:ext cx="2112961" cy="365125"/>
          </a:xfrm>
        </p:spPr>
        <p:txBody>
          <a:bodyPr/>
          <a:lstStyle/>
          <a:p>
            <a:r>
              <a:rPr lang="en-US" smtClean="0"/>
              <a:t>By Marcelo Saied February 2016</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noChangeAspect="1"/>
          </p:cNvSpPr>
          <p:nvPr>
            <p:ph type="sldNum" sz="quarter" idx="12"/>
          </p:nvPr>
        </p:nvSpPr>
        <p:spPr>
          <a:xfrm>
            <a:off x="0" y="714376"/>
            <a:ext cx="1409700" cy="548640"/>
          </a:xfrm>
        </p:spPr>
        <p:txBody>
          <a:bodyPr anchor="ctr" anchorCtr="0">
            <a:normAutofit/>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24588" y="6333757"/>
            <a:ext cx="1146283" cy="370396"/>
          </a:xfrm>
        </p:spPr>
        <p:txBody>
          <a:bodyPr/>
          <a:lstStyle/>
          <a:p>
            <a:fld id="{F0D28B1F-C6A0-4EDB-8D60-788AF31C3756}" type="datetime1">
              <a:rPr lang="en-US" smtClean="0"/>
              <a:t>2/13/2016</a:t>
            </a:fld>
            <a:endParaRPr lang="en-US" dirty="0"/>
          </a:p>
        </p:txBody>
      </p:sp>
      <p:sp>
        <p:nvSpPr>
          <p:cNvPr id="5" name="Footer Placeholder 4"/>
          <p:cNvSpPr>
            <a:spLocks noGrp="1"/>
          </p:cNvSpPr>
          <p:nvPr>
            <p:ph type="ftr" sz="quarter" idx="11"/>
          </p:nvPr>
        </p:nvSpPr>
        <p:spPr>
          <a:xfrm>
            <a:off x="10031414" y="6492875"/>
            <a:ext cx="2160586" cy="365125"/>
          </a:xfrm>
        </p:spPr>
        <p:txBody>
          <a:bodyPr/>
          <a:lstStyle/>
          <a:p>
            <a:r>
              <a:rPr lang="en-US" smtClean="0"/>
              <a:t>By Marcelo Saied February 2016</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5D9953-20CF-4BE4-9B26-ED9F2D6BB829}"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EF093B-E7CC-457A-A5B1-19259CE53BBE}" type="datetime1">
              <a:rPr lang="en-US" smtClean="0"/>
              <a:t>2/13/2016</a:t>
            </a:fld>
            <a:endParaRPr lang="en-US" dirty="0"/>
          </a:p>
        </p:txBody>
      </p:sp>
      <p:sp>
        <p:nvSpPr>
          <p:cNvPr id="8" name="Footer Placeholder 7"/>
          <p:cNvSpPr>
            <a:spLocks noGrp="1"/>
          </p:cNvSpPr>
          <p:nvPr>
            <p:ph type="ftr" sz="quarter" idx="11"/>
          </p:nvPr>
        </p:nvSpPr>
        <p:spPr/>
        <p:txBody>
          <a:bodyPr/>
          <a:lstStyle/>
          <a:p>
            <a:r>
              <a:rPr lang="en-US" smtClean="0"/>
              <a:t>By Marcelo Saied February 2016</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7BC528-6958-468B-9C46-3CE16C6578F1}" type="datetime1">
              <a:rPr lang="en-US" smtClean="0"/>
              <a:t>2/13/2016</a:t>
            </a:fld>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4463" y="6535370"/>
            <a:ext cx="1146283" cy="370396"/>
          </a:xfrm>
        </p:spPr>
        <p:txBody>
          <a:bodyPr/>
          <a:lstStyle/>
          <a:p>
            <a:fld id="{CD48FA42-7179-4E25-910B-34878141D005}" type="datetime1">
              <a:rPr lang="en-US" smtClean="0"/>
              <a:t>2/13/2016</a:t>
            </a:fld>
            <a:endParaRPr lang="en-US" dirty="0"/>
          </a:p>
        </p:txBody>
      </p:sp>
      <p:sp>
        <p:nvSpPr>
          <p:cNvPr id="3" name="Footer Placeholder 2"/>
          <p:cNvSpPr>
            <a:spLocks noGrp="1"/>
          </p:cNvSpPr>
          <p:nvPr>
            <p:ph type="ftr" sz="quarter" idx="11"/>
          </p:nvPr>
        </p:nvSpPr>
        <p:spPr>
          <a:xfrm>
            <a:off x="10096500" y="6492875"/>
            <a:ext cx="2322511" cy="365125"/>
          </a:xfrm>
        </p:spPr>
        <p:txBody>
          <a:bodyPr/>
          <a:lstStyle/>
          <a:p>
            <a:r>
              <a:rPr lang="en-US" smtClean="0"/>
              <a:t>By Marcelo Saied February 2016</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3005F-A545-41D2-A8CF-2AB84882EB2A}"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E58F07-8805-464C-A082-8EED0078ED23}" type="datetime1">
              <a:rPr lang="en-US" smtClean="0"/>
              <a:t>2/13/2016</a:t>
            </a:fld>
            <a:endParaRPr lang="en-US" dirty="0"/>
          </a:p>
        </p:txBody>
      </p:sp>
      <p:sp>
        <p:nvSpPr>
          <p:cNvPr id="6" name="Footer Placeholder 5"/>
          <p:cNvSpPr>
            <a:spLocks noGrp="1"/>
          </p:cNvSpPr>
          <p:nvPr>
            <p:ph type="ftr" sz="quarter" idx="11"/>
          </p:nvPr>
        </p:nvSpPr>
        <p:spPr/>
        <p:txBody>
          <a:bodyPr/>
          <a:lstStyle/>
          <a:p>
            <a:r>
              <a:rPr lang="en-US" smtClean="0"/>
              <a:t>By Marcelo Saied February 2016</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6F0755-9D61-4CD4-A087-3E5F8CA3B487}" type="datetime1">
              <a:rPr lang="en-US" smtClean="0"/>
              <a:t>2/13/2016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By Marcelo Saied February 2016</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SOpenTech/redis/releases/tag/win-2.8.17.4" TargetMode="External"/><Relationship Id="rId2" Type="http://schemas.openxmlformats.org/officeDocument/2006/relationships/hyperlink" Target="https://msopentech.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hyperlink" Target="http://redis.io/commands" TargetMode="Externa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hyperlink" Target="http://redis.io/commands" TargetMode="Externa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hyperlink" Target="http://redis.io/commands"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hyperlink" Target="http://redis.io/commands"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redis.io/commands" TargetMode="External"/><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redis.io/command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8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3112" y="2848866"/>
            <a:ext cx="8915399" cy="1813076"/>
          </a:xfrm>
        </p:spPr>
        <p:txBody>
          <a:bodyPr/>
          <a:lstStyle/>
          <a:p>
            <a:r>
              <a:rPr lang="en-US" dirty="0" smtClean="0"/>
              <a:t>Redis</a:t>
            </a:r>
            <a:br>
              <a:rPr lang="en-US" dirty="0" smtClean="0"/>
            </a:br>
            <a:endParaRPr lang="en-US" dirty="0"/>
          </a:p>
        </p:txBody>
      </p:sp>
      <p:sp>
        <p:nvSpPr>
          <p:cNvPr id="3" name="Subtitle 2"/>
          <p:cNvSpPr>
            <a:spLocks noGrp="1"/>
          </p:cNvSpPr>
          <p:nvPr>
            <p:ph type="subTitle" idx="1"/>
          </p:nvPr>
        </p:nvSpPr>
        <p:spPr>
          <a:xfrm>
            <a:off x="2589213" y="5111646"/>
            <a:ext cx="8915399" cy="792016"/>
          </a:xfrm>
        </p:spPr>
        <p:txBody>
          <a:bodyPr/>
          <a:lstStyle/>
          <a:p>
            <a:pPr algn="r"/>
            <a:r>
              <a:rPr lang="en-US" dirty="0" smtClean="0"/>
              <a:t>By Marcelo Saied</a:t>
            </a:r>
          </a:p>
          <a:p>
            <a:pPr algn="r"/>
            <a:r>
              <a:rPr lang="en-US" dirty="0" smtClean="0"/>
              <a:t>February 2016</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464" y="712502"/>
            <a:ext cx="5401067" cy="1801372"/>
          </a:xfrm>
          <a:prstGeom prst="rect">
            <a:avLst/>
          </a:prstGeom>
        </p:spPr>
      </p:pic>
      <p:sp>
        <p:nvSpPr>
          <p:cNvPr id="5" name="Rectangle 4"/>
          <p:cNvSpPr/>
          <p:nvPr/>
        </p:nvSpPr>
        <p:spPr>
          <a:xfrm>
            <a:off x="249920" y="4431109"/>
            <a:ext cx="1173767" cy="461665"/>
          </a:xfrm>
          <a:prstGeom prst="rect">
            <a:avLst/>
          </a:prstGeom>
        </p:spPr>
        <p:txBody>
          <a:bodyPr wrap="square">
            <a:spAutoFit/>
          </a:bodyPr>
          <a:lstStyle/>
          <a:p>
            <a:r>
              <a:rPr lang="en-US" sz="2400" dirty="0"/>
              <a:t>Part I</a:t>
            </a:r>
          </a:p>
        </p:txBody>
      </p:sp>
      <p:sp>
        <p:nvSpPr>
          <p:cNvPr id="6" name="Rectangle 5"/>
          <p:cNvSpPr/>
          <p:nvPr/>
        </p:nvSpPr>
        <p:spPr>
          <a:xfrm rot="2631752">
            <a:off x="8367182" y="829718"/>
            <a:ext cx="4943726" cy="923330"/>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DRAFT</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Picture 6"/>
          <p:cNvPicPr>
            <a:picLocks noChangeAspect="1"/>
          </p:cNvPicPr>
          <p:nvPr/>
        </p:nvPicPr>
        <p:blipFill>
          <a:blip r:embed="rId4"/>
          <a:stretch>
            <a:fillRect/>
          </a:stretch>
        </p:blipFill>
        <p:spPr>
          <a:xfrm>
            <a:off x="4052887" y="4892774"/>
            <a:ext cx="3272070" cy="1861066"/>
          </a:xfrm>
          <a:prstGeom prst="rect">
            <a:avLst/>
          </a:prstGeom>
        </p:spPr>
      </p:pic>
    </p:spTree>
    <p:extLst>
      <p:ext uri="{BB962C8B-B14F-4D97-AF65-F5344CB8AC3E}">
        <p14:creationId xmlns:p14="http://schemas.microsoft.com/office/powerpoint/2010/main" val="3057424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Getting Started</a:t>
            </a:r>
            <a:endParaRPr lang="en-US" dirty="0"/>
          </a:p>
        </p:txBody>
      </p:sp>
      <p:sp>
        <p:nvSpPr>
          <p:cNvPr id="3" name="Content Placeholder 2"/>
          <p:cNvSpPr>
            <a:spLocks noGrp="1"/>
          </p:cNvSpPr>
          <p:nvPr>
            <p:ph idx="1"/>
          </p:nvPr>
        </p:nvSpPr>
        <p:spPr>
          <a:xfrm>
            <a:off x="1571625" y="1085849"/>
            <a:ext cx="10134599" cy="5407025"/>
          </a:xfrm>
        </p:spPr>
        <p:txBody>
          <a:bodyPr>
            <a:normAutofit/>
          </a:bodyPr>
          <a:lstStyle/>
          <a:p>
            <a:pPr marL="0" indent="0">
              <a:buNone/>
            </a:pPr>
            <a:r>
              <a:rPr lang="en-US" sz="2400" dirty="0"/>
              <a:t>On Windows, Redis is supported by the </a:t>
            </a:r>
            <a:r>
              <a:rPr lang="en-US" sz="2400" dirty="0" err="1">
                <a:hlinkClick r:id="rId2"/>
              </a:rPr>
              <a:t>MSOpenTech</a:t>
            </a:r>
            <a:r>
              <a:rPr lang="en-US" sz="2400" dirty="0"/>
              <a:t> team that keeps a 64-bit </a:t>
            </a:r>
            <a:r>
              <a:rPr lang="en-US" sz="2400" dirty="0" smtClean="0"/>
              <a:t>port</a:t>
            </a:r>
          </a:p>
          <a:p>
            <a:pPr marL="0" indent="0">
              <a:buNone/>
            </a:pPr>
            <a:r>
              <a:rPr lang="en-US" sz="2400" dirty="0"/>
              <a:t>You can download it </a:t>
            </a:r>
            <a:r>
              <a:rPr lang="en-US" sz="2400" dirty="0" smtClean="0"/>
              <a:t>from </a:t>
            </a:r>
            <a:r>
              <a:rPr lang="en-US" sz="2400" dirty="0" smtClean="0">
                <a:hlinkClick r:id="rId3"/>
              </a:rPr>
              <a:t>https</a:t>
            </a:r>
            <a:r>
              <a:rPr lang="en-US" sz="2400" dirty="0">
                <a:hlinkClick r:id="rId3"/>
              </a:rPr>
              <a:t>://</a:t>
            </a:r>
            <a:r>
              <a:rPr lang="en-US" sz="2400" dirty="0" smtClean="0">
                <a:hlinkClick r:id="rId3"/>
              </a:rPr>
              <a:t>github.com/MSOpenTech/redis/releases/tag/win-2.8.17.4</a:t>
            </a:r>
            <a:r>
              <a:rPr lang="en-US" sz="2400" dirty="0" smtClean="0"/>
              <a:t> </a:t>
            </a:r>
          </a:p>
          <a:p>
            <a:pPr marL="0" indent="0">
              <a:buNone/>
            </a:pPr>
            <a:r>
              <a:rPr lang="en-US" sz="2400" dirty="0"/>
              <a:t>Redis on Windows has achieved performance nearly identical to the POSIX version</a:t>
            </a:r>
            <a:r>
              <a:rPr lang="en-US" sz="2400" dirty="0" smtClean="0"/>
              <a:t>.</a:t>
            </a:r>
          </a:p>
          <a:p>
            <a:pPr marL="0" indent="0">
              <a:buNone/>
            </a:pPr>
            <a:r>
              <a:rPr lang="en-US" sz="2400" dirty="0"/>
              <a:t>You should unzip Redis such that you have it in a folder that is in your path environment variable if you plan on using the Redis through a terminal. Alternatively, you can run Redis as a service with the Windows Services model.</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3560145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Running Redis</a:t>
            </a:r>
            <a:endParaRPr lang="en-US" dirty="0"/>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dirty="0"/>
              <a:t>Once you have extracted Redis, you can open up a console, navigate to that folder and simply execute the redis-server.exe with a configuration file.</a:t>
            </a:r>
          </a:p>
          <a:p>
            <a:pPr marL="0" indent="0">
              <a:buNone/>
            </a:pPr>
            <a:endParaRPr lang="en-US" dirty="0"/>
          </a:p>
          <a:p>
            <a:pPr marL="0" indent="0">
              <a:buNone/>
            </a:pPr>
            <a:r>
              <a:rPr lang="en-US" dirty="0"/>
              <a:t> </a:t>
            </a:r>
          </a:p>
          <a:p>
            <a:pPr marL="0" indent="0">
              <a:buNone/>
            </a:pPr>
            <a:r>
              <a:rPr lang="en-US" dirty="0"/>
              <a:t>This command will start the Redis server on port 6379.</a:t>
            </a:r>
          </a:p>
          <a:p>
            <a:pPr marL="0" indent="0">
              <a:buNone/>
            </a:pPr>
            <a:endParaRPr lang="en-US" dirty="0"/>
          </a:p>
          <a:p>
            <a:pPr marL="0" indent="0">
              <a:buNone/>
            </a:pPr>
            <a:r>
              <a:rPr lang="en-US" dirty="0"/>
              <a:t>In the configuration file, you can find settings to change the port, bind to an IP or hostname, specify TCP </a:t>
            </a:r>
            <a:r>
              <a:rPr lang="en-US" dirty="0" err="1"/>
              <a:t>keepalive</a:t>
            </a:r>
            <a:r>
              <a:rPr lang="en-US" dirty="0"/>
              <a:t> settings, set the log file and more importantly set the settings for when Redis should snapshot the DB to disk. If you are using Redis only as a cache, you will not need to save to disk as that is a slow operation with an impact on performance. </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
        <p:nvSpPr>
          <p:cNvPr id="7" name="Rectangle 6"/>
          <p:cNvSpPr/>
          <p:nvPr/>
        </p:nvSpPr>
        <p:spPr>
          <a:xfrm>
            <a:off x="2228849" y="1844159"/>
            <a:ext cx="3688830" cy="369332"/>
          </a:xfrm>
          <a:prstGeom prst="rect">
            <a:avLst/>
          </a:prstGeom>
          <a:solidFill>
            <a:schemeClr val="bg2">
              <a:lumMod val="75000"/>
            </a:schemeClr>
          </a:solidFill>
        </p:spPr>
        <p:txBody>
          <a:bodyPr wrap="none">
            <a:spAutoFit/>
          </a:bodyPr>
          <a:lstStyle/>
          <a:p>
            <a:r>
              <a:rPr lang="en-US" dirty="0" err="1"/>
              <a:t>redis</a:t>
            </a:r>
            <a:r>
              <a:rPr lang="en-US" dirty="0"/>
              <a:t>-server </a:t>
            </a:r>
            <a:r>
              <a:rPr lang="en-US" dirty="0" err="1"/>
              <a:t>redis.windows.conf</a:t>
            </a:r>
            <a:r>
              <a:rPr lang="en-US" dirty="0"/>
              <a:t> </a:t>
            </a:r>
            <a:endParaRPr lang="en-US" dirty="0"/>
          </a:p>
        </p:txBody>
      </p:sp>
    </p:spTree>
    <p:extLst>
      <p:ext uri="{BB962C8B-B14F-4D97-AF65-F5344CB8AC3E}">
        <p14:creationId xmlns:p14="http://schemas.microsoft.com/office/powerpoint/2010/main" val="3759886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Installing Redis as a Service</a:t>
            </a:r>
            <a:endParaRPr lang="en-US" dirty="0"/>
          </a:p>
        </p:txBody>
      </p:sp>
      <p:pic>
        <p:nvPicPr>
          <p:cNvPr id="7" name="Content Placeholder 6"/>
          <p:cNvPicPr>
            <a:picLocks noGrp="1" noChangeAspect="1"/>
          </p:cNvPicPr>
          <p:nvPr>
            <p:ph idx="1"/>
          </p:nvPr>
        </p:nvPicPr>
        <p:blipFill>
          <a:blip r:embed="rId2"/>
          <a:stretch>
            <a:fillRect/>
          </a:stretch>
        </p:blipFill>
        <p:spPr>
          <a:xfrm>
            <a:off x="2143126" y="1346200"/>
            <a:ext cx="9533248" cy="4806950"/>
          </a:xfrm>
          <a:prstGeom prst="rect">
            <a:avLst/>
          </a:prstGeom>
        </p:spPr>
      </p:pic>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4207468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Getting Started</a:t>
            </a:r>
            <a:endParaRPr lang="en-US" dirty="0"/>
          </a:p>
        </p:txBody>
      </p:sp>
      <p:sp>
        <p:nvSpPr>
          <p:cNvPr id="3" name="Content Placeholder 2"/>
          <p:cNvSpPr>
            <a:spLocks noGrp="1"/>
          </p:cNvSpPr>
          <p:nvPr>
            <p:ph idx="1"/>
          </p:nvPr>
        </p:nvSpPr>
        <p:spPr>
          <a:xfrm>
            <a:off x="1476374" y="1085849"/>
            <a:ext cx="10320673" cy="5407025"/>
          </a:xfrm>
        </p:spPr>
        <p:txBody>
          <a:bodyPr>
            <a:noAutofit/>
          </a:bodyPr>
          <a:lstStyle/>
          <a:p>
            <a:pPr marL="0" indent="0">
              <a:buNone/>
            </a:pPr>
            <a:r>
              <a:rPr lang="en-US" sz="2800" b="1" dirty="0" err="1"/>
              <a:t>MSOpenTech’s</a:t>
            </a:r>
            <a:r>
              <a:rPr lang="en-US" sz="2800" b="1" dirty="0"/>
              <a:t> Redis on Windows</a:t>
            </a:r>
          </a:p>
          <a:p>
            <a:pPr marL="0" indent="0">
              <a:buNone/>
            </a:pPr>
            <a:r>
              <a:rPr lang="en-US" sz="2800" dirty="0"/>
              <a:t> </a:t>
            </a:r>
          </a:p>
          <a:p>
            <a:pPr marL="0" indent="0">
              <a:buNone/>
            </a:pPr>
            <a:r>
              <a:rPr lang="en-US" sz="2800" dirty="0"/>
              <a:t>We strive to have a stable, functionally equivalent and comparably performing version of Redis on Windows. We have achieved performance nearly identical to the POSIX version running head-to-head on identical hardware across the network. Aside from feature differences that help Redis take advantage of the Windows infrastructure, our version of </a:t>
            </a:r>
            <a:r>
              <a:rPr lang="en-US" sz="2800" u="sng" dirty="0"/>
              <a:t>Redis should work in most situations with the identical setup and configuration that one would use on a POSIX operating system.</a:t>
            </a:r>
          </a:p>
          <a:p>
            <a:pPr marL="0" indent="0" algn="r">
              <a:buNone/>
            </a:pPr>
            <a:r>
              <a:rPr lang="en-US" sz="1600" b="1" dirty="0"/>
              <a:t>Jonathan Pickett (</a:t>
            </a:r>
            <a:r>
              <a:rPr lang="en-US" sz="1600" b="1" dirty="0" err="1"/>
              <a:t>Schakra</a:t>
            </a:r>
            <a:r>
              <a:rPr lang="en-US" sz="1600" b="1" dirty="0"/>
              <a:t> </a:t>
            </a:r>
            <a:r>
              <a:rPr lang="en-US" sz="1600" b="1" dirty="0" err="1"/>
              <a:t>Inc</a:t>
            </a:r>
            <a:r>
              <a:rPr lang="en-US" sz="1600" b="1" dirty="0"/>
              <a:t>)</a:t>
            </a:r>
            <a:endParaRPr lang="en-US" sz="1600" b="1"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244897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Getting Started</a:t>
            </a:r>
            <a:endParaRPr lang="en-US" dirty="0"/>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b="1" dirty="0"/>
              <a:t>How is Redis on Windows implemented</a:t>
            </a:r>
            <a:r>
              <a:rPr lang="en-US" b="1" dirty="0" smtClean="0"/>
              <a:t>?</a:t>
            </a:r>
          </a:p>
          <a:p>
            <a:pPr marL="0" indent="0">
              <a:buNone/>
            </a:pPr>
            <a:r>
              <a:rPr lang="en-US" dirty="0"/>
              <a:t>Redis is a C code base that compiles under Visual Studio. Most of the code compiles with only minor changes to the code due to syntactical differences between compilers and low level API differences on Windows. There are a few areas where there are significant differences in how efficient Windows programs operate relative to POSIX programs. We have encapsulated most these differences in a platform specific library. The areas where there are significant differences are:</a:t>
            </a:r>
          </a:p>
          <a:p>
            <a:pPr lvl="0"/>
            <a:r>
              <a:rPr lang="en-US" dirty="0"/>
              <a:t>Networking APIs </a:t>
            </a:r>
          </a:p>
          <a:p>
            <a:pPr lvl="0"/>
            <a:r>
              <a:rPr lang="en-US" dirty="0"/>
              <a:t>POSIX File Descriptors</a:t>
            </a:r>
          </a:p>
          <a:p>
            <a:pPr lvl="0"/>
            <a:r>
              <a:rPr lang="en-US" dirty="0"/>
              <a:t>POSIX fork()</a:t>
            </a:r>
          </a:p>
          <a:p>
            <a:pPr lvl="0"/>
            <a:r>
              <a:rPr lang="en-US" dirty="0"/>
              <a:t>Logging </a:t>
            </a:r>
          </a:p>
          <a:p>
            <a:pPr lvl="0"/>
            <a:r>
              <a:rPr lang="en-US" dirty="0"/>
              <a:t>Windows Services API</a:t>
            </a:r>
          </a:p>
          <a:p>
            <a:endParaRPr lang="en-US" b="1"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2011604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75470"/>
            <a:ext cx="8911687" cy="638906"/>
          </a:xfrm>
        </p:spPr>
        <p:txBody>
          <a:bodyPr>
            <a:normAutofit fontScale="90000"/>
          </a:bodyPr>
          <a:lstStyle/>
          <a:p>
            <a:r>
              <a:rPr lang="en-US" dirty="0" err="1" smtClean="0"/>
              <a:t>redis.conf</a:t>
            </a:r>
            <a:endParaRPr lang="en-US" dirty="0"/>
          </a:p>
        </p:txBody>
      </p:sp>
      <p:sp>
        <p:nvSpPr>
          <p:cNvPr id="3" name="Content Placeholder 2"/>
          <p:cNvSpPr>
            <a:spLocks noGrp="1"/>
          </p:cNvSpPr>
          <p:nvPr>
            <p:ph idx="1"/>
          </p:nvPr>
        </p:nvSpPr>
        <p:spPr>
          <a:xfrm>
            <a:off x="3803416" y="182944"/>
            <a:ext cx="8915400" cy="5918833"/>
          </a:xfrm>
        </p:spPr>
        <p:txBody>
          <a:bodyPr>
            <a:noAutofit/>
          </a:bodyPr>
          <a:lstStyle/>
          <a:p>
            <a:r>
              <a:rPr lang="en-US" sz="1200" b="1" dirty="0" smtClean="0"/>
              <a:t>General </a:t>
            </a:r>
            <a:r>
              <a:rPr lang="en-US" sz="1200" b="1" dirty="0" err="1" smtClean="0"/>
              <a:t>config</a:t>
            </a:r>
            <a:endParaRPr lang="en-US" sz="1200" b="1" dirty="0" smtClean="0"/>
          </a:p>
          <a:p>
            <a:pPr lvl="1"/>
            <a:r>
              <a:rPr lang="en-US" sz="1200" b="1" dirty="0" smtClean="0"/>
              <a:t>memory size</a:t>
            </a:r>
          </a:p>
          <a:p>
            <a:pPr lvl="1"/>
            <a:r>
              <a:rPr lang="en-US" sz="1200" b="1" dirty="0" err="1" smtClean="0"/>
              <a:t>Daemonize</a:t>
            </a:r>
            <a:endParaRPr lang="en-US" sz="1200" b="1" dirty="0" smtClean="0"/>
          </a:p>
          <a:p>
            <a:pPr lvl="1"/>
            <a:r>
              <a:rPr lang="en-US" sz="1200" b="1" dirty="0"/>
              <a:t>Accept </a:t>
            </a:r>
            <a:r>
              <a:rPr lang="en-US" sz="1200" b="1" dirty="0" smtClean="0"/>
              <a:t>connections</a:t>
            </a:r>
          </a:p>
          <a:p>
            <a:pPr lvl="1"/>
            <a:r>
              <a:rPr lang="en-US" sz="1200" b="1" dirty="0" smtClean="0"/>
              <a:t>Bindings </a:t>
            </a:r>
          </a:p>
          <a:p>
            <a:pPr lvl="1"/>
            <a:r>
              <a:rPr lang="en-US" sz="1200" b="1" dirty="0"/>
              <a:t>Close the connection after a client is </a:t>
            </a:r>
            <a:r>
              <a:rPr lang="en-US" sz="1200" b="1" dirty="0" smtClean="0"/>
              <a:t>idle</a:t>
            </a:r>
          </a:p>
          <a:p>
            <a:pPr lvl="1"/>
            <a:r>
              <a:rPr lang="en-US" sz="1200" b="1" dirty="0"/>
              <a:t>server verbosity to </a:t>
            </a:r>
            <a:r>
              <a:rPr lang="en-US" sz="1200" b="1" dirty="0" smtClean="0"/>
              <a:t>'debug‘</a:t>
            </a:r>
          </a:p>
          <a:p>
            <a:pPr lvl="1"/>
            <a:r>
              <a:rPr lang="en-US" sz="1200" b="1" dirty="0"/>
              <a:t>log file </a:t>
            </a:r>
            <a:r>
              <a:rPr lang="en-US" sz="1200" b="1" dirty="0" smtClean="0"/>
              <a:t>name</a:t>
            </a:r>
          </a:p>
          <a:p>
            <a:r>
              <a:rPr lang="en-US" sz="1200" b="1" dirty="0" smtClean="0"/>
              <a:t>SNAPSHOTTING</a:t>
            </a:r>
          </a:p>
          <a:p>
            <a:pPr lvl="1"/>
            <a:r>
              <a:rPr lang="en-US" sz="1200" b="1" dirty="0"/>
              <a:t>Save the DB on </a:t>
            </a:r>
            <a:r>
              <a:rPr lang="en-US" sz="1200" b="1" dirty="0" smtClean="0"/>
              <a:t>disk</a:t>
            </a:r>
          </a:p>
          <a:p>
            <a:pPr lvl="1"/>
            <a:r>
              <a:rPr lang="en-US" sz="1200" b="1" dirty="0"/>
              <a:t>The working </a:t>
            </a:r>
            <a:r>
              <a:rPr lang="en-US" sz="1200" b="1" dirty="0" smtClean="0"/>
              <a:t>directory</a:t>
            </a:r>
          </a:p>
          <a:p>
            <a:r>
              <a:rPr lang="en-US" sz="1200" b="1" dirty="0" smtClean="0"/>
              <a:t>REPLICATION</a:t>
            </a:r>
          </a:p>
          <a:p>
            <a:r>
              <a:rPr lang="en-US" sz="1200" b="1" dirty="0" smtClean="0"/>
              <a:t>SECURITY</a:t>
            </a:r>
          </a:p>
          <a:p>
            <a:r>
              <a:rPr lang="en-US" sz="1200" b="1" dirty="0"/>
              <a:t>LIMITS</a:t>
            </a:r>
          </a:p>
          <a:p>
            <a:pPr lvl="1"/>
            <a:r>
              <a:rPr lang="en-US" sz="1200" b="1" dirty="0" err="1"/>
              <a:t>Maxmemory</a:t>
            </a:r>
            <a:endParaRPr lang="en-US" sz="1200" b="1" dirty="0"/>
          </a:p>
          <a:p>
            <a:pPr lvl="1"/>
            <a:r>
              <a:rPr lang="en-US" sz="1200" b="1" dirty="0"/>
              <a:t>persistence-available</a:t>
            </a:r>
            <a:endParaRPr lang="en-US" sz="1200" b="1" dirty="0"/>
          </a:p>
          <a:p>
            <a:r>
              <a:rPr lang="en-US" sz="1200" b="1" dirty="0"/>
              <a:t>APPEND ONLY </a:t>
            </a:r>
            <a:r>
              <a:rPr lang="en-US" sz="1200" b="1" dirty="0" smtClean="0"/>
              <a:t>MODE</a:t>
            </a:r>
          </a:p>
          <a:p>
            <a:r>
              <a:rPr lang="en-US" sz="1200" b="1" dirty="0"/>
              <a:t>SLOW </a:t>
            </a:r>
            <a:r>
              <a:rPr lang="en-US" sz="1200" b="1" dirty="0" smtClean="0"/>
              <a:t>LOG</a:t>
            </a:r>
          </a:p>
          <a:p>
            <a:r>
              <a:rPr lang="en-US" sz="1200" b="1" dirty="0"/>
              <a:t>VIRTUAL </a:t>
            </a:r>
            <a:r>
              <a:rPr lang="en-US" sz="1200" b="1" dirty="0" smtClean="0"/>
              <a:t>MEMORY</a:t>
            </a:r>
          </a:p>
          <a:p>
            <a:r>
              <a:rPr lang="en-US" sz="1200" b="1" dirty="0"/>
              <a:t>ADVANCED </a:t>
            </a:r>
            <a:r>
              <a:rPr lang="en-US" sz="1200" b="1" dirty="0" smtClean="0"/>
              <a:t>CONFIG</a:t>
            </a:r>
          </a:p>
          <a:p>
            <a:r>
              <a:rPr lang="en-US" sz="1200" b="1" dirty="0" smtClean="0"/>
              <a:t>INCLUDES</a:t>
            </a:r>
          </a:p>
          <a:p>
            <a:endParaRPr lang="en-US" sz="1200"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32481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memory size</a:t>
            </a:r>
            <a:endParaRPr lang="en-US" dirty="0"/>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dirty="0"/>
              <a:t># Redis configuration file example</a:t>
            </a:r>
          </a:p>
          <a:p>
            <a:pPr marL="0" indent="0">
              <a:buNone/>
            </a:pPr>
            <a:endParaRPr lang="en-US" dirty="0"/>
          </a:p>
          <a:p>
            <a:pPr marL="0" indent="0">
              <a:buNone/>
            </a:pPr>
            <a:r>
              <a:rPr lang="en-US" dirty="0"/>
              <a:t># Note on units: when memory size is needed, it is possible to </a:t>
            </a:r>
            <a:r>
              <a:rPr lang="en-US" dirty="0" err="1"/>
              <a:t>specifiy</a:t>
            </a:r>
            <a:endParaRPr lang="en-US" dirty="0"/>
          </a:p>
          <a:p>
            <a:pPr marL="0" indent="0">
              <a:buNone/>
            </a:pPr>
            <a:r>
              <a:rPr lang="en-US" dirty="0"/>
              <a:t># it in the usual form of 1k 5GB 4M and so forth:</a:t>
            </a:r>
          </a:p>
          <a:p>
            <a:pPr marL="0" indent="0">
              <a:buNone/>
            </a:pPr>
            <a:r>
              <a:rPr lang="en-US" dirty="0"/>
              <a:t>#</a:t>
            </a:r>
          </a:p>
          <a:p>
            <a:pPr marL="0" indent="0">
              <a:buNone/>
            </a:pPr>
            <a:r>
              <a:rPr lang="en-US" dirty="0"/>
              <a:t># 1k =&gt; 1000 bytes</a:t>
            </a:r>
          </a:p>
          <a:p>
            <a:pPr marL="0" indent="0">
              <a:buNone/>
            </a:pPr>
            <a:r>
              <a:rPr lang="en-US" dirty="0"/>
              <a:t># 1kb =&gt; 1024 bytes</a:t>
            </a:r>
          </a:p>
          <a:p>
            <a:pPr marL="0" indent="0">
              <a:buNone/>
            </a:pPr>
            <a:r>
              <a:rPr lang="en-US" dirty="0"/>
              <a:t># 1m =&gt; 1000000 bytes</a:t>
            </a:r>
          </a:p>
          <a:p>
            <a:pPr marL="0" indent="0">
              <a:buNone/>
            </a:pPr>
            <a:r>
              <a:rPr lang="en-US" dirty="0"/>
              <a:t># 1mb =&gt; 1024*1024 bytes</a:t>
            </a:r>
          </a:p>
          <a:p>
            <a:pPr marL="0" indent="0">
              <a:buNone/>
            </a:pPr>
            <a:r>
              <a:rPr lang="en-US" dirty="0"/>
              <a:t># 1g =&gt; 1000000000 bytes</a:t>
            </a:r>
          </a:p>
          <a:p>
            <a:pPr marL="0" indent="0">
              <a:buNone/>
            </a:pPr>
            <a:r>
              <a:rPr lang="en-US" dirty="0"/>
              <a:t># 1gb =&gt; 1024*1024*1024 bytes</a:t>
            </a:r>
          </a:p>
          <a:p>
            <a:pPr marL="0" indent="0">
              <a:buNone/>
            </a:pPr>
            <a:r>
              <a:rPr lang="en-US" dirty="0"/>
              <a:t>#</a:t>
            </a:r>
          </a:p>
          <a:p>
            <a:pPr marL="0" indent="0">
              <a:buNone/>
            </a:pPr>
            <a:r>
              <a:rPr lang="en-US" dirty="0"/>
              <a:t># units are case insensitive so 1GB </a:t>
            </a:r>
            <a:r>
              <a:rPr lang="en-US" dirty="0" err="1"/>
              <a:t>1Gb</a:t>
            </a:r>
            <a:r>
              <a:rPr lang="en-US" dirty="0"/>
              <a:t> </a:t>
            </a:r>
            <a:r>
              <a:rPr lang="en-US" dirty="0" err="1"/>
              <a:t>1gB</a:t>
            </a:r>
            <a:r>
              <a:rPr lang="en-US" dirty="0"/>
              <a:t> are all the same.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54045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9" y="357410"/>
            <a:ext cx="10029825" cy="537940"/>
          </a:xfrm>
        </p:spPr>
        <p:txBody>
          <a:bodyPr>
            <a:normAutofit fontScale="90000"/>
          </a:bodyPr>
          <a:lstStyle/>
          <a:p>
            <a:r>
              <a:rPr lang="en-US" dirty="0" err="1" smtClean="0"/>
              <a:t>redis.conf</a:t>
            </a:r>
            <a:r>
              <a:rPr lang="en-US" dirty="0" smtClean="0"/>
              <a:t> – </a:t>
            </a:r>
            <a:r>
              <a:rPr lang="en-US" sz="3100" dirty="0" err="1" smtClean="0"/>
              <a:t>daemonize</a:t>
            </a:r>
            <a:r>
              <a:rPr lang="en-US" sz="3100" dirty="0" smtClean="0"/>
              <a:t> – connections - bindings</a:t>
            </a:r>
            <a:endParaRPr lang="en-US" sz="3100" dirty="0"/>
          </a:p>
        </p:txBody>
      </p:sp>
      <p:sp>
        <p:nvSpPr>
          <p:cNvPr id="3" name="Content Placeholder 2"/>
          <p:cNvSpPr>
            <a:spLocks noGrp="1"/>
          </p:cNvSpPr>
          <p:nvPr>
            <p:ph idx="1"/>
          </p:nvPr>
        </p:nvSpPr>
        <p:spPr>
          <a:xfrm>
            <a:off x="2228849" y="1085849"/>
            <a:ext cx="9477375" cy="5407025"/>
          </a:xfrm>
        </p:spPr>
        <p:txBody>
          <a:bodyPr>
            <a:normAutofit fontScale="92500" lnSpcReduction="20000"/>
          </a:bodyPr>
          <a:lstStyle/>
          <a:p>
            <a:pPr marL="0" indent="0">
              <a:buNone/>
            </a:pPr>
            <a:r>
              <a:rPr lang="en-US" dirty="0"/>
              <a:t># By default Redis does not run as a daemon. Use 'yes' if you need it.</a:t>
            </a:r>
          </a:p>
          <a:p>
            <a:pPr marL="0" indent="0">
              <a:buNone/>
            </a:pPr>
            <a:r>
              <a:rPr lang="en-US" dirty="0"/>
              <a:t># Note that Redis will write a </a:t>
            </a:r>
            <a:r>
              <a:rPr lang="en-US" dirty="0" err="1"/>
              <a:t>pid</a:t>
            </a:r>
            <a:r>
              <a:rPr lang="en-US" dirty="0"/>
              <a:t> file in /</a:t>
            </a:r>
            <a:r>
              <a:rPr lang="en-US" dirty="0" err="1"/>
              <a:t>var</a:t>
            </a:r>
            <a:r>
              <a:rPr lang="en-US" dirty="0"/>
              <a:t>/run/</a:t>
            </a:r>
            <a:r>
              <a:rPr lang="en-US" dirty="0" err="1"/>
              <a:t>redis.pid</a:t>
            </a:r>
            <a:r>
              <a:rPr lang="en-US" dirty="0"/>
              <a:t> when </a:t>
            </a:r>
            <a:r>
              <a:rPr lang="en-US" dirty="0" err="1"/>
              <a:t>daemonized</a:t>
            </a:r>
            <a:r>
              <a:rPr lang="en-US" dirty="0"/>
              <a:t>.</a:t>
            </a:r>
          </a:p>
          <a:p>
            <a:pPr marL="0" indent="0">
              <a:buNone/>
            </a:pPr>
            <a:r>
              <a:rPr lang="en-US" dirty="0" err="1"/>
              <a:t>daemonize</a:t>
            </a:r>
            <a:r>
              <a:rPr lang="en-US" dirty="0"/>
              <a:t> no</a:t>
            </a:r>
          </a:p>
          <a:p>
            <a:pPr marL="0" indent="0">
              <a:buNone/>
            </a:pPr>
            <a:endParaRPr lang="en-US" dirty="0"/>
          </a:p>
          <a:p>
            <a:pPr marL="0" indent="0">
              <a:buNone/>
            </a:pPr>
            <a:r>
              <a:rPr lang="en-US" dirty="0"/>
              <a:t># When running </a:t>
            </a:r>
            <a:r>
              <a:rPr lang="en-US" dirty="0" err="1"/>
              <a:t>daemonized</a:t>
            </a:r>
            <a:r>
              <a:rPr lang="en-US" dirty="0"/>
              <a:t>, Redis writes a </a:t>
            </a:r>
            <a:r>
              <a:rPr lang="en-US" dirty="0" err="1"/>
              <a:t>pid</a:t>
            </a:r>
            <a:r>
              <a:rPr lang="en-US" dirty="0"/>
              <a:t> file in /</a:t>
            </a:r>
            <a:r>
              <a:rPr lang="en-US" dirty="0" err="1"/>
              <a:t>var</a:t>
            </a:r>
            <a:r>
              <a:rPr lang="en-US" dirty="0"/>
              <a:t>/run/</a:t>
            </a:r>
            <a:r>
              <a:rPr lang="en-US" dirty="0" err="1"/>
              <a:t>redis.pid</a:t>
            </a:r>
            <a:r>
              <a:rPr lang="en-US" dirty="0"/>
              <a:t> by</a:t>
            </a:r>
          </a:p>
          <a:p>
            <a:pPr marL="0" indent="0">
              <a:buNone/>
            </a:pPr>
            <a:r>
              <a:rPr lang="en-US" dirty="0"/>
              <a:t># default. You can specify a custom </a:t>
            </a:r>
            <a:r>
              <a:rPr lang="en-US" dirty="0" err="1"/>
              <a:t>pid</a:t>
            </a:r>
            <a:r>
              <a:rPr lang="en-US" dirty="0"/>
              <a:t> file location here.</a:t>
            </a:r>
          </a:p>
          <a:p>
            <a:pPr marL="0" indent="0">
              <a:buNone/>
            </a:pPr>
            <a:r>
              <a:rPr lang="en-US" dirty="0" err="1"/>
              <a:t>pidfile</a:t>
            </a:r>
            <a:r>
              <a:rPr lang="en-US" dirty="0"/>
              <a:t> /</a:t>
            </a:r>
            <a:r>
              <a:rPr lang="en-US" dirty="0" err="1"/>
              <a:t>var</a:t>
            </a:r>
            <a:r>
              <a:rPr lang="en-US" dirty="0"/>
              <a:t>/run/</a:t>
            </a:r>
            <a:r>
              <a:rPr lang="en-US" dirty="0" err="1"/>
              <a:t>redis.pid</a:t>
            </a:r>
            <a:endParaRPr lang="en-US" dirty="0"/>
          </a:p>
          <a:p>
            <a:pPr marL="0" indent="0">
              <a:buNone/>
            </a:pPr>
            <a:endParaRPr lang="en-US" dirty="0"/>
          </a:p>
          <a:p>
            <a:pPr marL="0" indent="0">
              <a:buNone/>
            </a:pPr>
            <a:r>
              <a:rPr lang="en-US" dirty="0"/>
              <a:t># Accept connections on the specified port, default is 6379.</a:t>
            </a:r>
          </a:p>
          <a:p>
            <a:pPr marL="0" indent="0">
              <a:buNone/>
            </a:pPr>
            <a:r>
              <a:rPr lang="en-US" dirty="0"/>
              <a:t># If port 0 is specified Redis will not listen on a TCP socket.</a:t>
            </a:r>
          </a:p>
          <a:p>
            <a:pPr marL="0" indent="0">
              <a:buNone/>
            </a:pPr>
            <a:r>
              <a:rPr lang="en-US" dirty="0"/>
              <a:t>port 6379</a:t>
            </a:r>
          </a:p>
          <a:p>
            <a:pPr marL="0" indent="0">
              <a:buNone/>
            </a:pPr>
            <a:endParaRPr lang="en-US" dirty="0"/>
          </a:p>
          <a:p>
            <a:pPr marL="0" indent="0">
              <a:buNone/>
            </a:pPr>
            <a:r>
              <a:rPr lang="en-US" dirty="0"/>
              <a:t># If you want you can bind a single interface, if the bind option is not</a:t>
            </a:r>
          </a:p>
          <a:p>
            <a:pPr marL="0" indent="0">
              <a:buNone/>
            </a:pPr>
            <a:r>
              <a:rPr lang="en-US" dirty="0"/>
              <a:t># specified all the interfaces will listen for incoming connections.</a:t>
            </a:r>
          </a:p>
          <a:p>
            <a:pPr marL="0" indent="0">
              <a:buNone/>
            </a:pPr>
            <a:r>
              <a:rPr lang="en-US" dirty="0"/>
              <a:t>#</a:t>
            </a:r>
          </a:p>
          <a:p>
            <a:pPr marL="0" indent="0">
              <a:buNone/>
            </a:pPr>
            <a:r>
              <a:rPr lang="en-US" dirty="0"/>
              <a:t># bind 127.0.0.1</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394724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a:t>
            </a:r>
            <a:r>
              <a:rPr lang="en-US" sz="3100" dirty="0" smtClean="0"/>
              <a:t>– timeout - </a:t>
            </a:r>
            <a:r>
              <a:rPr lang="en-US" sz="3100" dirty="0" err="1" smtClean="0"/>
              <a:t>loglevel</a:t>
            </a:r>
            <a:endParaRPr lang="en-US" sz="3100" dirty="0"/>
          </a:p>
        </p:txBody>
      </p:sp>
      <p:sp>
        <p:nvSpPr>
          <p:cNvPr id="3" name="Content Placeholder 2"/>
          <p:cNvSpPr>
            <a:spLocks noGrp="1"/>
          </p:cNvSpPr>
          <p:nvPr>
            <p:ph idx="1"/>
          </p:nvPr>
        </p:nvSpPr>
        <p:spPr>
          <a:xfrm>
            <a:off x="2228849" y="1085849"/>
            <a:ext cx="9477375" cy="5407025"/>
          </a:xfrm>
        </p:spPr>
        <p:txBody>
          <a:bodyPr>
            <a:normAutofit fontScale="92500" lnSpcReduction="10000"/>
          </a:bodyPr>
          <a:lstStyle/>
          <a:p>
            <a:pPr marL="0" indent="0">
              <a:buNone/>
            </a:pPr>
            <a:r>
              <a:rPr lang="en-US" dirty="0"/>
              <a:t># Close the connection after a client is idle for N seconds (0 to disable)</a:t>
            </a:r>
          </a:p>
          <a:p>
            <a:pPr marL="0" indent="0">
              <a:buNone/>
            </a:pPr>
            <a:r>
              <a:rPr lang="en-US" dirty="0"/>
              <a:t>timeout 0</a:t>
            </a:r>
          </a:p>
          <a:p>
            <a:pPr marL="0" indent="0">
              <a:buNone/>
            </a:pPr>
            <a:endParaRPr lang="en-US" dirty="0"/>
          </a:p>
          <a:p>
            <a:pPr marL="0" indent="0">
              <a:buNone/>
            </a:pPr>
            <a:r>
              <a:rPr lang="en-US" dirty="0"/>
              <a:t># Set server verbosity to 'debug'</a:t>
            </a:r>
          </a:p>
          <a:p>
            <a:pPr marL="0" indent="0">
              <a:buNone/>
            </a:pPr>
            <a:r>
              <a:rPr lang="en-US" dirty="0"/>
              <a:t># it can be one of:</a:t>
            </a:r>
          </a:p>
          <a:p>
            <a:pPr marL="0" indent="0">
              <a:buNone/>
            </a:pPr>
            <a:r>
              <a:rPr lang="en-US" dirty="0"/>
              <a:t># debug (a lot of information, useful for development/testing)</a:t>
            </a:r>
          </a:p>
          <a:p>
            <a:pPr marL="0" indent="0">
              <a:buNone/>
            </a:pPr>
            <a:r>
              <a:rPr lang="en-US" dirty="0"/>
              <a:t># verbose (many rarely useful info, but not a mess like the debug level)</a:t>
            </a:r>
          </a:p>
          <a:p>
            <a:pPr marL="0" indent="0">
              <a:buNone/>
            </a:pPr>
            <a:r>
              <a:rPr lang="en-US" dirty="0"/>
              <a:t># notice (moderately verbose, what you want in production probably)</a:t>
            </a:r>
          </a:p>
          <a:p>
            <a:pPr marL="0" indent="0">
              <a:buNone/>
            </a:pPr>
            <a:r>
              <a:rPr lang="en-US" dirty="0"/>
              <a:t># warning (only very important / critical messages are logged)</a:t>
            </a:r>
          </a:p>
          <a:p>
            <a:pPr marL="0" indent="0">
              <a:buNone/>
            </a:pPr>
            <a:r>
              <a:rPr lang="en-US" dirty="0" err="1"/>
              <a:t>loglevel</a:t>
            </a:r>
            <a:r>
              <a:rPr lang="en-US" dirty="0"/>
              <a:t> verbose</a:t>
            </a:r>
          </a:p>
          <a:p>
            <a:pPr marL="0" indent="0">
              <a:buNone/>
            </a:pPr>
            <a:endParaRPr lang="en-US" dirty="0"/>
          </a:p>
          <a:p>
            <a:pPr marL="0" indent="0">
              <a:buNone/>
            </a:pPr>
            <a:r>
              <a:rPr lang="en-US" dirty="0"/>
              <a:t># Specify the log file name. Also '</a:t>
            </a:r>
            <a:r>
              <a:rPr lang="en-US" dirty="0" err="1"/>
              <a:t>stdout</a:t>
            </a:r>
            <a:r>
              <a:rPr lang="en-US" dirty="0"/>
              <a:t>' can be used to force</a:t>
            </a:r>
          </a:p>
          <a:p>
            <a:pPr marL="0" indent="0">
              <a:buNone/>
            </a:pPr>
            <a:r>
              <a:rPr lang="en-US" dirty="0"/>
              <a:t># Redis to log on the standard output. Note that if you use standard</a:t>
            </a:r>
          </a:p>
          <a:p>
            <a:pPr marL="0" indent="0">
              <a:buNone/>
            </a:pPr>
            <a:r>
              <a:rPr lang="en-US" dirty="0"/>
              <a:t># output for logging but </a:t>
            </a:r>
            <a:r>
              <a:rPr lang="en-US" dirty="0" err="1"/>
              <a:t>daemonize</a:t>
            </a:r>
            <a:r>
              <a:rPr lang="en-US" dirty="0"/>
              <a:t>, logs will be sent to /dev/null</a:t>
            </a:r>
          </a:p>
          <a:p>
            <a:pPr marL="0" indent="0">
              <a:buNone/>
            </a:pPr>
            <a:r>
              <a:rPr lang="en-US" dirty="0" err="1"/>
              <a:t>logfile</a:t>
            </a:r>
            <a:r>
              <a:rPr lang="en-US" dirty="0"/>
              <a:t> "C:/Program Files/Redis/logs/redis.log"</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1641846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a:t>
            </a:r>
            <a:r>
              <a:rPr lang="en-US" dirty="0"/>
              <a:t>SNAPSHOTTING</a:t>
            </a:r>
          </a:p>
        </p:txBody>
      </p:sp>
      <p:sp>
        <p:nvSpPr>
          <p:cNvPr id="3" name="Content Placeholder 2"/>
          <p:cNvSpPr>
            <a:spLocks noGrp="1"/>
          </p:cNvSpPr>
          <p:nvPr>
            <p:ph idx="1"/>
          </p:nvPr>
        </p:nvSpPr>
        <p:spPr>
          <a:xfrm>
            <a:off x="2228849" y="1085849"/>
            <a:ext cx="9477375" cy="5407025"/>
          </a:xfrm>
        </p:spPr>
        <p:txBody>
          <a:bodyPr>
            <a:normAutofit fontScale="85000" lnSpcReduction="20000"/>
          </a:bodyPr>
          <a:lstStyle/>
          <a:p>
            <a:pPr marL="0" indent="0">
              <a:buNone/>
            </a:pPr>
            <a:r>
              <a:rPr lang="en-US" dirty="0"/>
              <a:t>################################ SNAPSHOTTING  #################################</a:t>
            </a:r>
          </a:p>
          <a:p>
            <a:pPr marL="0" indent="0">
              <a:buNone/>
            </a:pPr>
            <a:r>
              <a:rPr lang="en-US" dirty="0" smtClean="0"/>
              <a:t># </a:t>
            </a:r>
            <a:r>
              <a:rPr lang="en-US" dirty="0"/>
              <a:t>Save the DB on disk:</a:t>
            </a:r>
          </a:p>
          <a:p>
            <a:pPr marL="0" indent="0">
              <a:buNone/>
            </a:pPr>
            <a:r>
              <a:rPr lang="en-US" dirty="0" smtClean="0"/>
              <a:t># </a:t>
            </a:r>
            <a:r>
              <a:rPr lang="en-US" dirty="0"/>
              <a:t>save &lt;seconds&gt; &lt;changes&gt;</a:t>
            </a:r>
          </a:p>
          <a:p>
            <a:pPr marL="0" indent="0">
              <a:buNone/>
            </a:pPr>
            <a:r>
              <a:rPr lang="en-US" dirty="0" smtClean="0"/>
              <a:t># </a:t>
            </a:r>
            <a:r>
              <a:rPr lang="en-US" dirty="0"/>
              <a:t>Will save the DB if both the given number of seconds and the given</a:t>
            </a:r>
          </a:p>
          <a:p>
            <a:pPr marL="0" indent="0">
              <a:buNone/>
            </a:pPr>
            <a:r>
              <a:rPr lang="en-US" dirty="0"/>
              <a:t>#   number of write operations against the DB occurred.</a:t>
            </a:r>
          </a:p>
          <a:p>
            <a:pPr marL="0" indent="0">
              <a:buNone/>
            </a:pPr>
            <a:r>
              <a:rPr lang="en-US" dirty="0"/>
              <a:t>#</a:t>
            </a:r>
          </a:p>
          <a:p>
            <a:pPr marL="0" indent="0">
              <a:buNone/>
            </a:pPr>
            <a:r>
              <a:rPr lang="en-US" dirty="0"/>
              <a:t>#   In the example below the </a:t>
            </a:r>
            <a:r>
              <a:rPr lang="en-US" dirty="0" err="1"/>
              <a:t>behaviour</a:t>
            </a:r>
            <a:r>
              <a:rPr lang="en-US" dirty="0"/>
              <a:t> will be to save:</a:t>
            </a:r>
          </a:p>
          <a:p>
            <a:pPr marL="0" indent="0">
              <a:buNone/>
            </a:pPr>
            <a:r>
              <a:rPr lang="en-US" dirty="0"/>
              <a:t>#   after 900 sec (15 min) if at least 1 key changed</a:t>
            </a:r>
          </a:p>
          <a:p>
            <a:pPr marL="0" indent="0">
              <a:buNone/>
            </a:pPr>
            <a:r>
              <a:rPr lang="en-US" dirty="0"/>
              <a:t>#   after 300 sec (5 min) if at least 10 keys changed</a:t>
            </a:r>
          </a:p>
          <a:p>
            <a:pPr marL="0" indent="0">
              <a:buNone/>
            </a:pPr>
            <a:r>
              <a:rPr lang="en-US" dirty="0"/>
              <a:t>#   after 60 sec if at least 10000 keys changed</a:t>
            </a:r>
          </a:p>
          <a:p>
            <a:pPr marL="0" indent="0">
              <a:buNone/>
            </a:pPr>
            <a:r>
              <a:rPr lang="en-US" dirty="0"/>
              <a:t>#</a:t>
            </a:r>
          </a:p>
          <a:p>
            <a:pPr marL="0" indent="0">
              <a:buNone/>
            </a:pPr>
            <a:r>
              <a:rPr lang="en-US" dirty="0"/>
              <a:t>#   Note: you can disable saving at all commenting all the "save" lines.</a:t>
            </a:r>
          </a:p>
          <a:p>
            <a:pPr marL="0" indent="0">
              <a:buNone/>
            </a:pPr>
            <a:endParaRPr lang="en-US" dirty="0"/>
          </a:p>
          <a:p>
            <a:pPr marL="0" indent="0">
              <a:buNone/>
            </a:pPr>
            <a:r>
              <a:rPr lang="en-US" dirty="0"/>
              <a:t>save 900 1</a:t>
            </a:r>
          </a:p>
          <a:p>
            <a:pPr marL="0" indent="0">
              <a:buNone/>
            </a:pPr>
            <a:r>
              <a:rPr lang="en-US" dirty="0"/>
              <a:t>save 300 10</a:t>
            </a:r>
          </a:p>
          <a:p>
            <a:pPr marL="0" indent="0">
              <a:buNone/>
            </a:pPr>
            <a:r>
              <a:rPr lang="en-US" dirty="0"/>
              <a:t>save 60 10000</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627284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544010"/>
            <a:ext cx="9946170" cy="6123007"/>
          </a:xfrm>
        </p:spPr>
        <p:txBody>
          <a:bodyPr>
            <a:noAutofit/>
          </a:bodyPr>
          <a:lstStyle/>
          <a:p>
            <a:r>
              <a:rPr lang="en-US" sz="2000" dirty="0"/>
              <a:t>(01) Intro to NoSQL</a:t>
            </a:r>
            <a:br>
              <a:rPr lang="en-US" sz="2000" dirty="0"/>
            </a:br>
            <a:r>
              <a:rPr lang="en-US" sz="2000" dirty="0"/>
              <a:t>Get a brief overview of key-value stores versus traditional SQL storage</a:t>
            </a:r>
            <a:r>
              <a:rPr lang="en-US" sz="2000" dirty="0" smtClean="0"/>
              <a:t>.</a:t>
            </a:r>
          </a:p>
          <a:p>
            <a:r>
              <a:rPr lang="en-US" sz="2000" dirty="0" smtClean="0"/>
              <a:t>(</a:t>
            </a:r>
            <a:r>
              <a:rPr lang="en-US" sz="2000" dirty="0"/>
              <a:t>02) Getting Started with Redis</a:t>
            </a:r>
            <a:br>
              <a:rPr lang="en-US" sz="2000" dirty="0"/>
            </a:br>
            <a:r>
              <a:rPr lang="en-US" sz="2000" dirty="0"/>
              <a:t>Learn how to set up Redis, learn the basic commands, and establish Redis on Windows</a:t>
            </a:r>
            <a:r>
              <a:rPr lang="en-US" sz="2000" dirty="0" smtClean="0"/>
              <a:t>.</a:t>
            </a:r>
          </a:p>
          <a:p>
            <a:r>
              <a:rPr lang="en-US" sz="2000" dirty="0" smtClean="0"/>
              <a:t>(</a:t>
            </a:r>
            <a:r>
              <a:rPr lang="en-US" sz="2000" dirty="0"/>
              <a:t>03) Advanced Data Structures with Redis</a:t>
            </a:r>
            <a:br>
              <a:rPr lang="en-US" sz="2000" dirty="0"/>
            </a:br>
            <a:r>
              <a:rPr lang="en-US" sz="2000" dirty="0"/>
              <a:t>Get the details on sets, sorted sets, hashes, and </a:t>
            </a:r>
            <a:r>
              <a:rPr lang="en-US" sz="2000" dirty="0" err="1"/>
              <a:t>hyperloglogs</a:t>
            </a:r>
            <a:r>
              <a:rPr lang="en-US" sz="2000" dirty="0" smtClean="0"/>
              <a:t>.</a:t>
            </a:r>
          </a:p>
          <a:p>
            <a:r>
              <a:rPr lang="en-US" sz="2000" dirty="0" smtClean="0"/>
              <a:t>(</a:t>
            </a:r>
            <a:r>
              <a:rPr lang="en-US" sz="2000" dirty="0"/>
              <a:t>04) ​Getting Started with Microsoft Azure Redis Cache</a:t>
            </a:r>
            <a:br>
              <a:rPr lang="en-US" sz="2000" dirty="0"/>
            </a:br>
            <a:r>
              <a:rPr lang="en-US" sz="2000" dirty="0"/>
              <a:t>Learn more about Azure Redis Cache, how to set it up on the Azure Dashboard, and how to connect to it</a:t>
            </a:r>
            <a:r>
              <a:rPr lang="en-US" sz="2000" dirty="0" smtClean="0"/>
              <a:t>.</a:t>
            </a:r>
          </a:p>
          <a:p>
            <a:r>
              <a:rPr lang="en-US" sz="2000" dirty="0" smtClean="0"/>
              <a:t>(</a:t>
            </a:r>
            <a:r>
              <a:rPr lang="en-US" sz="2000" dirty="0"/>
              <a:t>05) Redis via C#, Python, and Node.js</a:t>
            </a:r>
            <a:br>
              <a:rPr lang="en-US" sz="2000" dirty="0"/>
            </a:br>
            <a:r>
              <a:rPr lang="en-US" sz="2000" dirty="0"/>
              <a:t>Find out how to connect to your Azure Redis Cache with C#, Python, and Node.js</a:t>
            </a:r>
            <a:r>
              <a:rPr lang="en-US" sz="2000" dirty="0" smtClean="0"/>
              <a:t>.</a:t>
            </a:r>
          </a:p>
          <a:p>
            <a:r>
              <a:rPr lang="en-US" sz="2000" dirty="0" smtClean="0"/>
              <a:t>(</a:t>
            </a:r>
            <a:r>
              <a:rPr lang="en-US" sz="2000" dirty="0"/>
              <a:t>06) Using Redis as a Pub/Sub on Azure VM</a:t>
            </a:r>
            <a:br>
              <a:rPr lang="en-US" sz="2000" dirty="0"/>
            </a:br>
            <a:r>
              <a:rPr lang="en-US" sz="2000" dirty="0"/>
              <a:t>Walk through a setup of Redis in a virtual machine (VM) on Azure, and do a pub/sub.</a:t>
            </a:r>
            <a:br>
              <a:rPr lang="en-US" sz="2000" dirty="0"/>
            </a:br>
            <a:endParaRPr lang="en-US" sz="20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lstStyle/>
          <a:p>
            <a:r>
              <a:rPr lang="en-US" dirty="0" smtClean="0"/>
              <a:t>Agenda</a:t>
            </a:r>
            <a:endParaRPr lang="en-US" dirty="0"/>
          </a:p>
        </p:txBody>
      </p:sp>
    </p:spTree>
    <p:extLst>
      <p:ext uri="{BB962C8B-B14F-4D97-AF65-F5344CB8AC3E}">
        <p14:creationId xmlns:p14="http://schemas.microsoft.com/office/powerpoint/2010/main" val="39879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a:t>
            </a:r>
            <a:r>
              <a:rPr lang="en-US" dirty="0"/>
              <a:t>working directory</a:t>
            </a:r>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dirty="0"/>
              <a:t># The working directory.</a:t>
            </a:r>
          </a:p>
          <a:p>
            <a:pPr marL="0" indent="0">
              <a:buNone/>
            </a:pPr>
            <a:r>
              <a:rPr lang="en-US" dirty="0"/>
              <a:t>#</a:t>
            </a:r>
          </a:p>
          <a:p>
            <a:pPr marL="0" indent="0">
              <a:buNone/>
            </a:pPr>
            <a:r>
              <a:rPr lang="en-US" dirty="0"/>
              <a:t># The DB will be written inside this directory, with the filename specified</a:t>
            </a:r>
          </a:p>
          <a:p>
            <a:pPr marL="0" indent="0">
              <a:buNone/>
            </a:pPr>
            <a:r>
              <a:rPr lang="en-US" dirty="0"/>
              <a:t># above using the '</a:t>
            </a:r>
            <a:r>
              <a:rPr lang="en-US" dirty="0" err="1"/>
              <a:t>dbfilename</a:t>
            </a:r>
            <a:r>
              <a:rPr lang="en-US" dirty="0"/>
              <a:t>' configuration directive.</a:t>
            </a:r>
          </a:p>
          <a:p>
            <a:pPr marL="0" indent="0">
              <a:buNone/>
            </a:pPr>
            <a:r>
              <a:rPr lang="en-US" dirty="0"/>
              <a:t># </a:t>
            </a:r>
          </a:p>
          <a:p>
            <a:pPr marL="0" indent="0">
              <a:buNone/>
            </a:pPr>
            <a:r>
              <a:rPr lang="en-US" dirty="0"/>
              <a:t># Also the Append Only File will be created inside this directory.</a:t>
            </a:r>
          </a:p>
          <a:p>
            <a:pPr marL="0" indent="0">
              <a:buNone/>
            </a:pPr>
            <a:r>
              <a:rPr lang="en-US" dirty="0"/>
              <a:t># </a:t>
            </a:r>
          </a:p>
          <a:p>
            <a:pPr marL="0" indent="0">
              <a:buNone/>
            </a:pPr>
            <a:r>
              <a:rPr lang="en-US" dirty="0"/>
              <a:t># Note that you must specify a directory here, not a file name.</a:t>
            </a:r>
          </a:p>
          <a:p>
            <a:pPr marL="0" indent="0">
              <a:buNone/>
            </a:pPr>
            <a:r>
              <a:rPr lang="en-US" dirty="0" err="1"/>
              <a:t>dir</a:t>
            </a:r>
            <a:r>
              <a:rPr lang="en-US" dirty="0"/>
              <a:t> "C:/Program Files/Redis/data"</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1792444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a:t>
            </a:r>
            <a:r>
              <a:rPr lang="en-US" dirty="0" err="1" smtClean="0"/>
              <a:t>maxmemory</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pic>
        <p:nvPicPr>
          <p:cNvPr id="7" name="Picture 6"/>
          <p:cNvPicPr>
            <a:picLocks noChangeAspect="1"/>
          </p:cNvPicPr>
          <p:nvPr/>
        </p:nvPicPr>
        <p:blipFill>
          <a:blip r:embed="rId2"/>
          <a:stretch>
            <a:fillRect/>
          </a:stretch>
        </p:blipFill>
        <p:spPr>
          <a:xfrm>
            <a:off x="1184243" y="1607788"/>
            <a:ext cx="10655816" cy="3174073"/>
          </a:xfrm>
          <a:prstGeom prst="rect">
            <a:avLst/>
          </a:prstGeom>
        </p:spPr>
      </p:pic>
    </p:spTree>
    <p:extLst>
      <p:ext uri="{BB962C8B-B14F-4D97-AF65-F5344CB8AC3E}">
        <p14:creationId xmlns:p14="http://schemas.microsoft.com/office/powerpoint/2010/main" val="2424050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a:t>
            </a:r>
            <a:r>
              <a:rPr lang="en-US" dirty="0" err="1" smtClean="0"/>
              <a:t>maxmemory</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
        <p:nvSpPr>
          <p:cNvPr id="3" name="Rectangle 2"/>
          <p:cNvSpPr/>
          <p:nvPr/>
        </p:nvSpPr>
        <p:spPr>
          <a:xfrm>
            <a:off x="1843790" y="1014452"/>
            <a:ext cx="11742295" cy="5478423"/>
          </a:xfrm>
          <a:prstGeom prst="rect">
            <a:avLst/>
          </a:prstGeom>
        </p:spPr>
        <p:txBody>
          <a:bodyPr wrap="square">
            <a:spAutoFit/>
          </a:bodyPr>
          <a:lstStyle/>
          <a:p>
            <a:r>
              <a:rPr lang="en-US" sz="1400" dirty="0"/>
              <a:t># Don't use more memory than the specified amount of bytes.</a:t>
            </a:r>
          </a:p>
          <a:p>
            <a:r>
              <a:rPr lang="en-US" sz="1400" dirty="0"/>
              <a:t># When the memory limit is reached Redis will try to remove keys</a:t>
            </a:r>
          </a:p>
          <a:p>
            <a:r>
              <a:rPr lang="en-US" sz="1400" dirty="0"/>
              <a:t># accordingly to the eviction policy selected (see </a:t>
            </a:r>
            <a:r>
              <a:rPr lang="en-US" sz="1400" dirty="0" err="1"/>
              <a:t>maxmemmory</a:t>
            </a:r>
            <a:r>
              <a:rPr lang="en-US" sz="1400" dirty="0"/>
              <a:t>-policy).</a:t>
            </a:r>
          </a:p>
          <a:p>
            <a:r>
              <a:rPr lang="en-US" sz="1400" dirty="0"/>
              <a:t>#</a:t>
            </a:r>
          </a:p>
          <a:p>
            <a:r>
              <a:rPr lang="en-US" sz="1400" dirty="0"/>
              <a:t># If Redis can't remove keys according to the policy, or if the policy is</a:t>
            </a:r>
          </a:p>
          <a:p>
            <a:r>
              <a:rPr lang="en-US" sz="1400" dirty="0"/>
              <a:t># set to '</a:t>
            </a:r>
            <a:r>
              <a:rPr lang="en-US" sz="1400" dirty="0" err="1"/>
              <a:t>noeviction</a:t>
            </a:r>
            <a:r>
              <a:rPr lang="en-US" sz="1400" dirty="0"/>
              <a:t>', Redis will start to reply with errors to commands</a:t>
            </a:r>
          </a:p>
          <a:p>
            <a:r>
              <a:rPr lang="en-US" sz="1400" dirty="0"/>
              <a:t># that would use more memory, like SET, LPUSH, and so on, and will continue</a:t>
            </a:r>
          </a:p>
          <a:p>
            <a:r>
              <a:rPr lang="en-US" sz="1400" dirty="0"/>
              <a:t># to reply to read-only commands like GET.</a:t>
            </a:r>
          </a:p>
          <a:p>
            <a:r>
              <a:rPr lang="en-US" sz="1400" dirty="0"/>
              <a:t>#</a:t>
            </a:r>
          </a:p>
          <a:p>
            <a:r>
              <a:rPr lang="en-US" sz="1400" dirty="0"/>
              <a:t># This option is usually useful when using Redis as an LRU cache, or to set</a:t>
            </a:r>
          </a:p>
          <a:p>
            <a:r>
              <a:rPr lang="en-US" sz="1400" dirty="0"/>
              <a:t># an hard memory limit for an instance (using the '</a:t>
            </a:r>
            <a:r>
              <a:rPr lang="en-US" sz="1400" dirty="0" err="1"/>
              <a:t>noeviction</a:t>
            </a:r>
            <a:r>
              <a:rPr lang="en-US" sz="1400" dirty="0"/>
              <a:t>' policy).</a:t>
            </a:r>
          </a:p>
          <a:p>
            <a:r>
              <a:rPr lang="en-US" sz="1400" dirty="0"/>
              <a:t>#</a:t>
            </a:r>
          </a:p>
          <a:p>
            <a:r>
              <a:rPr lang="en-US" sz="1400" dirty="0"/>
              <a:t># WARNING: If you have slaves attached to an instance with </a:t>
            </a:r>
            <a:r>
              <a:rPr lang="en-US" sz="1400" dirty="0" err="1"/>
              <a:t>maxmemory</a:t>
            </a:r>
            <a:r>
              <a:rPr lang="en-US" sz="1400" dirty="0"/>
              <a:t> on,</a:t>
            </a:r>
          </a:p>
          <a:p>
            <a:r>
              <a:rPr lang="en-US" sz="1400" dirty="0"/>
              <a:t># the size of the output buffers needed to feed the slaves are subtracted</a:t>
            </a:r>
          </a:p>
          <a:p>
            <a:r>
              <a:rPr lang="en-US" sz="1400" dirty="0"/>
              <a:t># from the used memory count, so that network problems / resyncs will</a:t>
            </a:r>
          </a:p>
          <a:p>
            <a:r>
              <a:rPr lang="en-US" sz="1400" dirty="0"/>
              <a:t># not trigger a loop where keys are evicted, and in turn the output</a:t>
            </a:r>
          </a:p>
          <a:p>
            <a:r>
              <a:rPr lang="en-US" sz="1400" dirty="0"/>
              <a:t># buffer of slaves is full with DELs of keys evicted triggering the deletion</a:t>
            </a:r>
          </a:p>
          <a:p>
            <a:r>
              <a:rPr lang="en-US" sz="1400" dirty="0"/>
              <a:t># of more keys, and so forth until the database is completely emptied.</a:t>
            </a:r>
          </a:p>
          <a:p>
            <a:r>
              <a:rPr lang="en-US" sz="1400" dirty="0"/>
              <a:t>#</a:t>
            </a:r>
          </a:p>
          <a:p>
            <a:r>
              <a:rPr lang="en-US" sz="1400" dirty="0"/>
              <a:t># In short... if you have slaves attached it is suggested that you set a lower</a:t>
            </a:r>
          </a:p>
          <a:p>
            <a:r>
              <a:rPr lang="en-US" sz="1400" dirty="0"/>
              <a:t># limit for </a:t>
            </a:r>
            <a:r>
              <a:rPr lang="en-US" sz="1400" dirty="0" err="1"/>
              <a:t>maxmemory</a:t>
            </a:r>
            <a:r>
              <a:rPr lang="en-US" sz="1400" dirty="0"/>
              <a:t> so that there is some free RAM on the system for slave</a:t>
            </a:r>
          </a:p>
          <a:p>
            <a:r>
              <a:rPr lang="en-US" sz="1400" dirty="0"/>
              <a:t># output buffers (but this is not needed if the policy is '</a:t>
            </a:r>
            <a:r>
              <a:rPr lang="en-US" sz="1400" dirty="0" err="1"/>
              <a:t>noeviction</a:t>
            </a:r>
            <a:r>
              <a:rPr lang="en-US" sz="1400" dirty="0"/>
              <a:t>').</a:t>
            </a:r>
          </a:p>
          <a:p>
            <a:r>
              <a:rPr lang="en-US" sz="1400" dirty="0"/>
              <a:t>#</a:t>
            </a:r>
          </a:p>
          <a:p>
            <a:r>
              <a:rPr lang="en-US" sz="1400" dirty="0"/>
              <a:t># </a:t>
            </a:r>
            <a:r>
              <a:rPr lang="en-US" sz="1400" dirty="0" err="1"/>
              <a:t>maxmemory</a:t>
            </a:r>
            <a:r>
              <a:rPr lang="en-US" sz="1400" dirty="0"/>
              <a:t> &lt;bytes&gt;</a:t>
            </a:r>
          </a:p>
          <a:p>
            <a:r>
              <a:rPr lang="en-US" sz="1400" dirty="0" err="1" smtClean="0"/>
              <a:t>maxmemory</a:t>
            </a:r>
            <a:r>
              <a:rPr lang="en-US" sz="1400" dirty="0" smtClean="0"/>
              <a:t> </a:t>
            </a:r>
            <a:r>
              <a:rPr lang="en-US" sz="1400" dirty="0"/>
              <a:t>1048576</a:t>
            </a:r>
          </a:p>
        </p:txBody>
      </p:sp>
    </p:spTree>
    <p:extLst>
      <p:ext uri="{BB962C8B-B14F-4D97-AF65-F5344CB8AC3E}">
        <p14:creationId xmlns:p14="http://schemas.microsoft.com/office/powerpoint/2010/main" val="3167633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5" y="290735"/>
            <a:ext cx="8866117" cy="537940"/>
          </a:xfrm>
        </p:spPr>
        <p:txBody>
          <a:bodyPr>
            <a:normAutofit fontScale="90000"/>
          </a:bodyPr>
          <a:lstStyle/>
          <a:p>
            <a:r>
              <a:rPr lang="en-US" dirty="0" err="1" smtClean="0"/>
              <a:t>redis.conf</a:t>
            </a:r>
            <a:r>
              <a:rPr lang="en-US" dirty="0" smtClean="0"/>
              <a:t> –  </a:t>
            </a:r>
            <a:r>
              <a:rPr lang="en-US" dirty="0"/>
              <a:t>persistence-available</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
        <p:nvSpPr>
          <p:cNvPr id="3" name="Rectangle 2"/>
          <p:cNvSpPr/>
          <p:nvPr/>
        </p:nvSpPr>
        <p:spPr>
          <a:xfrm>
            <a:off x="2143593" y="1599068"/>
            <a:ext cx="9698637" cy="2862322"/>
          </a:xfrm>
          <a:prstGeom prst="rect">
            <a:avLst/>
          </a:prstGeom>
        </p:spPr>
        <p:txBody>
          <a:bodyPr wrap="square">
            <a:spAutoFit/>
          </a:bodyPr>
          <a:lstStyle/>
          <a:p>
            <a:r>
              <a:rPr lang="en-US" dirty="0"/>
              <a:t># If Redis is to be used as an in-memory-only cache without any kind of </a:t>
            </a:r>
          </a:p>
          <a:p>
            <a:r>
              <a:rPr lang="en-US" dirty="0"/>
              <a:t># persistence, then the fork() mechanism used by the background AOF/RDB </a:t>
            </a:r>
          </a:p>
          <a:p>
            <a:r>
              <a:rPr lang="en-US" dirty="0"/>
              <a:t># persistence is </a:t>
            </a:r>
            <a:r>
              <a:rPr lang="en-US" dirty="0" err="1"/>
              <a:t>unneccessary</a:t>
            </a:r>
            <a:r>
              <a:rPr lang="en-US" dirty="0"/>
              <a:t>. As an optimization, all persistence can be</a:t>
            </a:r>
          </a:p>
          <a:p>
            <a:r>
              <a:rPr lang="en-US" dirty="0"/>
              <a:t># turned off in the Windows version of Redis. This will disable the creation of</a:t>
            </a:r>
          </a:p>
          <a:p>
            <a:r>
              <a:rPr lang="en-US" dirty="0"/>
              <a:t># the memory mapped heap file, redirect heap allocations to the system heap </a:t>
            </a:r>
          </a:p>
          <a:p>
            <a:r>
              <a:rPr lang="en-US" dirty="0"/>
              <a:t># allocator, and disable commands that would otherwise cause fork() operations:</a:t>
            </a:r>
          </a:p>
          <a:p>
            <a:r>
              <a:rPr lang="en-US" dirty="0"/>
              <a:t># BGSAVE and BGREWRITEAOF. This flag may not be combined with any of the other </a:t>
            </a:r>
          </a:p>
          <a:p>
            <a:r>
              <a:rPr lang="en-US" dirty="0"/>
              <a:t># flags that configure AOF and RDB operations. </a:t>
            </a:r>
          </a:p>
          <a:p>
            <a:r>
              <a:rPr lang="en-US" dirty="0"/>
              <a:t># persistence-available [(yes)|no</a:t>
            </a:r>
            <a:r>
              <a:rPr lang="en-US" dirty="0" smtClean="0"/>
              <a:t>]</a:t>
            </a:r>
          </a:p>
          <a:p>
            <a:r>
              <a:rPr lang="en-US" dirty="0"/>
              <a:t>persistence-available yes</a:t>
            </a:r>
          </a:p>
        </p:txBody>
      </p:sp>
    </p:spTree>
    <p:extLst>
      <p:ext uri="{BB962C8B-B14F-4D97-AF65-F5344CB8AC3E}">
        <p14:creationId xmlns:p14="http://schemas.microsoft.com/office/powerpoint/2010/main" val="301726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Redis-cli commands</a:t>
            </a:r>
            <a:endParaRPr lang="en-US" dirty="0"/>
          </a:p>
        </p:txBody>
      </p:sp>
      <p:sp>
        <p:nvSpPr>
          <p:cNvPr id="3" name="Content Placeholder 2"/>
          <p:cNvSpPr>
            <a:spLocks noGrp="1"/>
          </p:cNvSpPr>
          <p:nvPr>
            <p:ph idx="1"/>
          </p:nvPr>
        </p:nvSpPr>
        <p:spPr>
          <a:xfrm>
            <a:off x="1834702" y="847029"/>
            <a:ext cx="3042098" cy="331705"/>
          </a:xfrm>
        </p:spPr>
        <p:txBody>
          <a:bodyPr>
            <a:normAutofit fontScale="92500" lnSpcReduction="10000"/>
          </a:bodyPr>
          <a:lstStyle/>
          <a:p>
            <a:pPr marL="0" indent="0">
              <a:buNone/>
            </a:pPr>
            <a:r>
              <a:rPr lang="en-US" dirty="0">
                <a:hlinkClick r:id="rId2"/>
              </a:rPr>
              <a:t>http://redis.io/commands</a:t>
            </a:r>
            <a:r>
              <a:rPr lang="en-US" dirty="0" smtClean="0">
                <a:hlinkClick r:id="rId2"/>
              </a:rPr>
              <a:t>#</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pic>
        <p:nvPicPr>
          <p:cNvPr id="8" name="Picture 7"/>
          <p:cNvPicPr>
            <a:picLocks noChangeAspect="1"/>
          </p:cNvPicPr>
          <p:nvPr/>
        </p:nvPicPr>
        <p:blipFill>
          <a:blip r:embed="rId3"/>
          <a:stretch>
            <a:fillRect/>
          </a:stretch>
        </p:blipFill>
        <p:spPr>
          <a:xfrm>
            <a:off x="5924034" y="-2237468"/>
            <a:ext cx="2552700" cy="847725"/>
          </a:xfrm>
          <a:prstGeom prst="rect">
            <a:avLst/>
          </a:prstGeom>
        </p:spPr>
      </p:pic>
      <p:pic>
        <p:nvPicPr>
          <p:cNvPr id="11" name="Picture 10"/>
          <p:cNvPicPr>
            <a:picLocks noChangeAspect="1"/>
          </p:cNvPicPr>
          <p:nvPr/>
        </p:nvPicPr>
        <p:blipFill>
          <a:blip r:embed="rId4"/>
          <a:stretch>
            <a:fillRect/>
          </a:stretch>
        </p:blipFill>
        <p:spPr>
          <a:xfrm>
            <a:off x="5339380" y="5109122"/>
            <a:ext cx="2800350" cy="952500"/>
          </a:xfrm>
          <a:prstGeom prst="rect">
            <a:avLst/>
          </a:prstGeom>
        </p:spPr>
      </p:pic>
      <p:pic>
        <p:nvPicPr>
          <p:cNvPr id="12" name="Picture 11"/>
          <p:cNvPicPr>
            <a:picLocks noChangeAspect="1"/>
          </p:cNvPicPr>
          <p:nvPr/>
        </p:nvPicPr>
        <p:blipFill>
          <a:blip r:embed="rId5"/>
          <a:stretch>
            <a:fillRect/>
          </a:stretch>
        </p:blipFill>
        <p:spPr>
          <a:xfrm>
            <a:off x="8476734" y="5237709"/>
            <a:ext cx="2171700" cy="695325"/>
          </a:xfrm>
          <a:prstGeom prst="rect">
            <a:avLst/>
          </a:prstGeom>
        </p:spPr>
      </p:pic>
      <p:pic>
        <p:nvPicPr>
          <p:cNvPr id="13" name="Picture 12"/>
          <p:cNvPicPr>
            <a:picLocks noChangeAspect="1"/>
          </p:cNvPicPr>
          <p:nvPr/>
        </p:nvPicPr>
        <p:blipFill>
          <a:blip r:embed="rId6"/>
          <a:stretch>
            <a:fillRect/>
          </a:stretch>
        </p:blipFill>
        <p:spPr>
          <a:xfrm>
            <a:off x="3432401" y="6090197"/>
            <a:ext cx="2390775" cy="685800"/>
          </a:xfrm>
          <a:prstGeom prst="rect">
            <a:avLst/>
          </a:prstGeom>
        </p:spPr>
      </p:pic>
      <p:pic>
        <p:nvPicPr>
          <p:cNvPr id="14" name="Picture 13"/>
          <p:cNvPicPr>
            <a:picLocks noChangeAspect="1"/>
          </p:cNvPicPr>
          <p:nvPr/>
        </p:nvPicPr>
        <p:blipFill>
          <a:blip r:embed="rId7"/>
          <a:stretch>
            <a:fillRect/>
          </a:stretch>
        </p:blipFill>
        <p:spPr>
          <a:xfrm>
            <a:off x="8506619" y="-2208893"/>
            <a:ext cx="2628900" cy="819150"/>
          </a:xfrm>
          <a:prstGeom prst="rect">
            <a:avLst/>
          </a:prstGeom>
        </p:spPr>
      </p:pic>
      <p:pic>
        <p:nvPicPr>
          <p:cNvPr id="15" name="Picture 14"/>
          <p:cNvPicPr>
            <a:picLocks noChangeAspect="1"/>
          </p:cNvPicPr>
          <p:nvPr/>
        </p:nvPicPr>
        <p:blipFill>
          <a:blip r:embed="rId8"/>
          <a:stretch>
            <a:fillRect/>
          </a:stretch>
        </p:blipFill>
        <p:spPr>
          <a:xfrm>
            <a:off x="11187340" y="-2194311"/>
            <a:ext cx="2381250" cy="838200"/>
          </a:xfrm>
          <a:prstGeom prst="rect">
            <a:avLst/>
          </a:prstGeom>
        </p:spPr>
      </p:pic>
      <p:pic>
        <p:nvPicPr>
          <p:cNvPr id="23" name="Picture 22"/>
          <p:cNvPicPr>
            <a:picLocks noChangeAspect="1"/>
          </p:cNvPicPr>
          <p:nvPr/>
        </p:nvPicPr>
        <p:blipFill>
          <a:blip r:embed="rId9"/>
          <a:stretch>
            <a:fillRect/>
          </a:stretch>
        </p:blipFill>
        <p:spPr>
          <a:xfrm>
            <a:off x="520252" y="7669626"/>
            <a:ext cx="2628900" cy="981075"/>
          </a:xfrm>
          <a:prstGeom prst="rect">
            <a:avLst/>
          </a:prstGeom>
        </p:spPr>
      </p:pic>
      <p:pic>
        <p:nvPicPr>
          <p:cNvPr id="24" name="Picture 23"/>
          <p:cNvPicPr>
            <a:picLocks noChangeAspect="1"/>
          </p:cNvPicPr>
          <p:nvPr/>
        </p:nvPicPr>
        <p:blipFill>
          <a:blip r:embed="rId10"/>
          <a:stretch>
            <a:fillRect/>
          </a:stretch>
        </p:blipFill>
        <p:spPr>
          <a:xfrm>
            <a:off x="584432" y="-2069248"/>
            <a:ext cx="2781300" cy="981075"/>
          </a:xfrm>
          <a:prstGeom prst="rect">
            <a:avLst/>
          </a:prstGeom>
        </p:spPr>
      </p:pic>
      <p:pic>
        <p:nvPicPr>
          <p:cNvPr id="25" name="Picture 24"/>
          <p:cNvPicPr>
            <a:picLocks noChangeAspect="1"/>
          </p:cNvPicPr>
          <p:nvPr/>
        </p:nvPicPr>
        <p:blipFill>
          <a:blip r:embed="rId11"/>
          <a:stretch>
            <a:fillRect/>
          </a:stretch>
        </p:blipFill>
        <p:spPr>
          <a:xfrm>
            <a:off x="452664" y="-842189"/>
            <a:ext cx="2743200" cy="923925"/>
          </a:xfrm>
          <a:prstGeom prst="rect">
            <a:avLst/>
          </a:prstGeom>
        </p:spPr>
      </p:pic>
      <p:pic>
        <p:nvPicPr>
          <p:cNvPr id="26" name="Picture 25"/>
          <p:cNvPicPr>
            <a:picLocks noChangeAspect="1"/>
          </p:cNvPicPr>
          <p:nvPr/>
        </p:nvPicPr>
        <p:blipFill>
          <a:blip r:embed="rId12"/>
          <a:stretch>
            <a:fillRect/>
          </a:stretch>
        </p:blipFill>
        <p:spPr>
          <a:xfrm>
            <a:off x="704850" y="1445982"/>
            <a:ext cx="2381250" cy="695325"/>
          </a:xfrm>
          <a:prstGeom prst="rect">
            <a:avLst/>
          </a:prstGeom>
        </p:spPr>
      </p:pic>
      <p:pic>
        <p:nvPicPr>
          <p:cNvPr id="27" name="Picture 26"/>
          <p:cNvPicPr>
            <a:picLocks noChangeAspect="1"/>
          </p:cNvPicPr>
          <p:nvPr/>
        </p:nvPicPr>
        <p:blipFill>
          <a:blip r:embed="rId13"/>
          <a:stretch>
            <a:fillRect/>
          </a:stretch>
        </p:blipFill>
        <p:spPr>
          <a:xfrm>
            <a:off x="3359376" y="2363593"/>
            <a:ext cx="2457450" cy="809625"/>
          </a:xfrm>
          <a:prstGeom prst="rect">
            <a:avLst/>
          </a:prstGeom>
        </p:spPr>
      </p:pic>
      <p:pic>
        <p:nvPicPr>
          <p:cNvPr id="28" name="Picture 27"/>
          <p:cNvPicPr>
            <a:picLocks noChangeAspect="1"/>
          </p:cNvPicPr>
          <p:nvPr/>
        </p:nvPicPr>
        <p:blipFill>
          <a:blip r:embed="rId14"/>
          <a:stretch>
            <a:fillRect/>
          </a:stretch>
        </p:blipFill>
        <p:spPr>
          <a:xfrm>
            <a:off x="6540053" y="2302808"/>
            <a:ext cx="2009775" cy="838200"/>
          </a:xfrm>
          <a:prstGeom prst="rect">
            <a:avLst/>
          </a:prstGeom>
        </p:spPr>
      </p:pic>
      <p:pic>
        <p:nvPicPr>
          <p:cNvPr id="29" name="Picture 28"/>
          <p:cNvPicPr>
            <a:picLocks noChangeAspect="1"/>
          </p:cNvPicPr>
          <p:nvPr/>
        </p:nvPicPr>
        <p:blipFill>
          <a:blip r:embed="rId15"/>
          <a:stretch>
            <a:fillRect/>
          </a:stretch>
        </p:blipFill>
        <p:spPr>
          <a:xfrm>
            <a:off x="9051344" y="1540663"/>
            <a:ext cx="2714625" cy="666750"/>
          </a:xfrm>
          <a:prstGeom prst="rect">
            <a:avLst/>
          </a:prstGeom>
        </p:spPr>
      </p:pic>
      <p:pic>
        <p:nvPicPr>
          <p:cNvPr id="30" name="Picture 29"/>
          <p:cNvPicPr>
            <a:picLocks noChangeAspect="1"/>
          </p:cNvPicPr>
          <p:nvPr/>
        </p:nvPicPr>
        <p:blipFill>
          <a:blip r:embed="rId16"/>
          <a:stretch>
            <a:fillRect/>
          </a:stretch>
        </p:blipFill>
        <p:spPr>
          <a:xfrm>
            <a:off x="8932281" y="2424506"/>
            <a:ext cx="2867025" cy="809625"/>
          </a:xfrm>
          <a:prstGeom prst="rect">
            <a:avLst/>
          </a:prstGeom>
        </p:spPr>
      </p:pic>
      <p:pic>
        <p:nvPicPr>
          <p:cNvPr id="31" name="Picture 30"/>
          <p:cNvPicPr>
            <a:picLocks noChangeAspect="1"/>
          </p:cNvPicPr>
          <p:nvPr/>
        </p:nvPicPr>
        <p:blipFill>
          <a:blip r:embed="rId17"/>
          <a:stretch>
            <a:fillRect/>
          </a:stretch>
        </p:blipFill>
        <p:spPr>
          <a:xfrm>
            <a:off x="3492052" y="1395827"/>
            <a:ext cx="2800350" cy="1038225"/>
          </a:xfrm>
          <a:prstGeom prst="rect">
            <a:avLst/>
          </a:prstGeom>
        </p:spPr>
      </p:pic>
      <p:pic>
        <p:nvPicPr>
          <p:cNvPr id="32" name="Picture 31"/>
          <p:cNvPicPr>
            <a:picLocks noChangeAspect="1"/>
          </p:cNvPicPr>
          <p:nvPr/>
        </p:nvPicPr>
        <p:blipFill>
          <a:blip r:embed="rId18"/>
          <a:stretch>
            <a:fillRect/>
          </a:stretch>
        </p:blipFill>
        <p:spPr>
          <a:xfrm>
            <a:off x="6952734" y="1575067"/>
            <a:ext cx="2190750" cy="685800"/>
          </a:xfrm>
          <a:prstGeom prst="rect">
            <a:avLst/>
          </a:prstGeom>
        </p:spPr>
      </p:pic>
      <p:pic>
        <p:nvPicPr>
          <p:cNvPr id="33" name="Picture 32"/>
          <p:cNvPicPr>
            <a:picLocks noChangeAspect="1"/>
          </p:cNvPicPr>
          <p:nvPr/>
        </p:nvPicPr>
        <p:blipFill>
          <a:blip r:embed="rId19"/>
          <a:stretch>
            <a:fillRect/>
          </a:stretch>
        </p:blipFill>
        <p:spPr>
          <a:xfrm>
            <a:off x="729802" y="2982850"/>
            <a:ext cx="2762250" cy="914400"/>
          </a:xfrm>
          <a:prstGeom prst="rect">
            <a:avLst/>
          </a:prstGeom>
        </p:spPr>
      </p:pic>
      <p:pic>
        <p:nvPicPr>
          <p:cNvPr id="34" name="Picture 33"/>
          <p:cNvPicPr>
            <a:picLocks noChangeAspect="1"/>
          </p:cNvPicPr>
          <p:nvPr/>
        </p:nvPicPr>
        <p:blipFill>
          <a:blip r:embed="rId20"/>
          <a:stretch>
            <a:fillRect/>
          </a:stretch>
        </p:blipFill>
        <p:spPr>
          <a:xfrm>
            <a:off x="3721786" y="3141008"/>
            <a:ext cx="2047875" cy="838200"/>
          </a:xfrm>
          <a:prstGeom prst="rect">
            <a:avLst/>
          </a:prstGeom>
        </p:spPr>
      </p:pic>
      <p:pic>
        <p:nvPicPr>
          <p:cNvPr id="35" name="Picture 34"/>
          <p:cNvPicPr>
            <a:picLocks noChangeAspect="1"/>
          </p:cNvPicPr>
          <p:nvPr/>
        </p:nvPicPr>
        <p:blipFill>
          <a:blip r:embed="rId21"/>
          <a:stretch>
            <a:fillRect/>
          </a:stretch>
        </p:blipFill>
        <p:spPr>
          <a:xfrm>
            <a:off x="6619359" y="3406196"/>
            <a:ext cx="2524125" cy="790575"/>
          </a:xfrm>
          <a:prstGeom prst="rect">
            <a:avLst/>
          </a:prstGeom>
        </p:spPr>
      </p:pic>
      <p:pic>
        <p:nvPicPr>
          <p:cNvPr id="37" name="Picture 36"/>
          <p:cNvPicPr>
            <a:picLocks noChangeAspect="1"/>
          </p:cNvPicPr>
          <p:nvPr/>
        </p:nvPicPr>
        <p:blipFill>
          <a:blip r:embed="rId22"/>
          <a:stretch>
            <a:fillRect/>
          </a:stretch>
        </p:blipFill>
        <p:spPr>
          <a:xfrm>
            <a:off x="9608329" y="3511487"/>
            <a:ext cx="2590800" cy="771525"/>
          </a:xfrm>
          <a:prstGeom prst="rect">
            <a:avLst/>
          </a:prstGeom>
        </p:spPr>
      </p:pic>
      <p:pic>
        <p:nvPicPr>
          <p:cNvPr id="38" name="Picture 37"/>
          <p:cNvPicPr>
            <a:picLocks noChangeAspect="1"/>
          </p:cNvPicPr>
          <p:nvPr/>
        </p:nvPicPr>
        <p:blipFill>
          <a:blip r:embed="rId23"/>
          <a:stretch>
            <a:fillRect/>
          </a:stretch>
        </p:blipFill>
        <p:spPr>
          <a:xfrm>
            <a:off x="11665283" y="2364015"/>
            <a:ext cx="2790825" cy="733425"/>
          </a:xfrm>
          <a:prstGeom prst="rect">
            <a:avLst/>
          </a:prstGeom>
        </p:spPr>
      </p:pic>
      <p:pic>
        <p:nvPicPr>
          <p:cNvPr id="39" name="Picture 38"/>
          <p:cNvPicPr>
            <a:picLocks noChangeAspect="1"/>
          </p:cNvPicPr>
          <p:nvPr/>
        </p:nvPicPr>
        <p:blipFill>
          <a:blip r:embed="rId24"/>
          <a:stretch>
            <a:fillRect/>
          </a:stretch>
        </p:blipFill>
        <p:spPr>
          <a:xfrm>
            <a:off x="11854804" y="1383022"/>
            <a:ext cx="2009775" cy="733425"/>
          </a:xfrm>
          <a:prstGeom prst="rect">
            <a:avLst/>
          </a:prstGeom>
        </p:spPr>
      </p:pic>
      <p:pic>
        <p:nvPicPr>
          <p:cNvPr id="41" name="Picture 40"/>
          <p:cNvPicPr>
            <a:picLocks noChangeAspect="1"/>
          </p:cNvPicPr>
          <p:nvPr/>
        </p:nvPicPr>
        <p:blipFill>
          <a:blip r:embed="rId25"/>
          <a:stretch>
            <a:fillRect/>
          </a:stretch>
        </p:blipFill>
        <p:spPr>
          <a:xfrm>
            <a:off x="11727869" y="6090197"/>
            <a:ext cx="2876550" cy="981075"/>
          </a:xfrm>
          <a:prstGeom prst="rect">
            <a:avLst/>
          </a:prstGeom>
        </p:spPr>
      </p:pic>
      <p:pic>
        <p:nvPicPr>
          <p:cNvPr id="42" name="Picture 41"/>
          <p:cNvPicPr>
            <a:picLocks noChangeAspect="1"/>
          </p:cNvPicPr>
          <p:nvPr/>
        </p:nvPicPr>
        <p:blipFill>
          <a:blip r:embed="rId26"/>
          <a:stretch>
            <a:fillRect/>
          </a:stretch>
        </p:blipFill>
        <p:spPr>
          <a:xfrm>
            <a:off x="252639" y="6123534"/>
            <a:ext cx="2571750" cy="876300"/>
          </a:xfrm>
          <a:prstGeom prst="rect">
            <a:avLst/>
          </a:prstGeom>
        </p:spPr>
      </p:pic>
      <p:pic>
        <p:nvPicPr>
          <p:cNvPr id="43" name="Picture 42"/>
          <p:cNvPicPr>
            <a:picLocks noChangeAspect="1"/>
          </p:cNvPicPr>
          <p:nvPr/>
        </p:nvPicPr>
        <p:blipFill>
          <a:blip r:embed="rId27"/>
          <a:stretch>
            <a:fillRect/>
          </a:stretch>
        </p:blipFill>
        <p:spPr>
          <a:xfrm>
            <a:off x="5571609" y="-1267508"/>
            <a:ext cx="2762250" cy="885825"/>
          </a:xfrm>
          <a:prstGeom prst="rect">
            <a:avLst/>
          </a:prstGeom>
        </p:spPr>
      </p:pic>
      <p:pic>
        <p:nvPicPr>
          <p:cNvPr id="44" name="Picture 43"/>
          <p:cNvPicPr>
            <a:picLocks noChangeAspect="1"/>
          </p:cNvPicPr>
          <p:nvPr/>
        </p:nvPicPr>
        <p:blipFill>
          <a:blip r:embed="rId28"/>
          <a:stretch>
            <a:fillRect/>
          </a:stretch>
        </p:blipFill>
        <p:spPr>
          <a:xfrm>
            <a:off x="13322300" y="4979495"/>
            <a:ext cx="2819400" cy="733425"/>
          </a:xfrm>
          <a:prstGeom prst="rect">
            <a:avLst/>
          </a:prstGeom>
        </p:spPr>
      </p:pic>
      <p:sp>
        <p:nvSpPr>
          <p:cNvPr id="50" name="Rectangle 49"/>
          <p:cNvSpPr/>
          <p:nvPr/>
        </p:nvSpPr>
        <p:spPr>
          <a:xfrm rot="2631752">
            <a:off x="8367182" y="829718"/>
            <a:ext cx="4943726" cy="923330"/>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ToDo</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55775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a:t>Redis-cli commands</a:t>
            </a:r>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pic>
        <p:nvPicPr>
          <p:cNvPr id="6" name="Picture 5"/>
          <p:cNvPicPr>
            <a:picLocks noChangeAspect="1"/>
          </p:cNvPicPr>
          <p:nvPr/>
        </p:nvPicPr>
        <p:blipFill>
          <a:blip r:embed="rId2"/>
          <a:stretch>
            <a:fillRect/>
          </a:stretch>
        </p:blipFill>
        <p:spPr>
          <a:xfrm>
            <a:off x="6181051" y="1301055"/>
            <a:ext cx="2009775" cy="752475"/>
          </a:xfrm>
          <a:prstGeom prst="rect">
            <a:avLst/>
          </a:prstGeom>
        </p:spPr>
      </p:pic>
      <p:pic>
        <p:nvPicPr>
          <p:cNvPr id="7" name="Picture 6"/>
          <p:cNvPicPr>
            <a:picLocks noChangeAspect="1"/>
          </p:cNvPicPr>
          <p:nvPr/>
        </p:nvPicPr>
        <p:blipFill>
          <a:blip r:embed="rId3"/>
          <a:stretch>
            <a:fillRect/>
          </a:stretch>
        </p:blipFill>
        <p:spPr>
          <a:xfrm>
            <a:off x="4249071" y="3146425"/>
            <a:ext cx="2800350" cy="914400"/>
          </a:xfrm>
          <a:prstGeom prst="rect">
            <a:avLst/>
          </a:prstGeom>
        </p:spPr>
      </p:pic>
      <p:pic>
        <p:nvPicPr>
          <p:cNvPr id="8" name="Picture 7"/>
          <p:cNvPicPr>
            <a:picLocks noChangeAspect="1"/>
          </p:cNvPicPr>
          <p:nvPr/>
        </p:nvPicPr>
        <p:blipFill>
          <a:blip r:embed="rId4"/>
          <a:stretch>
            <a:fillRect/>
          </a:stretch>
        </p:blipFill>
        <p:spPr>
          <a:xfrm>
            <a:off x="1975983" y="1329698"/>
            <a:ext cx="2828925" cy="676275"/>
          </a:xfrm>
          <a:prstGeom prst="rect">
            <a:avLst/>
          </a:prstGeom>
        </p:spPr>
      </p:pic>
      <p:sp>
        <p:nvSpPr>
          <p:cNvPr id="14"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hlinkClick r:id="rId5"/>
              </a:rPr>
              <a:t>http://redis.io/commands#</a:t>
            </a:r>
            <a:r>
              <a:rPr lang="en-US" dirty="0" smtClean="0"/>
              <a:t> </a:t>
            </a:r>
            <a:endParaRPr lang="en-US" dirty="0"/>
          </a:p>
        </p:txBody>
      </p:sp>
      <p:pic>
        <p:nvPicPr>
          <p:cNvPr id="15" name="Picture 14"/>
          <p:cNvPicPr>
            <a:picLocks noChangeAspect="1"/>
          </p:cNvPicPr>
          <p:nvPr/>
        </p:nvPicPr>
        <p:blipFill>
          <a:blip r:embed="rId6"/>
          <a:stretch>
            <a:fillRect/>
          </a:stretch>
        </p:blipFill>
        <p:spPr>
          <a:xfrm>
            <a:off x="9566969" y="1360934"/>
            <a:ext cx="1847850" cy="685800"/>
          </a:xfrm>
          <a:prstGeom prst="rect">
            <a:avLst/>
          </a:prstGeom>
        </p:spPr>
      </p:pic>
    </p:spTree>
    <p:extLst>
      <p:ext uri="{BB962C8B-B14F-4D97-AF65-F5344CB8AC3E}">
        <p14:creationId xmlns:p14="http://schemas.microsoft.com/office/powerpoint/2010/main" val="178830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pic>
        <p:nvPicPr>
          <p:cNvPr id="6" name="Picture 5"/>
          <p:cNvPicPr>
            <a:picLocks noChangeAspect="1"/>
          </p:cNvPicPr>
          <p:nvPr/>
        </p:nvPicPr>
        <p:blipFill>
          <a:blip r:embed="rId2"/>
          <a:stretch>
            <a:fillRect/>
          </a:stretch>
        </p:blipFill>
        <p:spPr>
          <a:xfrm>
            <a:off x="2233345" y="2255278"/>
            <a:ext cx="9493138" cy="2390775"/>
          </a:xfrm>
          <a:prstGeom prst="rect">
            <a:avLst/>
          </a:prstGeom>
        </p:spPr>
      </p:pic>
      <p:sp>
        <p:nvSpPr>
          <p:cNvPr id="7"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hlinkClick r:id="rId3"/>
              </a:rPr>
              <a:t>http://redis.io/commands#</a:t>
            </a:r>
            <a:r>
              <a:rPr lang="en-US" dirty="0" smtClean="0"/>
              <a:t> </a:t>
            </a:r>
            <a:endParaRPr lang="en-US" dirty="0"/>
          </a:p>
        </p:txBody>
      </p:sp>
    </p:spTree>
    <p:extLst>
      <p:ext uri="{BB962C8B-B14F-4D97-AF65-F5344CB8AC3E}">
        <p14:creationId xmlns:p14="http://schemas.microsoft.com/office/powerpoint/2010/main" val="870568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a:t>Redis-cli commands</a:t>
            </a:r>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pic>
        <p:nvPicPr>
          <p:cNvPr id="7" name="Picture 6"/>
          <p:cNvPicPr>
            <a:picLocks noChangeAspect="1"/>
          </p:cNvPicPr>
          <p:nvPr/>
        </p:nvPicPr>
        <p:blipFill>
          <a:blip r:embed="rId2"/>
          <a:stretch>
            <a:fillRect/>
          </a:stretch>
        </p:blipFill>
        <p:spPr>
          <a:xfrm>
            <a:off x="1409700" y="5721349"/>
            <a:ext cx="2800350" cy="914400"/>
          </a:xfrm>
          <a:prstGeom prst="rect">
            <a:avLst/>
          </a:prstGeom>
        </p:spPr>
      </p:pic>
      <p:pic>
        <p:nvPicPr>
          <p:cNvPr id="9" name="Picture 8"/>
          <p:cNvPicPr>
            <a:picLocks noChangeAspect="1"/>
          </p:cNvPicPr>
          <p:nvPr/>
        </p:nvPicPr>
        <p:blipFill>
          <a:blip r:embed="rId3"/>
          <a:stretch>
            <a:fillRect/>
          </a:stretch>
        </p:blipFill>
        <p:spPr>
          <a:xfrm>
            <a:off x="1985508" y="1465206"/>
            <a:ext cx="2628900" cy="866775"/>
          </a:xfrm>
          <a:prstGeom prst="rect">
            <a:avLst/>
          </a:prstGeom>
        </p:spPr>
      </p:pic>
      <p:pic>
        <p:nvPicPr>
          <p:cNvPr id="11" name="Picture 10"/>
          <p:cNvPicPr>
            <a:picLocks noChangeAspect="1"/>
          </p:cNvPicPr>
          <p:nvPr/>
        </p:nvPicPr>
        <p:blipFill>
          <a:blip r:embed="rId4"/>
          <a:stretch>
            <a:fillRect/>
          </a:stretch>
        </p:blipFill>
        <p:spPr>
          <a:xfrm>
            <a:off x="11335317" y="5482597"/>
            <a:ext cx="2762250" cy="771525"/>
          </a:xfrm>
          <a:prstGeom prst="rect">
            <a:avLst/>
          </a:prstGeom>
        </p:spPr>
      </p:pic>
      <p:pic>
        <p:nvPicPr>
          <p:cNvPr id="12" name="Picture 11"/>
          <p:cNvPicPr>
            <a:picLocks noChangeAspect="1"/>
          </p:cNvPicPr>
          <p:nvPr/>
        </p:nvPicPr>
        <p:blipFill>
          <a:blip r:embed="rId5"/>
          <a:stretch>
            <a:fillRect/>
          </a:stretch>
        </p:blipFill>
        <p:spPr>
          <a:xfrm>
            <a:off x="8435975" y="5609164"/>
            <a:ext cx="2771775" cy="876300"/>
          </a:xfrm>
          <a:prstGeom prst="rect">
            <a:avLst/>
          </a:prstGeom>
        </p:spPr>
      </p:pic>
      <p:pic>
        <p:nvPicPr>
          <p:cNvPr id="13" name="Picture 12"/>
          <p:cNvPicPr>
            <a:picLocks noChangeAspect="1"/>
          </p:cNvPicPr>
          <p:nvPr/>
        </p:nvPicPr>
        <p:blipFill>
          <a:blip r:embed="rId6"/>
          <a:stretch>
            <a:fillRect/>
          </a:stretch>
        </p:blipFill>
        <p:spPr>
          <a:xfrm>
            <a:off x="4614408" y="5789612"/>
            <a:ext cx="2714625" cy="885825"/>
          </a:xfrm>
          <a:prstGeom prst="rect">
            <a:avLst/>
          </a:prstGeom>
        </p:spPr>
      </p:pic>
      <p:sp>
        <p:nvSpPr>
          <p:cNvPr id="14"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hlinkClick r:id="rId7"/>
              </a:rPr>
              <a:t>http://redis.io/commands#</a:t>
            </a:r>
            <a:r>
              <a:rPr lang="en-US" dirty="0" smtClean="0"/>
              <a:t> </a:t>
            </a:r>
            <a:endParaRPr lang="en-US" dirty="0"/>
          </a:p>
        </p:txBody>
      </p:sp>
      <p:pic>
        <p:nvPicPr>
          <p:cNvPr id="15" name="Picture 14"/>
          <p:cNvPicPr>
            <a:picLocks noChangeAspect="1"/>
          </p:cNvPicPr>
          <p:nvPr/>
        </p:nvPicPr>
        <p:blipFill>
          <a:blip r:embed="rId8"/>
          <a:stretch>
            <a:fillRect/>
          </a:stretch>
        </p:blipFill>
        <p:spPr>
          <a:xfrm>
            <a:off x="9155112" y="1225689"/>
            <a:ext cx="2057400" cy="809625"/>
          </a:xfrm>
          <a:prstGeom prst="rect">
            <a:avLst/>
          </a:prstGeom>
        </p:spPr>
      </p:pic>
      <p:pic>
        <p:nvPicPr>
          <p:cNvPr id="16" name="Picture 15"/>
          <p:cNvPicPr>
            <a:picLocks noChangeAspect="1"/>
          </p:cNvPicPr>
          <p:nvPr/>
        </p:nvPicPr>
        <p:blipFill>
          <a:blip r:embed="rId9"/>
          <a:stretch>
            <a:fillRect/>
          </a:stretch>
        </p:blipFill>
        <p:spPr>
          <a:xfrm>
            <a:off x="5614094" y="2678953"/>
            <a:ext cx="2800350" cy="838200"/>
          </a:xfrm>
          <a:prstGeom prst="rect">
            <a:avLst/>
          </a:prstGeom>
        </p:spPr>
      </p:pic>
      <p:pic>
        <p:nvPicPr>
          <p:cNvPr id="18" name="Picture 17"/>
          <p:cNvPicPr>
            <a:picLocks noChangeAspect="1"/>
          </p:cNvPicPr>
          <p:nvPr/>
        </p:nvPicPr>
        <p:blipFill>
          <a:blip r:embed="rId10"/>
          <a:stretch>
            <a:fillRect/>
          </a:stretch>
        </p:blipFill>
        <p:spPr>
          <a:xfrm>
            <a:off x="5614094" y="1376083"/>
            <a:ext cx="2819400" cy="1000125"/>
          </a:xfrm>
          <a:prstGeom prst="rect">
            <a:avLst/>
          </a:prstGeom>
        </p:spPr>
      </p:pic>
    </p:spTree>
    <p:extLst>
      <p:ext uri="{BB962C8B-B14F-4D97-AF65-F5344CB8AC3E}">
        <p14:creationId xmlns:p14="http://schemas.microsoft.com/office/powerpoint/2010/main" val="2282494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pic>
        <p:nvPicPr>
          <p:cNvPr id="7" name="Picture 6"/>
          <p:cNvPicPr>
            <a:picLocks noChangeAspect="1"/>
          </p:cNvPicPr>
          <p:nvPr/>
        </p:nvPicPr>
        <p:blipFill>
          <a:blip r:embed="rId3"/>
          <a:stretch>
            <a:fillRect/>
          </a:stretch>
        </p:blipFill>
        <p:spPr>
          <a:xfrm>
            <a:off x="2345431" y="2179078"/>
            <a:ext cx="9610725" cy="2028825"/>
          </a:xfrm>
          <a:prstGeom prst="rect">
            <a:avLst/>
          </a:prstGeom>
        </p:spPr>
      </p:pic>
    </p:spTree>
    <p:extLst>
      <p:ext uri="{BB962C8B-B14F-4D97-AF65-F5344CB8AC3E}">
        <p14:creationId xmlns:p14="http://schemas.microsoft.com/office/powerpoint/2010/main" val="381991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Geodesic commands</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pic>
        <p:nvPicPr>
          <p:cNvPr id="6" name="Picture 5"/>
          <p:cNvPicPr>
            <a:picLocks noChangeAspect="1"/>
          </p:cNvPicPr>
          <p:nvPr/>
        </p:nvPicPr>
        <p:blipFill>
          <a:blip r:embed="rId2"/>
          <a:stretch>
            <a:fillRect/>
          </a:stretch>
        </p:blipFill>
        <p:spPr>
          <a:xfrm>
            <a:off x="2427287" y="4176653"/>
            <a:ext cx="2743200" cy="1238250"/>
          </a:xfrm>
          <a:prstGeom prst="rect">
            <a:avLst/>
          </a:prstGeom>
        </p:spPr>
      </p:pic>
      <p:pic>
        <p:nvPicPr>
          <p:cNvPr id="7" name="Picture 6"/>
          <p:cNvPicPr>
            <a:picLocks noChangeAspect="1"/>
          </p:cNvPicPr>
          <p:nvPr/>
        </p:nvPicPr>
        <p:blipFill>
          <a:blip r:embed="rId3"/>
          <a:stretch>
            <a:fillRect/>
          </a:stretch>
        </p:blipFill>
        <p:spPr>
          <a:xfrm>
            <a:off x="2303462" y="1150296"/>
            <a:ext cx="2867025" cy="1028700"/>
          </a:xfrm>
          <a:prstGeom prst="rect">
            <a:avLst/>
          </a:prstGeom>
        </p:spPr>
      </p:pic>
      <p:pic>
        <p:nvPicPr>
          <p:cNvPr id="8" name="Picture 7"/>
          <p:cNvPicPr>
            <a:picLocks noChangeAspect="1"/>
          </p:cNvPicPr>
          <p:nvPr/>
        </p:nvPicPr>
        <p:blipFill>
          <a:blip r:embed="rId4"/>
          <a:stretch>
            <a:fillRect/>
          </a:stretch>
        </p:blipFill>
        <p:spPr>
          <a:xfrm>
            <a:off x="7224711" y="4176653"/>
            <a:ext cx="2781300" cy="895350"/>
          </a:xfrm>
          <a:prstGeom prst="rect">
            <a:avLst/>
          </a:prstGeom>
        </p:spPr>
      </p:pic>
      <p:pic>
        <p:nvPicPr>
          <p:cNvPr id="9" name="Picture 8"/>
          <p:cNvPicPr>
            <a:picLocks noChangeAspect="1"/>
          </p:cNvPicPr>
          <p:nvPr/>
        </p:nvPicPr>
        <p:blipFill>
          <a:blip r:embed="rId5"/>
          <a:stretch>
            <a:fillRect/>
          </a:stretch>
        </p:blipFill>
        <p:spPr>
          <a:xfrm>
            <a:off x="7284243" y="1192994"/>
            <a:ext cx="2695575" cy="914400"/>
          </a:xfrm>
          <a:prstGeom prst="rect">
            <a:avLst/>
          </a:prstGeom>
        </p:spPr>
      </p:pic>
      <p:pic>
        <p:nvPicPr>
          <p:cNvPr id="10" name="Picture 9"/>
          <p:cNvPicPr>
            <a:picLocks noChangeAspect="1"/>
          </p:cNvPicPr>
          <p:nvPr/>
        </p:nvPicPr>
        <p:blipFill>
          <a:blip r:embed="rId6"/>
          <a:stretch>
            <a:fillRect/>
          </a:stretch>
        </p:blipFill>
        <p:spPr>
          <a:xfrm>
            <a:off x="7278689" y="2486163"/>
            <a:ext cx="2800350" cy="942975"/>
          </a:xfrm>
          <a:prstGeom prst="rect">
            <a:avLst/>
          </a:prstGeom>
        </p:spPr>
      </p:pic>
      <p:pic>
        <p:nvPicPr>
          <p:cNvPr id="11" name="Picture 10"/>
          <p:cNvPicPr>
            <a:picLocks noChangeAspect="1"/>
          </p:cNvPicPr>
          <p:nvPr/>
        </p:nvPicPr>
        <p:blipFill>
          <a:blip r:embed="rId7"/>
          <a:stretch>
            <a:fillRect/>
          </a:stretch>
        </p:blipFill>
        <p:spPr>
          <a:xfrm>
            <a:off x="2355849" y="2614916"/>
            <a:ext cx="2762250" cy="1266825"/>
          </a:xfrm>
          <a:prstGeom prst="rect">
            <a:avLst/>
          </a:prstGeom>
        </p:spPr>
      </p:pic>
      <p:sp>
        <p:nvSpPr>
          <p:cNvPr id="12"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8"/>
              </a:rPr>
              <a:t>http://redis.io/commands#</a:t>
            </a:r>
            <a:r>
              <a:rPr lang="en-US" smtClean="0"/>
              <a:t> </a:t>
            </a:r>
            <a:endParaRPr lang="en-US" dirty="0"/>
          </a:p>
        </p:txBody>
      </p:sp>
    </p:spTree>
    <p:extLst>
      <p:ext uri="{BB962C8B-B14F-4D97-AF65-F5344CB8AC3E}">
        <p14:creationId xmlns:p14="http://schemas.microsoft.com/office/powerpoint/2010/main" val="204174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544010"/>
            <a:ext cx="9946170" cy="6123007"/>
          </a:xfrm>
        </p:spPr>
        <p:txBody>
          <a:bodyPr>
            <a:noAutofit/>
          </a:bodyPr>
          <a:lstStyle/>
          <a:p>
            <a:r>
              <a:rPr lang="en-US" sz="2000" dirty="0"/>
              <a:t>(01) Intro to NoSQL</a:t>
            </a:r>
            <a:br>
              <a:rPr lang="en-US" sz="2000" dirty="0"/>
            </a:br>
            <a:r>
              <a:rPr lang="en-US" sz="2000" dirty="0"/>
              <a:t>Get a brief overview of key-value stores versus traditional SQL storage</a:t>
            </a:r>
            <a:r>
              <a:rPr lang="en-US" sz="2000" dirty="0" smtClean="0"/>
              <a:t>.</a:t>
            </a:r>
          </a:p>
          <a:p>
            <a:r>
              <a:rPr lang="en-US" sz="2000" dirty="0" smtClean="0"/>
              <a:t>(</a:t>
            </a:r>
            <a:r>
              <a:rPr lang="en-US" sz="2000" dirty="0"/>
              <a:t>02) Getting Started with Redis</a:t>
            </a:r>
            <a:br>
              <a:rPr lang="en-US" sz="2000" dirty="0"/>
            </a:br>
            <a:r>
              <a:rPr lang="en-US" sz="2000" dirty="0"/>
              <a:t>Learn how to set up Redis, learn the basic commands, and establish Redis on Windows</a:t>
            </a:r>
            <a:r>
              <a:rPr lang="en-US" sz="2000" dirty="0" smtClean="0"/>
              <a:t>.</a:t>
            </a:r>
          </a:p>
          <a:p>
            <a:r>
              <a:rPr lang="en-US" sz="2000" dirty="0"/>
              <a:t>(03) Advanced Data Structures with Redis</a:t>
            </a:r>
            <a:br>
              <a:rPr lang="en-US" sz="2000" dirty="0"/>
            </a:br>
            <a:r>
              <a:rPr lang="en-US" sz="2000" dirty="0"/>
              <a:t>Get the details on sets, sorted sets, hashes, and </a:t>
            </a:r>
            <a:r>
              <a:rPr lang="en-US" sz="2000" dirty="0" err="1"/>
              <a:t>hyperloglogs</a:t>
            </a:r>
            <a:r>
              <a:rPr lang="en-US" sz="2000" dirty="0"/>
              <a:t>.</a:t>
            </a:r>
          </a:p>
          <a:p>
            <a:pPr marL="0" indent="0">
              <a:buNone/>
            </a:pPr>
            <a:r>
              <a:rPr lang="en-US" sz="2000" dirty="0"/>
              <a:t/>
            </a:r>
            <a:br>
              <a:rPr lang="en-US" sz="2000" dirty="0"/>
            </a:br>
            <a:endParaRPr lang="en-US" sz="20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lstStyle/>
          <a:p>
            <a:r>
              <a:rPr lang="en-US" dirty="0" smtClean="0"/>
              <a:t>Agenda</a:t>
            </a:r>
            <a:endParaRPr lang="en-US" dirty="0"/>
          </a:p>
        </p:txBody>
      </p:sp>
    </p:spTree>
    <p:extLst>
      <p:ext uri="{BB962C8B-B14F-4D97-AF65-F5344CB8AC3E}">
        <p14:creationId xmlns:p14="http://schemas.microsoft.com/office/powerpoint/2010/main" val="735123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3764988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449630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3284585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709113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2479017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4167698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18294955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2467587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
        <p:nvSpPr>
          <p:cNvPr id="6" name="Content Placeholder 2"/>
          <p:cNvSpPr txBox="1">
            <a:spLocks/>
          </p:cNvSpPr>
          <p:nvPr/>
        </p:nvSpPr>
        <p:spPr>
          <a:xfrm>
            <a:off x="8628308" y="356085"/>
            <a:ext cx="3042098" cy="33170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mtClean="0">
                <a:hlinkClick r:id="rId2"/>
              </a:rPr>
              <a:t>http://redis.io/commands#</a:t>
            </a:r>
            <a:r>
              <a:rPr lang="en-US" smtClean="0"/>
              <a:t> </a:t>
            </a:r>
            <a:endParaRPr lang="en-US" dirty="0"/>
          </a:p>
        </p:txBody>
      </p:sp>
    </p:spTree>
    <p:extLst>
      <p:ext uri="{BB962C8B-B14F-4D97-AF65-F5344CB8AC3E}">
        <p14:creationId xmlns:p14="http://schemas.microsoft.com/office/powerpoint/2010/main" val="1267128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3520610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435261"/>
            <a:ext cx="9946170" cy="5231756"/>
          </a:xfrm>
        </p:spPr>
        <p:txBody>
          <a:bodyPr>
            <a:normAutofit/>
          </a:bodyPr>
          <a:lstStyle/>
          <a:p>
            <a:pPr marL="0" indent="0">
              <a:buNone/>
            </a:pPr>
            <a:r>
              <a:rPr lang="en-US" sz="2800" dirty="0" smtClean="0"/>
              <a:t>(</a:t>
            </a:r>
            <a:r>
              <a:rPr lang="en-US" sz="2800" dirty="0"/>
              <a:t>04) ​Getting Started with Microsoft Azure Redis Cache</a:t>
            </a:r>
            <a:br>
              <a:rPr lang="en-US" sz="2800" dirty="0"/>
            </a:br>
            <a:r>
              <a:rPr lang="en-US" sz="2800" dirty="0"/>
              <a:t>Learn more about Azure Redis Cache, how to set it up on the Azure Dashboard, and how to connect to it</a:t>
            </a:r>
            <a:r>
              <a:rPr lang="en-US" sz="2800" dirty="0" smtClean="0"/>
              <a:t>.</a:t>
            </a:r>
          </a:p>
          <a:p>
            <a:pPr marL="0" indent="0">
              <a:buNone/>
            </a:pPr>
            <a:endParaRPr lang="en-US" sz="2800" dirty="0" smtClean="0"/>
          </a:p>
          <a:p>
            <a:r>
              <a:rPr lang="en-US" sz="2800" dirty="0" smtClean="0"/>
              <a:t>+ </a:t>
            </a:r>
            <a:r>
              <a:rPr lang="en-US" sz="2800" dirty="0"/>
              <a:t>Demo: Creating a New </a:t>
            </a:r>
            <a:r>
              <a:rPr lang="en-US" sz="2800" dirty="0" smtClean="0"/>
              <a:t>Cache</a:t>
            </a:r>
          </a:p>
          <a:p>
            <a:r>
              <a:rPr lang="en-US" sz="2800" dirty="0" smtClean="0"/>
              <a:t>+ </a:t>
            </a:r>
            <a:r>
              <a:rPr lang="en-US" sz="2800" dirty="0"/>
              <a:t>Demo: Connecting to the Cache with the CLI</a:t>
            </a:r>
            <a:br>
              <a:rPr lang="en-US" sz="2800" dirty="0"/>
            </a:br>
            <a:endParaRPr lang="en-US" sz="28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r>
              <a:rPr lang="en-US" b="1" dirty="0"/>
              <a:t>Azure </a:t>
            </a:r>
            <a:r>
              <a:rPr lang="en-US" b="1" dirty="0" smtClean="0"/>
              <a:t>Redis </a:t>
            </a:r>
            <a:r>
              <a:rPr lang="en-US" b="1" dirty="0"/>
              <a:t>Cache</a:t>
            </a:r>
            <a:endParaRPr lang="en-US" b="1" dirty="0"/>
          </a:p>
        </p:txBody>
      </p:sp>
    </p:spTree>
    <p:extLst>
      <p:ext uri="{BB962C8B-B14F-4D97-AF65-F5344CB8AC3E}">
        <p14:creationId xmlns:p14="http://schemas.microsoft.com/office/powerpoint/2010/main" val="38592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28592447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3066200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1527754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571159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1915989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4214241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4229829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6939297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94" y="73931"/>
            <a:ext cx="9929118" cy="640445"/>
          </a:xfrm>
        </p:spPr>
        <p:txBody>
          <a:bodyPr/>
          <a:lstStyle/>
          <a:p>
            <a:r>
              <a:rPr lang="en-US" dirty="0" smtClean="0"/>
              <a:t>Title</a:t>
            </a:r>
            <a:endParaRPr lang="en-US" dirty="0"/>
          </a:p>
        </p:txBody>
      </p:sp>
      <p:sp>
        <p:nvSpPr>
          <p:cNvPr id="3" name="Content Placeholder 2"/>
          <p:cNvSpPr>
            <a:spLocks noGrp="1"/>
          </p:cNvSpPr>
          <p:nvPr>
            <p:ph idx="1"/>
          </p:nvPr>
        </p:nvSpPr>
        <p:spPr>
          <a:xfrm>
            <a:off x="1575494" y="1154806"/>
            <a:ext cx="8915400" cy="583842"/>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normAutofit/>
          </a:bodyPr>
          <a:lstStyle/>
          <a:p>
            <a:r>
              <a:rPr lang="en-US" sz="2400" b="1" dirty="0" err="1" smtClean="0"/>
              <a:t>redis</a:t>
            </a:r>
            <a:r>
              <a:rPr lang="en-US" sz="2400" b="1" dirty="0" smtClean="0"/>
              <a:t>-cli</a:t>
            </a:r>
            <a:endParaRPr lang="en-US" sz="2400" b="1" dirty="0"/>
          </a:p>
        </p:txBody>
      </p:sp>
    </p:spTree>
    <p:extLst>
      <p:ext uri="{BB962C8B-B14F-4D97-AF65-F5344CB8AC3E}">
        <p14:creationId xmlns:p14="http://schemas.microsoft.com/office/powerpoint/2010/main" val="36671867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134319"/>
            <a:ext cx="9946170" cy="5532698"/>
          </a:xfrm>
        </p:spPr>
        <p:txBody>
          <a:bodyPr>
            <a:normAutofit/>
          </a:bodyPr>
          <a:lstStyle/>
          <a:p>
            <a:pPr marL="0" indent="0">
              <a:buNone/>
            </a:pPr>
            <a:r>
              <a:rPr lang="en-US" sz="2800" dirty="0" smtClean="0"/>
              <a:t>(</a:t>
            </a:r>
            <a:r>
              <a:rPr lang="en-US" sz="2800" dirty="0"/>
              <a:t>03) Advanced Data Structures with Redis</a:t>
            </a:r>
            <a:br>
              <a:rPr lang="en-US" sz="2800" dirty="0"/>
            </a:br>
            <a:r>
              <a:rPr lang="en-US" sz="2800" dirty="0"/>
              <a:t>Get the details on sets, sorted sets, hashes, and </a:t>
            </a:r>
            <a:r>
              <a:rPr lang="en-US" sz="2800" dirty="0" err="1"/>
              <a:t>hyperloglogs</a:t>
            </a:r>
            <a:r>
              <a:rPr lang="en-US" sz="2800" dirty="0" smtClean="0"/>
              <a:t>.</a:t>
            </a:r>
          </a:p>
          <a:p>
            <a:pPr marL="0" indent="0">
              <a:buNone/>
            </a:pPr>
            <a:endParaRPr lang="en-US" sz="2800" dirty="0" smtClean="0"/>
          </a:p>
          <a:p>
            <a:r>
              <a:rPr lang="en-US" sz="2800" dirty="0" smtClean="0"/>
              <a:t>+ Hashes</a:t>
            </a:r>
          </a:p>
          <a:p>
            <a:r>
              <a:rPr lang="en-US" sz="2800" dirty="0" smtClean="0"/>
              <a:t>+ Sets</a:t>
            </a:r>
          </a:p>
          <a:p>
            <a:r>
              <a:rPr lang="en-US" sz="2800" dirty="0" smtClean="0"/>
              <a:t>+ </a:t>
            </a:r>
            <a:r>
              <a:rPr lang="en-US" sz="2800" dirty="0"/>
              <a:t>Sorted </a:t>
            </a:r>
            <a:r>
              <a:rPr lang="en-US" sz="2800" dirty="0" smtClean="0"/>
              <a:t>Sets</a:t>
            </a:r>
          </a:p>
          <a:p>
            <a:r>
              <a:rPr lang="en-US" sz="2800" dirty="0" smtClean="0"/>
              <a:t>+ Bitmaps</a:t>
            </a:r>
          </a:p>
          <a:p>
            <a:r>
              <a:rPr lang="en-US" sz="2800" dirty="0" smtClean="0"/>
              <a:t>+ </a:t>
            </a:r>
            <a:r>
              <a:rPr lang="en-US" sz="2800" dirty="0" err="1" smtClean="0"/>
              <a:t>HyperLogLogs</a:t>
            </a:r>
            <a:endParaRPr lang="en-US" sz="28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r>
              <a:rPr lang="en-US" b="1" dirty="0"/>
              <a:t>Data Structures</a:t>
            </a:r>
            <a:endParaRPr lang="en-US" b="1" dirty="0"/>
          </a:p>
        </p:txBody>
      </p:sp>
    </p:spTree>
    <p:extLst>
      <p:ext uri="{BB962C8B-B14F-4D97-AF65-F5344CB8AC3E}">
        <p14:creationId xmlns:p14="http://schemas.microsoft.com/office/powerpoint/2010/main" val="2277283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041722"/>
            <a:ext cx="9946170" cy="5625295"/>
          </a:xfrm>
        </p:spPr>
        <p:txBody>
          <a:bodyPr>
            <a:normAutofit/>
          </a:bodyPr>
          <a:lstStyle/>
          <a:p>
            <a:pPr marL="0" indent="0">
              <a:buNone/>
            </a:pPr>
            <a:r>
              <a:rPr lang="en-US" sz="2800" dirty="0" smtClean="0"/>
              <a:t>(</a:t>
            </a:r>
            <a:r>
              <a:rPr lang="en-US" sz="2800" dirty="0"/>
              <a:t>05) Redis via C#, Python, and Node.js</a:t>
            </a:r>
            <a:br>
              <a:rPr lang="en-US" sz="2800" dirty="0"/>
            </a:br>
            <a:r>
              <a:rPr lang="en-US" sz="2800" dirty="0"/>
              <a:t>Find out how to connect to your Azure Redis Cache with C#, Python, and Node.js</a:t>
            </a:r>
            <a:r>
              <a:rPr lang="en-US" sz="2800" dirty="0" smtClean="0"/>
              <a:t>.</a:t>
            </a:r>
          </a:p>
          <a:p>
            <a:pPr marL="0" indent="0">
              <a:buNone/>
            </a:pPr>
            <a:endParaRPr lang="en-US" sz="2800" dirty="0" smtClean="0"/>
          </a:p>
          <a:p>
            <a:r>
              <a:rPr lang="en-US" sz="2800" dirty="0" smtClean="0"/>
              <a:t>+ </a:t>
            </a:r>
            <a:r>
              <a:rPr lang="en-US" sz="2800" dirty="0"/>
              <a:t>Demo: REDIS VIA </a:t>
            </a:r>
            <a:r>
              <a:rPr lang="en-US" sz="2800" dirty="0" smtClean="0"/>
              <a:t>PYTHON</a:t>
            </a:r>
          </a:p>
          <a:p>
            <a:r>
              <a:rPr lang="en-US" sz="2800" dirty="0" smtClean="0"/>
              <a:t>+ </a:t>
            </a:r>
            <a:r>
              <a:rPr lang="en-US" sz="2800" dirty="0"/>
              <a:t>Demo: CACHING A QUERY VIA </a:t>
            </a:r>
            <a:r>
              <a:rPr lang="en-US" sz="2800" dirty="0" smtClean="0"/>
              <a:t>NODE.JS</a:t>
            </a:r>
          </a:p>
          <a:p>
            <a:r>
              <a:rPr lang="en-US" sz="2800" dirty="0" smtClean="0"/>
              <a:t>+ </a:t>
            </a:r>
            <a:r>
              <a:rPr lang="en-US" sz="2800" dirty="0"/>
              <a:t>Demo: COUNTING UNIQUE CONNCETIONS WITH HYPERLOGLOG</a:t>
            </a:r>
            <a:br>
              <a:rPr lang="en-US" sz="2800" dirty="0"/>
            </a:br>
            <a:endParaRPr lang="en-US" sz="28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lstStyle/>
          <a:p>
            <a:r>
              <a:rPr lang="en-US" b="1" dirty="0" smtClean="0"/>
              <a:t>Coding</a:t>
            </a:r>
            <a:endParaRPr lang="en-US" b="1" dirty="0"/>
          </a:p>
        </p:txBody>
      </p:sp>
    </p:spTree>
    <p:extLst>
      <p:ext uri="{BB962C8B-B14F-4D97-AF65-F5344CB8AC3E}">
        <p14:creationId xmlns:p14="http://schemas.microsoft.com/office/powerpoint/2010/main" val="4265078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4308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dirty="0" err="1" smtClean="0"/>
              <a:t>redis.conf</a:t>
            </a:r>
            <a:r>
              <a:rPr lang="en-US" dirty="0" smtClean="0"/>
              <a:t> – </a:t>
            </a:r>
            <a:r>
              <a:rPr lang="en-US" dirty="0"/>
              <a:t>working directory</a:t>
            </a:r>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dirty="0"/>
              <a:t># The working directory.</a:t>
            </a:r>
          </a:p>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a:bodyPr>
          <a:lstStyle/>
          <a:p>
            <a:r>
              <a:rPr lang="en-US" b="1" dirty="0" err="1" smtClean="0"/>
              <a:t>redis.conf</a:t>
            </a:r>
            <a:endParaRPr lang="en-US" b="1" dirty="0"/>
          </a:p>
        </p:txBody>
      </p:sp>
    </p:spTree>
    <p:extLst>
      <p:ext uri="{BB962C8B-B14F-4D97-AF65-F5344CB8AC3E}">
        <p14:creationId xmlns:p14="http://schemas.microsoft.com/office/powerpoint/2010/main" val="37899388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a:t>Redis Client &amp; SET/GET</a:t>
            </a:r>
            <a:endParaRPr lang="en-US" dirty="0"/>
          </a:p>
        </p:txBody>
      </p:sp>
      <p:sp>
        <p:nvSpPr>
          <p:cNvPr id="3" name="Content Placeholder 2"/>
          <p:cNvSpPr>
            <a:spLocks noGrp="1"/>
          </p:cNvSpPr>
          <p:nvPr>
            <p:ph idx="1"/>
          </p:nvPr>
        </p:nvSpPr>
        <p:spPr>
          <a:xfrm>
            <a:off x="2228849" y="1085849"/>
            <a:ext cx="9477375" cy="5407025"/>
          </a:xfrm>
        </p:spPr>
        <p:txBody>
          <a:bodyPr>
            <a:normAutofit fontScale="85000" lnSpcReduction="20000"/>
          </a:bodyPr>
          <a:lstStyle/>
          <a:p>
            <a:pPr marL="0" indent="0">
              <a:buNone/>
            </a:pPr>
            <a:r>
              <a:rPr lang="en-US" dirty="0"/>
              <a:t>Once you've got  </a:t>
            </a:r>
            <a:r>
              <a:rPr lang="en-US" b="1" dirty="0" err="1">
                <a:solidFill>
                  <a:schemeClr val="accent1">
                    <a:lumMod val="60000"/>
                    <a:lumOff val="40000"/>
                  </a:schemeClr>
                </a:solidFill>
              </a:rPr>
              <a:t>redis</a:t>
            </a:r>
            <a:r>
              <a:rPr lang="en-US" b="1" dirty="0">
                <a:solidFill>
                  <a:schemeClr val="accent1">
                    <a:lumMod val="60000"/>
                    <a:lumOff val="40000"/>
                  </a:schemeClr>
                </a:solidFill>
              </a:rPr>
              <a:t>-server</a:t>
            </a:r>
            <a:r>
              <a:rPr lang="en-US" dirty="0"/>
              <a:t>  started, you can use the  </a:t>
            </a:r>
            <a:r>
              <a:rPr lang="en-US" b="1" dirty="0" err="1">
                <a:solidFill>
                  <a:schemeClr val="accent1">
                    <a:lumMod val="60000"/>
                    <a:lumOff val="40000"/>
                  </a:schemeClr>
                </a:solidFill>
              </a:rPr>
              <a:t>redis</a:t>
            </a:r>
            <a:r>
              <a:rPr lang="en-US" b="1" dirty="0">
                <a:solidFill>
                  <a:schemeClr val="accent1">
                    <a:lumMod val="60000"/>
                    <a:lumOff val="40000"/>
                  </a:schemeClr>
                </a:solidFill>
              </a:rPr>
              <a:t>-cli</a:t>
            </a:r>
            <a:r>
              <a:rPr lang="en-US" dirty="0"/>
              <a:t>  to connect to your server and do some basic commands. Simply executing </a:t>
            </a:r>
            <a:r>
              <a:rPr lang="en-US" b="1" dirty="0">
                <a:solidFill>
                  <a:schemeClr val="accent1">
                    <a:lumMod val="60000"/>
                    <a:lumOff val="40000"/>
                  </a:schemeClr>
                </a:solidFill>
              </a:rPr>
              <a:t> </a:t>
            </a:r>
            <a:r>
              <a:rPr lang="en-US" b="1" dirty="0" err="1">
                <a:solidFill>
                  <a:schemeClr val="accent1">
                    <a:lumMod val="60000"/>
                    <a:lumOff val="40000"/>
                  </a:schemeClr>
                </a:solidFill>
              </a:rPr>
              <a:t>redis</a:t>
            </a:r>
            <a:r>
              <a:rPr lang="en-US" b="1" dirty="0">
                <a:solidFill>
                  <a:schemeClr val="accent1">
                    <a:lumMod val="60000"/>
                    <a:lumOff val="40000"/>
                  </a:schemeClr>
                </a:solidFill>
              </a:rPr>
              <a:t>-cli  </a:t>
            </a:r>
            <a:r>
              <a:rPr lang="en-US" dirty="0"/>
              <a:t>will connect you using the default ports and parameters as set in  </a:t>
            </a:r>
            <a:r>
              <a:rPr lang="en-US" b="1" dirty="0" err="1">
                <a:solidFill>
                  <a:schemeClr val="accent1">
                    <a:lumMod val="60000"/>
                    <a:lumOff val="40000"/>
                  </a:schemeClr>
                </a:solidFill>
              </a:rPr>
              <a:t>redis.windows.conf</a:t>
            </a:r>
            <a:r>
              <a:rPr lang="en-US" b="1" dirty="0">
                <a:solidFill>
                  <a:schemeClr val="accent1">
                    <a:lumMod val="60000"/>
                    <a:lumOff val="40000"/>
                  </a:schemeClr>
                </a:solidFill>
              </a:rPr>
              <a:t> . </a:t>
            </a:r>
          </a:p>
          <a:p>
            <a:pPr marL="0" indent="0">
              <a:buNone/>
            </a:pPr>
            <a:endParaRPr lang="en-US" dirty="0"/>
          </a:p>
          <a:p>
            <a:pPr marL="0" indent="0">
              <a:buNone/>
            </a:pPr>
            <a:r>
              <a:rPr lang="en-US" dirty="0"/>
              <a:t>If you remember from Module 1, Redis is a key-value store and the basics of the data model are storing key and value pairs. We can retrieve the values only if we know the exact key. The command to store the key-value pair is  </a:t>
            </a:r>
            <a:r>
              <a:rPr lang="en-US" b="1" dirty="0">
                <a:solidFill>
                  <a:schemeClr val="accent1">
                    <a:lumMod val="60000"/>
                    <a:lumOff val="40000"/>
                  </a:schemeClr>
                </a:solidFill>
              </a:rPr>
              <a:t>SET</a:t>
            </a:r>
            <a:r>
              <a:rPr lang="en-US" dirty="0"/>
              <a:t> .</a:t>
            </a:r>
          </a:p>
          <a:p>
            <a:pPr marL="0" indent="0">
              <a:buNone/>
            </a:pPr>
            <a:endParaRPr lang="en-US" dirty="0"/>
          </a:p>
          <a:p>
            <a:pPr marL="0" indent="0">
              <a:buNone/>
            </a:pPr>
            <a:r>
              <a:rPr lang="en-US" dirty="0"/>
              <a:t> </a:t>
            </a:r>
            <a:r>
              <a:rPr lang="en-US" b="1" dirty="0">
                <a:solidFill>
                  <a:schemeClr val="accent1">
                    <a:lumMod val="60000"/>
                    <a:lumOff val="40000"/>
                  </a:schemeClr>
                </a:solidFill>
              </a:rPr>
              <a:t>SET key "value"  </a:t>
            </a:r>
            <a:r>
              <a:rPr lang="en-US" dirty="0"/>
              <a:t>or  </a:t>
            </a:r>
            <a:r>
              <a:rPr lang="en-US" b="1" dirty="0">
                <a:solidFill>
                  <a:schemeClr val="accent1">
                    <a:lumMod val="60000"/>
                    <a:lumOff val="40000"/>
                  </a:schemeClr>
                </a:solidFill>
              </a:rPr>
              <a:t>SET person:1:first_name </a:t>
            </a:r>
            <a:r>
              <a:rPr lang="en-US" b="1" dirty="0" smtClean="0">
                <a:solidFill>
                  <a:schemeClr val="accent1">
                    <a:lumMod val="60000"/>
                    <a:lumOff val="40000"/>
                  </a:schemeClr>
                </a:solidFill>
              </a:rPr>
              <a:t>“Marcelo"  </a:t>
            </a:r>
            <a:endParaRPr lang="en-US" b="1" dirty="0">
              <a:solidFill>
                <a:schemeClr val="accent1">
                  <a:lumMod val="60000"/>
                  <a:lumOff val="40000"/>
                </a:schemeClr>
              </a:solidFill>
            </a:endParaRPr>
          </a:p>
          <a:p>
            <a:pPr marL="0" indent="0">
              <a:buNone/>
            </a:pPr>
            <a:endParaRPr lang="en-US" dirty="0"/>
          </a:p>
          <a:p>
            <a:pPr marL="0" indent="0">
              <a:buNone/>
            </a:pPr>
            <a:r>
              <a:rPr lang="en-US" dirty="0"/>
              <a:t>The client will print  </a:t>
            </a:r>
            <a:r>
              <a:rPr lang="en-US" b="1" dirty="0">
                <a:solidFill>
                  <a:schemeClr val="accent1">
                    <a:lumMod val="60000"/>
                    <a:lumOff val="40000"/>
                  </a:schemeClr>
                </a:solidFill>
              </a:rPr>
              <a:t>OK</a:t>
            </a:r>
            <a:r>
              <a:rPr lang="en-US" dirty="0"/>
              <a:t>  if the command is executed successfully.</a:t>
            </a:r>
          </a:p>
          <a:p>
            <a:pPr marL="0" indent="0">
              <a:buNone/>
            </a:pPr>
            <a:endParaRPr lang="en-US" dirty="0"/>
          </a:p>
          <a:p>
            <a:pPr marL="0" indent="0">
              <a:buNone/>
            </a:pPr>
            <a:r>
              <a:rPr lang="en-US" dirty="0"/>
              <a:t>To retrieve the value stored for the above key, you use the  </a:t>
            </a:r>
            <a:r>
              <a:rPr lang="en-US" b="1" dirty="0">
                <a:solidFill>
                  <a:schemeClr val="accent1">
                    <a:lumMod val="60000"/>
                    <a:lumOff val="40000"/>
                  </a:schemeClr>
                </a:solidFill>
              </a:rPr>
              <a:t>GET</a:t>
            </a:r>
            <a:r>
              <a:rPr lang="en-US" dirty="0"/>
              <a:t>  command. </a:t>
            </a:r>
          </a:p>
          <a:p>
            <a:pPr marL="0" indent="0">
              <a:buNone/>
            </a:pPr>
            <a:endParaRPr lang="en-US" dirty="0"/>
          </a:p>
          <a:p>
            <a:pPr marL="0" indent="0">
              <a:buNone/>
            </a:pPr>
            <a:r>
              <a:rPr lang="en-US" dirty="0"/>
              <a:t> </a:t>
            </a:r>
            <a:r>
              <a:rPr lang="en-US" b="1" dirty="0">
                <a:solidFill>
                  <a:schemeClr val="accent1">
                    <a:lumMod val="60000"/>
                    <a:lumOff val="40000"/>
                  </a:schemeClr>
                </a:solidFill>
              </a:rPr>
              <a:t>GET key  </a:t>
            </a:r>
            <a:r>
              <a:rPr lang="en-US" dirty="0"/>
              <a:t>or  </a:t>
            </a:r>
            <a:r>
              <a:rPr lang="en-US" b="1" dirty="0">
                <a:solidFill>
                  <a:schemeClr val="accent1">
                    <a:lumMod val="60000"/>
                    <a:lumOff val="40000"/>
                  </a:schemeClr>
                </a:solidFill>
              </a:rPr>
              <a:t>GET person:1:first_name </a:t>
            </a:r>
          </a:p>
          <a:p>
            <a:pPr marL="0" indent="0">
              <a:buNone/>
            </a:pPr>
            <a:endParaRPr lang="en-US" dirty="0"/>
          </a:p>
          <a:p>
            <a:pPr marL="0" indent="0">
              <a:buNone/>
            </a:pPr>
            <a:r>
              <a:rPr lang="en-US" dirty="0"/>
              <a:t>The above will print  </a:t>
            </a:r>
            <a:r>
              <a:rPr lang="en-US" b="1" dirty="0" smtClean="0">
                <a:solidFill>
                  <a:schemeClr val="accent1">
                    <a:lumMod val="60000"/>
                    <a:lumOff val="40000"/>
                  </a:schemeClr>
                </a:solidFill>
              </a:rPr>
              <a:t>“Marcelo"  </a:t>
            </a:r>
            <a:r>
              <a:rPr lang="en-US" dirty="0"/>
              <a:t>if executed successfully.</a:t>
            </a:r>
          </a:p>
          <a:p>
            <a:pPr marL="0" indent="0">
              <a:buNone/>
            </a:pPr>
            <a:endParaRPr lang="en-US" dirty="0"/>
          </a:p>
          <a:p>
            <a:pPr marL="0" indent="0">
              <a:buNone/>
            </a:pPr>
            <a:r>
              <a:rPr lang="en-US" dirty="0"/>
              <a:t>Note: the quotation marks are not stored with the value.</a:t>
            </a:r>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4180063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5" y="290735"/>
            <a:ext cx="9018049" cy="537940"/>
          </a:xfrm>
        </p:spPr>
        <p:txBody>
          <a:bodyPr>
            <a:normAutofit fontScale="90000"/>
          </a:bodyPr>
          <a:lstStyle/>
          <a:p>
            <a:r>
              <a:rPr lang="en-US" b="1" dirty="0"/>
              <a:t>A Walkthrough of Common Commands</a:t>
            </a:r>
            <a:endParaRPr lang="en-US" dirty="0"/>
          </a:p>
        </p:txBody>
      </p:sp>
      <p:sp>
        <p:nvSpPr>
          <p:cNvPr id="3" name="Content Placeholder 2"/>
          <p:cNvSpPr>
            <a:spLocks noGrp="1"/>
          </p:cNvSpPr>
          <p:nvPr>
            <p:ph idx="1"/>
          </p:nvPr>
        </p:nvSpPr>
        <p:spPr>
          <a:xfrm>
            <a:off x="1552575" y="1085849"/>
            <a:ext cx="10153649" cy="5407025"/>
          </a:xfrm>
        </p:spPr>
        <p:txBody>
          <a:bodyPr>
            <a:noAutofit/>
          </a:bodyPr>
          <a:lstStyle/>
          <a:p>
            <a:pPr marL="0" indent="0">
              <a:buNone/>
            </a:pPr>
            <a:r>
              <a:rPr lang="en-US" sz="1400" dirty="0"/>
              <a:t>Let us walk through some common Redis commands. First is  </a:t>
            </a:r>
            <a:r>
              <a:rPr lang="en-US" sz="1400" b="1" dirty="0">
                <a:solidFill>
                  <a:schemeClr val="accent1">
                    <a:lumMod val="60000"/>
                    <a:lumOff val="40000"/>
                  </a:schemeClr>
                </a:solidFill>
              </a:rPr>
              <a:t>DEL  </a:t>
            </a:r>
            <a:r>
              <a:rPr lang="en-US" sz="1400" dirty="0"/>
              <a:t>which serves to remove a key-value pair from the store. Second is </a:t>
            </a:r>
            <a:r>
              <a:rPr lang="en-US" sz="1400" b="1" dirty="0">
                <a:solidFill>
                  <a:schemeClr val="accent1">
                    <a:lumMod val="60000"/>
                    <a:lumOff val="40000"/>
                  </a:schemeClr>
                </a:solidFill>
              </a:rPr>
              <a:t> SETNX  </a:t>
            </a:r>
            <a:r>
              <a:rPr lang="en-US" sz="1400" dirty="0"/>
              <a:t>which performs a  SET  command only on condition that the key-value pair does not already exist in the store.  </a:t>
            </a:r>
            <a:r>
              <a:rPr lang="en-US" sz="1400" b="1" dirty="0">
                <a:solidFill>
                  <a:schemeClr val="accent1">
                    <a:lumMod val="60000"/>
                    <a:lumOff val="40000"/>
                  </a:schemeClr>
                </a:solidFill>
              </a:rPr>
              <a:t>APPEND  </a:t>
            </a:r>
            <a:r>
              <a:rPr lang="en-US" sz="1400" dirty="0"/>
              <a:t>serves to append to your value.  </a:t>
            </a:r>
            <a:r>
              <a:rPr lang="en-US" sz="1400" b="1" dirty="0">
                <a:solidFill>
                  <a:schemeClr val="accent1">
                    <a:lumMod val="60000"/>
                    <a:lumOff val="40000"/>
                  </a:schemeClr>
                </a:solidFill>
              </a:rPr>
              <a:t>INCR  </a:t>
            </a:r>
            <a:r>
              <a:rPr lang="en-US" sz="1400" dirty="0"/>
              <a:t>and  </a:t>
            </a:r>
            <a:r>
              <a:rPr lang="en-US" sz="1400" b="1" dirty="0">
                <a:solidFill>
                  <a:schemeClr val="accent1">
                    <a:lumMod val="60000"/>
                    <a:lumOff val="40000"/>
                  </a:schemeClr>
                </a:solidFill>
              </a:rPr>
              <a:t>DECR</a:t>
            </a:r>
            <a:r>
              <a:rPr lang="en-US" sz="1400" dirty="0"/>
              <a:t>  serve to increment and decrement the integer value of a key. These two commands bring up the question of "what data types are supported as values?". We will answer that question shortly. </a:t>
            </a:r>
          </a:p>
          <a:p>
            <a:pPr marL="0" indent="0">
              <a:buNone/>
            </a:pPr>
            <a:r>
              <a:rPr lang="en-US" sz="1400" dirty="0" smtClean="0"/>
              <a:t>Let </a:t>
            </a:r>
            <a:r>
              <a:rPr lang="en-US" sz="1400" dirty="0"/>
              <a:t>us run a series of commands and see what the output is:</a:t>
            </a:r>
          </a:p>
          <a:p>
            <a:pPr marL="0" indent="0">
              <a:buNone/>
            </a:pPr>
            <a:r>
              <a:rPr lang="en-US" sz="1400" b="1" dirty="0">
                <a:solidFill>
                  <a:schemeClr val="accent1">
                    <a:lumMod val="60000"/>
                    <a:lumOff val="40000"/>
                  </a:schemeClr>
                </a:solidFill>
              </a:rPr>
              <a:t>&gt; SET </a:t>
            </a:r>
            <a:r>
              <a:rPr lang="en-US" sz="1400" b="1" dirty="0" err="1">
                <a:solidFill>
                  <a:schemeClr val="accent1">
                    <a:lumMod val="60000"/>
                    <a:lumOff val="40000"/>
                  </a:schemeClr>
                </a:solidFill>
              </a:rPr>
              <a:t>sales_count</a:t>
            </a:r>
            <a:r>
              <a:rPr lang="en-US" sz="1400" b="1" dirty="0">
                <a:solidFill>
                  <a:schemeClr val="accent1">
                    <a:lumMod val="60000"/>
                    <a:lumOff val="40000"/>
                  </a:schemeClr>
                </a:solidFill>
              </a:rPr>
              <a:t> 10</a:t>
            </a:r>
          </a:p>
          <a:p>
            <a:pPr marL="0" indent="0">
              <a:buNone/>
            </a:pPr>
            <a:r>
              <a:rPr lang="en-US" sz="1400" b="1" dirty="0">
                <a:solidFill>
                  <a:schemeClr val="accent1">
                    <a:lumMod val="60000"/>
                    <a:lumOff val="40000"/>
                  </a:schemeClr>
                </a:solidFill>
              </a:rPr>
              <a:t>OK</a:t>
            </a:r>
          </a:p>
          <a:p>
            <a:pPr marL="0" indent="0">
              <a:buNone/>
            </a:pPr>
            <a:r>
              <a:rPr lang="en-US" sz="1400" b="1" dirty="0">
                <a:solidFill>
                  <a:schemeClr val="accent1">
                    <a:lumMod val="60000"/>
                    <a:lumOff val="40000"/>
                  </a:schemeClr>
                </a:solidFill>
              </a:rPr>
              <a:t>&gt; INCR </a:t>
            </a:r>
            <a:r>
              <a:rPr lang="en-US" sz="1400" b="1" dirty="0" err="1">
                <a:solidFill>
                  <a:schemeClr val="accent1">
                    <a:lumMod val="60000"/>
                    <a:lumOff val="40000"/>
                  </a:schemeClr>
                </a:solidFill>
              </a:rPr>
              <a:t>sales_count</a:t>
            </a:r>
            <a:endParaRPr lang="en-US" sz="1400" b="1" dirty="0">
              <a:solidFill>
                <a:schemeClr val="accent1">
                  <a:lumMod val="60000"/>
                  <a:lumOff val="40000"/>
                </a:schemeClr>
              </a:solidFill>
            </a:endParaRPr>
          </a:p>
          <a:p>
            <a:pPr marL="0" indent="0">
              <a:buNone/>
            </a:pPr>
            <a:r>
              <a:rPr lang="en-US" sz="1400" b="1" dirty="0">
                <a:solidFill>
                  <a:schemeClr val="accent1">
                    <a:lumMod val="60000"/>
                    <a:lumOff val="40000"/>
                  </a:schemeClr>
                </a:solidFill>
              </a:rPr>
              <a:t>(integer) 11</a:t>
            </a:r>
          </a:p>
          <a:p>
            <a:pPr marL="0" indent="0">
              <a:buNone/>
            </a:pPr>
            <a:r>
              <a:rPr lang="en-US" sz="1400" b="1" dirty="0">
                <a:solidFill>
                  <a:schemeClr val="accent1">
                    <a:lumMod val="60000"/>
                    <a:lumOff val="40000"/>
                  </a:schemeClr>
                </a:solidFill>
              </a:rPr>
              <a:t>&gt; INCR </a:t>
            </a:r>
            <a:r>
              <a:rPr lang="en-US" sz="1400" b="1" dirty="0" err="1">
                <a:solidFill>
                  <a:schemeClr val="accent1">
                    <a:lumMod val="60000"/>
                    <a:lumOff val="40000"/>
                  </a:schemeClr>
                </a:solidFill>
              </a:rPr>
              <a:t>sales_count</a:t>
            </a:r>
            <a:endParaRPr lang="en-US" sz="1400" b="1" dirty="0">
              <a:solidFill>
                <a:schemeClr val="accent1">
                  <a:lumMod val="60000"/>
                  <a:lumOff val="40000"/>
                </a:schemeClr>
              </a:solidFill>
            </a:endParaRPr>
          </a:p>
          <a:p>
            <a:pPr marL="0" indent="0">
              <a:buNone/>
            </a:pPr>
            <a:r>
              <a:rPr lang="en-US" sz="1400" b="1" dirty="0">
                <a:solidFill>
                  <a:schemeClr val="accent1">
                    <a:lumMod val="60000"/>
                    <a:lumOff val="40000"/>
                  </a:schemeClr>
                </a:solidFill>
              </a:rPr>
              <a:t>(integer) 12</a:t>
            </a:r>
          </a:p>
          <a:p>
            <a:pPr marL="0" indent="0">
              <a:buNone/>
            </a:pPr>
            <a:r>
              <a:rPr lang="en-US" sz="1400" b="1" dirty="0">
                <a:solidFill>
                  <a:schemeClr val="accent1">
                    <a:lumMod val="60000"/>
                    <a:lumOff val="40000"/>
                  </a:schemeClr>
                </a:solidFill>
              </a:rPr>
              <a:t>&gt; DEL </a:t>
            </a:r>
            <a:r>
              <a:rPr lang="en-US" sz="1400" b="1" dirty="0" err="1">
                <a:solidFill>
                  <a:schemeClr val="accent1">
                    <a:lumMod val="60000"/>
                    <a:lumOff val="40000"/>
                  </a:schemeClr>
                </a:solidFill>
              </a:rPr>
              <a:t>sales_count</a:t>
            </a:r>
            <a:endParaRPr lang="en-US" sz="1400" b="1" dirty="0">
              <a:solidFill>
                <a:schemeClr val="accent1">
                  <a:lumMod val="60000"/>
                  <a:lumOff val="40000"/>
                </a:schemeClr>
              </a:solidFill>
            </a:endParaRPr>
          </a:p>
          <a:p>
            <a:pPr marL="0" indent="0">
              <a:buNone/>
            </a:pPr>
            <a:r>
              <a:rPr lang="en-US" sz="1400" b="1" dirty="0">
                <a:solidFill>
                  <a:schemeClr val="accent1">
                    <a:lumMod val="60000"/>
                    <a:lumOff val="40000"/>
                  </a:schemeClr>
                </a:solidFill>
              </a:rPr>
              <a:t>(integer) 1</a:t>
            </a:r>
          </a:p>
          <a:p>
            <a:pPr marL="0" indent="0">
              <a:buNone/>
            </a:pPr>
            <a:r>
              <a:rPr lang="en-US" sz="1400" b="1" dirty="0">
                <a:solidFill>
                  <a:schemeClr val="accent1">
                    <a:lumMod val="60000"/>
                    <a:lumOff val="40000"/>
                  </a:schemeClr>
                </a:solidFill>
              </a:rPr>
              <a:t>&gt; INCR </a:t>
            </a:r>
            <a:r>
              <a:rPr lang="en-US" sz="1400" b="1" dirty="0" err="1">
                <a:solidFill>
                  <a:schemeClr val="accent1">
                    <a:lumMod val="60000"/>
                    <a:lumOff val="40000"/>
                  </a:schemeClr>
                </a:solidFill>
              </a:rPr>
              <a:t>sales_count</a:t>
            </a:r>
            <a:endParaRPr lang="en-US" sz="1400" b="1" dirty="0">
              <a:solidFill>
                <a:schemeClr val="accent1">
                  <a:lumMod val="60000"/>
                  <a:lumOff val="40000"/>
                </a:schemeClr>
              </a:solidFill>
            </a:endParaRPr>
          </a:p>
          <a:p>
            <a:pPr marL="0" indent="0">
              <a:buNone/>
            </a:pPr>
            <a:r>
              <a:rPr lang="en-US" sz="1400" b="1" dirty="0">
                <a:solidFill>
                  <a:schemeClr val="accent1">
                    <a:lumMod val="60000"/>
                    <a:lumOff val="40000"/>
                  </a:schemeClr>
                </a:solidFill>
              </a:rPr>
              <a:t>(integer) 1</a:t>
            </a:r>
          </a:p>
          <a:p>
            <a:pPr marL="0" indent="0">
              <a:buNone/>
            </a:pPr>
            <a:r>
              <a:rPr lang="en-US" sz="1400" dirty="0" smtClean="0"/>
              <a:t>Notice </a:t>
            </a:r>
            <a:r>
              <a:rPr lang="en-US" sz="1400" dirty="0"/>
              <a:t>the last increment is done on a key that has already been deleted which results in a new key being created increment from a value of zero.</a:t>
            </a:r>
          </a:p>
          <a:p>
            <a:pPr marL="0" indent="0">
              <a:buNone/>
            </a:pPr>
            <a:endParaRPr lang="en-US" sz="1400"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3925392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476" y="290735"/>
            <a:ext cx="6455824" cy="537940"/>
          </a:xfrm>
        </p:spPr>
        <p:txBody>
          <a:bodyPr>
            <a:normAutofit fontScale="90000"/>
          </a:bodyPr>
          <a:lstStyle/>
          <a:p>
            <a:r>
              <a:rPr lang="en-US" b="1" dirty="0" smtClean="0"/>
              <a:t>Test - server</a:t>
            </a:r>
            <a:endParaRPr lang="en-US" dirty="0"/>
          </a:p>
        </p:txBody>
      </p:sp>
      <p:sp>
        <p:nvSpPr>
          <p:cNvPr id="3" name="Content Placeholder 2"/>
          <p:cNvSpPr>
            <a:spLocks noGrp="1"/>
          </p:cNvSpPr>
          <p:nvPr>
            <p:ph idx="1"/>
          </p:nvPr>
        </p:nvSpPr>
        <p:spPr>
          <a:xfrm>
            <a:off x="2228849" y="1085849"/>
            <a:ext cx="9477375" cy="5407025"/>
          </a:xfrm>
        </p:spPr>
        <p:txBody>
          <a:bodyPr>
            <a:normAutofit/>
          </a:bodyPr>
          <a:lstStyle/>
          <a:p>
            <a:pPr marL="0" indent="0">
              <a:buNone/>
            </a:pPr>
            <a:r>
              <a:rPr lang="en-US" dirty="0" smtClean="0"/>
              <a:t>Test server</a:t>
            </a:r>
            <a:endParaRPr lang="en-US" dirty="0"/>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sp>
        <p:nvSpPr>
          <p:cNvPr id="6" name="Slide Number Placeholder 5"/>
          <p:cNvSpPr>
            <a:spLocks noGrp="1"/>
          </p:cNvSpPr>
          <p:nvPr>
            <p:ph type="sldNum" sz="quarter" idx="12"/>
          </p:nvPr>
        </p:nvSpPr>
        <p:spPr>
          <a:xfrm>
            <a:off x="-1" y="714376"/>
            <a:ext cx="1476375" cy="548640"/>
          </a:xfrm>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361031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446835"/>
            <a:ext cx="9946170" cy="5220182"/>
          </a:xfrm>
        </p:spPr>
        <p:txBody>
          <a:bodyPr>
            <a:normAutofit/>
          </a:bodyPr>
          <a:lstStyle/>
          <a:p>
            <a:pPr marL="0" indent="0">
              <a:buNone/>
            </a:pPr>
            <a:r>
              <a:rPr lang="en-US" sz="2800" dirty="0" smtClean="0"/>
              <a:t>(</a:t>
            </a:r>
            <a:r>
              <a:rPr lang="en-US" sz="2800" dirty="0"/>
              <a:t>06) Using Redis as a Pub/Sub on Azure VM</a:t>
            </a:r>
            <a:br>
              <a:rPr lang="en-US" sz="2800" dirty="0"/>
            </a:br>
            <a:r>
              <a:rPr lang="en-US" sz="2800" dirty="0"/>
              <a:t>Walk through a setup of Redis in a virtual machine (VM) on Azure, and do a pub/sub.</a:t>
            </a:r>
            <a:br>
              <a:rPr lang="en-US" sz="2800" dirty="0"/>
            </a:br>
            <a:endParaRPr lang="en-US" sz="2800" dirty="0" smtClean="0"/>
          </a:p>
          <a:p>
            <a:r>
              <a:rPr lang="en-US" sz="2800" dirty="0" smtClean="0"/>
              <a:t>+ </a:t>
            </a:r>
            <a:r>
              <a:rPr lang="en-US" sz="2800" dirty="0"/>
              <a:t>Demo: REDIS </a:t>
            </a:r>
            <a:r>
              <a:rPr lang="en-US" sz="2800" dirty="0" smtClean="0"/>
              <a:t>PUB/SUB</a:t>
            </a:r>
          </a:p>
          <a:p>
            <a:r>
              <a:rPr lang="en-US" sz="2800" dirty="0" smtClean="0"/>
              <a:t>+ </a:t>
            </a:r>
            <a:r>
              <a:rPr lang="en-US" sz="2800" dirty="0"/>
              <a:t>Demo: REDIS PUB/SUB VIA </a:t>
            </a:r>
            <a:r>
              <a:rPr lang="en-US" sz="2800" dirty="0" smtClean="0"/>
              <a:t>NODE.JS</a:t>
            </a:r>
          </a:p>
          <a:p>
            <a:r>
              <a:rPr lang="en-US" sz="2800" dirty="0" smtClean="0"/>
              <a:t>+ </a:t>
            </a:r>
            <a:r>
              <a:rPr lang="en-US" sz="2800" dirty="0"/>
              <a:t>Demo: SCALING A REAL-TIME MESSAGING APP USING PUB/SUB</a:t>
            </a:r>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r>
              <a:rPr lang="en-US" b="1" dirty="0" smtClean="0"/>
              <a:t>Publisher</a:t>
            </a:r>
          </a:p>
          <a:p>
            <a:r>
              <a:rPr lang="en-US" b="1" dirty="0" smtClean="0"/>
              <a:t>Subscriber</a:t>
            </a:r>
            <a:endParaRPr lang="en-US" b="1" dirty="0"/>
          </a:p>
        </p:txBody>
      </p:sp>
    </p:spTree>
    <p:extLst>
      <p:ext uri="{BB962C8B-B14F-4D97-AF65-F5344CB8AC3E}">
        <p14:creationId xmlns:p14="http://schemas.microsoft.com/office/powerpoint/2010/main" val="1109871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Marcelo Saied February 2016</a:t>
            </a:r>
            <a:endParaRPr lang="en-US" dirty="0"/>
          </a:p>
        </p:txBody>
      </p:sp>
      <p:pic>
        <p:nvPicPr>
          <p:cNvPr id="6" name="Picture 5"/>
          <p:cNvPicPr>
            <a:picLocks noChangeAspect="1"/>
          </p:cNvPicPr>
          <p:nvPr/>
        </p:nvPicPr>
        <p:blipFill>
          <a:blip r:embed="rId2"/>
          <a:stretch>
            <a:fillRect/>
          </a:stretch>
        </p:blipFill>
        <p:spPr>
          <a:xfrm>
            <a:off x="324754" y="2129586"/>
            <a:ext cx="3000375" cy="2495550"/>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04827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226916"/>
            <a:ext cx="9946170" cy="5440101"/>
          </a:xfrm>
        </p:spPr>
        <p:txBody>
          <a:bodyPr>
            <a:normAutofit/>
          </a:bodyPr>
          <a:lstStyle/>
          <a:p>
            <a:pPr marL="514350" indent="-514350">
              <a:buAutoNum type="arabicParenBoth"/>
            </a:pPr>
            <a:r>
              <a:rPr lang="en-US" sz="2800" dirty="0" smtClean="0"/>
              <a:t>Intro </a:t>
            </a:r>
            <a:r>
              <a:rPr lang="en-US" sz="2800" dirty="0"/>
              <a:t>to NoSQL</a:t>
            </a:r>
            <a:br>
              <a:rPr lang="en-US" sz="2800" dirty="0"/>
            </a:br>
            <a:r>
              <a:rPr lang="en-US" sz="2800" dirty="0"/>
              <a:t>Get a brief overview of key-value stores versus traditional SQL storage</a:t>
            </a:r>
            <a:r>
              <a:rPr lang="en-US" sz="2800" dirty="0" smtClean="0"/>
              <a:t>.</a:t>
            </a:r>
          </a:p>
          <a:p>
            <a:pPr marL="514350" indent="-514350">
              <a:buAutoNum type="arabicParenBoth"/>
            </a:pPr>
            <a:endParaRPr lang="en-US" sz="2800" dirty="0" smtClean="0"/>
          </a:p>
          <a:p>
            <a:r>
              <a:rPr lang="en-US" sz="2800" dirty="0" smtClean="0"/>
              <a:t>+ </a:t>
            </a:r>
            <a:r>
              <a:rPr lang="en-US" sz="2800" dirty="0"/>
              <a:t>Introduction to Tabular Data </a:t>
            </a:r>
            <a:r>
              <a:rPr lang="en-US" sz="2800" dirty="0" smtClean="0"/>
              <a:t>Stores</a:t>
            </a:r>
          </a:p>
          <a:p>
            <a:r>
              <a:rPr lang="en-US" sz="2800" dirty="0" smtClean="0"/>
              <a:t>+ </a:t>
            </a:r>
            <a:r>
              <a:rPr lang="en-US" sz="2800" dirty="0"/>
              <a:t>Introduction to Key-Value Stores</a:t>
            </a:r>
            <a:br>
              <a:rPr lang="en-US" sz="2800" dirty="0"/>
            </a:br>
            <a:r>
              <a:rPr lang="en-US" sz="2800" dirty="0"/>
              <a:t/>
            </a:r>
            <a:br>
              <a:rPr lang="en-US" sz="2800" dirty="0"/>
            </a:br>
            <a:endParaRPr lang="en-US" sz="28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a:xfrm>
            <a:off x="0" y="695326"/>
            <a:ext cx="1352550" cy="531590"/>
          </a:xfrm>
        </p:spPr>
        <p:txBody>
          <a:bodyPr>
            <a:normAutofit fontScale="85000" lnSpcReduction="20000"/>
          </a:bodyPr>
          <a:lstStyle/>
          <a:p>
            <a:r>
              <a:rPr lang="en-US" b="1" dirty="0"/>
              <a:t>Intro to NoSQL</a:t>
            </a:r>
            <a:endParaRPr lang="en-US" b="1" dirty="0"/>
          </a:p>
        </p:txBody>
      </p:sp>
      <p:sp>
        <p:nvSpPr>
          <p:cNvPr id="5" name="Rectangle 4"/>
          <p:cNvSpPr/>
          <p:nvPr/>
        </p:nvSpPr>
        <p:spPr>
          <a:xfrm rot="2631752">
            <a:off x="8367182" y="829718"/>
            <a:ext cx="4943726" cy="923330"/>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54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ToDo</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33432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858" y="1365813"/>
            <a:ext cx="9946170" cy="5301204"/>
          </a:xfrm>
        </p:spPr>
        <p:txBody>
          <a:bodyPr>
            <a:normAutofit/>
          </a:bodyPr>
          <a:lstStyle/>
          <a:p>
            <a:pPr marL="0" indent="0">
              <a:buNone/>
            </a:pPr>
            <a:r>
              <a:rPr lang="en-US" sz="2800" dirty="0" smtClean="0"/>
              <a:t>(</a:t>
            </a:r>
            <a:r>
              <a:rPr lang="en-US" sz="2800" dirty="0"/>
              <a:t>02) Getting Started with Redis</a:t>
            </a:r>
            <a:br>
              <a:rPr lang="en-US" sz="2800" dirty="0"/>
            </a:br>
            <a:r>
              <a:rPr lang="en-US" sz="2800" dirty="0"/>
              <a:t>Learn how to set up Redis, learn the basic commands, and establish Redis on Windows</a:t>
            </a:r>
            <a:r>
              <a:rPr lang="en-US" sz="2800" dirty="0" smtClean="0"/>
              <a:t>.</a:t>
            </a:r>
          </a:p>
          <a:p>
            <a:pPr marL="0" indent="0">
              <a:buNone/>
            </a:pPr>
            <a:endParaRPr lang="en-US" sz="2800" dirty="0" smtClean="0"/>
          </a:p>
          <a:p>
            <a:r>
              <a:rPr lang="en-US" sz="2800" dirty="0" smtClean="0"/>
              <a:t>+ </a:t>
            </a:r>
            <a:r>
              <a:rPr lang="en-US" sz="2800" dirty="0"/>
              <a:t>Demo: Running redis-server.exe Examining the </a:t>
            </a:r>
            <a:r>
              <a:rPr lang="en-US" sz="2800" dirty="0" err="1" smtClean="0"/>
              <a:t>redis.conf</a:t>
            </a:r>
            <a:r>
              <a:rPr lang="en-US" sz="2800" dirty="0" smtClean="0"/>
              <a:t> </a:t>
            </a:r>
            <a:r>
              <a:rPr lang="en-US" sz="2800" dirty="0"/>
              <a:t>file</a:t>
            </a:r>
            <a:r>
              <a:rPr lang="en-US" sz="2800" dirty="0" smtClean="0"/>
              <a:t>.</a:t>
            </a:r>
          </a:p>
          <a:p>
            <a:r>
              <a:rPr lang="en-US" sz="2800" dirty="0" smtClean="0"/>
              <a:t>+ </a:t>
            </a:r>
            <a:r>
              <a:rPr lang="en-US" sz="2800" dirty="0"/>
              <a:t>Redis Commands</a:t>
            </a:r>
            <a:br>
              <a:rPr lang="en-US" sz="2800" dirty="0"/>
            </a:br>
            <a:r>
              <a:rPr lang="en-US" sz="2800" dirty="0"/>
              <a:t/>
            </a:r>
            <a:br>
              <a:rPr lang="en-US" sz="2800" dirty="0"/>
            </a:br>
            <a:endParaRPr lang="en-US" sz="2800" dirty="0"/>
          </a:p>
        </p:txBody>
      </p:sp>
      <p:sp>
        <p:nvSpPr>
          <p:cNvPr id="4" name="Footer Placeholder 3"/>
          <p:cNvSpPr>
            <a:spLocks noGrp="1"/>
          </p:cNvSpPr>
          <p:nvPr>
            <p:ph type="ftr" sz="quarter" idx="11"/>
          </p:nvPr>
        </p:nvSpPr>
        <p:spPr/>
        <p:txBody>
          <a:bodyPr/>
          <a:lstStyle/>
          <a:p>
            <a:r>
              <a:rPr lang="en-US" dirty="0" smtClean="0"/>
              <a:t>By Marcelo Saied February 2016</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r>
              <a:rPr lang="en-US" b="1" dirty="0"/>
              <a:t>Getting Started</a:t>
            </a:r>
            <a:endParaRPr lang="en-US" b="1" dirty="0"/>
          </a:p>
        </p:txBody>
      </p:sp>
    </p:spTree>
    <p:extLst>
      <p:ext uri="{BB962C8B-B14F-4D97-AF65-F5344CB8AC3E}">
        <p14:creationId xmlns:p14="http://schemas.microsoft.com/office/powerpoint/2010/main" val="335848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1742</TotalTime>
  <Words>2476</Words>
  <Application>Microsoft Office PowerPoint</Application>
  <PresentationFormat>Widescreen</PresentationFormat>
  <Paragraphs>567</Paragraphs>
  <Slides>54</Slides>
  <Notes>12</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Century Gothic</vt:lpstr>
      <vt:lpstr>Wingdings 3</vt:lpstr>
      <vt:lpstr>Wisp</vt:lpstr>
      <vt:lpstr>Redis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Started</vt:lpstr>
      <vt:lpstr>Running Redis</vt:lpstr>
      <vt:lpstr>Installing Redis as a Service</vt:lpstr>
      <vt:lpstr>Getting Started</vt:lpstr>
      <vt:lpstr>Getting Started</vt:lpstr>
      <vt:lpstr>redis.conf</vt:lpstr>
      <vt:lpstr>redis.conf – memory size</vt:lpstr>
      <vt:lpstr>redis.conf – daemonize – connections - bindings</vt:lpstr>
      <vt:lpstr>redis.conf – timeout - loglevel</vt:lpstr>
      <vt:lpstr>redis.conf – SNAPSHOTTING</vt:lpstr>
      <vt:lpstr>redis.conf – working directory</vt:lpstr>
      <vt:lpstr>redis.conf –  maxmemory</vt:lpstr>
      <vt:lpstr>redis.conf –  maxmemory</vt:lpstr>
      <vt:lpstr>redis.conf –  persistence-available</vt:lpstr>
      <vt:lpstr>Redis-cli commands</vt:lpstr>
      <vt:lpstr>Redis-cli commands</vt:lpstr>
      <vt:lpstr>PowerPoint Presentation</vt:lpstr>
      <vt:lpstr>Redis-cli commands</vt:lpstr>
      <vt:lpstr>Title</vt:lpstr>
      <vt:lpstr>Geodesic commands</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Title</vt:lpstr>
      <vt:lpstr>PowerPoint Presentation</vt:lpstr>
      <vt:lpstr>PowerPoint Presentation</vt:lpstr>
      <vt:lpstr>redis.conf – working directory</vt:lpstr>
      <vt:lpstr>Redis Client &amp; SET/GET</vt:lpstr>
      <vt:lpstr>A Walkthrough of Common Commands</vt:lpstr>
      <vt:lpstr>Test - server</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Part I</dc:title>
  <dc:creator>Saied, Marcelo</dc:creator>
  <cp:lastModifiedBy>Saied, Marcelo</cp:lastModifiedBy>
  <cp:revision>25</cp:revision>
  <dcterms:created xsi:type="dcterms:W3CDTF">2016-02-13T19:32:57Z</dcterms:created>
  <dcterms:modified xsi:type="dcterms:W3CDTF">2016-02-15T00:35:40Z</dcterms:modified>
</cp:coreProperties>
</file>