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86" r:id="rId11"/>
    <p:sldId id="268" r:id="rId12"/>
    <p:sldId id="265" r:id="rId13"/>
    <p:sldId id="266" r:id="rId14"/>
    <p:sldId id="267" r:id="rId15"/>
    <p:sldId id="272" r:id="rId16"/>
    <p:sldId id="269" r:id="rId17"/>
    <p:sldId id="271" r:id="rId18"/>
    <p:sldId id="270" r:id="rId19"/>
    <p:sldId id="273" r:id="rId20"/>
    <p:sldId id="275" r:id="rId21"/>
    <p:sldId id="280" r:id="rId22"/>
    <p:sldId id="277" r:id="rId23"/>
    <p:sldId id="276" r:id="rId24"/>
    <p:sldId id="281" r:id="rId25"/>
    <p:sldId id="278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6"/>
    <p:restoredTop sz="94754"/>
  </p:normalViewPr>
  <p:slideViewPr>
    <p:cSldViewPr snapToGrid="0" snapToObjects="1">
      <p:cViewPr varScale="1">
        <p:scale>
          <a:sx n="94" d="100"/>
          <a:sy n="94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6C35-5D3A-CC47-A5AC-9CF826CB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4CAF-1C28-9946-B488-B421618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328-B706-2647-83E4-E4EBE0E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B93B-E7F2-2142-B356-F19A434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6624-0EDE-ED4B-BA04-4065C7D0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329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1F9C-2FC3-6441-99E5-20B7ED43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3A570-758B-4049-A620-6045989B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62F5-0983-ED4D-ACE3-EF2126A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B426-3793-DA47-BC28-6B4371EE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82CB-8996-7947-A72A-194C76B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829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AFBE-7A9D-7D4D-A704-761E7C866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DC57-FB9E-A344-AA02-0E20FB2E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943-4CC8-FB49-BDBF-305E89C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EE37-9230-E44D-8CB9-89B96B1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3AD-2376-9E40-9766-8E4AA6FE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84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6728-E482-2F4D-8E14-87FF91B1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8AEE-4C65-2C48-BAEF-23BE100D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8128-9B04-A547-9FBB-261350A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3CE5-3449-8B45-9A94-4E841B97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04BE-3521-B64C-9E8B-718FB7A0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944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37F-B0F9-A149-A157-B30072F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F2-8C0D-3344-B91B-5F11E90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D592-E51D-EB45-A392-D887CFA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7CE0-BEA9-844B-BE91-BBB426E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067-0BC6-FA43-9778-006DE443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923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768D-3F41-FF43-A830-8FEC5AEE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410-39D1-D141-8F6F-C4C9424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45BF3-4B7F-754F-97F7-DA77CD83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9F07-E57D-9F48-BB9B-C77C0DF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EDA9-3983-1746-B5BD-F56E265B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96E1-1C4A-2743-B39D-94D2D746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712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970C-542D-9C42-9CC3-3D06FF08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406-34C4-F442-8E8A-D7F3CA0F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1BDA-658A-FE4D-885E-D3EDAE66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6CEED-DCC9-D446-8EC2-FA2ADEAF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CDEAA-BC2D-5B42-84C1-1CA0EA25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9CCD-6C4F-1E4F-BD0D-1D2D4E9E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B6F14-C7F2-4244-ACD1-76D046F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0F6A4-75DA-2C47-9869-810554C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27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2177-2379-834D-AD3B-CCBC8998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166A-776D-2C45-8E05-85E1F2C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DFE9-0A57-0E4F-8660-BCBAE89F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5867-D249-4A46-8C0F-F96807C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59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D9DC-B0C6-804A-B91D-4E8411A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76C59-FAB7-9245-91BC-868C5FBB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71EE-4E56-3549-8CC1-5C34810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765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BC3-801C-5E46-9B7E-33CC757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4C0-177B-7445-BFAA-501BEEC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FCAA-AD6C-0944-9949-CA91E616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C8B6-BAD7-9F4D-8474-0B859D36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75B2-6518-144E-A2A7-85D8E8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1132-91D2-7B46-A61A-C20E304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551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C91-67C5-AE4D-A98F-118C159D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821F-5389-CB40-AF30-BEABAF17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BE00-C952-B541-995C-C06E09B6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5793-E741-464C-B630-4E2D8688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8398B-18EF-FC49-A1FD-894BEB23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5095-D1CB-0644-8987-37F02C5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1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064F-CFE5-994F-AB0B-FAAE7AC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392B-AA92-D84E-8ECD-6AC07FC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EB98-0255-0F4B-9CC4-8A6D729B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6659-6FEA-9145-827E-573CADE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FD55-CDEC-9B44-B26F-6C285B73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3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BCC-7656-6240-91A9-3815FC540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Reconocimiento de género de personas con mochila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C5F9B-36B6-6647-AFF3-0E2BEB8B3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sz="4000" dirty="0">
                <a:solidFill>
                  <a:schemeClr val="accent2"/>
                </a:solidFill>
              </a:rPr>
              <a:t>Proyecto 02</a:t>
            </a:r>
          </a:p>
          <a:p>
            <a:r>
              <a:rPr lang="en-CL" dirty="0"/>
              <a:t>Curso Visión por Computador</a:t>
            </a:r>
          </a:p>
          <a:p>
            <a:r>
              <a:rPr lang="en-CL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2042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3) Save: guardar con el nombre Gxx_dnnn.png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7657846" y="3719086"/>
            <a:ext cx="1832135" cy="185427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A0A266B-D37E-234C-9020-D881E155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2715339" y="3286595"/>
            <a:ext cx="2520000" cy="25504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CC336-A3DD-9443-9663-ACAE1B1833DF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37C6B-CF06-2049-A6A8-7FE0D865A5C9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A8273-00DD-B74F-A178-ED612F9BDCAF}"/>
              </a:ext>
            </a:extLst>
          </p:cNvPr>
          <p:cNvSpPr txBox="1"/>
          <p:nvPr/>
        </p:nvSpPr>
        <p:spPr>
          <a:xfrm>
            <a:off x="7794693" y="626983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G04_3001.png</a:t>
            </a:r>
          </a:p>
        </p:txBody>
      </p:sp>
    </p:spTree>
    <p:extLst>
      <p:ext uri="{BB962C8B-B14F-4D97-AF65-F5344CB8AC3E}">
        <p14:creationId xmlns:p14="http://schemas.microsoft.com/office/powerpoint/2010/main" val="361272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19AC-00F4-664F-A8C8-2059C1F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27" b="6027"/>
          <a:stretch/>
        </p:blipFill>
        <p:spPr>
          <a:xfrm>
            <a:off x="1422732" y="2999518"/>
            <a:ext cx="4471441" cy="25504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8A4D-91A9-2A41-9216-E5002994D5A7}"/>
              </a:ext>
            </a:extLst>
          </p:cNvPr>
          <p:cNvSpPr/>
          <p:nvPr/>
        </p:nvSpPr>
        <p:spPr>
          <a:xfrm>
            <a:off x="2854417" y="3014742"/>
            <a:ext cx="2520000" cy="25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772277" y="4064677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9A4D3-AD50-7E40-AC24-F534227E7A60}"/>
              </a:ext>
            </a:extLst>
          </p:cNvPr>
          <p:cNvCxnSpPr/>
          <p:nvPr/>
        </p:nvCxnSpPr>
        <p:spPr>
          <a:xfrm>
            <a:off x="1347739" y="6250116"/>
            <a:ext cx="454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966767" y="5957673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rot="16200000">
            <a:off x="9564907" y="4305190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-192812" y="4259518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902049" y="4027605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10500038" y="394454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936324" y="5813316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46A9B-F581-E14E-BB8E-054B1354069D}"/>
              </a:ext>
            </a:extLst>
          </p:cNvPr>
          <p:cNvSpPr txBox="1"/>
          <p:nvPr/>
        </p:nvSpPr>
        <p:spPr>
          <a:xfrm>
            <a:off x="3454083" y="6065450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6C16B-192E-CE44-91F7-BA1ABD8AB6A6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3F22C1D-6524-384C-A8B7-9AF11B29F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8" t="6027" r="13881" b="6027"/>
          <a:stretch/>
        </p:blipFill>
        <p:spPr>
          <a:xfrm>
            <a:off x="7992313" y="3014742"/>
            <a:ext cx="2419058" cy="2550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A0C1DE-56C6-BD4E-AEDF-D089876C4230}"/>
              </a:ext>
            </a:extLst>
          </p:cNvPr>
          <p:cNvSpPr txBox="1"/>
          <p:nvPr/>
        </p:nvSpPr>
        <p:spPr>
          <a:xfrm>
            <a:off x="8447547" y="625011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G04_3002.png</a:t>
            </a:r>
          </a:p>
        </p:txBody>
      </p:sp>
    </p:spTree>
    <p:extLst>
      <p:ext uri="{BB962C8B-B14F-4D97-AF65-F5344CB8AC3E}">
        <p14:creationId xmlns:p14="http://schemas.microsoft.com/office/powerpoint/2010/main" val="392902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Buscar las mochilas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253416" y="3707027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288807" y="3824492"/>
            <a:ext cx="74398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024551" y="3731816"/>
            <a:ext cx="860854" cy="106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477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Buscar cabezas (de todas las personas)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436191" y="3373546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652560" y="3170153"/>
            <a:ext cx="509204" cy="6543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334499" y="3237623"/>
            <a:ext cx="509204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6636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C) Buscar personas con mochilas (sólo personas con mochilas)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6833029" y="3237623"/>
            <a:ext cx="1421285" cy="2939340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254313" y="3170153"/>
            <a:ext cx="1080185" cy="3141747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069859" y="3237622"/>
            <a:ext cx="1080184" cy="3141747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6851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8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L" dirty="0"/>
              <a:t>D) Determinar el género (binario: masculino o femenino) de las personas presentes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6759-7001-6749-AE4C-6542CCBA9DB1}"/>
              </a:ext>
            </a:extLst>
          </p:cNvPr>
          <p:cNvSpPr txBox="1"/>
          <p:nvPr/>
        </p:nvSpPr>
        <p:spPr>
          <a:xfrm>
            <a:off x="7525265" y="281333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117E-00E7-2F4A-BEBC-0278BDF35E13}"/>
              </a:ext>
            </a:extLst>
          </p:cNvPr>
          <p:cNvSpPr txBox="1"/>
          <p:nvPr/>
        </p:nvSpPr>
        <p:spPr>
          <a:xfrm>
            <a:off x="9344796" y="270624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8929-2CAA-7B44-9B3A-3032BCEDCDEB}"/>
              </a:ext>
            </a:extLst>
          </p:cNvPr>
          <p:cNvSpPr txBox="1"/>
          <p:nvPr/>
        </p:nvSpPr>
        <p:spPr>
          <a:xfrm>
            <a:off x="8644047" y="2689763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>
                <a:solidFill>
                  <a:schemeClr val="bg2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9695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D024014-3590-0D4E-B356-300FD152C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Buscar las mochilas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919394" y="4244622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240670" y="3824492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79A52AD-1B2C-114F-9451-05A2FD6FC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85382D1-BA0F-D646-9A23-B9ED76F16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Buscar cabezas (de todas las personas)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593095" y="3775821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741118" y="3237622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748320" y="3618308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85511E1-F4D5-B442-BDDC-BB11105CA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AB9EC52-CA7A-D943-BFB1-AAD0A9FA6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3687308-5CC7-3C42-8EB1-FC7E2191E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C) Buscar personas con mochilas (sólo personas con mochilas)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344289" y="3553687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343130" y="3229617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4662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B36C8D0-1968-0840-9488-C20CD2A78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6759-7001-6749-AE4C-6542CCBA9DB1}"/>
              </a:ext>
            </a:extLst>
          </p:cNvPr>
          <p:cNvSpPr txBox="1"/>
          <p:nvPr/>
        </p:nvSpPr>
        <p:spPr>
          <a:xfrm>
            <a:off x="7635025" y="3136612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117E-00E7-2F4A-BEBC-0278BDF35E13}"/>
              </a:ext>
            </a:extLst>
          </p:cNvPr>
          <p:cNvSpPr txBox="1"/>
          <p:nvPr/>
        </p:nvSpPr>
        <p:spPr>
          <a:xfrm>
            <a:off x="9783185" y="310572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8929-2CAA-7B44-9B3A-3032BCEDCDEB}"/>
              </a:ext>
            </a:extLst>
          </p:cNvPr>
          <p:cNvSpPr txBox="1"/>
          <p:nvPr/>
        </p:nvSpPr>
        <p:spPr>
          <a:xfrm>
            <a:off x="8718307" y="2792794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E2AF518-B5BC-344E-952D-9CDC58695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F9413B7-D031-0444-BFDC-A5732788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8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L" dirty="0"/>
              <a:t>D) Determinar el género (binario: masculino o femenino) de las personas presentes</a:t>
            </a:r>
          </a:p>
        </p:txBody>
      </p:sp>
    </p:spTree>
    <p:extLst>
      <p:ext uri="{BB962C8B-B14F-4D97-AF65-F5344CB8AC3E}">
        <p14:creationId xmlns:p14="http://schemas.microsoft.com/office/powerpoint/2010/main" val="23994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1AC459A-05DF-1041-BA26-7BFD6DBCFB2A}"/>
              </a:ext>
            </a:extLst>
          </p:cNvPr>
          <p:cNvSpPr/>
          <p:nvPr/>
        </p:nvSpPr>
        <p:spPr>
          <a:xfrm>
            <a:off x="5911705" y="340405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F8AEA-F9A4-274F-8B3D-6644E1EF4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984678" y="1643890"/>
            <a:ext cx="3754396" cy="379975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67325D4-7CC5-0A46-A5AE-ABFD6C290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6509632" y="1714235"/>
            <a:ext cx="3754396" cy="3799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37E0AB-9B5E-AD45-965F-2030E4A88749}"/>
              </a:ext>
            </a:extLst>
          </p:cNvPr>
          <p:cNvSpPr/>
          <p:nvPr/>
        </p:nvSpPr>
        <p:spPr>
          <a:xfrm>
            <a:off x="6847897" y="2645153"/>
            <a:ext cx="910025" cy="27984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AADA5-EFDB-B14D-91E8-C979CBE940BF}"/>
              </a:ext>
            </a:extLst>
          </p:cNvPr>
          <p:cNvSpPr/>
          <p:nvPr/>
        </p:nvSpPr>
        <p:spPr>
          <a:xfrm>
            <a:off x="7846738" y="2321083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336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B36C8D0-1968-0840-9488-C20CD2A78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E) Planilla CSV: Gxx_d.csv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(por cada bounding box una fila)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 rot="10800000"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6759-7001-6749-AE4C-6542CCBA9DB1}"/>
              </a:ext>
            </a:extLst>
          </p:cNvPr>
          <p:cNvSpPr txBox="1"/>
          <p:nvPr/>
        </p:nvSpPr>
        <p:spPr>
          <a:xfrm>
            <a:off x="7635025" y="3136612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117E-00E7-2F4A-BEBC-0278BDF35E13}"/>
              </a:ext>
            </a:extLst>
          </p:cNvPr>
          <p:cNvSpPr txBox="1"/>
          <p:nvPr/>
        </p:nvSpPr>
        <p:spPr>
          <a:xfrm>
            <a:off x="9783185" y="310572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8929-2CAA-7B44-9B3A-3032BCEDCDEB}"/>
              </a:ext>
            </a:extLst>
          </p:cNvPr>
          <p:cNvSpPr txBox="1"/>
          <p:nvPr/>
        </p:nvSpPr>
        <p:spPr>
          <a:xfrm>
            <a:off x="8718307" y="2792794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F4586-B89D-924F-BEBC-4130C4FC540D}"/>
              </a:ext>
            </a:extLst>
          </p:cNvPr>
          <p:cNvSpPr/>
          <p:nvPr/>
        </p:nvSpPr>
        <p:spPr>
          <a:xfrm>
            <a:off x="7344289" y="3553687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358BA-F6B5-9B4A-9D4D-61BBDCB26FA2}"/>
              </a:ext>
            </a:extLst>
          </p:cNvPr>
          <p:cNvSpPr/>
          <p:nvPr/>
        </p:nvSpPr>
        <p:spPr>
          <a:xfrm>
            <a:off x="8343130" y="3229617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58505-CA28-5E44-9342-F1824F55FDC7}"/>
              </a:ext>
            </a:extLst>
          </p:cNvPr>
          <p:cNvSpPr/>
          <p:nvPr/>
        </p:nvSpPr>
        <p:spPr>
          <a:xfrm>
            <a:off x="7593095" y="3775821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9E0FD-70E2-134D-ABEA-BA5A71CCEF50}"/>
              </a:ext>
            </a:extLst>
          </p:cNvPr>
          <p:cNvSpPr/>
          <p:nvPr/>
        </p:nvSpPr>
        <p:spPr>
          <a:xfrm>
            <a:off x="8741118" y="3237622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36E5E-77D3-744F-AB78-1FB777E96212}"/>
              </a:ext>
            </a:extLst>
          </p:cNvPr>
          <p:cNvSpPr/>
          <p:nvPr/>
        </p:nvSpPr>
        <p:spPr>
          <a:xfrm>
            <a:off x="9748320" y="3618308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F53644-242C-A94C-97A1-CF733A4BCC6D}"/>
              </a:ext>
            </a:extLst>
          </p:cNvPr>
          <p:cNvSpPr/>
          <p:nvPr/>
        </p:nvSpPr>
        <p:spPr>
          <a:xfrm>
            <a:off x="7919394" y="4244622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70BB9D-9F8F-0348-9D09-93E68BCC9D9B}"/>
              </a:ext>
            </a:extLst>
          </p:cNvPr>
          <p:cNvSpPr/>
          <p:nvPr/>
        </p:nvSpPr>
        <p:spPr>
          <a:xfrm>
            <a:off x="8240670" y="3824492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7C5C09-2024-3046-B420-07432548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36951"/>
              </p:ext>
            </p:extLst>
          </p:nvPr>
        </p:nvGraphicFramePr>
        <p:xfrm>
          <a:off x="769557" y="2608867"/>
          <a:ext cx="55413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12">
                  <a:extLst>
                    <a:ext uri="{9D8B030D-6E8A-4147-A177-3AD203B41FA5}">
                      <a16:colId xmlns:a16="http://schemas.microsoft.com/office/drawing/2014/main" val="456107449"/>
                    </a:ext>
                  </a:extLst>
                </a:gridCol>
                <a:gridCol w="672321">
                  <a:extLst>
                    <a:ext uri="{9D8B030D-6E8A-4147-A177-3AD203B41FA5}">
                      <a16:colId xmlns:a16="http://schemas.microsoft.com/office/drawing/2014/main" val="2067934255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817688389"/>
                    </a:ext>
                  </a:extLst>
                </a:gridCol>
                <a:gridCol w="596414">
                  <a:extLst>
                    <a:ext uri="{9D8B030D-6E8A-4147-A177-3AD203B41FA5}">
                      <a16:colId xmlns:a16="http://schemas.microsoft.com/office/drawing/2014/main" val="341992996"/>
                    </a:ext>
                  </a:extLst>
                </a:gridCol>
                <a:gridCol w="769915">
                  <a:extLst>
                    <a:ext uri="{9D8B030D-6E8A-4147-A177-3AD203B41FA5}">
                      <a16:colId xmlns:a16="http://schemas.microsoft.com/office/drawing/2014/main" val="2347081054"/>
                    </a:ext>
                  </a:extLst>
                </a:gridCol>
                <a:gridCol w="678440">
                  <a:extLst>
                    <a:ext uri="{9D8B030D-6E8A-4147-A177-3AD203B41FA5}">
                      <a16:colId xmlns:a16="http://schemas.microsoft.com/office/drawing/2014/main" val="399184091"/>
                    </a:ext>
                  </a:extLst>
                </a:gridCol>
                <a:gridCol w="678440">
                  <a:extLst>
                    <a:ext uri="{9D8B030D-6E8A-4147-A177-3AD203B41FA5}">
                      <a16:colId xmlns:a16="http://schemas.microsoft.com/office/drawing/2014/main" val="3807487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G04_3002.png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400" dirty="0"/>
                        <a:t>G04_3002.png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400" dirty="0"/>
                        <a:t>G04_3002.png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113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DAECB62-C233-564F-B20E-F71B4C1E770A}"/>
              </a:ext>
            </a:extLst>
          </p:cNvPr>
          <p:cNvSpPr txBox="1"/>
          <p:nvPr/>
        </p:nvSpPr>
        <p:spPr>
          <a:xfrm>
            <a:off x="8254314" y="219662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G04_3002.png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37648-548E-D343-A569-9EB13CD0FCB4}"/>
              </a:ext>
            </a:extLst>
          </p:cNvPr>
          <p:cNvCxnSpPr/>
          <p:nvPr/>
        </p:nvCxnSpPr>
        <p:spPr>
          <a:xfrm>
            <a:off x="6883685" y="2622769"/>
            <a:ext cx="0" cy="75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3232B9-4B60-C246-AF7C-09828B241BD3}"/>
              </a:ext>
            </a:extLst>
          </p:cNvPr>
          <p:cNvCxnSpPr>
            <a:cxnSpLocks/>
          </p:cNvCxnSpPr>
          <p:nvPr/>
        </p:nvCxnSpPr>
        <p:spPr>
          <a:xfrm>
            <a:off x="7006024" y="2446396"/>
            <a:ext cx="690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D5CEB9-99AA-1643-9CE2-6CB24B5DFA14}"/>
              </a:ext>
            </a:extLst>
          </p:cNvPr>
          <p:cNvSpPr txBox="1"/>
          <p:nvPr/>
        </p:nvSpPr>
        <p:spPr>
          <a:xfrm>
            <a:off x="7202263" y="21077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3C63-0578-C64C-A740-BD87AF1C1829}"/>
              </a:ext>
            </a:extLst>
          </p:cNvPr>
          <p:cNvSpPr txBox="1"/>
          <p:nvPr/>
        </p:nvSpPr>
        <p:spPr>
          <a:xfrm>
            <a:off x="6582201" y="27981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CAAC67-1BDE-6147-8B90-57F3FC41F34D}"/>
              </a:ext>
            </a:extLst>
          </p:cNvPr>
          <p:cNvSpPr/>
          <p:nvPr/>
        </p:nvSpPr>
        <p:spPr>
          <a:xfrm>
            <a:off x="10657679" y="6311900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09F88-A389-0245-89F6-A5836D57D0D9}"/>
              </a:ext>
            </a:extLst>
          </p:cNvPr>
          <p:cNvSpPr txBox="1"/>
          <p:nvPr/>
        </p:nvSpPr>
        <p:spPr>
          <a:xfrm>
            <a:off x="10682488" y="632263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(999,999)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DEBFA8-194D-8640-86BB-E48404132565}"/>
              </a:ext>
            </a:extLst>
          </p:cNvPr>
          <p:cNvSpPr/>
          <p:nvPr/>
        </p:nvSpPr>
        <p:spPr>
          <a:xfrm>
            <a:off x="7005073" y="2650522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DAFAE-067D-7349-A342-84BE93F1AB31}"/>
              </a:ext>
            </a:extLst>
          </p:cNvPr>
          <p:cNvSpPr txBox="1"/>
          <p:nvPr/>
        </p:nvSpPr>
        <p:spPr>
          <a:xfrm>
            <a:off x="7009785" y="265052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(0,0)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9D7BD3-7986-A341-8525-632BF6037210}"/>
              </a:ext>
            </a:extLst>
          </p:cNvPr>
          <p:cNvSpPr/>
          <p:nvPr/>
        </p:nvSpPr>
        <p:spPr>
          <a:xfrm>
            <a:off x="1582220" y="5548045"/>
            <a:ext cx="1366463" cy="8041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ACAF7-F3DA-494C-9AEA-44BCD0F251C1}"/>
              </a:ext>
            </a:extLst>
          </p:cNvPr>
          <p:cNvSpPr txBox="1"/>
          <p:nvPr/>
        </p:nvSpPr>
        <p:spPr>
          <a:xfrm>
            <a:off x="1126849" y="52710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(x1,y1)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C9D210-BEFA-CA44-9ABE-DA206FED13E5}"/>
              </a:ext>
            </a:extLst>
          </p:cNvPr>
          <p:cNvSpPr txBox="1"/>
          <p:nvPr/>
        </p:nvSpPr>
        <p:spPr>
          <a:xfrm>
            <a:off x="2920468" y="629296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(x2,y2)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04016-DE48-4B48-A5A9-A5D52CDBD86F}"/>
              </a:ext>
            </a:extLst>
          </p:cNvPr>
          <p:cNvSpPr txBox="1"/>
          <p:nvPr/>
        </p:nvSpPr>
        <p:spPr>
          <a:xfrm>
            <a:off x="3887850" y="5352066"/>
            <a:ext cx="1225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Objetos:</a:t>
            </a:r>
          </a:p>
          <a:p>
            <a:r>
              <a:rPr lang="en-CL" dirty="0"/>
              <a:t>0 : Mochila</a:t>
            </a:r>
          </a:p>
          <a:p>
            <a:r>
              <a:rPr lang="en-CL" dirty="0"/>
              <a:t>1 : Cabeza</a:t>
            </a:r>
          </a:p>
          <a:p>
            <a:r>
              <a:rPr lang="en-CL" dirty="0"/>
              <a:t>2 : Persona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F1B1E8-B9ED-904D-B0CF-80A9DD842337}"/>
              </a:ext>
            </a:extLst>
          </p:cNvPr>
          <p:cNvSpPr/>
          <p:nvPr/>
        </p:nvSpPr>
        <p:spPr>
          <a:xfrm>
            <a:off x="2948683" y="1628424"/>
            <a:ext cx="1817475" cy="87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CB1FB-114A-B345-B13A-1AB7DA543EE0}"/>
              </a:ext>
            </a:extLst>
          </p:cNvPr>
          <p:cNvSpPr txBox="1"/>
          <p:nvPr/>
        </p:nvSpPr>
        <p:spPr>
          <a:xfrm>
            <a:off x="4823461" y="1741065"/>
            <a:ext cx="135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CL" dirty="0">
                <a:solidFill>
                  <a:schemeClr val="accent2"/>
                </a:solidFill>
              </a:rPr>
              <a:t>ombre del </a:t>
            </a:r>
          </a:p>
          <a:p>
            <a:r>
              <a:rPr lang="en-CL" dirty="0">
                <a:solidFill>
                  <a:schemeClr val="accent2"/>
                </a:solidFill>
              </a:rPr>
              <a:t>archivo CSV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F024A-2156-054C-B182-FD613540D2C5}"/>
              </a:ext>
            </a:extLst>
          </p:cNvPr>
          <p:cNvSpPr txBox="1"/>
          <p:nvPr/>
        </p:nvSpPr>
        <p:spPr>
          <a:xfrm>
            <a:off x="5405022" y="5333703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Género:</a:t>
            </a:r>
          </a:p>
          <a:p>
            <a:r>
              <a:rPr lang="en-CL" dirty="0"/>
              <a:t>F   : Femenino</a:t>
            </a:r>
          </a:p>
          <a:p>
            <a:r>
              <a:rPr lang="en-CL" dirty="0"/>
              <a:t>M : Masculino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00C88-7A3C-A54E-9543-8B7AD9762045}"/>
              </a:ext>
            </a:extLst>
          </p:cNvPr>
          <p:cNvCxnSpPr>
            <a:endCxn id="32" idx="0"/>
          </p:cNvCxnSpPr>
          <p:nvPr/>
        </p:nvCxnSpPr>
        <p:spPr>
          <a:xfrm flipH="1">
            <a:off x="4500358" y="4833907"/>
            <a:ext cx="734845" cy="51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94EDBA-DE66-E949-A579-CA01D3E9DE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997661" y="4833907"/>
            <a:ext cx="165742" cy="4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5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B36B-CDBB-624C-A816-8CBCA4ED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" y="1619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000" dirty="0">
                <a:solidFill>
                  <a:srgbClr val="FF0000"/>
                </a:solidFill>
              </a:rPr>
              <a:t>ENTREGA PASOS 1, 2 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7ADF-0C06-0045-BC83-4D01FA52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949" y="3429000"/>
            <a:ext cx="668600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L" dirty="0"/>
              <a:t>Jueves 20 de OCTUBRE de 2022 a las 9PM (NO SE ACEPTAN RETRASOS)</a:t>
            </a:r>
          </a:p>
          <a:p>
            <a:pPr marL="0" indent="0" algn="ctr">
              <a:buNone/>
            </a:pPr>
            <a:r>
              <a:rPr lang="en-CL" dirty="0"/>
              <a:t>por CANVAS, un archivo ZIP por persona</a:t>
            </a:r>
          </a:p>
        </p:txBody>
      </p:sp>
    </p:spTree>
    <p:extLst>
      <p:ext uri="{BB962C8B-B14F-4D97-AF65-F5344CB8AC3E}">
        <p14:creationId xmlns:p14="http://schemas.microsoft.com/office/powerpoint/2010/main" val="2504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4: Training / Validation / Testing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profesor del curso entregará la base de datos con todas las imágenes y la planilla CSV a más tardar el 21/10/22 por a las 12hrs.</a:t>
            </a:r>
          </a:p>
          <a:p>
            <a:r>
              <a:rPr lang="en-CL" dirty="0"/>
              <a:t>De esta base de datos, escoja el primer 70% para training, el siguiente 10% para validation y el siguiente 20% para testing.</a:t>
            </a:r>
          </a:p>
          <a:p>
            <a:r>
              <a:rPr lang="en-CL" dirty="0"/>
              <a:t>Estos conjuntos deben ser usados para todos los entrenamientos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06638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5: Object Detection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YOLO)</a:t>
            </a:r>
            <a:endParaRPr lang="en-C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674"/>
            <a:ext cx="10515600" cy="4351338"/>
          </a:xfrm>
        </p:spPr>
        <p:txBody>
          <a:bodyPr/>
          <a:lstStyle/>
          <a:p>
            <a:r>
              <a:rPr lang="en-CL" dirty="0"/>
              <a:t>Entrene un YOLO de tres clases para detectar mochilas, personas con mochilas y cabezas. </a:t>
            </a:r>
          </a:p>
          <a:p>
            <a:r>
              <a:rPr lang="en-CL" dirty="0">
                <a:solidFill>
                  <a:srgbClr val="FF0000"/>
                </a:solidFill>
              </a:rPr>
              <a:t>Reporte el mAP @ 0.5 en training, validation y testing</a:t>
            </a:r>
            <a:r>
              <a:rPr lang="en-CL" dirty="0"/>
              <a:t>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50521D-C972-3543-893E-6CCDB78BFE0C}"/>
              </a:ext>
            </a:extLst>
          </p:cNvPr>
          <p:cNvSpPr/>
          <p:nvPr/>
        </p:nvSpPr>
        <p:spPr>
          <a:xfrm>
            <a:off x="5663513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1F2EAC7-E8DF-7C4C-937A-46B083C4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819548"/>
            <a:ext cx="3754396" cy="3799759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937F315-43D7-8E41-A060-26BAC1D93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889893"/>
            <a:ext cx="3754396" cy="37997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087597-46DD-154A-A67F-5F06C3D4F38B}"/>
              </a:ext>
            </a:extLst>
          </p:cNvPr>
          <p:cNvSpPr/>
          <p:nvPr/>
        </p:nvSpPr>
        <p:spPr>
          <a:xfrm>
            <a:off x="7344289" y="3820811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1EA36-3B82-7A4A-9C14-FFDD9167CB57}"/>
              </a:ext>
            </a:extLst>
          </p:cNvPr>
          <p:cNvSpPr/>
          <p:nvPr/>
        </p:nvSpPr>
        <p:spPr>
          <a:xfrm>
            <a:off x="8343130" y="3496741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30AD95-B1F2-F34F-A133-8045623CAF37}"/>
              </a:ext>
            </a:extLst>
          </p:cNvPr>
          <p:cNvSpPr/>
          <p:nvPr/>
        </p:nvSpPr>
        <p:spPr>
          <a:xfrm>
            <a:off x="7593095" y="4042945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2F075F-7928-5941-81E9-EC9D6EBC6942}"/>
              </a:ext>
            </a:extLst>
          </p:cNvPr>
          <p:cNvSpPr/>
          <p:nvPr/>
        </p:nvSpPr>
        <p:spPr>
          <a:xfrm>
            <a:off x="8741118" y="3504746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C4330-207E-0149-AF3D-1366E481EE65}"/>
              </a:ext>
            </a:extLst>
          </p:cNvPr>
          <p:cNvSpPr/>
          <p:nvPr/>
        </p:nvSpPr>
        <p:spPr>
          <a:xfrm>
            <a:off x="9748320" y="3885432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47626-B9D9-434B-9575-22270445C88D}"/>
              </a:ext>
            </a:extLst>
          </p:cNvPr>
          <p:cNvSpPr/>
          <p:nvPr/>
        </p:nvSpPr>
        <p:spPr>
          <a:xfrm>
            <a:off x="7919394" y="4511746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C48245-1F04-3E48-99E8-FA81598DCCE5}"/>
              </a:ext>
            </a:extLst>
          </p:cNvPr>
          <p:cNvSpPr/>
          <p:nvPr/>
        </p:nvSpPr>
        <p:spPr>
          <a:xfrm>
            <a:off x="8240670" y="4091616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031C-22B6-C648-A102-F3E5A7943D39}"/>
              </a:ext>
            </a:extLst>
          </p:cNvPr>
          <p:cNvSpPr txBox="1"/>
          <p:nvPr/>
        </p:nvSpPr>
        <p:spPr>
          <a:xfrm>
            <a:off x="5501179" y="5220059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277380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6: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 menos 3 pre-trained models)</a:t>
            </a:r>
          </a:p>
          <a:p>
            <a:r>
              <a:rPr lang="en-US" dirty="0"/>
              <a:t>V</a:t>
            </a:r>
            <a:r>
              <a:rPr lang="en-CL" dirty="0"/>
              <a:t>er Notebooks.md en Github del Curso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Encuentre una CNN que clasifique correctamente el género de la persona a partir de las mochilas detectadas.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9CA03-684E-644B-9194-A637809B233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493539" y="5357880"/>
            <a:ext cx="655555" cy="9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D8682-5C3A-BF4E-926A-867D3682ABF4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441447" y="4263565"/>
            <a:ext cx="759740" cy="9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89C13-AF75-134B-9CAB-2FB6BB0CA3BE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4477567" y="3135334"/>
            <a:ext cx="687500" cy="90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A5F94-EF18-1C44-87E7-92B306C75953}"/>
              </a:ext>
            </a:extLst>
          </p:cNvPr>
          <p:cNvCxnSpPr/>
          <p:nvPr/>
        </p:nvCxnSpPr>
        <p:spPr>
          <a:xfrm>
            <a:off x="5538652" y="358533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C90398-8D9F-424A-B964-DF7AE41D90BE}"/>
              </a:ext>
            </a:extLst>
          </p:cNvPr>
          <p:cNvSpPr txBox="1"/>
          <p:nvPr/>
        </p:nvSpPr>
        <p:spPr>
          <a:xfrm>
            <a:off x="6458122" y="32929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C69B8-92E5-6C47-B4B8-ACD50BC797F2}"/>
              </a:ext>
            </a:extLst>
          </p:cNvPr>
          <p:cNvCxnSpPr/>
          <p:nvPr/>
        </p:nvCxnSpPr>
        <p:spPr>
          <a:xfrm>
            <a:off x="5478475" y="584939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21540-36F5-0947-BE44-881DD47F065A}"/>
              </a:ext>
            </a:extLst>
          </p:cNvPr>
          <p:cNvSpPr txBox="1"/>
          <p:nvPr/>
        </p:nvSpPr>
        <p:spPr>
          <a:xfrm>
            <a:off x="6397945" y="5557008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CCCD-8A99-D545-AB45-267FAC4F8852}"/>
              </a:ext>
            </a:extLst>
          </p:cNvPr>
          <p:cNvCxnSpPr/>
          <p:nvPr/>
        </p:nvCxnSpPr>
        <p:spPr>
          <a:xfrm>
            <a:off x="5478475" y="473930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B10366-A7AF-AF4B-A4F3-B8ED3E7E5A5C}"/>
              </a:ext>
            </a:extLst>
          </p:cNvPr>
          <p:cNvSpPr txBox="1"/>
          <p:nvPr/>
        </p:nvSpPr>
        <p:spPr>
          <a:xfrm>
            <a:off x="6458122" y="444256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CD0F0-D6AE-AE48-9F4B-258377A7DF9D}"/>
              </a:ext>
            </a:extLst>
          </p:cNvPr>
          <p:cNvSpPr txBox="1"/>
          <p:nvPr/>
        </p:nvSpPr>
        <p:spPr>
          <a:xfrm>
            <a:off x="5572943" y="263901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CNN-M</a:t>
            </a:r>
          </a:p>
        </p:txBody>
      </p:sp>
    </p:spTree>
    <p:extLst>
      <p:ext uri="{BB962C8B-B14F-4D97-AF65-F5344CB8AC3E}">
        <p14:creationId xmlns:p14="http://schemas.microsoft.com/office/powerpoint/2010/main" val="328496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7: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 menos 3 pre-trained models)</a:t>
            </a:r>
          </a:p>
          <a:p>
            <a:r>
              <a:rPr lang="en-US" dirty="0"/>
              <a:t>V</a:t>
            </a:r>
            <a:r>
              <a:rPr lang="en-CL" dirty="0"/>
              <a:t>er Notebooks.md en Github del Curso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Encuentre una CNN que clasifique correctamente el género a partir de las cabezas detectadas.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51F8DC-4465-8A45-A158-82AAC688B3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17" y="5357880"/>
            <a:ext cx="900000" cy="9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19E19E-5CC2-5C46-8F1C-666BD5D350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17" y="4263565"/>
            <a:ext cx="900000" cy="9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71F2D0-C67C-E34D-9614-0D428384E50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1317" y="3135334"/>
            <a:ext cx="900000" cy="900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272456-7886-F548-BE3E-632D2F51BC05}"/>
              </a:ext>
            </a:extLst>
          </p:cNvPr>
          <p:cNvCxnSpPr/>
          <p:nvPr/>
        </p:nvCxnSpPr>
        <p:spPr>
          <a:xfrm>
            <a:off x="5538652" y="358533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5643BB-CE8D-234D-9FE5-18C1B42F6B44}"/>
              </a:ext>
            </a:extLst>
          </p:cNvPr>
          <p:cNvSpPr txBox="1"/>
          <p:nvPr/>
        </p:nvSpPr>
        <p:spPr>
          <a:xfrm>
            <a:off x="6458122" y="32929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A2D63C-9F1A-EF4A-9AA1-3C45B6645BAB}"/>
              </a:ext>
            </a:extLst>
          </p:cNvPr>
          <p:cNvCxnSpPr/>
          <p:nvPr/>
        </p:nvCxnSpPr>
        <p:spPr>
          <a:xfrm>
            <a:off x="5478475" y="584939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269640-04B1-504F-8281-D13A58F04DE3}"/>
              </a:ext>
            </a:extLst>
          </p:cNvPr>
          <p:cNvSpPr txBox="1"/>
          <p:nvPr/>
        </p:nvSpPr>
        <p:spPr>
          <a:xfrm>
            <a:off x="6397945" y="55570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B5C1B-C3AE-DE40-A4FB-BE5AF231E3B4}"/>
              </a:ext>
            </a:extLst>
          </p:cNvPr>
          <p:cNvCxnSpPr/>
          <p:nvPr/>
        </p:nvCxnSpPr>
        <p:spPr>
          <a:xfrm>
            <a:off x="5478475" y="473930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2B1022-A45F-BB4C-AFDA-42D5C4D6985B}"/>
              </a:ext>
            </a:extLst>
          </p:cNvPr>
          <p:cNvSpPr txBox="1"/>
          <p:nvPr/>
        </p:nvSpPr>
        <p:spPr>
          <a:xfrm>
            <a:off x="6458122" y="4442566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993E8-383F-E948-BF5D-5BE53B7F2F7B}"/>
              </a:ext>
            </a:extLst>
          </p:cNvPr>
          <p:cNvSpPr txBox="1"/>
          <p:nvPr/>
        </p:nvSpPr>
        <p:spPr>
          <a:xfrm>
            <a:off x="5572943" y="26390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CNN-C</a:t>
            </a:r>
          </a:p>
        </p:txBody>
      </p:sp>
    </p:spTree>
    <p:extLst>
      <p:ext uri="{BB962C8B-B14F-4D97-AF65-F5344CB8AC3E}">
        <p14:creationId xmlns:p14="http://schemas.microsoft.com/office/powerpoint/2010/main" val="423807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8: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 menos 3 pre-trained models)</a:t>
            </a:r>
          </a:p>
          <a:p>
            <a:r>
              <a:rPr lang="en-US" dirty="0"/>
              <a:t>V</a:t>
            </a:r>
            <a:r>
              <a:rPr lang="en-CL" dirty="0"/>
              <a:t>er Notebooks.md en Github del Curso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Encuentre una CNN que clasifique correctamente el género a partir de las personas con mochila detectadas.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272456-7886-F548-BE3E-632D2F51BC05}"/>
              </a:ext>
            </a:extLst>
          </p:cNvPr>
          <p:cNvCxnSpPr/>
          <p:nvPr/>
        </p:nvCxnSpPr>
        <p:spPr>
          <a:xfrm>
            <a:off x="4889690" y="459719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5643BB-CE8D-234D-9FE5-18C1B42F6B44}"/>
              </a:ext>
            </a:extLst>
          </p:cNvPr>
          <p:cNvSpPr txBox="1"/>
          <p:nvPr/>
        </p:nvSpPr>
        <p:spPr>
          <a:xfrm>
            <a:off x="5809160" y="430481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B5C1B-C3AE-DE40-A4FB-BE5AF231E3B4}"/>
              </a:ext>
            </a:extLst>
          </p:cNvPr>
          <p:cNvCxnSpPr/>
          <p:nvPr/>
        </p:nvCxnSpPr>
        <p:spPr>
          <a:xfrm>
            <a:off x="8300944" y="456091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2B1022-A45F-BB4C-AFDA-42D5C4D6985B}"/>
              </a:ext>
            </a:extLst>
          </p:cNvPr>
          <p:cNvSpPr txBox="1"/>
          <p:nvPr/>
        </p:nvSpPr>
        <p:spPr>
          <a:xfrm>
            <a:off x="9280591" y="426417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A22A0-3B50-A44E-936A-73CCE4F6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12" y="3195864"/>
            <a:ext cx="1028700" cy="290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D55F5-A4FB-D34B-9B0E-B3DF4975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81" y="3429000"/>
            <a:ext cx="952500" cy="2514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99CC71-8F09-424F-BCF3-43B66F767228}"/>
              </a:ext>
            </a:extLst>
          </p:cNvPr>
          <p:cNvSpPr txBox="1"/>
          <p:nvPr/>
        </p:nvSpPr>
        <p:spPr>
          <a:xfrm>
            <a:off x="4904468" y="400129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37790-0429-B74D-ABE5-67E88EDEEC8D}"/>
              </a:ext>
            </a:extLst>
          </p:cNvPr>
          <p:cNvSpPr txBox="1"/>
          <p:nvPr/>
        </p:nvSpPr>
        <p:spPr>
          <a:xfrm>
            <a:off x="8408440" y="395078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CNN-P</a:t>
            </a:r>
          </a:p>
        </p:txBody>
      </p:sp>
    </p:spTree>
    <p:extLst>
      <p:ext uri="{BB962C8B-B14F-4D97-AF65-F5344CB8AC3E}">
        <p14:creationId xmlns:p14="http://schemas.microsoft.com/office/powerpoint/2010/main" val="67575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9: Unión de bloques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</a:t>
            </a:r>
            <a:r>
              <a:rPr lang="es-ES" sz="1800" dirty="0"/>
              <a:t>unir YOLO + </a:t>
            </a:r>
            <a:r>
              <a:rPr lang="es-ES" sz="1800" dirty="0" err="1"/>
              <a:t>CNN’s</a:t>
            </a:r>
            <a:r>
              <a:rPr lang="es-ES" sz="1800" dirty="0"/>
              <a:t>)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Una los bloques entrenados y despliegue dos buenos resultados, y dos malos.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00E2DB-6E26-AF41-AF61-C2B52E71D658}"/>
              </a:ext>
            </a:extLst>
          </p:cNvPr>
          <p:cNvSpPr/>
          <p:nvPr/>
        </p:nvSpPr>
        <p:spPr>
          <a:xfrm>
            <a:off x="4265784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988F119-8B4E-CE48-B350-5CF721ED9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338757" y="2819548"/>
            <a:ext cx="3754396" cy="3799759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20ED154-3E40-5C4E-A132-C50C2E13C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4863711" y="2889893"/>
            <a:ext cx="3754396" cy="37997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4C9B6-E71C-0C4A-88F1-37A848D68C5B}"/>
              </a:ext>
            </a:extLst>
          </p:cNvPr>
          <p:cNvSpPr/>
          <p:nvPr/>
        </p:nvSpPr>
        <p:spPr>
          <a:xfrm>
            <a:off x="5201976" y="3820811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BF23B3-6796-BA46-A529-E4798B37C2AB}"/>
              </a:ext>
            </a:extLst>
          </p:cNvPr>
          <p:cNvSpPr/>
          <p:nvPr/>
        </p:nvSpPr>
        <p:spPr>
          <a:xfrm>
            <a:off x="6200817" y="3496741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7B251-5692-8A41-ADF1-652CEE933C42}"/>
              </a:ext>
            </a:extLst>
          </p:cNvPr>
          <p:cNvSpPr/>
          <p:nvPr/>
        </p:nvSpPr>
        <p:spPr>
          <a:xfrm>
            <a:off x="5450782" y="4042945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8566BA-BB4E-0D43-BFFB-037B11A2F4D4}"/>
              </a:ext>
            </a:extLst>
          </p:cNvPr>
          <p:cNvSpPr/>
          <p:nvPr/>
        </p:nvSpPr>
        <p:spPr>
          <a:xfrm>
            <a:off x="6598805" y="3504746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6C099-BBB8-F84B-86BB-FD592CA295AA}"/>
              </a:ext>
            </a:extLst>
          </p:cNvPr>
          <p:cNvSpPr/>
          <p:nvPr/>
        </p:nvSpPr>
        <p:spPr>
          <a:xfrm>
            <a:off x="7606007" y="3885432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753B8-C45E-FB4B-A131-BCF9A713B8F8}"/>
              </a:ext>
            </a:extLst>
          </p:cNvPr>
          <p:cNvSpPr/>
          <p:nvPr/>
        </p:nvSpPr>
        <p:spPr>
          <a:xfrm>
            <a:off x="5777081" y="4511746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CA87C9-7554-4A4D-A6BA-074AA8C2A58D}"/>
              </a:ext>
            </a:extLst>
          </p:cNvPr>
          <p:cNvSpPr/>
          <p:nvPr/>
        </p:nvSpPr>
        <p:spPr>
          <a:xfrm>
            <a:off x="6098357" y="4091616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EB38E2-20AB-0148-B976-8EA8C9E7DA6A}"/>
              </a:ext>
            </a:extLst>
          </p:cNvPr>
          <p:cNvSpPr txBox="1"/>
          <p:nvPr/>
        </p:nvSpPr>
        <p:spPr>
          <a:xfrm>
            <a:off x="4103450" y="5220059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110A9-C510-B44E-B883-09FFB36F77AE}"/>
              </a:ext>
            </a:extLst>
          </p:cNvPr>
          <p:cNvSpPr txBox="1"/>
          <p:nvPr/>
        </p:nvSpPr>
        <p:spPr>
          <a:xfrm>
            <a:off x="10663680" y="24704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F54AD-35EA-2B43-A786-7D4AA4F035C6}"/>
              </a:ext>
            </a:extLst>
          </p:cNvPr>
          <p:cNvSpPr txBox="1"/>
          <p:nvPr/>
        </p:nvSpPr>
        <p:spPr>
          <a:xfrm>
            <a:off x="10663680" y="3017439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E0C3F-DD08-064E-852C-F24718EB5926}"/>
              </a:ext>
            </a:extLst>
          </p:cNvPr>
          <p:cNvSpPr txBox="1"/>
          <p:nvPr/>
        </p:nvSpPr>
        <p:spPr>
          <a:xfrm>
            <a:off x="10663680" y="362111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9F37C26-2AE7-E54B-B94A-C304DA956330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026652" y="2762796"/>
            <a:ext cx="2637028" cy="681905"/>
          </a:xfrm>
          <a:prstGeom prst="bentConnector3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B5B7911-233E-9341-9B5B-831E97F7C7A7}"/>
              </a:ext>
            </a:extLst>
          </p:cNvPr>
          <p:cNvCxnSpPr>
            <a:cxnSpLocks/>
            <a:stCxn id="27" idx="0"/>
            <a:endCxn id="34" idx="1"/>
          </p:cNvCxnSpPr>
          <p:nvPr/>
        </p:nvCxnSpPr>
        <p:spPr>
          <a:xfrm rot="5400000" flipH="1" flipV="1">
            <a:off x="8638945" y="1480011"/>
            <a:ext cx="194919" cy="3854552"/>
          </a:xfrm>
          <a:prstGeom prst="bentConnector2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BCBB8D-747D-DA4B-8220-3F35E8A48B5C}"/>
              </a:ext>
            </a:extLst>
          </p:cNvPr>
          <p:cNvCxnSpPr>
            <a:cxnSpLocks/>
            <a:stCxn id="26" idx="0"/>
            <a:endCxn id="35" idx="1"/>
          </p:cNvCxnSpPr>
          <p:nvPr/>
        </p:nvCxnSpPr>
        <p:spPr>
          <a:xfrm rot="5400000" flipH="1" flipV="1">
            <a:off x="8119812" y="1499077"/>
            <a:ext cx="129441" cy="4958296"/>
          </a:xfrm>
          <a:prstGeom prst="bentConnector2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AA8F6F-A5E3-524F-BAD3-D26D8C49E593}"/>
              </a:ext>
            </a:extLst>
          </p:cNvPr>
          <p:cNvSpPr txBox="1"/>
          <p:nvPr/>
        </p:nvSpPr>
        <p:spPr>
          <a:xfrm>
            <a:off x="10642090" y="4178606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983EA-EF12-E141-99F4-91B7CFEF89D8}"/>
              </a:ext>
            </a:extLst>
          </p:cNvPr>
          <p:cNvSpPr txBox="1"/>
          <p:nvPr/>
        </p:nvSpPr>
        <p:spPr>
          <a:xfrm>
            <a:off x="10642090" y="478228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ECCAD2E-CBB7-E541-A0CE-99901E08E09D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6740909" y="4470994"/>
            <a:ext cx="3901181" cy="10871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CCECCE6-BBA9-7A4A-AD5B-9C655080DBE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307906" y="4959086"/>
            <a:ext cx="4334184" cy="11558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34D21D-55E6-E646-952E-9959F9DBEB2D}"/>
              </a:ext>
            </a:extLst>
          </p:cNvPr>
          <p:cNvSpPr txBox="1"/>
          <p:nvPr/>
        </p:nvSpPr>
        <p:spPr>
          <a:xfrm>
            <a:off x="10663680" y="5365677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1FF294-2B04-D848-8A91-C82EB67EAD6C}"/>
              </a:ext>
            </a:extLst>
          </p:cNvPr>
          <p:cNvSpPr txBox="1"/>
          <p:nvPr/>
        </p:nvSpPr>
        <p:spPr>
          <a:xfrm>
            <a:off x="10663680" y="59693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0F7FA22-8C0F-D643-AA5D-5BB0B9EDE015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281001" y="5037883"/>
            <a:ext cx="3382679" cy="620182"/>
          </a:xfrm>
          <a:prstGeom prst="bentConnector3">
            <a:avLst>
              <a:gd name="adj1" fmla="val 50000"/>
            </a:avLst>
          </a:prstGeom>
          <a:ln w="12700">
            <a:solidFill>
              <a:srgbClr val="0118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BBE964-4CC0-644D-A404-5E54B9391FF8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6112001" y="5220059"/>
            <a:ext cx="4551679" cy="1041683"/>
          </a:xfrm>
          <a:prstGeom prst="bentConnector3">
            <a:avLst>
              <a:gd name="adj1" fmla="val 50000"/>
            </a:avLst>
          </a:prstGeom>
          <a:ln w="12700">
            <a:solidFill>
              <a:srgbClr val="0118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81FB88E-7E29-474A-8468-EC329744969B}"/>
              </a:ext>
            </a:extLst>
          </p:cNvPr>
          <p:cNvSpPr txBox="1"/>
          <p:nvPr/>
        </p:nvSpPr>
        <p:spPr>
          <a:xfrm>
            <a:off x="9659880" y="2405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21C57F-E280-294F-8BDD-0ECD4CDCE1C3}"/>
              </a:ext>
            </a:extLst>
          </p:cNvPr>
          <p:cNvSpPr txBox="1"/>
          <p:nvPr/>
        </p:nvSpPr>
        <p:spPr>
          <a:xfrm>
            <a:off x="9653731" y="41245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BCE70-89D0-424D-9B55-784BCABDA16E}"/>
              </a:ext>
            </a:extLst>
          </p:cNvPr>
          <p:cNvSpPr txBox="1"/>
          <p:nvPr/>
        </p:nvSpPr>
        <p:spPr>
          <a:xfrm>
            <a:off x="9698291" y="533112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CNN-P</a:t>
            </a:r>
          </a:p>
        </p:txBody>
      </p:sp>
    </p:spTree>
    <p:extLst>
      <p:ext uri="{BB962C8B-B14F-4D97-AF65-F5344CB8AC3E}">
        <p14:creationId xmlns:p14="http://schemas.microsoft.com/office/powerpoint/2010/main" val="425191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10: Género de personas con mochilas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8"/>
            <a:ext cx="10515600" cy="4351338"/>
          </a:xfrm>
        </p:spPr>
        <p:txBody>
          <a:bodyPr/>
          <a:lstStyle/>
          <a:p>
            <a:r>
              <a:rPr lang="en-CL" dirty="0"/>
              <a:t>Usando (combinaciones de) los modelos entrenados, y otros modelos posibles, determine el género de las personas con mochila. Un color distinto para cada género.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00E2DB-6E26-AF41-AF61-C2B52E71D658}"/>
              </a:ext>
            </a:extLst>
          </p:cNvPr>
          <p:cNvSpPr/>
          <p:nvPr/>
        </p:nvSpPr>
        <p:spPr>
          <a:xfrm>
            <a:off x="5833328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988F119-8B4E-CE48-B350-5CF721ED9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906301" y="2819548"/>
            <a:ext cx="3754396" cy="3799759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20ED154-3E40-5C4E-A132-C50C2E13C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6431255" y="2889893"/>
            <a:ext cx="3754396" cy="37997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4C9B6-E71C-0C4A-88F1-37A848D68C5B}"/>
              </a:ext>
            </a:extLst>
          </p:cNvPr>
          <p:cNvSpPr/>
          <p:nvPr/>
        </p:nvSpPr>
        <p:spPr>
          <a:xfrm>
            <a:off x="6769520" y="3820811"/>
            <a:ext cx="910025" cy="27984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BF23B3-6796-BA46-A529-E4798B37C2AB}"/>
              </a:ext>
            </a:extLst>
          </p:cNvPr>
          <p:cNvSpPr/>
          <p:nvPr/>
        </p:nvSpPr>
        <p:spPr>
          <a:xfrm>
            <a:off x="7768361" y="3496741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1898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11: Estadísticas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91"/>
            <a:ext cx="10515600" cy="1112520"/>
          </a:xfrm>
        </p:spPr>
        <p:txBody>
          <a:bodyPr>
            <a:normAutofit/>
          </a:bodyPr>
          <a:lstStyle/>
          <a:p>
            <a:r>
              <a:rPr lang="en-CL" dirty="0"/>
              <a:t>Usando IoU de 0.5 calcule Precision, Recall y F1 para cada género de al menos tres estrategias distintas.            </a:t>
            </a:r>
            <a:r>
              <a:rPr lang="en-US" sz="1400" b="0" i="0" dirty="0">
                <a:solidFill>
                  <a:srgbClr val="888888"/>
                </a:solidFill>
                <a:effectLst/>
              </a:rPr>
              <a:t>F1 Score = 2*(Recall * Precision) / (Recall + Precision)</a:t>
            </a:r>
            <a:endParaRPr lang="en-CL" sz="1400" dirty="0"/>
          </a:p>
          <a:p>
            <a:endParaRPr lang="en-CL" dirty="0"/>
          </a:p>
          <a:p>
            <a:endParaRPr lang="en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D9768-CD47-574A-8C4D-5B9D1F2BBF60}"/>
              </a:ext>
            </a:extLst>
          </p:cNvPr>
          <p:cNvSpPr txBox="1"/>
          <p:nvPr/>
        </p:nvSpPr>
        <p:spPr>
          <a:xfrm>
            <a:off x="966651" y="2534192"/>
            <a:ext cx="1034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2"/>
                </a:solidFill>
              </a:rPr>
              <a:t>MUJERES:</a:t>
            </a:r>
          </a:p>
          <a:p>
            <a:r>
              <a:rPr lang="en-CL" dirty="0"/>
              <a:t>PRECISION-F:	% de cuántas de las mujeres con mochila detectadas son realmente mujeres con mochila</a:t>
            </a:r>
          </a:p>
          <a:p>
            <a:r>
              <a:rPr lang="en-CL" dirty="0"/>
              <a:t>RECALL-F:	% de cuántas de </a:t>
            </a:r>
            <a:r>
              <a:rPr lang="en-CL"/>
              <a:t>las mujeres </a:t>
            </a:r>
            <a:r>
              <a:rPr lang="en-CL" dirty="0"/>
              <a:t>con mochila existentes fueron correctamente detectadas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48D67-AEEC-0F4A-8416-95C338717B6B}"/>
              </a:ext>
            </a:extLst>
          </p:cNvPr>
          <p:cNvSpPr txBox="1"/>
          <p:nvPr/>
        </p:nvSpPr>
        <p:spPr>
          <a:xfrm>
            <a:off x="966651" y="3602938"/>
            <a:ext cx="10527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1">
                    <a:lumMod val="75000"/>
                  </a:schemeClr>
                </a:solidFill>
              </a:rPr>
              <a:t>HOMBRES:</a:t>
            </a:r>
          </a:p>
          <a:p>
            <a:r>
              <a:rPr lang="en-CL" dirty="0"/>
              <a:t>PRECISION-M:	% de cuántos de los hombres con mochila detectados son realmente hombres con mochila</a:t>
            </a:r>
          </a:p>
          <a:p>
            <a:r>
              <a:rPr lang="en-CL" dirty="0"/>
              <a:t>RECALL-M:	% de cuantos de los hombres con mochila existentes fueron correctamente detectados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33D71889-E99F-EB4B-9D5C-4DE9889C2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06075"/>
              </p:ext>
            </p:extLst>
          </p:nvPr>
        </p:nvGraphicFramePr>
        <p:xfrm>
          <a:off x="991325" y="4719124"/>
          <a:ext cx="482164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210">
                  <a:extLst>
                    <a:ext uri="{9D8B030D-6E8A-4147-A177-3AD203B41FA5}">
                      <a16:colId xmlns:a16="http://schemas.microsoft.com/office/drawing/2014/main" val="770231853"/>
                    </a:ext>
                  </a:extLst>
                </a:gridCol>
                <a:gridCol w="1162191">
                  <a:extLst>
                    <a:ext uri="{9D8B030D-6E8A-4147-A177-3AD203B41FA5}">
                      <a16:colId xmlns:a16="http://schemas.microsoft.com/office/drawing/2014/main" val="2342415901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76047927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832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0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81812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65AD3A48-1899-B042-844D-A64D69802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39234"/>
              </p:ext>
            </p:extLst>
          </p:nvPr>
        </p:nvGraphicFramePr>
        <p:xfrm>
          <a:off x="6486624" y="4719124"/>
          <a:ext cx="4821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10">
                  <a:extLst>
                    <a:ext uri="{9D8B030D-6E8A-4147-A177-3AD203B41FA5}">
                      <a16:colId xmlns:a16="http://schemas.microsoft.com/office/drawing/2014/main" val="770231853"/>
                    </a:ext>
                  </a:extLst>
                </a:gridCol>
                <a:gridCol w="1162191">
                  <a:extLst>
                    <a:ext uri="{9D8B030D-6E8A-4147-A177-3AD203B41FA5}">
                      <a16:colId xmlns:a16="http://schemas.microsoft.com/office/drawing/2014/main" val="2342415901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76047927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832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0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8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1: Adquisición de fotos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Cada estudiante debe tomar con su celular al menos 20 fotos </a:t>
            </a:r>
            <a:r>
              <a:rPr lang="en-CL" u="sng" dirty="0">
                <a:solidFill>
                  <a:srgbClr val="FF0000"/>
                </a:solidFill>
              </a:rPr>
              <a:t>horizontales</a:t>
            </a:r>
            <a:r>
              <a:rPr lang="en-CL" dirty="0"/>
              <a:t> de personas de pie con mochila. La foto debe tomarse desde atrás (de espalda).</a:t>
            </a:r>
          </a:p>
          <a:p>
            <a:r>
              <a:rPr lang="en-CL" dirty="0"/>
              <a:t>A cada foto se le debe hacer un crop y un resize (ver indicación más adelante).</a:t>
            </a:r>
          </a:p>
          <a:p>
            <a:r>
              <a:rPr lang="en-CL" dirty="0"/>
              <a:t>Cada foto debe guardarse con el nombre Gxx_dnnn.png, donde xx es el número del grupo (de 01 a 10), d es el número de integrante (de 1 a 4) y nnn es el número de la foto (de 001 a 020). Respetar los ceros a la izquierda. El formato debe ser png.</a:t>
            </a:r>
          </a:p>
        </p:txBody>
      </p:sp>
    </p:spTree>
    <p:extLst>
      <p:ext uri="{BB962C8B-B14F-4D97-AF65-F5344CB8AC3E}">
        <p14:creationId xmlns:p14="http://schemas.microsoft.com/office/powerpoint/2010/main" val="24119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95"/>
          <a:stretch/>
        </p:blipFill>
        <p:spPr>
          <a:xfrm>
            <a:off x="2374203" y="1825625"/>
            <a:ext cx="7443593" cy="4142689"/>
          </a:xfrm>
        </p:spPr>
      </p:pic>
    </p:spTree>
    <p:extLst>
      <p:ext uri="{BB962C8B-B14F-4D97-AF65-F5344CB8AC3E}">
        <p14:creationId xmlns:p14="http://schemas.microsoft.com/office/powerpoint/2010/main" val="5011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618" y="1825625"/>
            <a:ext cx="6548763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2E60E3-8623-B24A-A0C7-AB51048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</p:spTree>
    <p:extLst>
      <p:ext uri="{BB962C8B-B14F-4D97-AF65-F5344CB8AC3E}">
        <p14:creationId xmlns:p14="http://schemas.microsoft.com/office/powerpoint/2010/main" val="180511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618" y="1877624"/>
            <a:ext cx="6548763" cy="42473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317084-DEED-A34F-B40B-129AF040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</p:spTree>
    <p:extLst>
      <p:ext uri="{BB962C8B-B14F-4D97-AF65-F5344CB8AC3E}">
        <p14:creationId xmlns:p14="http://schemas.microsoft.com/office/powerpoint/2010/main" val="19366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618" y="2280965"/>
            <a:ext cx="6548763" cy="344065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50D84-CBD6-3C40-936F-AB9AF3D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806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</p:spTree>
    <p:extLst>
      <p:ext uri="{BB962C8B-B14F-4D97-AF65-F5344CB8AC3E}">
        <p14:creationId xmlns:p14="http://schemas.microsoft.com/office/powerpoint/2010/main" val="16933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Cropping: escoger un cuadrado de la foto de tal forma que el tamaño de la foto recortada sea N x N pixels (donde N es el alto de la foto original)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19AC-00F4-664F-A8C8-2059C1FFE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5"/>
          <a:stretch/>
        </p:blipFill>
        <p:spPr>
          <a:xfrm>
            <a:off x="1422732" y="3271371"/>
            <a:ext cx="4471441" cy="25504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8A4D-91A9-2A41-9216-E5002994D5A7}"/>
              </a:ext>
            </a:extLst>
          </p:cNvPr>
          <p:cNvSpPr/>
          <p:nvPr/>
        </p:nvSpPr>
        <p:spPr>
          <a:xfrm>
            <a:off x="1705233" y="3286595"/>
            <a:ext cx="2520000" cy="25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7966767" y="3286595"/>
            <a:ext cx="2520000" cy="255044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772277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9A4D3-AD50-7E40-AC24-F534227E7A60}"/>
              </a:ext>
            </a:extLst>
          </p:cNvPr>
          <p:cNvCxnSpPr/>
          <p:nvPr/>
        </p:nvCxnSpPr>
        <p:spPr>
          <a:xfrm>
            <a:off x="1347739" y="6521969"/>
            <a:ext cx="454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966767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rot="16200000">
            <a:off x="9564907" y="4577043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-192812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902049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10660679" y="4216402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9059894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46A9B-F581-E14E-BB8E-054B1354069D}"/>
              </a:ext>
            </a:extLst>
          </p:cNvPr>
          <p:cNvSpPr txBox="1"/>
          <p:nvPr/>
        </p:nvSpPr>
        <p:spPr>
          <a:xfrm>
            <a:off x="3454083" y="6337303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6C16B-192E-CE44-91F7-BA1ABD8AB6A6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7861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Resize: Cambiar el tamaño de la imagen a 1000 x 1000 pixeles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7657846" y="3719086"/>
            <a:ext cx="1832135" cy="185427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A0A266B-D37E-234C-9020-D881E155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2715339" y="3286595"/>
            <a:ext cx="2520000" cy="25504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CC336-A3DD-9443-9663-ACAE1B1833DF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37C6B-CF06-2049-A6A8-7FE0D865A5C9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817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1111</Words>
  <Application>Microsoft Macintosh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Reconocimiento de género de personas con mochila</vt:lpstr>
      <vt:lpstr>PowerPoint Presentation</vt:lpstr>
      <vt:lpstr>PASO 1: Adquisición de fotos</vt:lpstr>
      <vt:lpstr>PASO 1: Adquisición de fotos  (personas desde atrás con mochilas)</vt:lpstr>
      <vt:lpstr>PASO 1: Adquisición de fotos  (personas desde atrás con mochilas)</vt:lpstr>
      <vt:lpstr>PASO 1: Adquisición de fotos  (personas desde atrás con mochilas)</vt:lpstr>
      <vt:lpstr>PASO 1: Adquisición de fotos  (personas desde atrás con mochilas)</vt:lpstr>
      <vt:lpstr>PASO 2: Cropping &amp; Resize</vt:lpstr>
      <vt:lpstr>PASO 2: Cropping &amp; Resize</vt:lpstr>
      <vt:lpstr>PASO 2: Cropping &amp; Resize</vt:lpstr>
      <vt:lpstr>PASO 2: Cropping &amp; Resize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ENTREGA PASOS 1, 2 y 3</vt:lpstr>
      <vt:lpstr>PASO 4: Training / Validation / Testing</vt:lpstr>
      <vt:lpstr>PASO 5: Object Detection</vt:lpstr>
      <vt:lpstr>PASO 6: Image Classification</vt:lpstr>
      <vt:lpstr>PASO 7: Image Classification</vt:lpstr>
      <vt:lpstr>PASO 8: Image Classification</vt:lpstr>
      <vt:lpstr>PASO 9: Unión de bloques</vt:lpstr>
      <vt:lpstr>PASO 10: Género de personas con mochilas</vt:lpstr>
      <vt:lpstr>PASO 11: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Domingo Mery Quiroz</dc:creator>
  <cp:lastModifiedBy>Domingo Mery</cp:lastModifiedBy>
  <cp:revision>12</cp:revision>
  <dcterms:created xsi:type="dcterms:W3CDTF">2022-10-12T11:43:36Z</dcterms:created>
  <dcterms:modified xsi:type="dcterms:W3CDTF">2022-10-12T17:05:49Z</dcterms:modified>
</cp:coreProperties>
</file>